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421" r:id="rId3"/>
    <p:sldId id="315" r:id="rId4"/>
    <p:sldId id="359" r:id="rId5"/>
    <p:sldId id="362" r:id="rId6"/>
    <p:sldId id="398" r:id="rId7"/>
    <p:sldId id="381" r:id="rId8"/>
    <p:sldId id="422" r:id="rId9"/>
    <p:sldId id="382" r:id="rId10"/>
    <p:sldId id="383" r:id="rId11"/>
    <p:sldId id="419" r:id="rId12"/>
    <p:sldId id="384" r:id="rId13"/>
    <p:sldId id="386" r:id="rId14"/>
    <p:sldId id="423" r:id="rId15"/>
    <p:sldId id="393" r:id="rId16"/>
    <p:sldId id="425" r:id="rId17"/>
    <p:sldId id="392" r:id="rId18"/>
    <p:sldId id="420" r:id="rId19"/>
    <p:sldId id="426" r:id="rId20"/>
    <p:sldId id="387" r:id="rId21"/>
    <p:sldId id="391" r:id="rId22"/>
    <p:sldId id="390" r:id="rId23"/>
    <p:sldId id="397" r:id="rId24"/>
    <p:sldId id="415" r:id="rId25"/>
    <p:sldId id="432" r:id="rId26"/>
    <p:sldId id="433" r:id="rId27"/>
    <p:sldId id="434" r:id="rId28"/>
    <p:sldId id="435" r:id="rId29"/>
    <p:sldId id="418" r:id="rId30"/>
    <p:sldId id="427" r:id="rId31"/>
    <p:sldId id="389" r:id="rId32"/>
    <p:sldId id="388" r:id="rId33"/>
    <p:sldId id="412" r:id="rId34"/>
    <p:sldId id="428" r:id="rId35"/>
    <p:sldId id="399" r:id="rId36"/>
    <p:sldId id="401" r:id="rId37"/>
    <p:sldId id="402" r:id="rId38"/>
    <p:sldId id="404" r:id="rId39"/>
    <p:sldId id="406" r:id="rId40"/>
    <p:sldId id="407" r:id="rId41"/>
    <p:sldId id="436" r:id="rId42"/>
    <p:sldId id="405" r:id="rId43"/>
    <p:sldId id="413" r:id="rId44"/>
    <p:sldId id="414" r:id="rId45"/>
    <p:sldId id="429" r:id="rId46"/>
    <p:sldId id="396" r:id="rId47"/>
    <p:sldId id="410" r:id="rId48"/>
    <p:sldId id="416" r:id="rId49"/>
    <p:sldId id="411" r:id="rId50"/>
    <p:sldId id="408" r:id="rId51"/>
    <p:sldId id="409" r:id="rId52"/>
    <p:sldId id="306" r:id="rId53"/>
  </p:sldIdLst>
  <p:sldSz cx="9144000" cy="6858000" type="screen4x3"/>
  <p:notesSz cx="6783388" cy="9926638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rednji slog 2 – poudarek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rednji slog 4 – poudarek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400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2B58E-DB66-4F7E-8C7B-AAC9AC85160F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77863" y="4776788"/>
            <a:ext cx="5427662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00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41750" y="9429750"/>
            <a:ext cx="29400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F858-E79F-4031-AD7A-F4C8CD132C3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7176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odlaga 0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sl-SI" dirty="0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0084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727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28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526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813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248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1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5222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498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348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9701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dirty="0"/>
              <a:t>Uredite slog naslova matrice</a:t>
            </a:r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1277-9F0C-4E79-BD94-B9B67E521783}" type="datetimeFigureOut">
              <a:rPr lang="sl-SI" smtClean="0"/>
              <a:t>15.10.2019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14DF-3674-4F99-8065-76D47513E41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293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oj.zzzs.si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ebol@zzzs.si" TargetMode="External"/><Relationship Id="rId2" Type="http://schemas.openxmlformats.org/officeDocument/2006/relationships/hyperlink" Target="https://zavezanec.zzzs.s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evemnadomestila@zzzs.si" TargetMode="External"/><Relationship Id="rId2" Type="http://schemas.openxmlformats.org/officeDocument/2006/relationships/hyperlink" Target="https://zavezanec.zzzs.si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23528" y="980728"/>
            <a:ext cx="8496944" cy="3744415"/>
          </a:xfrm>
        </p:spPr>
        <p:txBody>
          <a:bodyPr>
            <a:normAutofit fontScale="90000"/>
          </a:bodyPr>
          <a:lstStyle/>
          <a:p>
            <a:r>
              <a:rPr lang="sl-SI" dirty="0"/>
              <a:t>Elektronsko potrdilo o upravičeni zadržanosti od dela (</a:t>
            </a:r>
            <a:r>
              <a:rPr lang="sl-SI" dirty="0" err="1"/>
              <a:t>eBOL</a:t>
            </a:r>
            <a:r>
              <a:rPr lang="sl-SI" dirty="0"/>
              <a:t>) </a:t>
            </a:r>
            <a:br>
              <a:rPr lang="sl-SI" dirty="0"/>
            </a:br>
            <a:r>
              <a:rPr lang="sl-SI" dirty="0"/>
              <a:t>in </a:t>
            </a:r>
            <a:br>
              <a:rPr lang="sl-SI" dirty="0"/>
            </a:br>
            <a:r>
              <a:rPr lang="sl-SI" dirty="0"/>
              <a:t>poenostavitve </a:t>
            </a:r>
            <a:r>
              <a:rPr lang="sl-SI" dirty="0" err="1"/>
              <a:t>eZahtevkov</a:t>
            </a:r>
            <a:r>
              <a:rPr lang="sl-SI" dirty="0"/>
              <a:t> za refundacijo nadomestil plač</a:t>
            </a:r>
            <a:br>
              <a:rPr lang="sl-SI" dirty="0"/>
            </a:br>
            <a:r>
              <a:rPr lang="sl-SI" dirty="0"/>
              <a:t>----</a:t>
            </a:r>
            <a:br>
              <a:rPr lang="sl-SI" dirty="0"/>
            </a:br>
            <a:r>
              <a:rPr lang="sl-SI" sz="3200" dirty="0">
                <a:solidFill>
                  <a:srgbClr val="0070C0"/>
                </a:solidFill>
              </a:rPr>
              <a:t>2. Vsebinske informacije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1800200"/>
          </a:xfrm>
        </p:spPr>
        <p:txBody>
          <a:bodyPr>
            <a:normAutofit fontScale="92500" lnSpcReduction="10000"/>
          </a:bodyPr>
          <a:lstStyle/>
          <a:p>
            <a:r>
              <a:rPr lang="sl-SI" b="1" dirty="0"/>
              <a:t>Predstavitev za proizvajalce kadrovskih in računovodskih programskih rešitev</a:t>
            </a:r>
          </a:p>
          <a:p>
            <a:r>
              <a:rPr lang="sl-SI" sz="2200" dirty="0"/>
              <a:t> </a:t>
            </a:r>
          </a:p>
          <a:p>
            <a:r>
              <a:rPr lang="sl-SI" dirty="0"/>
              <a:t>Ljubljana, 16.10.2019</a:t>
            </a:r>
          </a:p>
        </p:txBody>
      </p:sp>
    </p:spTree>
    <p:extLst>
      <p:ext uri="{BB962C8B-B14F-4D97-AF65-F5344CB8AC3E}">
        <p14:creationId xmlns:p14="http://schemas.microsoft.com/office/powerpoint/2010/main" val="366155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1E83FA-BC7D-49FD-BA6D-2C294458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Pravila izdaje </a:t>
            </a:r>
            <a:r>
              <a:rPr lang="sl-SI" dirty="0" err="1"/>
              <a:t>eBOL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348DB0F-F518-49F9-B3D5-DD2E0DFC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72816"/>
            <a:ext cx="7931225" cy="4536504"/>
          </a:xfrm>
        </p:spPr>
        <p:txBody>
          <a:bodyPr>
            <a:normAutofit fontScale="70000" lnSpcReduction="20000"/>
          </a:bodyPr>
          <a:lstStyle/>
          <a:p>
            <a:r>
              <a:rPr lang="sl-SI" dirty="0" err="1"/>
              <a:t>eBOL</a:t>
            </a:r>
            <a:r>
              <a:rPr lang="sl-SI" dirty="0"/>
              <a:t> se </a:t>
            </a:r>
            <a:r>
              <a:rPr lang="sl-SI" b="1" dirty="0"/>
              <a:t>lahko izda za stalež do </a:t>
            </a:r>
            <a:r>
              <a:rPr lang="sl-SI" b="1" dirty="0">
                <a:solidFill>
                  <a:srgbClr val="0070C0"/>
                </a:solidFill>
              </a:rPr>
              <a:t>5 koledarskih dni vnaprej</a:t>
            </a:r>
            <a:r>
              <a:rPr lang="sl-SI" dirty="0"/>
              <a:t>.</a:t>
            </a:r>
          </a:p>
          <a:p>
            <a:pPr lvl="1"/>
            <a:r>
              <a:rPr lang="sl-SI" dirty="0"/>
              <a:t>Pacientu ob koncu staleža ni potrebno iti v ambulanto.</a:t>
            </a:r>
          </a:p>
          <a:p>
            <a:r>
              <a:rPr lang="sl-SI" dirty="0"/>
              <a:t>Zdravnik lahko izda </a:t>
            </a:r>
            <a:r>
              <a:rPr lang="sl-SI" dirty="0" err="1"/>
              <a:t>eBOL</a:t>
            </a:r>
            <a:r>
              <a:rPr lang="sl-SI" dirty="0"/>
              <a:t> </a:t>
            </a:r>
            <a:r>
              <a:rPr lang="sl-SI" b="1" dirty="0">
                <a:solidFill>
                  <a:srgbClr val="0070C0"/>
                </a:solidFill>
              </a:rPr>
              <a:t>v odsotnosti pacienta</a:t>
            </a:r>
            <a:r>
              <a:rPr lang="sl-SI" b="1" dirty="0"/>
              <a:t>, </a:t>
            </a:r>
            <a:r>
              <a:rPr lang="sl-SI" dirty="0"/>
              <a:t>če oceni, da za izdajo </a:t>
            </a:r>
            <a:r>
              <a:rPr lang="sl-SI" dirty="0" err="1"/>
              <a:t>eBOL</a:t>
            </a:r>
            <a:r>
              <a:rPr lang="sl-SI" dirty="0"/>
              <a:t> ni potreben pregled pacienta.</a:t>
            </a:r>
          </a:p>
          <a:p>
            <a:r>
              <a:rPr lang="sl-SI" dirty="0"/>
              <a:t>Zdravnik v primeru napake </a:t>
            </a:r>
            <a:r>
              <a:rPr lang="sl-SI" b="1" dirty="0"/>
              <a:t>prekliče </a:t>
            </a:r>
            <a:r>
              <a:rPr lang="sl-SI" b="1" dirty="0" err="1"/>
              <a:t>eBOL</a:t>
            </a:r>
            <a:r>
              <a:rPr lang="sl-SI" dirty="0"/>
              <a:t>.</a:t>
            </a:r>
          </a:p>
          <a:p>
            <a:endParaRPr lang="sl-SI" dirty="0"/>
          </a:p>
          <a:p>
            <a:r>
              <a:rPr lang="sl-SI" dirty="0"/>
              <a:t>Zdravnik v primeru nedelovanja informacijskega sistema izda in lastnoročno podpiše </a:t>
            </a:r>
            <a:r>
              <a:rPr lang="sl-SI" b="1" dirty="0"/>
              <a:t>papirni BOL</a:t>
            </a:r>
            <a:r>
              <a:rPr lang="sl-SI" dirty="0"/>
              <a:t>, naknadno pripravi </a:t>
            </a:r>
            <a:r>
              <a:rPr lang="sl-SI" b="1" u="sng" dirty="0"/>
              <a:t>tudi </a:t>
            </a:r>
            <a:r>
              <a:rPr lang="sl-SI" b="1" u="sng" dirty="0" err="1"/>
              <a:t>eBOL</a:t>
            </a:r>
            <a:r>
              <a:rPr lang="sl-SI" dirty="0"/>
              <a:t>.</a:t>
            </a:r>
          </a:p>
          <a:p>
            <a:endParaRPr lang="sl-SI" dirty="0"/>
          </a:p>
          <a:p>
            <a:r>
              <a:rPr lang="sl-SI" dirty="0"/>
              <a:t>Zdravnik in sestra pri obisku pacienta iz ZZZS-</a:t>
            </a:r>
            <a:r>
              <a:rPr lang="sl-SI" dirty="0" err="1"/>
              <a:t>jevega</a:t>
            </a:r>
            <a:r>
              <a:rPr lang="sl-SI" dirty="0"/>
              <a:t> on-line sistema pridobita </a:t>
            </a:r>
            <a:r>
              <a:rPr lang="sl-SI" b="1" dirty="0"/>
              <a:t>seznam (zgodovino) že izdanih </a:t>
            </a:r>
            <a:r>
              <a:rPr lang="sl-SI" b="1" dirty="0" err="1"/>
              <a:t>eBOL</a:t>
            </a:r>
            <a:r>
              <a:rPr lang="sl-SI" b="1" dirty="0"/>
              <a:t> pacienta </a:t>
            </a:r>
            <a:r>
              <a:rPr lang="sl-SI" dirty="0"/>
              <a:t>– tudi tistih ki so jih predpisali drugi zdravniki. </a:t>
            </a:r>
          </a:p>
        </p:txBody>
      </p:sp>
    </p:spTree>
    <p:extLst>
      <p:ext uri="{BB962C8B-B14F-4D97-AF65-F5344CB8AC3E}">
        <p14:creationId xmlns:p14="http://schemas.microsoft.com/office/powerpoint/2010/main" val="184457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71592A-4D96-4FE4-91BB-765028A0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Pravila izdaje </a:t>
            </a:r>
            <a:r>
              <a:rPr lang="sl-SI" dirty="0" err="1"/>
              <a:t>eBOL</a:t>
            </a:r>
            <a:r>
              <a:rPr lang="sl-SI" dirty="0"/>
              <a:t> (2)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0FB297A-B8EF-4937-AF99-2B7CB9D8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0120"/>
          </a:xfrm>
        </p:spPr>
        <p:txBody>
          <a:bodyPr>
            <a:normAutofit fontScale="77500" lnSpcReduction="20000"/>
          </a:bodyPr>
          <a:lstStyle/>
          <a:p>
            <a:r>
              <a:rPr lang="sl-SI" dirty="0"/>
              <a:t>Na </a:t>
            </a:r>
            <a:r>
              <a:rPr lang="sl-SI" dirty="0" err="1"/>
              <a:t>eBOL</a:t>
            </a:r>
            <a:r>
              <a:rPr lang="sl-SI" dirty="0"/>
              <a:t> ni obvezno navesti sklopov podatkov:</a:t>
            </a:r>
          </a:p>
          <a:p>
            <a:pPr lvl="1"/>
            <a:r>
              <a:rPr lang="sl-SI" dirty="0"/>
              <a:t>8 – Odločba in</a:t>
            </a:r>
          </a:p>
          <a:p>
            <a:pPr lvl="1"/>
            <a:r>
              <a:rPr lang="sl-SI" dirty="0"/>
              <a:t>9 – Napoten na IK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522AB3D-0652-4CE0-BEAE-BD1B1CAE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581128"/>
            <a:ext cx="5510816" cy="108012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E94C7D97-13E7-4580-8D1C-37FD5DBA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16" y="2996952"/>
            <a:ext cx="4464496" cy="13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6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E53206-3C97-4DB1-B318-0FE185C0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Uvedba </a:t>
            </a:r>
            <a:r>
              <a:rPr lang="sl-SI" dirty="0" err="1"/>
              <a:t>eBOL</a:t>
            </a:r>
            <a:r>
              <a:rPr lang="sl-SI" dirty="0"/>
              <a:t> pri izvajalcih zdravstvenih storitev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EA099E-69FF-4F28-89C3-F9107C8E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/>
              <a:t>V septembru in oktobru poteka </a:t>
            </a:r>
            <a:r>
              <a:rPr lang="sl-SI" b="1" dirty="0"/>
              <a:t>pilotna uvedba</a:t>
            </a:r>
            <a:r>
              <a:rPr lang="sl-SI" dirty="0"/>
              <a:t> pri </a:t>
            </a:r>
          </a:p>
          <a:p>
            <a:pPr lvl="1"/>
            <a:r>
              <a:rPr lang="sl-SI" dirty="0"/>
              <a:t>4 zasebnikih in</a:t>
            </a:r>
          </a:p>
          <a:p>
            <a:pPr lvl="1"/>
            <a:r>
              <a:rPr lang="sl-SI" dirty="0"/>
              <a:t>3 zdravstvenih domovih. </a:t>
            </a:r>
          </a:p>
          <a:p>
            <a:r>
              <a:rPr lang="sl-SI" dirty="0"/>
              <a:t>V pilotno uvedbo je vključenih vseh 5 proizvajalcev zdravstvenih aplikacij, ki opremljajo zdravstvene domove ter zasebne splošne zdravnike in pediatre.</a:t>
            </a:r>
          </a:p>
          <a:p>
            <a:r>
              <a:rPr lang="sl-SI" dirty="0"/>
              <a:t>V oktobru bo izvedena </a:t>
            </a:r>
            <a:r>
              <a:rPr lang="sl-SI" b="1" dirty="0"/>
              <a:t>evalvacija pilotne uvedbe</a:t>
            </a:r>
            <a:r>
              <a:rPr lang="sl-SI" dirty="0"/>
              <a:t> in priprave na nacionalno uvedbo. </a:t>
            </a:r>
          </a:p>
          <a:p>
            <a:r>
              <a:rPr lang="sl-SI" dirty="0"/>
              <a:t>Pilotna uvedba dobro poteka.</a:t>
            </a:r>
          </a:p>
          <a:p>
            <a:endParaRPr lang="sl-SI" dirty="0"/>
          </a:p>
          <a:p>
            <a:r>
              <a:rPr lang="sl-SI" dirty="0"/>
              <a:t>Ostali izvajalci zdravstvenih storitev se v izdajanje </a:t>
            </a:r>
            <a:r>
              <a:rPr lang="sl-SI" dirty="0" err="1"/>
              <a:t>eBOL</a:t>
            </a:r>
            <a:r>
              <a:rPr lang="sl-SI" dirty="0"/>
              <a:t> </a:t>
            </a:r>
            <a:r>
              <a:rPr lang="sl-SI" b="1" dirty="0"/>
              <a:t>vključijo postopoma v </a:t>
            </a:r>
            <a:r>
              <a:rPr lang="sl-SI" b="1" u="sng" dirty="0"/>
              <a:t>novembru in decembru 2019</a:t>
            </a:r>
            <a:r>
              <a:rPr lang="sl-S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85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E53206-3C97-4DB1-B318-0FE185C0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V katerih primerih bo še papirni BOL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EA099E-69FF-4F28-89C3-F9107C8E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428913"/>
          </a:xfrm>
        </p:spPr>
        <p:txBody>
          <a:bodyPr>
            <a:normAutofit fontScale="70000" lnSpcReduction="20000"/>
          </a:bodyPr>
          <a:lstStyle/>
          <a:p>
            <a:r>
              <a:rPr lang="sl-SI" dirty="0"/>
              <a:t>Za zadržanosti od dela do vključno 31.1.2020 (prehodno obdobje) zdravnik izda tudi še </a:t>
            </a:r>
            <a:r>
              <a:rPr lang="sl-SI" b="1" dirty="0"/>
              <a:t>papirni BOL</a:t>
            </a:r>
            <a:r>
              <a:rPr lang="sl-SI" dirty="0"/>
              <a:t>, ki ga zdravniku ni potrebno lastnoročno podpisati. </a:t>
            </a:r>
          </a:p>
          <a:p>
            <a:pPr lvl="1"/>
            <a:r>
              <a:rPr lang="sl-SI" dirty="0"/>
              <a:t>Na mestu podpisa so navedeni podatki o digitalnem podpisu. Izpis je narejen </a:t>
            </a:r>
            <a:r>
              <a:rPr lang="sl-SI" b="1" dirty="0"/>
              <a:t>na obstoječem zelenem obrazcu</a:t>
            </a:r>
            <a:r>
              <a:rPr lang="sl-SI" dirty="0"/>
              <a:t>. 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Na papirnem BOL je navedena številka </a:t>
            </a:r>
            <a:r>
              <a:rPr lang="sl-SI" dirty="0" err="1"/>
              <a:t>eBOL</a:t>
            </a:r>
            <a:r>
              <a:rPr lang="sl-SI" dirty="0"/>
              <a:t>. To je za zavezanca informacija, da poleg papirnega </a:t>
            </a:r>
            <a:r>
              <a:rPr lang="sl-SI" b="1" dirty="0"/>
              <a:t>obstaja tudi </a:t>
            </a:r>
            <a:r>
              <a:rPr lang="sl-SI" b="1" dirty="0" err="1"/>
              <a:t>eBOL</a:t>
            </a:r>
            <a:r>
              <a:rPr lang="sl-SI" dirty="0"/>
              <a:t>.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C2CC294-741E-4F37-A0FB-BF0F18E6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284984"/>
            <a:ext cx="3470677" cy="848195"/>
          </a:xfrm>
          <a:prstGeom prst="rect">
            <a:avLst/>
          </a:prstGeom>
        </p:spPr>
      </p:pic>
      <p:sp>
        <p:nvSpPr>
          <p:cNvPr id="5" name="Puščica: desno 4">
            <a:extLst>
              <a:ext uri="{FF2B5EF4-FFF2-40B4-BE49-F238E27FC236}">
                <a16:creationId xmlns:a16="http://schemas.microsoft.com/office/drawing/2014/main" id="{5C7A0179-103E-4D9A-BF1C-9B0667F67EDE}"/>
              </a:ext>
            </a:extLst>
          </p:cNvPr>
          <p:cNvSpPr/>
          <p:nvPr/>
        </p:nvSpPr>
        <p:spPr>
          <a:xfrm rot="10800000">
            <a:off x="7967384" y="3530551"/>
            <a:ext cx="504056" cy="121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7D11940-3057-41D5-A7B7-6D36A596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201729"/>
            <a:ext cx="3960440" cy="978123"/>
          </a:xfrm>
          <a:prstGeom prst="rect">
            <a:avLst/>
          </a:prstGeom>
        </p:spPr>
      </p:pic>
      <p:sp>
        <p:nvSpPr>
          <p:cNvPr id="7" name="Puščica: desno 6">
            <a:extLst>
              <a:ext uri="{FF2B5EF4-FFF2-40B4-BE49-F238E27FC236}">
                <a16:creationId xmlns:a16="http://schemas.microsoft.com/office/drawing/2014/main" id="{373299A3-0AA7-4305-93E3-0D24ABB8A370}"/>
              </a:ext>
            </a:extLst>
          </p:cNvPr>
          <p:cNvSpPr/>
          <p:nvPr/>
        </p:nvSpPr>
        <p:spPr>
          <a:xfrm>
            <a:off x="4053650" y="5722575"/>
            <a:ext cx="73437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B9C5A679-3A10-46A0-8D45-04F6C92D2E40}"/>
              </a:ext>
            </a:extLst>
          </p:cNvPr>
          <p:cNvSpPr txBox="1"/>
          <p:nvPr/>
        </p:nvSpPr>
        <p:spPr>
          <a:xfrm>
            <a:off x="2480520" y="5637904"/>
            <a:ext cx="144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Številka </a:t>
            </a:r>
            <a:r>
              <a:rPr lang="sl-SI" dirty="0" err="1"/>
              <a:t>eBOL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3200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E53206-3C97-4DB1-B318-0FE185C0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V katerih primerih bo še papirni BOL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EA099E-69FF-4F28-89C3-F9107C8E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 fontScale="77500" lnSpcReduction="20000"/>
          </a:bodyPr>
          <a:lstStyle/>
          <a:p>
            <a:r>
              <a:rPr lang="sl-SI" dirty="0"/>
              <a:t>Zdravniki </a:t>
            </a:r>
            <a:r>
              <a:rPr lang="sl-SI" b="1" dirty="0"/>
              <a:t>za zadržanosti od vključno 1.2.2020 naprej</a:t>
            </a:r>
            <a:r>
              <a:rPr lang="sl-SI" dirty="0"/>
              <a:t> </a:t>
            </a:r>
            <a:r>
              <a:rPr lang="sl-SI" u="sng" dirty="0"/>
              <a:t>poleg </a:t>
            </a:r>
            <a:r>
              <a:rPr lang="sl-SI" u="sng" dirty="0" err="1"/>
              <a:t>eBOL</a:t>
            </a:r>
            <a:r>
              <a:rPr lang="sl-SI" dirty="0"/>
              <a:t> izdajo </a:t>
            </a:r>
            <a:r>
              <a:rPr lang="sl-SI" u="sng" dirty="0"/>
              <a:t>še papirni BOL</a:t>
            </a:r>
            <a:r>
              <a:rPr lang="sl-SI" dirty="0"/>
              <a:t> le v naslednjih primerih:</a:t>
            </a:r>
          </a:p>
          <a:p>
            <a:pPr lvl="1"/>
            <a:r>
              <a:rPr lang="sl-SI" b="1" dirty="0"/>
              <a:t>zavezanec ni vpisan v PRS oz. gre za fizično osebo </a:t>
            </a:r>
            <a:r>
              <a:rPr lang="sl-SI" dirty="0"/>
              <a:t>(npr. kmetje, verski delavci</a:t>
            </a:r>
            <a:r>
              <a:rPr lang="sl-SI" b="1" dirty="0"/>
              <a:t> - </a:t>
            </a:r>
            <a:r>
              <a:rPr lang="sl-SI" dirty="0"/>
              <a:t>ti zavezanci ne morejo prevzeti </a:t>
            </a:r>
            <a:r>
              <a:rPr lang="sl-SI" dirty="0" err="1"/>
              <a:t>eBOL</a:t>
            </a:r>
            <a:r>
              <a:rPr lang="sl-SI" dirty="0"/>
              <a:t> v sistemu e-VEM oz. SPOT).</a:t>
            </a:r>
          </a:p>
          <a:p>
            <a:pPr lvl="1"/>
            <a:r>
              <a:rPr lang="sl-SI" b="1" dirty="0"/>
              <a:t>v primeru nedelovanja informacijskega sistema</a:t>
            </a:r>
            <a:r>
              <a:rPr lang="sl-SI" dirty="0"/>
              <a:t> pri izvajalcu ali na ZZZS.</a:t>
            </a:r>
          </a:p>
          <a:p>
            <a:endParaRPr lang="sl-SI" dirty="0"/>
          </a:p>
          <a:p>
            <a:r>
              <a:rPr lang="sl-SI" dirty="0"/>
              <a:t>Papirni BOL, ki bo izdan za obdobje zadržanosti od dela od vključno 1.2.2020 dalje, bo </a:t>
            </a:r>
            <a:r>
              <a:rPr lang="sl-SI" b="1" dirty="0"/>
              <a:t>izpisan na bel papir</a:t>
            </a:r>
            <a:r>
              <a:rPr lang="sl-SI" dirty="0"/>
              <a:t> formata A4 (zeleni obrazec se ne bo več uporabljal, razen v izjemnih primerih).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159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7C2578-58B1-4725-BF6D-53BC96C6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Modri </a:t>
            </a:r>
            <a:r>
              <a:rPr lang="sl-SI" dirty="0" err="1"/>
              <a:t>eBOL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1F94B22-84F5-44AE-9EEE-4AE8CD6B8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853136"/>
          </a:xfrm>
        </p:spPr>
        <p:txBody>
          <a:bodyPr>
            <a:normAutofit fontScale="70000" lnSpcReduction="20000"/>
          </a:bodyPr>
          <a:lstStyle/>
          <a:p>
            <a:r>
              <a:rPr lang="sl-SI" dirty="0"/>
              <a:t>Zavarovanim osebam, ki v Sloveniji nimajo osebnega zdravnika, ne stalnega prebivališča v Sloveniji, ter v nekaterih drugih primerih (npr. eden od staršev, ki ima v Sloveniji osebnega zdravnika, prav tako tudi stalno prebivališče, neguje pa otroka, ki ni slovenski zavarovanec), ZZZS na podlagi dokumentacije iz tujine izda </a:t>
            </a:r>
            <a:r>
              <a:rPr lang="sl-SI" b="1" dirty="0"/>
              <a:t>modri BOL</a:t>
            </a:r>
            <a:r>
              <a:rPr lang="sl-SI" dirty="0"/>
              <a:t>. </a:t>
            </a:r>
          </a:p>
          <a:p>
            <a:endParaRPr lang="sl-SI" dirty="0"/>
          </a:p>
          <a:p>
            <a:r>
              <a:rPr lang="sl-SI" dirty="0"/>
              <a:t>ZZZS pripravlja informacijsko rešitev, da bo izdajal </a:t>
            </a:r>
            <a:r>
              <a:rPr lang="sl-SI" b="1" dirty="0"/>
              <a:t>modri </a:t>
            </a:r>
            <a:r>
              <a:rPr lang="sl-SI" b="1" dirty="0" err="1"/>
              <a:t>eBOL</a:t>
            </a:r>
            <a:r>
              <a:rPr lang="sl-SI" dirty="0"/>
              <a:t>, torej </a:t>
            </a:r>
            <a:r>
              <a:rPr lang="sl-SI" b="1" dirty="0"/>
              <a:t>v elektronski obliki</a:t>
            </a:r>
            <a:r>
              <a:rPr lang="sl-SI" dirty="0"/>
              <a:t>. </a:t>
            </a:r>
          </a:p>
          <a:p>
            <a:r>
              <a:rPr lang="sl-SI" dirty="0"/>
              <a:t>Modri </a:t>
            </a:r>
            <a:r>
              <a:rPr lang="sl-SI" dirty="0" err="1"/>
              <a:t>eBOL</a:t>
            </a:r>
            <a:r>
              <a:rPr lang="sl-SI" dirty="0"/>
              <a:t> bo digitalno podpisal pooblaščen delavec ZZZS.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2BF13A7-8BCD-4BF0-8ED4-48764862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419869"/>
            <a:ext cx="3888432" cy="52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4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61C869-BDB6-4E5C-986A-236425B1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9976"/>
            <a:ext cx="8229600" cy="114300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l-SI" dirty="0"/>
              <a:t>Dostop zavarovanca do </a:t>
            </a:r>
            <a:r>
              <a:rPr lang="sl-SI" dirty="0" err="1"/>
              <a:t>eBOL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8147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6345EB-36F7-4007-94E0-62DE90DE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Dostop zavarovanca do </a:t>
            </a:r>
            <a:r>
              <a:rPr lang="sl-SI" dirty="0" err="1"/>
              <a:t>eBOL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78B5B97-04C3-41F3-90BE-ED7A60C7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fontScale="70000" lnSpcReduction="20000"/>
          </a:bodyPr>
          <a:lstStyle/>
          <a:p>
            <a:r>
              <a:rPr lang="sl-SI" dirty="0"/>
              <a:t>Zavarovanec lahko do </a:t>
            </a:r>
            <a:r>
              <a:rPr lang="sl-SI" dirty="0" err="1"/>
              <a:t>eBOL</a:t>
            </a:r>
            <a:r>
              <a:rPr lang="sl-SI" dirty="0"/>
              <a:t>-ov in modrih </a:t>
            </a:r>
            <a:r>
              <a:rPr lang="sl-SI" dirty="0" err="1"/>
              <a:t>eBOL</a:t>
            </a:r>
            <a:r>
              <a:rPr lang="sl-SI" dirty="0"/>
              <a:t>-ov </a:t>
            </a:r>
            <a:r>
              <a:rPr lang="sl-SI" b="1" dirty="0"/>
              <a:t>dostopa na ZZZS-</a:t>
            </a:r>
            <a:r>
              <a:rPr lang="sl-SI" b="1" dirty="0" err="1"/>
              <a:t>jevem</a:t>
            </a:r>
            <a:r>
              <a:rPr lang="sl-SI" b="1" dirty="0"/>
              <a:t> portalu za zavarovane osebe</a:t>
            </a:r>
            <a:r>
              <a:rPr lang="sl-SI" dirty="0"/>
              <a:t> (</a:t>
            </a:r>
            <a:r>
              <a:rPr lang="sl-SI" dirty="0">
                <a:hlinkClick r:id="rId2"/>
              </a:rPr>
              <a:t>https://moj.zzzs.si</a:t>
            </a:r>
            <a:r>
              <a:rPr lang="sl-SI" dirty="0"/>
              <a:t>). </a:t>
            </a:r>
          </a:p>
          <a:p>
            <a:pPr lvl="1"/>
            <a:r>
              <a:rPr lang="sl-SI" dirty="0"/>
              <a:t>Za dostop potrebuje digitalno potrdilo, izdano s strani enega od slovenskih izdajateljev digitalnih potrdil.</a:t>
            </a:r>
          </a:p>
          <a:p>
            <a:r>
              <a:rPr lang="sl-SI" dirty="0"/>
              <a:t>Zavarovanec </a:t>
            </a:r>
            <a:r>
              <a:rPr lang="sl-SI" b="1" dirty="0"/>
              <a:t>lahko preveri</a:t>
            </a:r>
            <a:r>
              <a:rPr lang="sl-SI" dirty="0"/>
              <a:t>, ali mu je zdravnik izdal </a:t>
            </a:r>
            <a:r>
              <a:rPr lang="sl-SI" dirty="0" err="1"/>
              <a:t>eBOL</a:t>
            </a:r>
            <a:r>
              <a:rPr lang="sl-SI" dirty="0"/>
              <a:t>, ali je na </a:t>
            </a:r>
            <a:r>
              <a:rPr lang="sl-SI" dirty="0" err="1"/>
              <a:t>eBOL</a:t>
            </a:r>
            <a:r>
              <a:rPr lang="sl-SI" dirty="0"/>
              <a:t> navedeno pravilno obdobje staleža, pravilen razlog zadržanosti, ali je preklical napačen </a:t>
            </a:r>
            <a:r>
              <a:rPr lang="sl-SI" dirty="0" err="1"/>
              <a:t>eBOL</a:t>
            </a:r>
            <a:r>
              <a:rPr lang="sl-SI" dirty="0"/>
              <a:t>, …</a:t>
            </a:r>
          </a:p>
          <a:p>
            <a:pPr lvl="1"/>
            <a:r>
              <a:rPr lang="sl-SI" dirty="0"/>
              <a:t>Glede na pravila, ki so vgrajena v informacijske sisteme pri izvajalcih in v ZZZS-jev on-line sistem je pričakovati, da bo do tovrstnih napak prišlo le izjemoma. </a:t>
            </a:r>
          </a:p>
          <a:p>
            <a:r>
              <a:rPr lang="sl-SI" dirty="0"/>
              <a:t>Zavarovanec </a:t>
            </a:r>
            <a:r>
              <a:rPr lang="sl-SI" b="1" dirty="0"/>
              <a:t>lahko prenese</a:t>
            </a:r>
            <a:r>
              <a:rPr lang="sl-SI" dirty="0"/>
              <a:t> </a:t>
            </a:r>
            <a:r>
              <a:rPr lang="sl-SI" dirty="0" err="1"/>
              <a:t>eBOL</a:t>
            </a:r>
            <a:r>
              <a:rPr lang="sl-SI" dirty="0"/>
              <a:t> na svoj računalnik – npr. za potrebe uveljavljanja nadomestila pri nezgodnem zavarovanju. 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EC7EE9D-97CA-4F1B-8D60-089B580E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200100"/>
            <a:ext cx="4824536" cy="1685283"/>
          </a:xfrm>
          <a:prstGeom prst="rect">
            <a:avLst/>
          </a:prstGeom>
        </p:spPr>
      </p:pic>
      <p:sp>
        <p:nvSpPr>
          <p:cNvPr id="5" name="Pravokotnik 4">
            <a:extLst>
              <a:ext uri="{FF2B5EF4-FFF2-40B4-BE49-F238E27FC236}">
                <a16:creationId xmlns:a16="http://schemas.microsoft.com/office/drawing/2014/main" id="{5059E77B-C2B8-425E-877D-A9A11E5F4B5D}"/>
              </a:ext>
            </a:extLst>
          </p:cNvPr>
          <p:cNvSpPr/>
          <p:nvPr/>
        </p:nvSpPr>
        <p:spPr>
          <a:xfrm>
            <a:off x="683568" y="5661248"/>
            <a:ext cx="1872208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tx1"/>
                </a:solidFill>
              </a:rPr>
              <a:t>Rešitev je že vzpostavljena.</a:t>
            </a:r>
          </a:p>
        </p:txBody>
      </p:sp>
    </p:spTree>
    <p:extLst>
      <p:ext uri="{BB962C8B-B14F-4D97-AF65-F5344CB8AC3E}">
        <p14:creationId xmlns:p14="http://schemas.microsoft.com/office/powerpoint/2010/main" val="73156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39D9BC-14C2-4B9F-924A-1963271B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Dostop zavarovanca do </a:t>
            </a:r>
            <a:r>
              <a:rPr lang="sl-SI" dirty="0" err="1"/>
              <a:t>eBOL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276B554-8BEB-4EA0-AB49-66AC3C00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682752" cy="114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l-SI" dirty="0"/>
              <a:t>Prikaz izdanih </a:t>
            </a:r>
            <a:r>
              <a:rPr lang="sl-SI" dirty="0" err="1"/>
              <a:t>eBOL</a:t>
            </a:r>
            <a:r>
              <a:rPr lang="sl-SI" dirty="0"/>
              <a:t> na portalu za zavarovane osebe</a:t>
            </a:r>
            <a:endParaRPr lang="sl-SI" dirty="0">
              <a:sym typeface="Wingdings" panose="05000000000000000000" pitchFamily="2" charset="2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44CFC0A-A9E3-4198-A74E-5C471727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52" y="1522769"/>
            <a:ext cx="4669936" cy="51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61C869-BDB6-4E5C-986A-236425B1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9976"/>
            <a:ext cx="8229600" cy="114300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sl-SI" dirty="0"/>
              <a:t>Pridobivanje </a:t>
            </a:r>
            <a:r>
              <a:rPr lang="sl-SI" dirty="0" err="1"/>
              <a:t>eBOL</a:t>
            </a:r>
            <a:r>
              <a:rPr lang="sl-SI" dirty="0"/>
              <a:t> pri zavezancih (delodajalcih)</a:t>
            </a:r>
          </a:p>
        </p:txBody>
      </p:sp>
    </p:spTree>
    <p:extLst>
      <p:ext uri="{BB962C8B-B14F-4D97-AF65-F5344CB8AC3E}">
        <p14:creationId xmlns:p14="http://schemas.microsoft.com/office/powerpoint/2010/main" val="356908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61C869-BDB6-4E5C-986A-236425B1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9976"/>
            <a:ext cx="8229600" cy="1287016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sl-SI" dirty="0"/>
              <a:t>Potrdilo o upravičeni zadržanosti od dela (bolniški list, BOL)</a:t>
            </a:r>
          </a:p>
        </p:txBody>
      </p:sp>
    </p:spTree>
    <p:extLst>
      <p:ext uri="{BB962C8B-B14F-4D97-AF65-F5344CB8AC3E}">
        <p14:creationId xmlns:p14="http://schemas.microsoft.com/office/powerpoint/2010/main" val="148924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D892A3B-1066-4D0A-A766-BB718D9E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Obvezno pridobivanje </a:t>
            </a:r>
            <a:r>
              <a:rPr lang="sl-SI" dirty="0" err="1"/>
              <a:t>eBOL</a:t>
            </a:r>
            <a:r>
              <a:rPr lang="sl-SI" dirty="0"/>
              <a:t>-ov pri zavezancih, ki so vpisani v PRS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5C25A49-A236-492B-948A-ACBA902A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 fontScale="85000" lnSpcReduction="10000"/>
          </a:bodyPr>
          <a:lstStyle/>
          <a:p>
            <a:r>
              <a:rPr lang="sl-SI" dirty="0"/>
              <a:t>Zavezanci, ki so vpisani v Poslovni register Slovenije (PRS), bodo lahko s pridobivanjem </a:t>
            </a:r>
            <a:r>
              <a:rPr lang="sl-SI" dirty="0" err="1"/>
              <a:t>eBOL</a:t>
            </a:r>
            <a:r>
              <a:rPr lang="sl-SI" dirty="0"/>
              <a:t>-ov začeli </a:t>
            </a:r>
            <a:r>
              <a:rPr lang="sl-SI" b="1" dirty="0"/>
              <a:t>1.1.2020</a:t>
            </a:r>
            <a:r>
              <a:rPr lang="sl-SI" dirty="0"/>
              <a:t>. </a:t>
            </a:r>
          </a:p>
          <a:p>
            <a:r>
              <a:rPr lang="sl-SI" dirty="0"/>
              <a:t>Ti zavezanci morajo prevzemati vse </a:t>
            </a:r>
            <a:r>
              <a:rPr lang="sl-SI" dirty="0" err="1"/>
              <a:t>eBOL</a:t>
            </a:r>
            <a:r>
              <a:rPr lang="sl-SI" dirty="0"/>
              <a:t>-e, na katerih je navedeno </a:t>
            </a:r>
            <a:r>
              <a:rPr lang="sl-SI" b="1" dirty="0"/>
              <a:t>obdobje zadržanosti od 1.2.2020 naprej</a:t>
            </a:r>
            <a:r>
              <a:rPr lang="sl-SI" dirty="0"/>
              <a:t>. </a:t>
            </a:r>
          </a:p>
          <a:p>
            <a:r>
              <a:rPr lang="sl-SI" dirty="0"/>
              <a:t>Ti </a:t>
            </a:r>
            <a:r>
              <a:rPr lang="sl-SI" dirty="0" err="1"/>
              <a:t>eBOL</a:t>
            </a:r>
            <a:r>
              <a:rPr lang="sl-SI" dirty="0"/>
              <a:t>-i se uporabijo </a:t>
            </a:r>
            <a:r>
              <a:rPr lang="sl-SI" b="1" dirty="0"/>
              <a:t>za obračun plač za februar 2020</a:t>
            </a:r>
            <a:r>
              <a:rPr lang="sl-SI" dirty="0"/>
              <a:t> in nadaljnje mesece ter za vlaganje zahtevkov za refundacijo nadomestil teh plač. </a:t>
            </a:r>
          </a:p>
          <a:p>
            <a:r>
              <a:rPr lang="sl-SI" dirty="0"/>
              <a:t>Pravna podlaga za to zavezo bodo dopolnjena </a:t>
            </a:r>
            <a:r>
              <a:rPr lang="sl-SI" dirty="0">
                <a:solidFill>
                  <a:srgbClr val="0070C0"/>
                </a:solidFill>
              </a:rPr>
              <a:t>Pravila obveznega zdravstvenega zavarovanja</a:t>
            </a:r>
            <a:r>
              <a:rPr lang="sl-SI" dirty="0"/>
              <a:t>. 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58784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A6E250-92FE-423F-A627-FB7D3C9D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Dostop zavezanca do </a:t>
            </a:r>
            <a:r>
              <a:rPr lang="sl-SI" dirty="0" err="1"/>
              <a:t>eBOL</a:t>
            </a:r>
            <a:r>
              <a:rPr lang="sl-SI" dirty="0"/>
              <a:t> (2)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B0ABFA4-B30C-42CD-BBE8-9FEF46DE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 fontScale="77500" lnSpcReduction="20000"/>
          </a:bodyPr>
          <a:lstStyle/>
          <a:p>
            <a:r>
              <a:rPr lang="sl-SI" dirty="0"/>
              <a:t>V sistemu e-VEM (SPOT) bo možen dostop na dva načina:</a:t>
            </a:r>
          </a:p>
          <a:p>
            <a:pPr lvl="1"/>
            <a:r>
              <a:rPr lang="sl-SI" b="1" dirty="0">
                <a:solidFill>
                  <a:srgbClr val="0070C0"/>
                </a:solidFill>
              </a:rPr>
              <a:t>Z uporabo spletne aplikacije na portalu e-VEM (SPOT)</a:t>
            </a:r>
          </a:p>
          <a:p>
            <a:pPr lvl="2"/>
            <a:r>
              <a:rPr lang="sl-SI" dirty="0"/>
              <a:t>Delodajalec mora pooblastiti delavce, ki bodo uporabljali ta nov postopek na portalu v imenu delodajalca.</a:t>
            </a:r>
          </a:p>
          <a:p>
            <a:pPr lvl="2"/>
            <a:r>
              <a:rPr lang="sl-SI" dirty="0"/>
              <a:t>Za dostop do portala se uporabljajo digitalna potrdila, dostop je preko SI-PASS.</a:t>
            </a:r>
          </a:p>
          <a:p>
            <a:pPr lvl="1"/>
            <a:r>
              <a:rPr lang="sl-SI" b="1" dirty="0">
                <a:solidFill>
                  <a:srgbClr val="0070C0"/>
                </a:solidFill>
              </a:rPr>
              <a:t>Z uporabo vmesnika </a:t>
            </a:r>
            <a:r>
              <a:rPr lang="sl-SI" b="1" i="1" dirty="0" err="1">
                <a:solidFill>
                  <a:srgbClr val="0070C0"/>
                </a:solidFill>
              </a:rPr>
              <a:t>eBOL</a:t>
            </a:r>
            <a:r>
              <a:rPr lang="sl-SI" b="1" i="1" dirty="0">
                <a:solidFill>
                  <a:srgbClr val="0070C0"/>
                </a:solidFill>
              </a:rPr>
              <a:t> in </a:t>
            </a:r>
            <a:r>
              <a:rPr lang="sl-SI" b="1" i="1" dirty="0" err="1">
                <a:solidFill>
                  <a:srgbClr val="0070C0"/>
                </a:solidFill>
              </a:rPr>
              <a:t>eNDM</a:t>
            </a:r>
            <a:r>
              <a:rPr lang="sl-SI" b="1" dirty="0"/>
              <a:t>  </a:t>
            </a:r>
            <a:r>
              <a:rPr lang="sl-SI" dirty="0"/>
              <a:t>(bivši vmesnik </a:t>
            </a:r>
            <a:r>
              <a:rPr lang="sl-SI" dirty="0" err="1"/>
              <a:t>eNDM</a:t>
            </a:r>
            <a:r>
              <a:rPr lang="sl-SI" dirty="0"/>
              <a:t>)</a:t>
            </a:r>
          </a:p>
          <a:p>
            <a:pPr lvl="2"/>
            <a:r>
              <a:rPr lang="sl-SI" dirty="0"/>
              <a:t>Delodajalec se mora prijaviti za uporabo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.</a:t>
            </a:r>
          </a:p>
          <a:p>
            <a:pPr lvl="2"/>
            <a:r>
              <a:rPr lang="sl-SI" dirty="0"/>
              <a:t>Če delodajalec že uporablja vmesnik </a:t>
            </a:r>
            <a:r>
              <a:rPr lang="sl-SI" dirty="0" err="1"/>
              <a:t>eNDM</a:t>
            </a:r>
            <a:r>
              <a:rPr lang="sl-SI" dirty="0"/>
              <a:t> za oddajo </a:t>
            </a:r>
            <a:r>
              <a:rPr lang="sl-SI" dirty="0" err="1"/>
              <a:t>eZahtevkov</a:t>
            </a:r>
            <a:r>
              <a:rPr lang="sl-SI" dirty="0"/>
              <a:t> za refundacijo nadomestil plač, prijava ni potrebna. </a:t>
            </a:r>
          </a:p>
          <a:p>
            <a:r>
              <a:rPr lang="sl-SI" dirty="0"/>
              <a:t>Vmesnik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 omogoča </a:t>
            </a:r>
            <a:r>
              <a:rPr lang="sl-SI" b="1" dirty="0"/>
              <a:t>povsem avtomatičen prenos</a:t>
            </a:r>
            <a:r>
              <a:rPr lang="sl-SI" dirty="0"/>
              <a:t> podatkov neposredno iz e-VEM v aplikacijo za evidentiranje delovnega časa, obračun plač in pripravo zahtevkov za refundacijo nadomestila plač.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5B1015D-DDF4-46CF-BF19-2438B79D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5518067"/>
            <a:ext cx="1291753" cy="1236464"/>
          </a:xfrm>
          <a:prstGeom prst="rect">
            <a:avLst/>
          </a:prstGeo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5429581F-6B95-49A5-BCA5-4E514A7F8777}"/>
              </a:ext>
            </a:extLst>
          </p:cNvPr>
          <p:cNvSpPr txBox="1"/>
          <p:nvPr/>
        </p:nvSpPr>
        <p:spPr>
          <a:xfrm>
            <a:off x="492470" y="5880683"/>
            <a:ext cx="562628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sl-SI" dirty="0"/>
              <a:t>V tej prezentaciji je podrobneje obravnavan način dostopa</a:t>
            </a:r>
          </a:p>
          <a:p>
            <a:r>
              <a:rPr lang="sl-SI" b="1" dirty="0"/>
              <a:t>z uporabo vmesnika</a:t>
            </a:r>
            <a:r>
              <a:rPr lang="sl-SI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3977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2B41A8-2E4E-4683-AFD5-6A711308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Dostop zavezanca do </a:t>
            </a:r>
            <a:r>
              <a:rPr lang="sl-SI" dirty="0" err="1"/>
              <a:t>eBOL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954042B-CEA4-415A-A06F-4A7FBD44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sl-SI" dirty="0"/>
              <a:t>Zavezanec z uporabo sistema e-VEM (SPOT) pridobi </a:t>
            </a:r>
            <a:r>
              <a:rPr lang="sl-SI" dirty="0" err="1"/>
              <a:t>eBOL</a:t>
            </a:r>
            <a:r>
              <a:rPr lang="sl-SI" dirty="0"/>
              <a:t>-e in modre </a:t>
            </a:r>
            <a:r>
              <a:rPr lang="sl-SI" dirty="0" err="1"/>
              <a:t>eBOL</a:t>
            </a:r>
            <a:r>
              <a:rPr lang="sl-SI" dirty="0"/>
              <a:t>-e, ki se </a:t>
            </a:r>
            <a:r>
              <a:rPr lang="sl-SI" b="1" dirty="0"/>
              <a:t>nanašajo na delavce, zaposlene pri njem</a:t>
            </a:r>
            <a:r>
              <a:rPr lang="sl-SI" dirty="0"/>
              <a:t>. </a:t>
            </a:r>
          </a:p>
          <a:p>
            <a:r>
              <a:rPr lang="sl-SI" dirty="0"/>
              <a:t>Da zavezanec lahko pridobi </a:t>
            </a:r>
            <a:r>
              <a:rPr lang="sl-SI" dirty="0" err="1"/>
              <a:t>eBOL</a:t>
            </a:r>
            <a:r>
              <a:rPr lang="sl-SI" dirty="0"/>
              <a:t>, mora </a:t>
            </a:r>
            <a:r>
              <a:rPr lang="sl-SI" b="1" dirty="0"/>
              <a:t>delavec, na katerega glasi </a:t>
            </a:r>
            <a:r>
              <a:rPr lang="sl-SI" b="1" dirty="0" err="1"/>
              <a:t>eBOL</a:t>
            </a:r>
            <a:r>
              <a:rPr lang="sl-SI" b="1" dirty="0"/>
              <a:t>, biti ves čas zadržanosti, ki je navedena na </a:t>
            </a:r>
            <a:r>
              <a:rPr lang="sl-SI" b="1" dirty="0" err="1"/>
              <a:t>eBOL</a:t>
            </a:r>
            <a:r>
              <a:rPr lang="sl-SI" b="1" dirty="0"/>
              <a:t>, zavarovan pri njem</a:t>
            </a:r>
            <a:r>
              <a:rPr lang="sl-SI" dirty="0"/>
              <a:t>. </a:t>
            </a:r>
          </a:p>
          <a:p>
            <a:pPr lvl="1"/>
            <a:r>
              <a:rPr lang="sl-SI" dirty="0">
                <a:solidFill>
                  <a:schemeClr val="accent6">
                    <a:lumMod val="50000"/>
                  </a:schemeClr>
                </a:solidFill>
              </a:rPr>
              <a:t>Primer: </a:t>
            </a:r>
          </a:p>
          <a:p>
            <a:pPr lvl="2"/>
            <a:r>
              <a:rPr lang="sl-SI" dirty="0" err="1">
                <a:solidFill>
                  <a:schemeClr val="accent6">
                    <a:lumMod val="50000"/>
                  </a:schemeClr>
                </a:solidFill>
              </a:rPr>
              <a:t>eBOL</a:t>
            </a:r>
            <a:r>
              <a:rPr lang="sl-SI" dirty="0">
                <a:solidFill>
                  <a:schemeClr val="accent6">
                    <a:lumMod val="50000"/>
                  </a:schemeClr>
                </a:solidFill>
              </a:rPr>
              <a:t> je bil izdan </a:t>
            </a:r>
            <a:r>
              <a:rPr lang="sl-SI" b="1" dirty="0">
                <a:solidFill>
                  <a:schemeClr val="accent6">
                    <a:lumMod val="50000"/>
                  </a:schemeClr>
                </a:solidFill>
              </a:rPr>
              <a:t>3.10.2019</a:t>
            </a:r>
            <a:r>
              <a:rPr lang="sl-SI" dirty="0">
                <a:solidFill>
                  <a:schemeClr val="accent6">
                    <a:lumMod val="50000"/>
                  </a:schemeClr>
                </a:solidFill>
              </a:rPr>
              <a:t> za obdobje </a:t>
            </a:r>
            <a:r>
              <a:rPr lang="sl-SI" b="1" dirty="0">
                <a:solidFill>
                  <a:schemeClr val="accent6">
                    <a:lumMod val="50000"/>
                  </a:schemeClr>
                </a:solidFill>
              </a:rPr>
              <a:t>1. – 3.10.2019</a:t>
            </a:r>
          </a:p>
          <a:p>
            <a:pPr lvl="2"/>
            <a:r>
              <a:rPr lang="sl-SI" dirty="0">
                <a:solidFill>
                  <a:schemeClr val="accent6">
                    <a:lumMod val="50000"/>
                  </a:schemeClr>
                </a:solidFill>
              </a:rPr>
              <a:t>Zavezanec je delavca </a:t>
            </a:r>
            <a:r>
              <a:rPr lang="sl-SI" b="1" dirty="0">
                <a:solidFill>
                  <a:schemeClr val="accent6">
                    <a:lumMod val="50000"/>
                  </a:schemeClr>
                </a:solidFill>
              </a:rPr>
              <a:t>5.10.2019</a:t>
            </a:r>
            <a:r>
              <a:rPr lang="sl-SI" dirty="0">
                <a:solidFill>
                  <a:schemeClr val="accent6">
                    <a:lumMod val="50000"/>
                  </a:schemeClr>
                </a:solidFill>
              </a:rPr>
              <a:t> odjavil iz zavarovanja za nazaj s </a:t>
            </a:r>
            <a:r>
              <a:rPr lang="sl-SI" b="1" dirty="0">
                <a:solidFill>
                  <a:schemeClr val="accent6">
                    <a:lumMod val="50000"/>
                  </a:schemeClr>
                </a:solidFill>
              </a:rPr>
              <a:t>1.10.2019</a:t>
            </a:r>
            <a:r>
              <a:rPr lang="sl-SI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lvl="2"/>
            <a:r>
              <a:rPr lang="sl-SI" dirty="0">
                <a:solidFill>
                  <a:schemeClr val="accent6">
                    <a:lumMod val="50000"/>
                  </a:schemeClr>
                </a:solidFill>
              </a:rPr>
              <a:t>Zavezanec po </a:t>
            </a:r>
            <a:r>
              <a:rPr lang="sl-SI" b="1" dirty="0">
                <a:solidFill>
                  <a:schemeClr val="accent6">
                    <a:lumMod val="50000"/>
                  </a:schemeClr>
                </a:solidFill>
              </a:rPr>
              <a:t>5.10.2019</a:t>
            </a:r>
            <a:r>
              <a:rPr lang="sl-SI" dirty="0">
                <a:solidFill>
                  <a:schemeClr val="accent6">
                    <a:lumMod val="50000"/>
                  </a:schemeClr>
                </a:solidFill>
              </a:rPr>
              <a:t> ne bo mogel pridobiti tega </a:t>
            </a:r>
            <a:r>
              <a:rPr lang="sl-SI" dirty="0" err="1">
                <a:solidFill>
                  <a:schemeClr val="accent6">
                    <a:lumMod val="50000"/>
                  </a:schemeClr>
                </a:solidFill>
              </a:rPr>
              <a:t>eBOL</a:t>
            </a:r>
            <a:r>
              <a:rPr lang="sl-SI" dirty="0">
                <a:solidFill>
                  <a:schemeClr val="accent6">
                    <a:lumMod val="50000"/>
                  </a:schemeClr>
                </a:solidFill>
              </a:rPr>
              <a:t>-a. Zavezanec takega </a:t>
            </a:r>
            <a:r>
              <a:rPr lang="sl-SI" dirty="0" err="1">
                <a:solidFill>
                  <a:schemeClr val="accent6">
                    <a:lumMod val="50000"/>
                  </a:schemeClr>
                </a:solidFill>
              </a:rPr>
              <a:t>eBOL</a:t>
            </a:r>
            <a:r>
              <a:rPr lang="sl-SI" dirty="0">
                <a:solidFill>
                  <a:schemeClr val="accent6">
                    <a:lumMod val="50000"/>
                  </a:schemeClr>
                </a:solidFill>
              </a:rPr>
              <a:t> ne potrebuje.</a:t>
            </a:r>
          </a:p>
          <a:p>
            <a:endParaRPr lang="sl-SI" dirty="0"/>
          </a:p>
          <a:p>
            <a:r>
              <a:rPr lang="sl-SI" dirty="0"/>
              <a:t>Če je </a:t>
            </a:r>
            <a:r>
              <a:rPr lang="sl-SI" dirty="0" err="1"/>
              <a:t>eBOL</a:t>
            </a:r>
            <a:r>
              <a:rPr lang="sl-SI" dirty="0"/>
              <a:t> izdan za obdobje v prihodnosti in zavezanec dostopa do </a:t>
            </a:r>
            <a:r>
              <a:rPr lang="sl-SI" dirty="0" err="1"/>
              <a:t>eBOL</a:t>
            </a:r>
            <a:r>
              <a:rPr lang="sl-SI" dirty="0"/>
              <a:t> pred koncem obdobja zadržanosti, mora delavec biti </a:t>
            </a:r>
            <a:r>
              <a:rPr lang="sl-SI" b="1" dirty="0"/>
              <a:t>zavarovan pri zavezancu od prvega dne zadržanosti, do datuma prevzema podatkov</a:t>
            </a:r>
            <a:r>
              <a:rPr lang="sl-SI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081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2B41A8-2E4E-4683-AFD5-6A711308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Obdobno pridobivanje podatkov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954042B-CEA4-415A-A06F-4A7FBD44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4654"/>
          </a:xfrm>
        </p:spPr>
        <p:txBody>
          <a:bodyPr>
            <a:normAutofit fontScale="62500" lnSpcReduction="20000"/>
          </a:bodyPr>
          <a:lstStyle/>
          <a:p>
            <a:r>
              <a:rPr lang="sl-SI" dirty="0"/>
              <a:t>Zavezanec </a:t>
            </a:r>
            <a:r>
              <a:rPr lang="sl-SI" dirty="0" err="1"/>
              <a:t>eBOL</a:t>
            </a:r>
            <a:r>
              <a:rPr lang="sl-SI" dirty="0"/>
              <a:t>-e pridobiva </a:t>
            </a:r>
            <a:r>
              <a:rPr lang="sl-SI" b="1" dirty="0"/>
              <a:t>obdobno</a:t>
            </a:r>
            <a:r>
              <a:rPr lang="sl-SI" dirty="0"/>
              <a:t>. </a:t>
            </a:r>
          </a:p>
          <a:p>
            <a:pPr lvl="1"/>
            <a:r>
              <a:rPr lang="sl-SI" dirty="0"/>
              <a:t>Vsakokrat prenese </a:t>
            </a:r>
            <a:r>
              <a:rPr lang="sl-SI" dirty="0" err="1"/>
              <a:t>eBOLe</a:t>
            </a:r>
            <a:r>
              <a:rPr lang="sl-SI" dirty="0"/>
              <a:t> in preklice </a:t>
            </a:r>
            <a:r>
              <a:rPr lang="sl-SI" dirty="0" err="1"/>
              <a:t>eBOLov</a:t>
            </a:r>
            <a:r>
              <a:rPr lang="sl-SI" dirty="0"/>
              <a:t>, ki so </a:t>
            </a:r>
            <a:r>
              <a:rPr lang="sl-SI" b="1" dirty="0"/>
              <a:t>nastali v obdobju od prejšnjega prevzema podatkov</a:t>
            </a:r>
            <a:r>
              <a:rPr lang="sl-SI" dirty="0"/>
              <a:t>. </a:t>
            </a:r>
          </a:p>
          <a:p>
            <a:r>
              <a:rPr lang="sl-SI" dirty="0"/>
              <a:t>Obdobja so lahko </a:t>
            </a:r>
            <a:r>
              <a:rPr lang="sl-SI" b="1" dirty="0"/>
              <a:t>poljubno dolga</a:t>
            </a:r>
            <a:r>
              <a:rPr lang="sl-SI" dirty="0"/>
              <a:t> – npr. vsak teden ali na koncu meseca za cel mesec, vendar </a:t>
            </a:r>
            <a:r>
              <a:rPr lang="sl-SI" b="1" dirty="0"/>
              <a:t>ne daljša od 50 dni</a:t>
            </a:r>
            <a:r>
              <a:rPr lang="sl-SI" dirty="0"/>
              <a:t>.</a:t>
            </a:r>
          </a:p>
          <a:p>
            <a:pPr lvl="1"/>
            <a:r>
              <a:rPr lang="sl-SI" dirty="0"/>
              <a:t>Priporoča se pridobivanje podatkov za krajša obdobja – npr. tedensko, da se sproti lahko ugotovi morebitne napake na </a:t>
            </a:r>
            <a:r>
              <a:rPr lang="sl-SI" dirty="0" err="1"/>
              <a:t>eBOL</a:t>
            </a:r>
            <a:r>
              <a:rPr lang="sl-SI" dirty="0"/>
              <a:t>-ih in pravočasno pri zdravniku uredi preklic takega </a:t>
            </a:r>
            <a:r>
              <a:rPr lang="sl-SI" dirty="0" err="1"/>
              <a:t>eBOL</a:t>
            </a:r>
            <a:r>
              <a:rPr lang="sl-SI" dirty="0"/>
              <a:t> in izdaja pravilnega </a:t>
            </a:r>
            <a:r>
              <a:rPr lang="sl-SI" dirty="0" err="1"/>
              <a:t>eBOL</a:t>
            </a:r>
            <a:r>
              <a:rPr lang="sl-SI" dirty="0"/>
              <a:t>.</a:t>
            </a:r>
          </a:p>
          <a:p>
            <a:r>
              <a:rPr lang="sl-SI" dirty="0"/>
              <a:t>Zavezanec </a:t>
            </a:r>
            <a:r>
              <a:rPr lang="sl-SI" b="1" dirty="0"/>
              <a:t>mora</a:t>
            </a:r>
            <a:r>
              <a:rPr lang="sl-SI" dirty="0"/>
              <a:t> v svojem informacijskem sistemu voditi podatke o tem, </a:t>
            </a:r>
            <a:r>
              <a:rPr lang="sl-SI" b="1" dirty="0"/>
              <a:t>za katera obdobja je že prevzel </a:t>
            </a:r>
            <a:r>
              <a:rPr lang="sl-SI" b="1" dirty="0" err="1"/>
              <a:t>eBOLe</a:t>
            </a:r>
            <a:r>
              <a:rPr lang="sl-SI" dirty="0"/>
              <a:t>. </a:t>
            </a:r>
          </a:p>
          <a:p>
            <a:r>
              <a:rPr lang="sl-SI" u="sng" dirty="0"/>
              <a:t>Izjemoma</a:t>
            </a:r>
            <a:r>
              <a:rPr lang="sl-SI" dirty="0"/>
              <a:t>, npr. v primeru izpada informacijskega sistema, lahko ponovno pridobi </a:t>
            </a:r>
            <a:r>
              <a:rPr lang="sl-SI" dirty="0" err="1"/>
              <a:t>eBOLe</a:t>
            </a:r>
            <a:r>
              <a:rPr lang="sl-SI" dirty="0"/>
              <a:t> za obdobje(a), za katere(ga) jih je že pridobil v preteklosti. </a:t>
            </a:r>
          </a:p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AF4F8A7-8E91-4E90-B004-A78A7A38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5104854"/>
            <a:ext cx="2897138" cy="1646423"/>
          </a:xfrm>
          <a:prstGeom prst="rect">
            <a:avLst/>
          </a:prstGeom>
        </p:spPr>
      </p:pic>
      <p:sp>
        <p:nvSpPr>
          <p:cNvPr id="5" name="PoljeZBesedilom 4">
            <a:extLst>
              <a:ext uri="{FF2B5EF4-FFF2-40B4-BE49-F238E27FC236}">
                <a16:creationId xmlns:a16="http://schemas.microsoft.com/office/drawing/2014/main" id="{1C132B4C-6967-4013-97A6-ECE8725B17B3}"/>
              </a:ext>
            </a:extLst>
          </p:cNvPr>
          <p:cNvSpPr txBox="1"/>
          <p:nvPr/>
        </p:nvSpPr>
        <p:spPr>
          <a:xfrm>
            <a:off x="611560" y="5253007"/>
            <a:ext cx="445763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l-SI" dirty="0"/>
              <a:t>Sistem e-VEM (SPOT) ne omejuje večkratnega</a:t>
            </a:r>
          </a:p>
          <a:p>
            <a:r>
              <a:rPr lang="sl-SI" dirty="0"/>
              <a:t>pridobivanja istih </a:t>
            </a:r>
            <a:r>
              <a:rPr lang="sl-SI" dirty="0" err="1"/>
              <a:t>eBOL</a:t>
            </a:r>
            <a:r>
              <a:rPr lang="sl-SI" dirty="0"/>
              <a:t>-ov, a nepotrebno </a:t>
            </a:r>
          </a:p>
          <a:p>
            <a:r>
              <a:rPr lang="sl-SI" dirty="0"/>
              <a:t>obremenjevanje informacijskih sistemov ni </a:t>
            </a:r>
          </a:p>
          <a:p>
            <a:r>
              <a:rPr lang="sl-SI" dirty="0"/>
              <a:t>dovoljeno.</a:t>
            </a:r>
          </a:p>
        </p:txBody>
      </p:sp>
    </p:spTree>
    <p:extLst>
      <p:ext uri="{BB962C8B-B14F-4D97-AF65-F5344CB8AC3E}">
        <p14:creationId xmlns:p14="http://schemas.microsoft.com/office/powerpoint/2010/main" val="31011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2B41A8-2E4E-4683-AFD5-6A711308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Način prenosa podatkov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954042B-CEA4-415A-A06F-4A7FBD44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62500" lnSpcReduction="20000"/>
          </a:bodyPr>
          <a:lstStyle/>
          <a:p>
            <a:r>
              <a:rPr lang="sl-SI" dirty="0"/>
              <a:t>Zavezanec </a:t>
            </a:r>
            <a:r>
              <a:rPr lang="sl-SI" b="1" dirty="0"/>
              <a:t>za podano obdobje</a:t>
            </a:r>
            <a:r>
              <a:rPr lang="sl-SI" dirty="0"/>
              <a:t> najprej pridobi </a:t>
            </a:r>
            <a:r>
              <a:rPr lang="sl-SI" b="1" dirty="0"/>
              <a:t>seznam</a:t>
            </a:r>
            <a:r>
              <a:rPr lang="sl-SI" dirty="0"/>
              <a:t> </a:t>
            </a:r>
            <a:r>
              <a:rPr lang="sl-SI" b="1" dirty="0"/>
              <a:t>mesecev zadržanosti,</a:t>
            </a:r>
            <a:r>
              <a:rPr lang="sl-SI" dirty="0"/>
              <a:t> na katere se nanašajo novi </a:t>
            </a:r>
            <a:r>
              <a:rPr lang="sl-SI" dirty="0" err="1"/>
              <a:t>eBOL</a:t>
            </a:r>
            <a:r>
              <a:rPr lang="sl-SI" dirty="0"/>
              <a:t>-i in </a:t>
            </a:r>
            <a:r>
              <a:rPr lang="sl-SI" dirty="0" err="1"/>
              <a:t>stornacije</a:t>
            </a:r>
            <a:r>
              <a:rPr lang="sl-SI" dirty="0"/>
              <a:t> </a:t>
            </a:r>
            <a:r>
              <a:rPr lang="sl-SI" dirty="0" err="1"/>
              <a:t>eBOL</a:t>
            </a:r>
            <a:r>
              <a:rPr lang="sl-SI" dirty="0"/>
              <a:t>-ov.</a:t>
            </a:r>
          </a:p>
          <a:p>
            <a:pPr lvl="1"/>
            <a:r>
              <a:rPr lang="sl-SI" dirty="0"/>
              <a:t>Večina </a:t>
            </a:r>
            <a:r>
              <a:rPr lang="sl-SI" dirty="0" err="1"/>
              <a:t>eBOL</a:t>
            </a:r>
            <a:r>
              <a:rPr lang="sl-SI" dirty="0"/>
              <a:t>-ov se nanaša na </a:t>
            </a:r>
            <a:r>
              <a:rPr lang="sl-SI" b="1" dirty="0"/>
              <a:t>zadržanosti v zadnjem mesecu</a:t>
            </a:r>
            <a:r>
              <a:rPr lang="sl-SI" dirty="0"/>
              <a:t>, izjemoma kak </a:t>
            </a:r>
            <a:r>
              <a:rPr lang="sl-SI" dirty="0" err="1"/>
              <a:t>eBOL</a:t>
            </a:r>
            <a:r>
              <a:rPr lang="sl-SI" dirty="0"/>
              <a:t> ali preklic </a:t>
            </a:r>
            <a:r>
              <a:rPr lang="sl-SI" dirty="0" err="1"/>
              <a:t>eBOLa</a:t>
            </a:r>
            <a:r>
              <a:rPr lang="sl-SI" dirty="0"/>
              <a:t> za zadržanosti v preteklih mesecih. </a:t>
            </a:r>
          </a:p>
          <a:p>
            <a:pPr lvl="1"/>
            <a:r>
              <a:rPr lang="sl-SI" dirty="0" err="1"/>
              <a:t>eBOL</a:t>
            </a:r>
            <a:r>
              <a:rPr lang="sl-SI" dirty="0"/>
              <a:t>-e in preklice </a:t>
            </a:r>
            <a:r>
              <a:rPr lang="sl-SI" dirty="0" err="1"/>
              <a:t>eBOLov</a:t>
            </a:r>
            <a:r>
              <a:rPr lang="sl-SI" dirty="0"/>
              <a:t>, ki se nanašajo na </a:t>
            </a:r>
            <a:r>
              <a:rPr lang="sl-SI" b="1" dirty="0"/>
              <a:t>zadržanosti v preteklih mesecih</a:t>
            </a:r>
            <a:r>
              <a:rPr lang="sl-SI" dirty="0"/>
              <a:t> mora zavezanec verjetno obravnavati drugače (popravek v evidenci prisotnosti, popravek obračuna plače). </a:t>
            </a:r>
          </a:p>
          <a:p>
            <a:pPr lvl="1"/>
            <a:endParaRPr lang="sl-SI" dirty="0"/>
          </a:p>
          <a:p>
            <a:pPr lvl="1"/>
            <a:endParaRPr lang="sl-SI" dirty="0"/>
          </a:p>
          <a:p>
            <a:pPr lvl="1"/>
            <a:endParaRPr lang="sl-SI" dirty="0"/>
          </a:p>
          <a:p>
            <a:r>
              <a:rPr lang="sl-SI" dirty="0"/>
              <a:t>Zavezanec nato za </a:t>
            </a:r>
            <a:r>
              <a:rPr lang="sl-SI" b="1" dirty="0"/>
              <a:t>isto obdobje</a:t>
            </a:r>
            <a:r>
              <a:rPr lang="sl-SI" dirty="0"/>
              <a:t> </a:t>
            </a:r>
            <a:r>
              <a:rPr lang="sl-SI" b="1" dirty="0"/>
              <a:t>za vsak mesec zadržanosti</a:t>
            </a:r>
            <a:r>
              <a:rPr lang="sl-SI" dirty="0"/>
              <a:t> pridobi podatke o </a:t>
            </a:r>
            <a:r>
              <a:rPr lang="sl-SI" dirty="0" err="1"/>
              <a:t>eBOLih</a:t>
            </a:r>
            <a:r>
              <a:rPr lang="sl-SI" dirty="0"/>
              <a:t> in preklicih </a:t>
            </a:r>
            <a:r>
              <a:rPr lang="sl-SI" dirty="0" err="1"/>
              <a:t>eBOL</a:t>
            </a:r>
            <a:r>
              <a:rPr lang="sl-SI" dirty="0"/>
              <a:t>-ov.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Zavezanec ima možnost pridobiti tudi digitalno podpisane </a:t>
            </a:r>
            <a:r>
              <a:rPr lang="sl-SI" dirty="0" err="1"/>
              <a:t>eBOL</a:t>
            </a:r>
            <a:r>
              <a:rPr lang="sl-SI" dirty="0"/>
              <a:t>-e. </a:t>
            </a:r>
          </a:p>
          <a:p>
            <a:endParaRPr lang="sl-SI" dirty="0"/>
          </a:p>
        </p:txBody>
      </p:sp>
      <p:sp>
        <p:nvSpPr>
          <p:cNvPr id="4" name="Pravokotnik 3">
            <a:extLst>
              <a:ext uri="{FF2B5EF4-FFF2-40B4-BE49-F238E27FC236}">
                <a16:creationId xmlns:a16="http://schemas.microsoft.com/office/drawing/2014/main" id="{AC16711B-E45F-4D65-BFA0-AD5FCE4CEB79}"/>
              </a:ext>
            </a:extLst>
          </p:cNvPr>
          <p:cNvSpPr/>
          <p:nvPr/>
        </p:nvSpPr>
        <p:spPr>
          <a:xfrm>
            <a:off x="899592" y="3573016"/>
            <a:ext cx="2376264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07. – 13. 10. 2019</a:t>
            </a:r>
          </a:p>
        </p:txBody>
      </p:sp>
      <p:sp>
        <p:nvSpPr>
          <p:cNvPr id="5" name="Pravokotnik 4">
            <a:extLst>
              <a:ext uri="{FF2B5EF4-FFF2-40B4-BE49-F238E27FC236}">
                <a16:creationId xmlns:a16="http://schemas.microsoft.com/office/drawing/2014/main" id="{434C30E1-45A6-4091-8F92-A74E957DC9C8}"/>
              </a:ext>
            </a:extLst>
          </p:cNvPr>
          <p:cNvSpPr/>
          <p:nvPr/>
        </p:nvSpPr>
        <p:spPr>
          <a:xfrm>
            <a:off x="4427984" y="3429000"/>
            <a:ext cx="389877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dirty="0"/>
              <a:t>SEPTEMBER 2019:  2 </a:t>
            </a:r>
            <a:r>
              <a:rPr lang="sl-SI" dirty="0" err="1"/>
              <a:t>eBOLa</a:t>
            </a:r>
            <a:endParaRPr lang="sl-SI" dirty="0"/>
          </a:p>
          <a:p>
            <a:r>
              <a:rPr lang="sl-SI" dirty="0"/>
              <a:t>OKTOBER 2019: 22 </a:t>
            </a:r>
            <a:r>
              <a:rPr lang="sl-SI" dirty="0" err="1"/>
              <a:t>eBOLov</a:t>
            </a:r>
            <a:r>
              <a:rPr lang="sl-SI" dirty="0"/>
              <a:t>, 2 preklica</a:t>
            </a:r>
          </a:p>
        </p:txBody>
      </p:sp>
      <p:sp>
        <p:nvSpPr>
          <p:cNvPr id="6" name="Puščica: desno 5">
            <a:extLst>
              <a:ext uri="{FF2B5EF4-FFF2-40B4-BE49-F238E27FC236}">
                <a16:creationId xmlns:a16="http://schemas.microsoft.com/office/drawing/2014/main" id="{C048DB08-E462-4035-B9D9-FA8D50A74A26}"/>
              </a:ext>
            </a:extLst>
          </p:cNvPr>
          <p:cNvSpPr/>
          <p:nvPr/>
        </p:nvSpPr>
        <p:spPr>
          <a:xfrm>
            <a:off x="3419872" y="3645024"/>
            <a:ext cx="864096" cy="21602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4167DF51-A871-4018-8373-BA7E8C2FCE29}"/>
              </a:ext>
            </a:extLst>
          </p:cNvPr>
          <p:cNvSpPr/>
          <p:nvPr/>
        </p:nvSpPr>
        <p:spPr>
          <a:xfrm>
            <a:off x="922288" y="4797152"/>
            <a:ext cx="21168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07. – 13. 10. 2019</a:t>
            </a:r>
          </a:p>
          <a:p>
            <a:pPr algn="ctr"/>
            <a:r>
              <a:rPr lang="sl-SI" dirty="0"/>
              <a:t>SEPTEMBER 2019</a:t>
            </a:r>
          </a:p>
        </p:txBody>
      </p:sp>
      <p:sp>
        <p:nvSpPr>
          <p:cNvPr id="8" name="Puščica: desno 7">
            <a:extLst>
              <a:ext uri="{FF2B5EF4-FFF2-40B4-BE49-F238E27FC236}">
                <a16:creationId xmlns:a16="http://schemas.microsoft.com/office/drawing/2014/main" id="{2AD2B903-E1DF-40A5-BDEC-FF19E477914D}"/>
              </a:ext>
            </a:extLst>
          </p:cNvPr>
          <p:cNvSpPr/>
          <p:nvPr/>
        </p:nvSpPr>
        <p:spPr>
          <a:xfrm>
            <a:off x="3131840" y="5027166"/>
            <a:ext cx="372392" cy="21602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Pravokotnik 8">
            <a:extLst>
              <a:ext uri="{FF2B5EF4-FFF2-40B4-BE49-F238E27FC236}">
                <a16:creationId xmlns:a16="http://schemas.microsoft.com/office/drawing/2014/main" id="{8A6628A4-FC00-46C2-9AF1-8E13DFD0DFC4}"/>
              </a:ext>
            </a:extLst>
          </p:cNvPr>
          <p:cNvSpPr/>
          <p:nvPr/>
        </p:nvSpPr>
        <p:spPr>
          <a:xfrm>
            <a:off x="3607584" y="4797152"/>
            <a:ext cx="5295552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eBOL1, izdan 07.10.2019, zadržanost 09. – 12.09.2019</a:t>
            </a:r>
          </a:p>
          <a:p>
            <a:pPr algn="ctr"/>
            <a:r>
              <a:rPr lang="sl-SI" dirty="0"/>
              <a:t>eBOL2, izdan 12.10.2019, zadržanost 22. – 23.09.2019</a:t>
            </a:r>
          </a:p>
        </p:txBody>
      </p:sp>
    </p:spTree>
    <p:extLst>
      <p:ext uri="{BB962C8B-B14F-4D97-AF65-F5344CB8AC3E}">
        <p14:creationId xmlns:p14="http://schemas.microsoft.com/office/powerpoint/2010/main" val="312190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BA40FF-50D6-415E-B4BB-54102A7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Pridobivanje podatkov po enotah zavezanca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45119CB-7480-4A15-9DF3-427772F7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77500" lnSpcReduction="20000"/>
          </a:bodyPr>
          <a:lstStyle/>
          <a:p>
            <a:r>
              <a:rPr lang="sl-SI" dirty="0"/>
              <a:t>Če ima zavezanec več poslovnih enot in te enote uporabljajo različne aplikacije za evidentiranje delovnega časa, obračun plač in pripravo zahtevkov za refundacijo nadomestil plač, lahko </a:t>
            </a:r>
            <a:r>
              <a:rPr lang="sl-SI" b="1" dirty="0"/>
              <a:t>pridobiva </a:t>
            </a:r>
            <a:r>
              <a:rPr lang="sl-SI" b="1" dirty="0" err="1"/>
              <a:t>eBOL</a:t>
            </a:r>
            <a:r>
              <a:rPr lang="sl-SI" b="1" dirty="0"/>
              <a:t>-e po enotah</a:t>
            </a:r>
            <a:r>
              <a:rPr lang="sl-SI" dirty="0"/>
              <a:t>. </a:t>
            </a:r>
          </a:p>
          <a:p>
            <a:r>
              <a:rPr lang="sl-SI" dirty="0"/>
              <a:t>Pri klicu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 navede </a:t>
            </a:r>
            <a:r>
              <a:rPr lang="sl-SI" b="1" dirty="0"/>
              <a:t>seznam matičnih številk enot</a:t>
            </a:r>
            <a:r>
              <a:rPr lang="sl-SI" dirty="0"/>
              <a:t> poslovnega subjekta.</a:t>
            </a:r>
          </a:p>
          <a:p>
            <a:pPr lvl="1"/>
            <a:r>
              <a:rPr lang="sl-SI" dirty="0"/>
              <a:t>Navede lahko </a:t>
            </a:r>
            <a:r>
              <a:rPr lang="sl-SI" b="1" dirty="0"/>
              <a:t>največ 10</a:t>
            </a:r>
            <a:r>
              <a:rPr lang="sl-SI" dirty="0"/>
              <a:t> matičnih številk.</a:t>
            </a:r>
          </a:p>
          <a:p>
            <a:pPr lvl="1"/>
            <a:r>
              <a:rPr lang="sl-SI" dirty="0"/>
              <a:t>Če posamezno aplikacijo uporablja za npr. 15 enot, uporabi vmesnik najprej za 10 in potem še za 5 enot. </a:t>
            </a:r>
          </a:p>
          <a:p>
            <a:r>
              <a:rPr lang="sl-SI" dirty="0"/>
              <a:t>Zavezanec mora poklicati vmesnik </a:t>
            </a:r>
            <a:r>
              <a:rPr lang="sl-SI" b="1" dirty="0"/>
              <a:t>za vse svoje poslovne enote</a:t>
            </a:r>
            <a:r>
              <a:rPr lang="sl-SI" dirty="0"/>
              <a:t> – </a:t>
            </a:r>
            <a:r>
              <a:rPr lang="sl-SI" b="1" dirty="0"/>
              <a:t>tudi za sedež</a:t>
            </a:r>
            <a:r>
              <a:rPr lang="sl-SI" dirty="0"/>
              <a:t>; </a:t>
            </a:r>
            <a:r>
              <a:rPr lang="sl-SI" b="1" dirty="0"/>
              <a:t>tudi za ukinjene enote</a:t>
            </a:r>
            <a:r>
              <a:rPr lang="sl-SI" dirty="0"/>
              <a:t>, če še ni poskrbel za prijavo spremembe zavarovanj za delavce, ki so se prezaposlili v druge enote.  </a:t>
            </a:r>
          </a:p>
        </p:txBody>
      </p:sp>
      <p:sp>
        <p:nvSpPr>
          <p:cNvPr id="4" name="Pravokotnik 3">
            <a:extLst>
              <a:ext uri="{FF2B5EF4-FFF2-40B4-BE49-F238E27FC236}">
                <a16:creationId xmlns:a16="http://schemas.microsoft.com/office/drawing/2014/main" id="{808891D2-5ED0-442E-87A9-C9F4396BEF53}"/>
              </a:ext>
            </a:extLst>
          </p:cNvPr>
          <p:cNvSpPr/>
          <p:nvPr/>
        </p:nvSpPr>
        <p:spPr>
          <a:xfrm>
            <a:off x="3995936" y="5877272"/>
            <a:ext cx="4968552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dirty="0"/>
              <a:t>10-mestma matična številka poslovnega subjekta:</a:t>
            </a:r>
          </a:p>
          <a:p>
            <a:r>
              <a:rPr lang="sl-SI" dirty="0"/>
              <a:t>   NNNNNNN</a:t>
            </a:r>
            <a:r>
              <a:rPr lang="sl-SI" b="1" dirty="0">
                <a:solidFill>
                  <a:srgbClr val="FFFF00"/>
                </a:solidFill>
              </a:rPr>
              <a:t>000</a:t>
            </a:r>
            <a:r>
              <a:rPr lang="sl-SI" dirty="0"/>
              <a:t> – sedež poslovnega subjekta</a:t>
            </a:r>
          </a:p>
          <a:p>
            <a:r>
              <a:rPr lang="sl-SI" dirty="0"/>
              <a:t>   NNNNNNN</a:t>
            </a:r>
            <a:r>
              <a:rPr lang="sl-SI" b="1" dirty="0">
                <a:solidFill>
                  <a:srgbClr val="FFFF00"/>
                </a:solidFill>
              </a:rPr>
              <a:t>001</a:t>
            </a:r>
            <a:r>
              <a:rPr lang="sl-SI" dirty="0"/>
              <a:t> – enota poslovnega subjekta</a:t>
            </a:r>
          </a:p>
        </p:txBody>
      </p:sp>
      <p:sp>
        <p:nvSpPr>
          <p:cNvPr id="23" name="Pravokotnik 22">
            <a:extLst>
              <a:ext uri="{FF2B5EF4-FFF2-40B4-BE49-F238E27FC236}">
                <a16:creationId xmlns:a16="http://schemas.microsoft.com/office/drawing/2014/main" id="{2B65DB89-B820-4B9D-8437-33E1BF0A74F6}"/>
              </a:ext>
            </a:extLst>
          </p:cNvPr>
          <p:cNvSpPr/>
          <p:nvPr/>
        </p:nvSpPr>
        <p:spPr>
          <a:xfrm>
            <a:off x="1187624" y="6026096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A1</a:t>
            </a:r>
          </a:p>
        </p:txBody>
      </p:sp>
      <p:sp>
        <p:nvSpPr>
          <p:cNvPr id="24" name="Pravokotnik 23">
            <a:extLst>
              <a:ext uri="{FF2B5EF4-FFF2-40B4-BE49-F238E27FC236}">
                <a16:creationId xmlns:a16="http://schemas.microsoft.com/office/drawing/2014/main" id="{5DC13B69-EEE3-4C18-A3B7-3F226EAC0102}"/>
              </a:ext>
            </a:extLst>
          </p:cNvPr>
          <p:cNvSpPr/>
          <p:nvPr/>
        </p:nvSpPr>
        <p:spPr>
          <a:xfrm>
            <a:off x="169168" y="6390943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A1</a:t>
            </a:r>
          </a:p>
        </p:txBody>
      </p:sp>
      <p:sp>
        <p:nvSpPr>
          <p:cNvPr id="25" name="Pravokotnik 24">
            <a:extLst>
              <a:ext uri="{FF2B5EF4-FFF2-40B4-BE49-F238E27FC236}">
                <a16:creationId xmlns:a16="http://schemas.microsoft.com/office/drawing/2014/main" id="{B9F7379C-D44C-4547-81A1-D410DEC0AA88}"/>
              </a:ext>
            </a:extLst>
          </p:cNvPr>
          <p:cNvSpPr/>
          <p:nvPr/>
        </p:nvSpPr>
        <p:spPr>
          <a:xfrm>
            <a:off x="899592" y="6390943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A1</a:t>
            </a:r>
          </a:p>
        </p:txBody>
      </p:sp>
      <p:sp>
        <p:nvSpPr>
          <p:cNvPr id="26" name="Pravokotnik 25">
            <a:extLst>
              <a:ext uri="{FF2B5EF4-FFF2-40B4-BE49-F238E27FC236}">
                <a16:creationId xmlns:a16="http://schemas.microsoft.com/office/drawing/2014/main" id="{6694CE88-1C95-44EE-9C58-4160CCACD77C}"/>
              </a:ext>
            </a:extLst>
          </p:cNvPr>
          <p:cNvSpPr/>
          <p:nvPr/>
        </p:nvSpPr>
        <p:spPr>
          <a:xfrm>
            <a:off x="1630016" y="6390943"/>
            <a:ext cx="576064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A2</a:t>
            </a:r>
          </a:p>
        </p:txBody>
      </p:sp>
      <p:sp>
        <p:nvSpPr>
          <p:cNvPr id="27" name="Pravokotnik 26">
            <a:extLst>
              <a:ext uri="{FF2B5EF4-FFF2-40B4-BE49-F238E27FC236}">
                <a16:creationId xmlns:a16="http://schemas.microsoft.com/office/drawing/2014/main" id="{91EA00BB-A23B-4618-AEB9-1D42BB21E8AD}"/>
              </a:ext>
            </a:extLst>
          </p:cNvPr>
          <p:cNvSpPr/>
          <p:nvPr/>
        </p:nvSpPr>
        <p:spPr>
          <a:xfrm>
            <a:off x="2360440" y="6390943"/>
            <a:ext cx="576064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A2</a:t>
            </a:r>
          </a:p>
        </p:txBody>
      </p:sp>
      <p:cxnSp>
        <p:nvCxnSpPr>
          <p:cNvPr id="29" name="Povezovalnik: kolenski 28">
            <a:extLst>
              <a:ext uri="{FF2B5EF4-FFF2-40B4-BE49-F238E27FC236}">
                <a16:creationId xmlns:a16="http://schemas.microsoft.com/office/drawing/2014/main" id="{2120892B-811D-446D-9DF9-8F1E533AB55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892017" y="5807303"/>
            <a:ext cx="148823" cy="10184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ovezovalnik: kolenski 30">
            <a:extLst>
              <a:ext uri="{FF2B5EF4-FFF2-40B4-BE49-F238E27FC236}">
                <a16:creationId xmlns:a16="http://schemas.microsoft.com/office/drawing/2014/main" id="{C165BE9A-2F84-4BF7-90C0-6C9525AD6711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5400000">
            <a:off x="1257229" y="6172515"/>
            <a:ext cx="148823" cy="2880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ovezovalnik: kolenski 32">
            <a:extLst>
              <a:ext uri="{FF2B5EF4-FFF2-40B4-BE49-F238E27FC236}">
                <a16:creationId xmlns:a16="http://schemas.microsoft.com/office/drawing/2014/main" id="{78E8C5A3-A869-47E2-9290-34705A48912C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rot="16200000" flipH="1">
            <a:off x="1622441" y="6095335"/>
            <a:ext cx="148823" cy="4423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ovezovalnik: kolenski 34">
            <a:extLst>
              <a:ext uri="{FF2B5EF4-FFF2-40B4-BE49-F238E27FC236}">
                <a16:creationId xmlns:a16="http://schemas.microsoft.com/office/drawing/2014/main" id="{73A31C90-961E-4894-AE9B-F03B75C628BD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rot="16200000" flipH="1">
            <a:off x="1987653" y="5730123"/>
            <a:ext cx="148823" cy="11728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98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49F99-9996-4563-96C0-1E459471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l-SI" dirty="0"/>
              <a:t>Pravilo razporejanja </a:t>
            </a:r>
            <a:r>
              <a:rPr lang="sl-SI" dirty="0" err="1"/>
              <a:t>eBOL</a:t>
            </a:r>
            <a:r>
              <a:rPr lang="sl-SI" dirty="0"/>
              <a:t>-ov v enote zavezanca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31AC42E-B719-4D33-B8A3-B2B09639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983162"/>
          </a:xfrm>
        </p:spPr>
        <p:txBody>
          <a:bodyPr>
            <a:normAutofit fontScale="55000" lnSpcReduction="20000"/>
          </a:bodyPr>
          <a:lstStyle/>
          <a:p>
            <a:r>
              <a:rPr lang="sl-SI" dirty="0"/>
              <a:t>Če zavezanec kliče vmesnik za svojo enoto 001, vmesnik ugotovi, v katero enoto ZZZS </a:t>
            </a:r>
            <a:r>
              <a:rPr lang="sl-SI" b="1" dirty="0"/>
              <a:t>po naslovu</a:t>
            </a:r>
            <a:r>
              <a:rPr lang="sl-SI" dirty="0"/>
              <a:t> spada ta zavezančeva enota in vrne vse </a:t>
            </a:r>
            <a:r>
              <a:rPr lang="sl-SI" dirty="0" err="1"/>
              <a:t>eBOLe</a:t>
            </a:r>
            <a:r>
              <a:rPr lang="sl-SI" dirty="0"/>
              <a:t>, na katerih je navedena ta enota ZZZS. </a:t>
            </a:r>
          </a:p>
          <a:p>
            <a:pPr lvl="1"/>
            <a:r>
              <a:rPr lang="sl-SI" dirty="0"/>
              <a:t>Npr. zavezančeva enota v </a:t>
            </a:r>
            <a:r>
              <a:rPr lang="sl-SI" b="1" dirty="0"/>
              <a:t>Ložu</a:t>
            </a:r>
            <a:r>
              <a:rPr lang="sl-SI" dirty="0"/>
              <a:t> spada v ZZZS-</a:t>
            </a:r>
            <a:r>
              <a:rPr lang="sl-SI" dirty="0" err="1"/>
              <a:t>jevo</a:t>
            </a:r>
            <a:r>
              <a:rPr lang="sl-SI" dirty="0"/>
              <a:t> enoto </a:t>
            </a:r>
            <a:r>
              <a:rPr lang="sl-SI" b="1" dirty="0"/>
              <a:t>Cerknica</a:t>
            </a:r>
            <a:r>
              <a:rPr lang="sl-SI" dirty="0"/>
              <a:t>.</a:t>
            </a:r>
          </a:p>
          <a:p>
            <a:endParaRPr lang="sl-SI" dirty="0"/>
          </a:p>
          <a:p>
            <a:r>
              <a:rPr lang="sl-SI" b="1" dirty="0"/>
              <a:t>Enota ZZZS na </a:t>
            </a:r>
            <a:r>
              <a:rPr lang="sl-SI" b="1" dirty="0" err="1"/>
              <a:t>eBOL</a:t>
            </a:r>
            <a:r>
              <a:rPr lang="sl-SI" b="1" dirty="0"/>
              <a:t>-u</a:t>
            </a:r>
            <a:r>
              <a:rPr lang="sl-SI" dirty="0"/>
              <a:t> se določi ob izdaji </a:t>
            </a:r>
            <a:r>
              <a:rPr lang="sl-SI" dirty="0" err="1"/>
              <a:t>eBOL</a:t>
            </a:r>
            <a:r>
              <a:rPr lang="sl-SI" dirty="0"/>
              <a:t>-a glede na takrat veljavno zavarovanje osebe v obdobju zadržanosti. </a:t>
            </a:r>
          </a:p>
          <a:p>
            <a:pPr lvl="1"/>
            <a:r>
              <a:rPr lang="sl-SI" dirty="0"/>
              <a:t>Če ima delavec več sočasnih zavarovanj pri tem zavezancu v tem obdobju, se upošteva najmlajše. </a:t>
            </a:r>
          </a:p>
          <a:p>
            <a:r>
              <a:rPr lang="sl-SI" dirty="0"/>
              <a:t>Če je pri tem zavarovanju naveden podatek Matična številka enote poslovnega subjekta (</a:t>
            </a:r>
            <a:r>
              <a:rPr lang="sl-SI" b="1" dirty="0"/>
              <a:t>rubrika 18</a:t>
            </a:r>
            <a:r>
              <a:rPr lang="sl-SI" dirty="0"/>
              <a:t> na obrazcu M), se enota ZZZS določi tako, da se pogleda, v katero enoto ZZZS spada naslov enote poslovnega subjekta.</a:t>
            </a:r>
          </a:p>
          <a:p>
            <a:r>
              <a:rPr lang="sl-SI" dirty="0"/>
              <a:t>Če pri tem zavarovanju podatek Matična številka enote poslovnega subjekta ni naveden, se enota ZZZS določi tako, da se pogleda v katero enoto ZZZS spada naslov sedeža poslovnega subjekta. </a:t>
            </a:r>
          </a:p>
          <a:p>
            <a:endParaRPr lang="sl-SI" dirty="0"/>
          </a:p>
        </p:txBody>
      </p:sp>
      <p:pic>
        <p:nvPicPr>
          <p:cNvPr id="30" name="Slika 29">
            <a:extLst>
              <a:ext uri="{FF2B5EF4-FFF2-40B4-BE49-F238E27FC236}">
                <a16:creationId xmlns:a16="http://schemas.microsoft.com/office/drawing/2014/main" id="{7BA29962-F37C-4855-84D2-13D4EAA0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980728"/>
            <a:ext cx="2602354" cy="1753568"/>
          </a:xfrm>
          <a:prstGeom prst="rect">
            <a:avLst/>
          </a:prstGeom>
        </p:spPr>
      </p:pic>
      <p:sp>
        <p:nvSpPr>
          <p:cNvPr id="31" name="Elipsa 30">
            <a:extLst>
              <a:ext uri="{FF2B5EF4-FFF2-40B4-BE49-F238E27FC236}">
                <a16:creationId xmlns:a16="http://schemas.microsoft.com/office/drawing/2014/main" id="{0272BDCE-D6EC-42A8-9827-8787E2100A7E}"/>
              </a:ext>
            </a:extLst>
          </p:cNvPr>
          <p:cNvSpPr/>
          <p:nvPr/>
        </p:nvSpPr>
        <p:spPr>
          <a:xfrm>
            <a:off x="7189483" y="2204864"/>
            <a:ext cx="138983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33" name="Slika 32">
            <a:extLst>
              <a:ext uri="{FF2B5EF4-FFF2-40B4-BE49-F238E27FC236}">
                <a16:creationId xmlns:a16="http://schemas.microsoft.com/office/drawing/2014/main" id="{6B866362-2B6A-4EF4-BFF8-0D4E8659C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307036"/>
            <a:ext cx="2752725" cy="266700"/>
          </a:xfrm>
          <a:prstGeom prst="rect">
            <a:avLst/>
          </a:prstGeom>
        </p:spPr>
      </p:pic>
      <p:sp>
        <p:nvSpPr>
          <p:cNvPr id="34" name="Pravokotnik 33">
            <a:extLst>
              <a:ext uri="{FF2B5EF4-FFF2-40B4-BE49-F238E27FC236}">
                <a16:creationId xmlns:a16="http://schemas.microsoft.com/office/drawing/2014/main" id="{89D637F9-0ADE-4863-8A0F-AB46DF5C4CBF}"/>
              </a:ext>
            </a:extLst>
          </p:cNvPr>
          <p:cNvSpPr/>
          <p:nvPr/>
        </p:nvSpPr>
        <p:spPr>
          <a:xfrm>
            <a:off x="6948264" y="4005064"/>
            <a:ext cx="1296144" cy="1008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400" dirty="0"/>
              <a:t>Naslov enote/sedeža  poslovnega subjekta</a:t>
            </a:r>
          </a:p>
        </p:txBody>
      </p:sp>
      <p:sp>
        <p:nvSpPr>
          <p:cNvPr id="35" name="Pravokotnik 34">
            <a:extLst>
              <a:ext uri="{FF2B5EF4-FFF2-40B4-BE49-F238E27FC236}">
                <a16:creationId xmlns:a16="http://schemas.microsoft.com/office/drawing/2014/main" id="{7411180E-2786-450A-88A2-2D206DC17990}"/>
              </a:ext>
            </a:extLst>
          </p:cNvPr>
          <p:cNvSpPr/>
          <p:nvPr/>
        </p:nvSpPr>
        <p:spPr>
          <a:xfrm>
            <a:off x="6952439" y="5445224"/>
            <a:ext cx="1296144" cy="72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400" dirty="0"/>
              <a:t>Enota ZZZS</a:t>
            </a:r>
          </a:p>
        </p:txBody>
      </p:sp>
      <p:sp>
        <p:nvSpPr>
          <p:cNvPr id="36" name="Puščica: dol 35">
            <a:extLst>
              <a:ext uri="{FF2B5EF4-FFF2-40B4-BE49-F238E27FC236}">
                <a16:creationId xmlns:a16="http://schemas.microsoft.com/office/drawing/2014/main" id="{6B0228D5-6FC1-49BF-A5D7-174823417932}"/>
              </a:ext>
            </a:extLst>
          </p:cNvPr>
          <p:cNvSpPr/>
          <p:nvPr/>
        </p:nvSpPr>
        <p:spPr>
          <a:xfrm>
            <a:off x="7452320" y="3645024"/>
            <a:ext cx="216024" cy="28875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7" name="Puščica: dol 36">
            <a:extLst>
              <a:ext uri="{FF2B5EF4-FFF2-40B4-BE49-F238E27FC236}">
                <a16:creationId xmlns:a16="http://schemas.microsoft.com/office/drawing/2014/main" id="{24B00672-3955-499E-8AF1-09780242A8E3}"/>
              </a:ext>
            </a:extLst>
          </p:cNvPr>
          <p:cNvSpPr/>
          <p:nvPr/>
        </p:nvSpPr>
        <p:spPr>
          <a:xfrm>
            <a:off x="7452320" y="5085184"/>
            <a:ext cx="216024" cy="28875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38453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49F99-9996-4563-96C0-1E459471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l-SI" dirty="0"/>
              <a:t>Pridobivanje podatkov po enotah zavezanca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31AC42E-B719-4D33-B8A3-B2B09639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756793"/>
          </a:xfrm>
        </p:spPr>
        <p:txBody>
          <a:bodyPr>
            <a:normAutofit fontScale="70000" lnSpcReduction="20000"/>
          </a:bodyPr>
          <a:lstStyle/>
          <a:p>
            <a:r>
              <a:rPr lang="sl-SI" dirty="0"/>
              <a:t>Pri pridobivanju podatkov po enotah zavezanca, ko zavezanec uporablja dve aplikaciji, lahko pride do situacije, da bo </a:t>
            </a:r>
            <a:r>
              <a:rPr lang="sl-SI" b="1" dirty="0"/>
              <a:t>isti </a:t>
            </a:r>
            <a:r>
              <a:rPr lang="sl-SI" b="1" dirty="0" err="1"/>
              <a:t>eBOL</a:t>
            </a:r>
            <a:r>
              <a:rPr lang="sl-SI" b="1" dirty="0"/>
              <a:t> pridobil v obe aplikaciji</a:t>
            </a:r>
            <a:r>
              <a:rPr lang="sl-SI" dirty="0"/>
              <a:t>, ker več enot zavezanca pripada isti enoti ZZZS. </a:t>
            </a:r>
          </a:p>
          <a:p>
            <a:pPr lvl="1"/>
            <a:r>
              <a:rPr lang="sl-SI" dirty="0"/>
              <a:t>V aplikaciji 2 bo pridobljen </a:t>
            </a:r>
            <a:r>
              <a:rPr lang="sl-SI" dirty="0" err="1"/>
              <a:t>eBOL</a:t>
            </a:r>
            <a:r>
              <a:rPr lang="sl-SI" dirty="0"/>
              <a:t> zavrgel, ker delavec ne dela v enoti 001 ali 002.</a:t>
            </a:r>
          </a:p>
          <a:p>
            <a:pPr lvl="1"/>
            <a:endParaRPr lang="sl-SI" dirty="0"/>
          </a:p>
        </p:txBody>
      </p:sp>
      <p:sp>
        <p:nvSpPr>
          <p:cNvPr id="16" name="Pravokotnik 15">
            <a:extLst>
              <a:ext uri="{FF2B5EF4-FFF2-40B4-BE49-F238E27FC236}">
                <a16:creationId xmlns:a16="http://schemas.microsoft.com/office/drawing/2014/main" id="{4233483A-6CDC-40A5-8B83-5468BF41E8AF}"/>
              </a:ext>
            </a:extLst>
          </p:cNvPr>
          <p:cNvSpPr/>
          <p:nvPr/>
        </p:nvSpPr>
        <p:spPr>
          <a:xfrm>
            <a:off x="5908788" y="4274946"/>
            <a:ext cx="2983692" cy="23334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sl-SI" dirty="0"/>
              <a:t>Enota ZZZS Y</a:t>
            </a:r>
          </a:p>
        </p:txBody>
      </p:sp>
      <p:sp>
        <p:nvSpPr>
          <p:cNvPr id="17" name="Pravokotnik 16">
            <a:extLst>
              <a:ext uri="{FF2B5EF4-FFF2-40B4-BE49-F238E27FC236}">
                <a16:creationId xmlns:a16="http://schemas.microsoft.com/office/drawing/2014/main" id="{D7CFC920-E465-4411-85F9-61587D40863A}"/>
              </a:ext>
            </a:extLst>
          </p:cNvPr>
          <p:cNvSpPr/>
          <p:nvPr/>
        </p:nvSpPr>
        <p:spPr>
          <a:xfrm>
            <a:off x="282018" y="4279243"/>
            <a:ext cx="5473474" cy="23334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sl-SI" dirty="0"/>
              <a:t>Enota ZZZS X</a:t>
            </a:r>
          </a:p>
        </p:txBody>
      </p:sp>
      <p:sp>
        <p:nvSpPr>
          <p:cNvPr id="18" name="Pravokotnik 17">
            <a:extLst>
              <a:ext uri="{FF2B5EF4-FFF2-40B4-BE49-F238E27FC236}">
                <a16:creationId xmlns:a16="http://schemas.microsoft.com/office/drawing/2014/main" id="{733F97A9-7250-4AA0-BCD7-2AFC8A9CC5C6}"/>
              </a:ext>
            </a:extLst>
          </p:cNvPr>
          <p:cNvSpPr/>
          <p:nvPr/>
        </p:nvSpPr>
        <p:spPr>
          <a:xfrm>
            <a:off x="456191" y="4549249"/>
            <a:ext cx="2583730" cy="1225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l-SI" dirty="0"/>
              <a:t>Sedež zavezanca 000</a:t>
            </a:r>
          </a:p>
        </p:txBody>
      </p:sp>
      <p:sp>
        <p:nvSpPr>
          <p:cNvPr id="19" name="Pravokotnik 18">
            <a:extLst>
              <a:ext uri="{FF2B5EF4-FFF2-40B4-BE49-F238E27FC236}">
                <a16:creationId xmlns:a16="http://schemas.microsoft.com/office/drawing/2014/main" id="{7CA1C702-4830-4B1B-ABC2-48285A7FE541}"/>
              </a:ext>
            </a:extLst>
          </p:cNvPr>
          <p:cNvSpPr/>
          <p:nvPr/>
        </p:nvSpPr>
        <p:spPr>
          <a:xfrm>
            <a:off x="3322015" y="4549250"/>
            <a:ext cx="2318536" cy="1225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l-SI" dirty="0"/>
              <a:t>Enota zavezanca 001</a:t>
            </a:r>
          </a:p>
        </p:txBody>
      </p:sp>
      <p:sp>
        <p:nvSpPr>
          <p:cNvPr id="20" name="Pravokotnik 19">
            <a:extLst>
              <a:ext uri="{FF2B5EF4-FFF2-40B4-BE49-F238E27FC236}">
                <a16:creationId xmlns:a16="http://schemas.microsoft.com/office/drawing/2014/main" id="{B72A5484-E7C6-46A9-87C6-F157CF95A6F8}"/>
              </a:ext>
            </a:extLst>
          </p:cNvPr>
          <p:cNvSpPr/>
          <p:nvPr/>
        </p:nvSpPr>
        <p:spPr>
          <a:xfrm>
            <a:off x="6160896" y="4544955"/>
            <a:ext cx="2503991" cy="1225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l-SI" dirty="0"/>
              <a:t>Enota zavezanca 002</a:t>
            </a:r>
          </a:p>
        </p:txBody>
      </p:sp>
      <p:sp>
        <p:nvSpPr>
          <p:cNvPr id="22" name="Pravokotnik: zaokroženi vogali 21">
            <a:extLst>
              <a:ext uri="{FF2B5EF4-FFF2-40B4-BE49-F238E27FC236}">
                <a16:creationId xmlns:a16="http://schemas.microsoft.com/office/drawing/2014/main" id="{B3777A6A-BDB4-4FD8-8542-18EF3CB8CEF9}"/>
              </a:ext>
            </a:extLst>
          </p:cNvPr>
          <p:cNvSpPr/>
          <p:nvPr/>
        </p:nvSpPr>
        <p:spPr>
          <a:xfrm>
            <a:off x="4135561" y="6044743"/>
            <a:ext cx="1066800" cy="4239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/>
              <a:t>eBOL</a:t>
            </a:r>
            <a:endParaRPr lang="sl-SI" dirty="0"/>
          </a:p>
        </p:txBody>
      </p:sp>
      <p:sp>
        <p:nvSpPr>
          <p:cNvPr id="23" name="Pravokotnik: zaokroženi vogali 22">
            <a:extLst>
              <a:ext uri="{FF2B5EF4-FFF2-40B4-BE49-F238E27FC236}">
                <a16:creationId xmlns:a16="http://schemas.microsoft.com/office/drawing/2014/main" id="{3E32E826-54B9-441B-90C4-6F72025D09C3}"/>
              </a:ext>
            </a:extLst>
          </p:cNvPr>
          <p:cNvSpPr/>
          <p:nvPr/>
        </p:nvSpPr>
        <p:spPr>
          <a:xfrm>
            <a:off x="684792" y="5378698"/>
            <a:ext cx="2220686" cy="304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400" dirty="0"/>
              <a:t>Dejansko dela v tej enoti</a:t>
            </a:r>
          </a:p>
        </p:txBody>
      </p:sp>
      <p:sp>
        <p:nvSpPr>
          <p:cNvPr id="24" name="Pravokotnik: zaokroženi vogali 23">
            <a:extLst>
              <a:ext uri="{FF2B5EF4-FFF2-40B4-BE49-F238E27FC236}">
                <a16:creationId xmlns:a16="http://schemas.microsoft.com/office/drawing/2014/main" id="{DECDB332-8C37-490E-9605-7DBA97D814DD}"/>
              </a:ext>
            </a:extLst>
          </p:cNvPr>
          <p:cNvSpPr/>
          <p:nvPr/>
        </p:nvSpPr>
        <p:spPr>
          <a:xfrm>
            <a:off x="684792" y="4982662"/>
            <a:ext cx="2220686" cy="304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400" dirty="0"/>
              <a:t>Ta enota je v rubriki 18</a:t>
            </a:r>
          </a:p>
        </p:txBody>
      </p:sp>
      <p:sp>
        <p:nvSpPr>
          <p:cNvPr id="25" name="Pravokotnik 24">
            <a:extLst>
              <a:ext uri="{FF2B5EF4-FFF2-40B4-BE49-F238E27FC236}">
                <a16:creationId xmlns:a16="http://schemas.microsoft.com/office/drawing/2014/main" id="{C5C1DDB2-CC5F-4DF9-9E6F-5C30821A1118}"/>
              </a:ext>
            </a:extLst>
          </p:cNvPr>
          <p:cNvSpPr/>
          <p:nvPr/>
        </p:nvSpPr>
        <p:spPr>
          <a:xfrm>
            <a:off x="179512" y="3861048"/>
            <a:ext cx="2972452" cy="2032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l-SI" dirty="0">
                <a:solidFill>
                  <a:schemeClr val="tx1"/>
                </a:solidFill>
              </a:rPr>
              <a:t>Aplikacija 1</a:t>
            </a:r>
          </a:p>
        </p:txBody>
      </p:sp>
      <p:sp>
        <p:nvSpPr>
          <p:cNvPr id="26" name="Pravokotnik 25">
            <a:extLst>
              <a:ext uri="{FF2B5EF4-FFF2-40B4-BE49-F238E27FC236}">
                <a16:creationId xmlns:a16="http://schemas.microsoft.com/office/drawing/2014/main" id="{BE42FBCF-6C86-4DEE-AAC9-62BCAF738650}"/>
              </a:ext>
            </a:extLst>
          </p:cNvPr>
          <p:cNvSpPr/>
          <p:nvPr/>
        </p:nvSpPr>
        <p:spPr>
          <a:xfrm>
            <a:off x="3214094" y="3861048"/>
            <a:ext cx="5750394" cy="2032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l-SI" dirty="0">
                <a:solidFill>
                  <a:schemeClr val="tx1"/>
                </a:solidFill>
              </a:rPr>
              <a:t>Aplikacija 2</a:t>
            </a:r>
          </a:p>
        </p:txBody>
      </p:sp>
    </p:spTree>
    <p:extLst>
      <p:ext uri="{BB962C8B-B14F-4D97-AF65-F5344CB8AC3E}">
        <p14:creationId xmlns:p14="http://schemas.microsoft.com/office/powerpoint/2010/main" val="257128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49F99-9996-4563-96C0-1E459471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l-SI" dirty="0"/>
              <a:t>Pridobivanje podatkov po enotah zavezanca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31AC42E-B719-4D33-B8A3-B2B09639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8"/>
            <a:ext cx="8229600" cy="2116875"/>
          </a:xfrm>
        </p:spPr>
        <p:txBody>
          <a:bodyPr>
            <a:normAutofit fontScale="55000" lnSpcReduction="20000"/>
          </a:bodyPr>
          <a:lstStyle/>
          <a:p>
            <a:r>
              <a:rPr lang="sl-SI" dirty="0"/>
              <a:t>Pri pridobivanju podatkov po enotah zavezanca, ko zavezanec uporablja dve aplikaciji, lahko pride do </a:t>
            </a:r>
            <a:r>
              <a:rPr lang="sl-SI" b="1" dirty="0"/>
              <a:t>potrebe po prenosu </a:t>
            </a:r>
            <a:r>
              <a:rPr lang="sl-SI" b="1" dirty="0" err="1"/>
              <a:t>eBOL</a:t>
            </a:r>
            <a:r>
              <a:rPr lang="sl-SI" dirty="0"/>
              <a:t> iz aplikacije 1 v aplikacijo 2.</a:t>
            </a:r>
          </a:p>
          <a:p>
            <a:pPr lvl="1"/>
            <a:r>
              <a:rPr lang="sl-SI" dirty="0" err="1"/>
              <a:t>eBOL</a:t>
            </a:r>
            <a:r>
              <a:rPr lang="sl-SI" dirty="0"/>
              <a:t> se potrebuje v aplikaciji 2</a:t>
            </a:r>
          </a:p>
          <a:p>
            <a:pPr lvl="1"/>
            <a:r>
              <a:rPr lang="sl-SI" dirty="0" err="1"/>
              <a:t>eBOL</a:t>
            </a:r>
            <a:r>
              <a:rPr lang="sl-SI" dirty="0"/>
              <a:t> pridobi aplikacija 1 in ga posreduje aplikaciji 2</a:t>
            </a:r>
          </a:p>
          <a:p>
            <a:r>
              <a:rPr lang="sl-SI" dirty="0"/>
              <a:t>Če zavezanec </a:t>
            </a:r>
            <a:r>
              <a:rPr lang="sl-SI" b="1" dirty="0"/>
              <a:t>ažurno prijavlja </a:t>
            </a:r>
            <a:r>
              <a:rPr lang="sl-SI" dirty="0"/>
              <a:t>spremembe zavarovanj (sprememba podatka v rubriki 18), do teh primerov ne pride. </a:t>
            </a:r>
          </a:p>
          <a:p>
            <a:r>
              <a:rPr lang="sl-SI" dirty="0"/>
              <a:t>Če delavec dejansko dela v enoti 001, ki spada v isto enoto ZZZS, ni potrebe po prenosu </a:t>
            </a:r>
            <a:r>
              <a:rPr lang="sl-SI" dirty="0" err="1"/>
              <a:t>eBOL</a:t>
            </a:r>
            <a:r>
              <a:rPr lang="sl-SI" dirty="0"/>
              <a:t> v aplikacijo 2.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pPr lvl="1"/>
            <a:endParaRPr lang="sl-SI" dirty="0"/>
          </a:p>
          <a:p>
            <a:pPr lvl="1"/>
            <a:endParaRPr lang="sl-SI" dirty="0"/>
          </a:p>
        </p:txBody>
      </p:sp>
      <p:sp>
        <p:nvSpPr>
          <p:cNvPr id="16" name="Pravokotnik 15">
            <a:extLst>
              <a:ext uri="{FF2B5EF4-FFF2-40B4-BE49-F238E27FC236}">
                <a16:creationId xmlns:a16="http://schemas.microsoft.com/office/drawing/2014/main" id="{4233483A-6CDC-40A5-8B83-5468BF41E8AF}"/>
              </a:ext>
            </a:extLst>
          </p:cNvPr>
          <p:cNvSpPr/>
          <p:nvPr/>
        </p:nvSpPr>
        <p:spPr>
          <a:xfrm>
            <a:off x="5908788" y="4274946"/>
            <a:ext cx="2983692" cy="23334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sl-SI" dirty="0"/>
              <a:t>Enota ZZZS Y</a:t>
            </a:r>
          </a:p>
        </p:txBody>
      </p:sp>
      <p:sp>
        <p:nvSpPr>
          <p:cNvPr id="17" name="Pravokotnik 16">
            <a:extLst>
              <a:ext uri="{FF2B5EF4-FFF2-40B4-BE49-F238E27FC236}">
                <a16:creationId xmlns:a16="http://schemas.microsoft.com/office/drawing/2014/main" id="{D7CFC920-E465-4411-85F9-61587D40863A}"/>
              </a:ext>
            </a:extLst>
          </p:cNvPr>
          <p:cNvSpPr/>
          <p:nvPr/>
        </p:nvSpPr>
        <p:spPr>
          <a:xfrm>
            <a:off x="282018" y="4279243"/>
            <a:ext cx="5473474" cy="23334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sl-SI" dirty="0"/>
              <a:t>Enota ZZZS X</a:t>
            </a:r>
          </a:p>
        </p:txBody>
      </p:sp>
      <p:sp>
        <p:nvSpPr>
          <p:cNvPr id="18" name="Pravokotnik 17">
            <a:extLst>
              <a:ext uri="{FF2B5EF4-FFF2-40B4-BE49-F238E27FC236}">
                <a16:creationId xmlns:a16="http://schemas.microsoft.com/office/drawing/2014/main" id="{733F97A9-7250-4AA0-BCD7-2AFC8A9CC5C6}"/>
              </a:ext>
            </a:extLst>
          </p:cNvPr>
          <p:cNvSpPr/>
          <p:nvPr/>
        </p:nvSpPr>
        <p:spPr>
          <a:xfrm>
            <a:off x="456191" y="4549249"/>
            <a:ext cx="2583730" cy="1225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l-SI" dirty="0"/>
              <a:t>Sedež zavezanca 000</a:t>
            </a:r>
          </a:p>
        </p:txBody>
      </p:sp>
      <p:sp>
        <p:nvSpPr>
          <p:cNvPr id="19" name="Pravokotnik 18">
            <a:extLst>
              <a:ext uri="{FF2B5EF4-FFF2-40B4-BE49-F238E27FC236}">
                <a16:creationId xmlns:a16="http://schemas.microsoft.com/office/drawing/2014/main" id="{7CA1C702-4830-4B1B-ABC2-48285A7FE541}"/>
              </a:ext>
            </a:extLst>
          </p:cNvPr>
          <p:cNvSpPr/>
          <p:nvPr/>
        </p:nvSpPr>
        <p:spPr>
          <a:xfrm>
            <a:off x="3322015" y="4549250"/>
            <a:ext cx="2318536" cy="1225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l-SI" dirty="0"/>
              <a:t>Enota zavezanca 001</a:t>
            </a:r>
          </a:p>
        </p:txBody>
      </p:sp>
      <p:sp>
        <p:nvSpPr>
          <p:cNvPr id="20" name="Pravokotnik 19">
            <a:extLst>
              <a:ext uri="{FF2B5EF4-FFF2-40B4-BE49-F238E27FC236}">
                <a16:creationId xmlns:a16="http://schemas.microsoft.com/office/drawing/2014/main" id="{B72A5484-E7C6-46A9-87C6-F157CF95A6F8}"/>
              </a:ext>
            </a:extLst>
          </p:cNvPr>
          <p:cNvSpPr/>
          <p:nvPr/>
        </p:nvSpPr>
        <p:spPr>
          <a:xfrm>
            <a:off x="6160896" y="4544955"/>
            <a:ext cx="2503991" cy="1225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l-SI" dirty="0"/>
              <a:t>Enota zavezanca 002</a:t>
            </a:r>
          </a:p>
        </p:txBody>
      </p:sp>
      <p:sp>
        <p:nvSpPr>
          <p:cNvPr id="22" name="Pravokotnik: zaokroženi vogali 21">
            <a:extLst>
              <a:ext uri="{FF2B5EF4-FFF2-40B4-BE49-F238E27FC236}">
                <a16:creationId xmlns:a16="http://schemas.microsoft.com/office/drawing/2014/main" id="{B3777A6A-BDB4-4FD8-8542-18EF3CB8CEF9}"/>
              </a:ext>
            </a:extLst>
          </p:cNvPr>
          <p:cNvSpPr/>
          <p:nvPr/>
        </p:nvSpPr>
        <p:spPr>
          <a:xfrm>
            <a:off x="4135561" y="6044743"/>
            <a:ext cx="1066800" cy="4239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/>
              <a:t>eBOL</a:t>
            </a:r>
            <a:endParaRPr lang="sl-SI" dirty="0"/>
          </a:p>
        </p:txBody>
      </p:sp>
      <p:sp>
        <p:nvSpPr>
          <p:cNvPr id="23" name="Pravokotnik: zaokroženi vogali 22">
            <a:extLst>
              <a:ext uri="{FF2B5EF4-FFF2-40B4-BE49-F238E27FC236}">
                <a16:creationId xmlns:a16="http://schemas.microsoft.com/office/drawing/2014/main" id="{3E32E826-54B9-441B-90C4-6F72025D09C3}"/>
              </a:ext>
            </a:extLst>
          </p:cNvPr>
          <p:cNvSpPr/>
          <p:nvPr/>
        </p:nvSpPr>
        <p:spPr>
          <a:xfrm>
            <a:off x="6302548" y="5374545"/>
            <a:ext cx="2220686" cy="304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400" dirty="0"/>
              <a:t>Dejansko dela v tej enoti</a:t>
            </a:r>
          </a:p>
        </p:txBody>
      </p:sp>
      <p:sp>
        <p:nvSpPr>
          <p:cNvPr id="24" name="Pravokotnik: zaokroženi vogali 23">
            <a:extLst>
              <a:ext uri="{FF2B5EF4-FFF2-40B4-BE49-F238E27FC236}">
                <a16:creationId xmlns:a16="http://schemas.microsoft.com/office/drawing/2014/main" id="{DECDB332-8C37-490E-9605-7DBA97D814DD}"/>
              </a:ext>
            </a:extLst>
          </p:cNvPr>
          <p:cNvSpPr/>
          <p:nvPr/>
        </p:nvSpPr>
        <p:spPr>
          <a:xfrm>
            <a:off x="684792" y="4982662"/>
            <a:ext cx="2220686" cy="304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400" dirty="0"/>
              <a:t>Ta enota je v rubriki 18</a:t>
            </a:r>
          </a:p>
        </p:txBody>
      </p:sp>
      <p:sp>
        <p:nvSpPr>
          <p:cNvPr id="25" name="Pravokotnik 24">
            <a:extLst>
              <a:ext uri="{FF2B5EF4-FFF2-40B4-BE49-F238E27FC236}">
                <a16:creationId xmlns:a16="http://schemas.microsoft.com/office/drawing/2014/main" id="{C5C1DDB2-CC5F-4DF9-9E6F-5C30821A1118}"/>
              </a:ext>
            </a:extLst>
          </p:cNvPr>
          <p:cNvSpPr/>
          <p:nvPr/>
        </p:nvSpPr>
        <p:spPr>
          <a:xfrm>
            <a:off x="179512" y="3861048"/>
            <a:ext cx="5631090" cy="2032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l-SI" dirty="0">
                <a:solidFill>
                  <a:schemeClr val="tx1"/>
                </a:solidFill>
              </a:rPr>
              <a:t>Aplikacija 1</a:t>
            </a:r>
          </a:p>
        </p:txBody>
      </p:sp>
      <p:sp>
        <p:nvSpPr>
          <p:cNvPr id="26" name="Pravokotnik 25">
            <a:extLst>
              <a:ext uri="{FF2B5EF4-FFF2-40B4-BE49-F238E27FC236}">
                <a16:creationId xmlns:a16="http://schemas.microsoft.com/office/drawing/2014/main" id="{BE42FBCF-6C86-4DEE-AAC9-62BCAF738650}"/>
              </a:ext>
            </a:extLst>
          </p:cNvPr>
          <p:cNvSpPr/>
          <p:nvPr/>
        </p:nvSpPr>
        <p:spPr>
          <a:xfrm>
            <a:off x="5857998" y="3861048"/>
            <a:ext cx="3106490" cy="2032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l-SI" dirty="0">
                <a:solidFill>
                  <a:schemeClr val="tx1"/>
                </a:solidFill>
              </a:rPr>
              <a:t>Aplikacija 2</a:t>
            </a:r>
          </a:p>
        </p:txBody>
      </p:sp>
      <p:sp>
        <p:nvSpPr>
          <p:cNvPr id="4" name="Puščica: desno 3">
            <a:extLst>
              <a:ext uri="{FF2B5EF4-FFF2-40B4-BE49-F238E27FC236}">
                <a16:creationId xmlns:a16="http://schemas.microsoft.com/office/drawing/2014/main" id="{20222B14-382F-4B03-A021-F58DEE5BB0FD}"/>
              </a:ext>
            </a:extLst>
          </p:cNvPr>
          <p:cNvSpPr/>
          <p:nvPr/>
        </p:nvSpPr>
        <p:spPr>
          <a:xfrm>
            <a:off x="2977486" y="4941168"/>
            <a:ext cx="3970778" cy="391882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400" dirty="0"/>
              <a:t>Potrebna bi bila prijava spremembe zavarovanja</a:t>
            </a:r>
          </a:p>
        </p:txBody>
      </p:sp>
    </p:spTree>
    <p:extLst>
      <p:ext uri="{BB962C8B-B14F-4D97-AF65-F5344CB8AC3E}">
        <p14:creationId xmlns:p14="http://schemas.microsoft.com/office/powerpoint/2010/main" val="2382240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7A5E58-37CA-450D-A779-78EE5ADC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Varovanje podatkov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EB24DA-8CA4-408C-AC2D-5BF1F401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>
            <a:normAutofit fontScale="92500" lnSpcReduction="20000"/>
          </a:bodyPr>
          <a:lstStyle/>
          <a:p>
            <a:r>
              <a:rPr lang="sl-SI" dirty="0"/>
              <a:t>Ko podatki </a:t>
            </a:r>
            <a:r>
              <a:rPr lang="sl-SI" dirty="0" err="1"/>
              <a:t>eBOL</a:t>
            </a:r>
            <a:r>
              <a:rPr lang="sl-SI" dirty="0"/>
              <a:t>-ov preidejo v informacijski sistem zavezanca, je za </a:t>
            </a:r>
            <a:r>
              <a:rPr lang="sl-SI" b="1" dirty="0"/>
              <a:t>varstvo podatkov</a:t>
            </a:r>
            <a:r>
              <a:rPr lang="sl-SI" dirty="0"/>
              <a:t> iz teh </a:t>
            </a:r>
            <a:r>
              <a:rPr lang="sl-SI" dirty="0" err="1"/>
              <a:t>eBOL</a:t>
            </a:r>
            <a:r>
              <a:rPr lang="sl-SI" dirty="0"/>
              <a:t>-ov </a:t>
            </a:r>
            <a:r>
              <a:rPr lang="sl-SI" b="1" dirty="0"/>
              <a:t>odgovoren zavezanec</a:t>
            </a:r>
            <a:r>
              <a:rPr lang="sl-SI" dirty="0"/>
              <a:t>.  </a:t>
            </a:r>
          </a:p>
          <a:p>
            <a:r>
              <a:rPr lang="sl-SI" dirty="0" err="1"/>
              <a:t>eBOL</a:t>
            </a:r>
            <a:r>
              <a:rPr lang="sl-SI" dirty="0"/>
              <a:t>-i vsebujejo podatke o zdravstvenem stanju posameznika, ki spadajo med </a:t>
            </a:r>
            <a:r>
              <a:rPr lang="sl-SI" b="1" dirty="0"/>
              <a:t>občutljive osebne podatke</a:t>
            </a:r>
            <a:r>
              <a:rPr lang="sl-SI" dirty="0"/>
              <a:t>. </a:t>
            </a:r>
          </a:p>
          <a:p>
            <a:r>
              <a:rPr lang="sl-SI" dirty="0"/>
              <a:t>Zavezanec mora poskrbeti za varovanje teh podatkov, </a:t>
            </a:r>
            <a:r>
              <a:rPr lang="sl-SI" b="1" dirty="0"/>
              <a:t>skladno z zakonodajo in strokovnimi priporočili</a:t>
            </a:r>
            <a:r>
              <a:rPr lang="sl-SI" dirty="0"/>
              <a:t>.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8C4C7F1-68CE-4F44-A682-CA00105D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5158372"/>
            <a:ext cx="2838078" cy="15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091B8E-46DC-4ACB-B4C8-3A98A1B6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Potrdilo o upravičeni zadržanosti od dela (BOL)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A040E1D-787F-467A-9CC6-F1462CD2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474840" cy="3989040"/>
          </a:xfrm>
        </p:spPr>
        <p:txBody>
          <a:bodyPr>
            <a:normAutofit fontScale="70000" lnSpcReduction="20000"/>
          </a:bodyPr>
          <a:lstStyle/>
          <a:p>
            <a:r>
              <a:rPr lang="sl-SI" dirty="0"/>
              <a:t>Je </a:t>
            </a:r>
            <a:r>
              <a:rPr lang="sl-SI" b="1" dirty="0">
                <a:solidFill>
                  <a:schemeClr val="accent1">
                    <a:lumMod val="75000"/>
                  </a:schemeClr>
                </a:solidFill>
              </a:rPr>
              <a:t>javna listina</a:t>
            </a:r>
            <a:r>
              <a:rPr lang="sl-SI" dirty="0"/>
              <a:t>, s katero zavarovanec uveljavlja pravico </a:t>
            </a:r>
            <a:r>
              <a:rPr lang="sl-SI" b="1" dirty="0">
                <a:solidFill>
                  <a:schemeClr val="accent1">
                    <a:lumMod val="75000"/>
                  </a:schemeClr>
                </a:solidFill>
              </a:rPr>
              <a:t>do izplačila nadomestila plače</a:t>
            </a:r>
            <a:r>
              <a:rPr lang="sl-SI" dirty="0"/>
              <a:t> med upravičeno zadržanostjo od dela. </a:t>
            </a:r>
          </a:p>
          <a:p>
            <a:r>
              <a:rPr lang="sl-SI" dirty="0"/>
              <a:t>Nadomestilo plače:</a:t>
            </a:r>
          </a:p>
          <a:p>
            <a:pPr lvl="1"/>
            <a:r>
              <a:rPr lang="sl-SI" dirty="0"/>
              <a:t>se v zakonsko določenih primerih izplača v breme obveznega zdravstvenega zavarovanja ali</a:t>
            </a:r>
          </a:p>
          <a:p>
            <a:pPr lvl="1"/>
            <a:r>
              <a:rPr lang="sl-SI" dirty="0"/>
              <a:t>ga je v skladu z zakonom in kolektivno pogodbo dolžan za svoje zaposlene delavce izplačati delodajalec. </a:t>
            </a:r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7191EE6-036C-4EAD-8851-17B4D741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417638"/>
            <a:ext cx="4004024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23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61C869-BDB6-4E5C-986A-236425B1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9976"/>
            <a:ext cx="8229600" cy="179107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sl-SI" dirty="0" err="1"/>
              <a:t>eBOL</a:t>
            </a:r>
            <a:r>
              <a:rPr lang="sl-SI" dirty="0"/>
              <a:t> omogoča poenostavitev vlaganja zahtevkov in </a:t>
            </a:r>
            <a:r>
              <a:rPr lang="sl-SI" dirty="0" err="1"/>
              <a:t>eZahtevkov</a:t>
            </a:r>
            <a:r>
              <a:rPr lang="sl-SI" dirty="0"/>
              <a:t> za refundacijo nadomestil plač</a:t>
            </a:r>
          </a:p>
        </p:txBody>
      </p:sp>
    </p:spTree>
    <p:extLst>
      <p:ext uri="{BB962C8B-B14F-4D97-AF65-F5344CB8AC3E}">
        <p14:creationId xmlns:p14="http://schemas.microsoft.com/office/powerpoint/2010/main" val="426349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0AC51F-253A-46AC-8EDB-BBBB1996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Poenostavitev vlaganja zahtevkov in </a:t>
            </a:r>
            <a:r>
              <a:rPr lang="sl-SI" dirty="0" err="1"/>
              <a:t>eZahtevkov</a:t>
            </a:r>
            <a:r>
              <a:rPr lang="sl-SI" dirty="0"/>
              <a:t> za refundacijo nadomestil plač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2562646-CAA5-48FF-8F2C-0CF4A275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83161"/>
          </a:xfrm>
        </p:spPr>
        <p:txBody>
          <a:bodyPr>
            <a:normAutofit fontScale="77500" lnSpcReduction="20000"/>
          </a:bodyPr>
          <a:lstStyle/>
          <a:p>
            <a:r>
              <a:rPr lang="sl-SI" dirty="0"/>
              <a:t>Če zahtevek temelji na </a:t>
            </a:r>
            <a:r>
              <a:rPr lang="sl-SI" dirty="0" err="1"/>
              <a:t>eBOL</a:t>
            </a:r>
            <a:r>
              <a:rPr lang="sl-SI" dirty="0"/>
              <a:t>, zavezancem </a:t>
            </a:r>
            <a:r>
              <a:rPr lang="sl-SI" b="1" dirty="0"/>
              <a:t>ni več potrebno</a:t>
            </a:r>
            <a:r>
              <a:rPr lang="sl-SI" dirty="0"/>
              <a:t>:</a:t>
            </a:r>
          </a:p>
          <a:p>
            <a:pPr lvl="1"/>
            <a:r>
              <a:rPr lang="sl-SI" dirty="0"/>
              <a:t>k pisnemu zahtevku priložiti bolniških listov,</a:t>
            </a:r>
          </a:p>
          <a:p>
            <a:pPr lvl="1"/>
            <a:r>
              <a:rPr lang="sl-SI" dirty="0"/>
              <a:t>k </a:t>
            </a:r>
            <a:r>
              <a:rPr lang="sl-SI" dirty="0" err="1"/>
              <a:t>eZahtevku</a:t>
            </a:r>
            <a:r>
              <a:rPr lang="sl-SI" dirty="0"/>
              <a:t> priložiti skeniranih bolniških listov.</a:t>
            </a:r>
          </a:p>
          <a:p>
            <a:r>
              <a:rPr lang="sl-SI" dirty="0"/>
              <a:t>Še naprej pa je potrebno priložiti potrdilo o darovanju krvi (original, če gre za pisni zahtevek, oziroma </a:t>
            </a:r>
            <a:r>
              <a:rPr lang="sl-SI" dirty="0" err="1"/>
              <a:t>sken</a:t>
            </a:r>
            <a:r>
              <a:rPr lang="sl-SI" dirty="0"/>
              <a:t>, če gre za </a:t>
            </a:r>
            <a:r>
              <a:rPr lang="sl-SI" dirty="0" err="1"/>
              <a:t>eZahtevek</a:t>
            </a:r>
            <a:r>
              <a:rPr lang="sl-SI" dirty="0"/>
              <a:t>).</a:t>
            </a:r>
          </a:p>
          <a:p>
            <a:r>
              <a:rPr lang="sl-SI" dirty="0"/>
              <a:t>Pričakujemo, da bo pri zavezancih </a:t>
            </a:r>
            <a:r>
              <a:rPr lang="sl-SI" b="1" dirty="0"/>
              <a:t>več interesa za elektronsko vlaganje zahtevkov</a:t>
            </a:r>
            <a:r>
              <a:rPr lang="sl-SI" dirty="0"/>
              <a:t>. </a:t>
            </a:r>
          </a:p>
          <a:p>
            <a:r>
              <a:rPr lang="sl-SI" dirty="0" err="1"/>
              <a:t>eZahtevek</a:t>
            </a:r>
            <a:r>
              <a:rPr lang="sl-SI" dirty="0"/>
              <a:t> je možno vložiti </a:t>
            </a:r>
          </a:p>
          <a:p>
            <a:pPr lvl="1"/>
            <a:r>
              <a:rPr lang="sl-SI" b="1" i="1" dirty="0">
                <a:solidFill>
                  <a:srgbClr val="0070C0"/>
                </a:solidFill>
              </a:rPr>
              <a:t>Na portalu e-VEM</a:t>
            </a:r>
            <a:r>
              <a:rPr lang="sl-SI" dirty="0"/>
              <a:t> (SPOT) </a:t>
            </a:r>
          </a:p>
          <a:p>
            <a:pPr lvl="1"/>
            <a:r>
              <a:rPr lang="sl-SI" b="1" dirty="0">
                <a:solidFill>
                  <a:srgbClr val="0070C0"/>
                </a:solidFill>
              </a:rPr>
              <a:t>Preko vmesnika </a:t>
            </a:r>
            <a:r>
              <a:rPr lang="sl-SI" b="1" dirty="0" err="1">
                <a:solidFill>
                  <a:srgbClr val="0070C0"/>
                </a:solidFill>
              </a:rPr>
              <a:t>eNDM</a:t>
            </a:r>
            <a:r>
              <a:rPr lang="sl-SI" dirty="0">
                <a:solidFill>
                  <a:srgbClr val="0070C0"/>
                </a:solidFill>
              </a:rPr>
              <a:t> </a:t>
            </a:r>
            <a:r>
              <a:rPr lang="sl-SI" dirty="0"/>
              <a:t>(po novem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)</a:t>
            </a:r>
          </a:p>
          <a:p>
            <a:r>
              <a:rPr lang="sl-SI" dirty="0"/>
              <a:t>Delež elektronskih zahtevkov po letih:</a:t>
            </a:r>
          </a:p>
          <a:p>
            <a:pPr lvl="1"/>
            <a:r>
              <a:rPr lang="sl-SI" dirty="0"/>
              <a:t>2017: 9,6%,</a:t>
            </a:r>
          </a:p>
          <a:p>
            <a:pPr lvl="1"/>
            <a:r>
              <a:rPr lang="sl-SI" dirty="0"/>
              <a:t>2018: 13,85%.</a:t>
            </a:r>
          </a:p>
        </p:txBody>
      </p:sp>
    </p:spTree>
    <p:extLst>
      <p:ext uri="{BB962C8B-B14F-4D97-AF65-F5344CB8AC3E}">
        <p14:creationId xmlns:p14="http://schemas.microsoft.com/office/powerpoint/2010/main" val="485614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4EEE21-2E76-4468-A2B9-E0C2C7F1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Številka </a:t>
            </a:r>
            <a:r>
              <a:rPr lang="sl-SI" dirty="0" err="1"/>
              <a:t>eBOL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85C9ECF-D555-46DE-8800-45C2291A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6"/>
          </a:xfrm>
        </p:spPr>
        <p:txBody>
          <a:bodyPr>
            <a:normAutofit fontScale="55000" lnSpcReduction="20000"/>
          </a:bodyPr>
          <a:lstStyle/>
          <a:p>
            <a:r>
              <a:rPr lang="sl-SI" dirty="0"/>
              <a:t>Da zavezanec lahko vloži </a:t>
            </a:r>
            <a:r>
              <a:rPr lang="sl-SI" dirty="0" err="1"/>
              <a:t>eZahtevek</a:t>
            </a:r>
            <a:r>
              <a:rPr lang="sl-SI" dirty="0"/>
              <a:t> brez priloženih BOL, mora na </a:t>
            </a:r>
            <a:r>
              <a:rPr lang="sl-SI" dirty="0" err="1"/>
              <a:t>eZahtevku</a:t>
            </a:r>
            <a:r>
              <a:rPr lang="sl-SI" dirty="0"/>
              <a:t> navesti </a:t>
            </a:r>
            <a:r>
              <a:rPr lang="sl-SI" b="1" dirty="0"/>
              <a:t>številko </a:t>
            </a:r>
            <a:r>
              <a:rPr lang="sl-SI" b="1" dirty="0" err="1"/>
              <a:t>eBOL</a:t>
            </a:r>
            <a:r>
              <a:rPr lang="sl-SI" dirty="0"/>
              <a:t>. </a:t>
            </a:r>
          </a:p>
          <a:p>
            <a:pPr lvl="1"/>
            <a:r>
              <a:rPr lang="sl-SI" dirty="0"/>
              <a:t>Številka </a:t>
            </a:r>
            <a:r>
              <a:rPr lang="sl-SI" dirty="0" err="1"/>
              <a:t>eBOL</a:t>
            </a:r>
            <a:r>
              <a:rPr lang="sl-SI" dirty="0"/>
              <a:t> je navedena med podatki </a:t>
            </a:r>
            <a:r>
              <a:rPr lang="sl-SI" dirty="0" err="1"/>
              <a:t>eBOL</a:t>
            </a:r>
            <a:r>
              <a:rPr lang="sl-SI" dirty="0"/>
              <a:t>-a, ki jih zavezanec dobi na portalu e-VEM (SPOT) ali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.</a:t>
            </a:r>
          </a:p>
          <a:p>
            <a:pPr lvl="1"/>
            <a:r>
              <a:rPr lang="sl-SI" dirty="0"/>
              <a:t>Številka </a:t>
            </a:r>
            <a:r>
              <a:rPr lang="sl-SI" dirty="0" err="1"/>
              <a:t>eBOL</a:t>
            </a:r>
            <a:r>
              <a:rPr lang="sl-SI" dirty="0"/>
              <a:t> je navedena tudi na papirnem BOL, ki bo izdan v prehodnem obdobju (za zadržanosti do vključno 31.1.2020). </a:t>
            </a:r>
          </a:p>
          <a:p>
            <a:pPr lvl="2"/>
            <a:r>
              <a:rPr lang="sl-SI" dirty="0"/>
              <a:t>Poleg papirnega BOL namreč zdravnik v tem obdobju izda tudi </a:t>
            </a:r>
            <a:r>
              <a:rPr lang="sl-SI" dirty="0" err="1"/>
              <a:t>eBOL</a:t>
            </a:r>
            <a:r>
              <a:rPr lang="sl-SI" dirty="0"/>
              <a:t>, ki ga bo zavezanec lahko pridobil preko sistema e-VEM (SPOT).</a:t>
            </a:r>
          </a:p>
          <a:p>
            <a:r>
              <a:rPr lang="sl-SI" dirty="0"/>
              <a:t>Če zavezanec vlaga </a:t>
            </a:r>
            <a:r>
              <a:rPr lang="sl-SI" dirty="0" err="1"/>
              <a:t>eZahtevek</a:t>
            </a:r>
            <a:r>
              <a:rPr lang="sl-SI" dirty="0"/>
              <a:t>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, mora številko </a:t>
            </a:r>
            <a:r>
              <a:rPr lang="sl-SI" dirty="0" err="1"/>
              <a:t>eBOL</a:t>
            </a:r>
            <a:r>
              <a:rPr lang="sl-SI" dirty="0"/>
              <a:t> </a:t>
            </a:r>
            <a:r>
              <a:rPr lang="sl-SI" b="1" dirty="0"/>
              <a:t>navesti med vhodnimi podatki </a:t>
            </a:r>
            <a:r>
              <a:rPr lang="sl-SI" b="1" dirty="0" err="1"/>
              <a:t>eZahtevka</a:t>
            </a:r>
            <a:r>
              <a:rPr lang="sl-SI" dirty="0"/>
              <a:t>. </a:t>
            </a:r>
          </a:p>
          <a:p>
            <a:r>
              <a:rPr lang="sl-SI" dirty="0"/>
              <a:t>Če zavezanec vlaga </a:t>
            </a:r>
            <a:r>
              <a:rPr lang="sl-SI" dirty="0" err="1"/>
              <a:t>eZahtevek</a:t>
            </a:r>
            <a:r>
              <a:rPr lang="sl-SI" dirty="0"/>
              <a:t> preko portala e-VEM (SPOT) bo </a:t>
            </a:r>
            <a:r>
              <a:rPr lang="sl-SI" dirty="0" err="1"/>
              <a:t>eBOL</a:t>
            </a:r>
            <a:r>
              <a:rPr lang="sl-SI" dirty="0"/>
              <a:t>, ki je podlaga za obračun nadomestila </a:t>
            </a:r>
            <a:r>
              <a:rPr lang="sl-SI" b="1" dirty="0"/>
              <a:t>izbral izmed prikazanih </a:t>
            </a:r>
            <a:r>
              <a:rPr lang="sl-SI" dirty="0" err="1"/>
              <a:t>eBOL</a:t>
            </a:r>
            <a:r>
              <a:rPr lang="sl-SI" dirty="0"/>
              <a:t>-ov delavca, na katerega se nanaša obračun nadomestila. </a:t>
            </a:r>
          </a:p>
          <a:p>
            <a:r>
              <a:rPr lang="sl-SI" dirty="0"/>
              <a:t>Pri vlaganju </a:t>
            </a:r>
            <a:r>
              <a:rPr lang="sl-SI" b="1" dirty="0"/>
              <a:t>papirnih zahtevkov</a:t>
            </a:r>
            <a:r>
              <a:rPr lang="sl-SI" dirty="0"/>
              <a:t> številke </a:t>
            </a:r>
            <a:r>
              <a:rPr lang="sl-SI" dirty="0" err="1"/>
              <a:t>eBOL</a:t>
            </a:r>
            <a:r>
              <a:rPr lang="sl-SI" dirty="0"/>
              <a:t> </a:t>
            </a:r>
            <a:r>
              <a:rPr lang="sl-SI" b="1" dirty="0"/>
              <a:t>ni potrebno navesti</a:t>
            </a:r>
            <a:r>
              <a:rPr lang="sl-SI" dirty="0"/>
              <a:t>, a mora obstajati ustrezen </a:t>
            </a:r>
            <a:r>
              <a:rPr lang="sl-SI" dirty="0" err="1"/>
              <a:t>eBOL</a:t>
            </a:r>
            <a:r>
              <a:rPr lang="sl-SI" dirty="0"/>
              <a:t>, ki je podlaga za obračun refundacije nadomestila plače.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49C1BB2-6577-4960-835F-3D97AFE1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5373216"/>
            <a:ext cx="3960440" cy="978123"/>
          </a:xfrm>
          <a:prstGeom prst="rect">
            <a:avLst/>
          </a:prstGeom>
        </p:spPr>
      </p:pic>
      <p:sp>
        <p:nvSpPr>
          <p:cNvPr id="5" name="Puščica: desno 4">
            <a:extLst>
              <a:ext uri="{FF2B5EF4-FFF2-40B4-BE49-F238E27FC236}">
                <a16:creationId xmlns:a16="http://schemas.microsoft.com/office/drawing/2014/main" id="{F6C298EC-F5D3-463A-919A-2B83C6D2BD06}"/>
              </a:ext>
            </a:extLst>
          </p:cNvPr>
          <p:cNvSpPr/>
          <p:nvPr/>
        </p:nvSpPr>
        <p:spPr>
          <a:xfrm>
            <a:off x="3621602" y="5894062"/>
            <a:ext cx="73437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0AA4DE9C-AFBD-45D3-B059-01AC4AF60528}"/>
              </a:ext>
            </a:extLst>
          </p:cNvPr>
          <p:cNvSpPr txBox="1"/>
          <p:nvPr/>
        </p:nvSpPr>
        <p:spPr>
          <a:xfrm>
            <a:off x="2048472" y="5809391"/>
            <a:ext cx="144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Številka </a:t>
            </a:r>
            <a:r>
              <a:rPr lang="sl-SI" dirty="0" err="1"/>
              <a:t>eBOL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6508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23528" y="980728"/>
            <a:ext cx="8496944" cy="3744415"/>
          </a:xfrm>
        </p:spPr>
        <p:txBody>
          <a:bodyPr>
            <a:normAutofit fontScale="90000"/>
          </a:bodyPr>
          <a:lstStyle/>
          <a:p>
            <a:r>
              <a:rPr lang="sl-SI" dirty="0"/>
              <a:t>Elektronsko potrdilo o upravičeni zadržanosti od dela (</a:t>
            </a:r>
            <a:r>
              <a:rPr lang="sl-SI" dirty="0" err="1"/>
              <a:t>eBOL</a:t>
            </a:r>
            <a:r>
              <a:rPr lang="sl-SI" dirty="0"/>
              <a:t>) </a:t>
            </a:r>
            <a:br>
              <a:rPr lang="sl-SI" dirty="0"/>
            </a:br>
            <a:r>
              <a:rPr lang="sl-SI" dirty="0"/>
              <a:t>in </a:t>
            </a:r>
            <a:br>
              <a:rPr lang="sl-SI" dirty="0"/>
            </a:br>
            <a:r>
              <a:rPr lang="sl-SI" dirty="0"/>
              <a:t>poenostavitve </a:t>
            </a:r>
            <a:r>
              <a:rPr lang="sl-SI" dirty="0" err="1"/>
              <a:t>eZahtevkov</a:t>
            </a:r>
            <a:r>
              <a:rPr lang="sl-SI" dirty="0"/>
              <a:t> za refundacijo nadomestil plač</a:t>
            </a:r>
            <a:br>
              <a:rPr lang="sl-SI" dirty="0"/>
            </a:br>
            <a:r>
              <a:rPr lang="sl-SI" dirty="0"/>
              <a:t>----</a:t>
            </a:r>
            <a:br>
              <a:rPr lang="sl-SI" dirty="0"/>
            </a:br>
            <a:r>
              <a:rPr lang="sl-SI" sz="3200" dirty="0">
                <a:solidFill>
                  <a:srgbClr val="0070C0"/>
                </a:solidFill>
              </a:rPr>
              <a:t>4. Tehnične informacije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1800200"/>
          </a:xfrm>
        </p:spPr>
        <p:txBody>
          <a:bodyPr>
            <a:normAutofit fontScale="92500" lnSpcReduction="10000"/>
          </a:bodyPr>
          <a:lstStyle/>
          <a:p>
            <a:r>
              <a:rPr lang="sl-SI" b="1" dirty="0"/>
              <a:t>Predstavitev za proizvajalce kadrovskih in računovodskih programskih rešitev</a:t>
            </a:r>
          </a:p>
          <a:p>
            <a:r>
              <a:rPr lang="sl-SI" sz="2200" dirty="0"/>
              <a:t> </a:t>
            </a:r>
          </a:p>
          <a:p>
            <a:r>
              <a:rPr lang="sl-SI" dirty="0"/>
              <a:t>Ljubljana, 16.10.2019</a:t>
            </a:r>
          </a:p>
        </p:txBody>
      </p:sp>
    </p:spTree>
    <p:extLst>
      <p:ext uri="{BB962C8B-B14F-4D97-AF65-F5344CB8AC3E}">
        <p14:creationId xmlns:p14="http://schemas.microsoft.com/office/powerpoint/2010/main" val="281814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61C869-BDB6-4E5C-986A-236425B1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9976"/>
            <a:ext cx="8229600" cy="114300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sl-SI" dirty="0"/>
              <a:t>Pridobivanje </a:t>
            </a:r>
            <a:r>
              <a:rPr lang="sl-SI" dirty="0" err="1"/>
              <a:t>eBOL</a:t>
            </a:r>
            <a:r>
              <a:rPr lang="sl-SI" dirty="0"/>
              <a:t>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4976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A3D079-59EA-42EF-9974-459BA589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Pridobivanje </a:t>
            </a:r>
            <a:r>
              <a:rPr lang="sl-SI" dirty="0" err="1"/>
              <a:t>eBOL</a:t>
            </a:r>
            <a:r>
              <a:rPr lang="sl-SI" dirty="0"/>
              <a:t>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08E290B-76CC-4530-A297-463BF123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sl-SI" dirty="0"/>
              <a:t>Zavezanec najprej določi </a:t>
            </a:r>
            <a:r>
              <a:rPr lang="sl-SI" b="1" dirty="0"/>
              <a:t>obdobje prenosa podatkov </a:t>
            </a:r>
            <a:r>
              <a:rPr lang="sl-SI" dirty="0"/>
              <a:t>in za to obdobje pridobi </a:t>
            </a:r>
            <a:r>
              <a:rPr lang="sl-SI" b="1" dirty="0"/>
              <a:t>seznam mesecev</a:t>
            </a:r>
            <a:r>
              <a:rPr lang="sl-SI" dirty="0"/>
              <a:t> zadržanosti, na katere se nanašajo </a:t>
            </a:r>
            <a:r>
              <a:rPr lang="sl-SI" dirty="0" err="1"/>
              <a:t>eBOLi</a:t>
            </a:r>
            <a:r>
              <a:rPr lang="sl-SI" dirty="0"/>
              <a:t> in </a:t>
            </a:r>
            <a:r>
              <a:rPr lang="sl-SI" dirty="0" err="1"/>
              <a:t>stornacije</a:t>
            </a:r>
            <a:r>
              <a:rPr lang="sl-SI" dirty="0"/>
              <a:t> </a:t>
            </a:r>
            <a:r>
              <a:rPr lang="sl-SI" dirty="0" err="1"/>
              <a:t>eBOL</a:t>
            </a:r>
            <a:r>
              <a:rPr lang="sl-SI" dirty="0"/>
              <a:t>-ov, ki so nastale v tem obdobju.</a:t>
            </a:r>
          </a:p>
          <a:p>
            <a:r>
              <a:rPr lang="sl-SI" dirty="0"/>
              <a:t>Uporabi se metoda </a:t>
            </a:r>
            <a:r>
              <a:rPr lang="sl-SI" b="1" dirty="0" err="1"/>
              <a:t>getListMeseci</a:t>
            </a:r>
            <a:endParaRPr lang="sl-SI" b="1" dirty="0"/>
          </a:p>
          <a:p>
            <a:pPr lvl="1"/>
            <a:r>
              <a:rPr lang="sl-SI" dirty="0">
                <a:solidFill>
                  <a:srgbClr val="0070C0"/>
                </a:solidFill>
              </a:rPr>
              <a:t>Vhodni podatki</a:t>
            </a:r>
            <a:r>
              <a:rPr lang="sl-SI" dirty="0"/>
              <a:t>: </a:t>
            </a:r>
          </a:p>
          <a:p>
            <a:pPr lvl="2"/>
            <a:r>
              <a:rPr lang="sl-SI" dirty="0"/>
              <a:t>Matična številka zavezanca (, seznam matičnih številk enot poslovnega subjekta), datum in čas začetka obdobja, datum in čas konca obdobja </a:t>
            </a:r>
          </a:p>
          <a:p>
            <a:pPr lvl="1"/>
            <a:r>
              <a:rPr lang="sl-SI" dirty="0">
                <a:solidFill>
                  <a:srgbClr val="0070C0"/>
                </a:solidFill>
              </a:rPr>
              <a:t>Izhodni podatki</a:t>
            </a:r>
            <a:r>
              <a:rPr lang="sl-SI" dirty="0"/>
              <a:t>: </a:t>
            </a:r>
          </a:p>
          <a:p>
            <a:pPr lvl="2"/>
            <a:r>
              <a:rPr lang="sl-SI" dirty="0"/>
              <a:t>Seznam mesecev zadržanosti, na katere se nanašajo </a:t>
            </a:r>
            <a:r>
              <a:rPr lang="sl-SI" dirty="0" err="1"/>
              <a:t>eBOL</a:t>
            </a:r>
            <a:r>
              <a:rPr lang="sl-SI" dirty="0"/>
              <a:t>-i in </a:t>
            </a:r>
            <a:r>
              <a:rPr lang="sl-SI" dirty="0" err="1"/>
              <a:t>stornacije</a:t>
            </a:r>
            <a:r>
              <a:rPr lang="sl-SI" dirty="0"/>
              <a:t> </a:t>
            </a:r>
            <a:r>
              <a:rPr lang="sl-SI" dirty="0" err="1"/>
              <a:t>eBOLov</a:t>
            </a:r>
            <a:r>
              <a:rPr lang="sl-SI" dirty="0"/>
              <a:t> in so nastali v podanem obdobju. </a:t>
            </a:r>
          </a:p>
          <a:p>
            <a:pPr lvl="2"/>
            <a:r>
              <a:rPr lang="sl-SI" dirty="0"/>
              <a:t>Za vsak mesec metoda vrača: leto, mesec, število izdanih </a:t>
            </a:r>
            <a:r>
              <a:rPr lang="sl-SI" dirty="0" err="1"/>
              <a:t>eBOLov</a:t>
            </a:r>
            <a:r>
              <a:rPr lang="sl-SI" dirty="0"/>
              <a:t>, število preklicanih </a:t>
            </a:r>
            <a:r>
              <a:rPr lang="sl-SI" dirty="0" err="1"/>
              <a:t>eBOLov</a:t>
            </a:r>
            <a:r>
              <a:rPr lang="sl-SI" dirty="0"/>
              <a:t>. </a:t>
            </a:r>
          </a:p>
          <a:p>
            <a:r>
              <a:rPr lang="sl-SI" dirty="0"/>
              <a:t>Začetek obdobja ne sme biti </a:t>
            </a:r>
          </a:p>
          <a:p>
            <a:pPr lvl="1"/>
            <a:r>
              <a:rPr lang="sl-SI" dirty="0"/>
              <a:t>več kot 3 leta v preteklosti,</a:t>
            </a:r>
          </a:p>
          <a:p>
            <a:pPr lvl="1"/>
            <a:r>
              <a:rPr lang="sl-SI" dirty="0"/>
              <a:t>pred 1.9.2019, ko se je začela pilotna uvedba </a:t>
            </a:r>
            <a:r>
              <a:rPr lang="sl-SI" dirty="0" err="1"/>
              <a:t>eBOL</a:t>
            </a:r>
            <a:r>
              <a:rPr lang="sl-SI" dirty="0"/>
              <a:t>,</a:t>
            </a:r>
          </a:p>
          <a:p>
            <a:pPr lvl="1"/>
            <a:r>
              <a:rPr lang="sl-SI" dirty="0"/>
              <a:t>v prihodnosti.</a:t>
            </a:r>
          </a:p>
          <a:p>
            <a:r>
              <a:rPr lang="sl-SI" dirty="0"/>
              <a:t>Obdobje ne sme biti daljše od 50 dni.</a:t>
            </a:r>
          </a:p>
        </p:txBody>
      </p:sp>
    </p:spTree>
    <p:extLst>
      <p:ext uri="{BB962C8B-B14F-4D97-AF65-F5344CB8AC3E}">
        <p14:creationId xmlns:p14="http://schemas.microsoft.com/office/powerpoint/2010/main" val="830267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A3D079-59EA-42EF-9974-459BA589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Pridobivanje </a:t>
            </a:r>
            <a:r>
              <a:rPr lang="sl-SI" dirty="0" err="1"/>
              <a:t>eBOL</a:t>
            </a:r>
            <a:r>
              <a:rPr lang="sl-SI" dirty="0"/>
              <a:t>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 (2)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08E290B-76CC-4530-A297-463BF123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sl-SI" dirty="0"/>
              <a:t>Nato zavezanec za vsak mesec iz seznama, ki ga vrne metoda </a:t>
            </a:r>
            <a:r>
              <a:rPr lang="sl-SI" dirty="0" err="1"/>
              <a:t>getListMeseci</a:t>
            </a:r>
            <a:r>
              <a:rPr lang="sl-SI" dirty="0"/>
              <a:t>, pridobi podatke o izdanih in preklicanih </a:t>
            </a:r>
            <a:r>
              <a:rPr lang="sl-SI" dirty="0" err="1"/>
              <a:t>eBOL</a:t>
            </a:r>
            <a:r>
              <a:rPr lang="sl-SI" dirty="0"/>
              <a:t>.</a:t>
            </a:r>
          </a:p>
          <a:p>
            <a:r>
              <a:rPr lang="sl-SI" dirty="0"/>
              <a:t>Uporabi se metoda </a:t>
            </a:r>
            <a:r>
              <a:rPr lang="sl-SI" b="1" dirty="0" err="1"/>
              <a:t>getListEBOL</a:t>
            </a:r>
            <a:endParaRPr lang="sl-SI" b="1" dirty="0"/>
          </a:p>
          <a:p>
            <a:pPr lvl="1"/>
            <a:r>
              <a:rPr lang="sl-SI" dirty="0">
                <a:solidFill>
                  <a:srgbClr val="0070C0"/>
                </a:solidFill>
              </a:rPr>
              <a:t>Vhodni podatki: </a:t>
            </a:r>
          </a:p>
          <a:p>
            <a:pPr lvl="2"/>
            <a:r>
              <a:rPr lang="sl-SI" dirty="0"/>
              <a:t>matična številka zavezanca (, seznam matičnih številk enot poslovnega subjekta),  datum in čas začetka obdobja, datum in čas konca obdobja, leto, mesec, številka strani</a:t>
            </a:r>
          </a:p>
          <a:p>
            <a:pPr lvl="1"/>
            <a:r>
              <a:rPr lang="sl-SI" dirty="0">
                <a:solidFill>
                  <a:srgbClr val="0070C0"/>
                </a:solidFill>
              </a:rPr>
              <a:t>Izhodni podatki: </a:t>
            </a:r>
          </a:p>
          <a:p>
            <a:pPr lvl="2"/>
            <a:r>
              <a:rPr lang="sl-SI" dirty="0"/>
              <a:t>število strani podatkov</a:t>
            </a:r>
          </a:p>
          <a:p>
            <a:pPr lvl="2"/>
            <a:r>
              <a:rPr lang="sl-SI" dirty="0"/>
              <a:t>seznam podatkov o izdanih in preklicanih </a:t>
            </a:r>
            <a:r>
              <a:rPr lang="sl-SI" dirty="0" err="1"/>
              <a:t>eBOL</a:t>
            </a:r>
            <a:r>
              <a:rPr lang="sl-SI" dirty="0"/>
              <a:t>-ih</a:t>
            </a:r>
          </a:p>
          <a:p>
            <a:pPr lvl="1"/>
            <a:r>
              <a:rPr lang="sl-SI" dirty="0"/>
              <a:t>Če je seznam daljši od 50 zapisov, se naslednje strani po 50 zapisov pridobi s ponovnim klicem te metode, med vhodne podatke se navede želeno številko strani. </a:t>
            </a:r>
          </a:p>
          <a:p>
            <a:r>
              <a:rPr lang="sl-SI" dirty="0"/>
              <a:t>Navesti je potrebno </a:t>
            </a:r>
            <a:r>
              <a:rPr lang="sl-SI" b="1" dirty="0"/>
              <a:t>isto obdobje</a:t>
            </a:r>
            <a:r>
              <a:rPr lang="sl-SI" dirty="0"/>
              <a:t>, kot pri klicu </a:t>
            </a:r>
            <a:r>
              <a:rPr lang="sl-SI" dirty="0" err="1"/>
              <a:t>getListMeseci</a:t>
            </a:r>
            <a:r>
              <a:rPr lang="sl-SI" dirty="0"/>
              <a:t> !!!</a:t>
            </a:r>
          </a:p>
          <a:p>
            <a:r>
              <a:rPr lang="sl-SI" dirty="0"/>
              <a:t>Za obdobje veljajo enake omejitve, kot pri metodi </a:t>
            </a:r>
            <a:r>
              <a:rPr lang="sl-SI" dirty="0" err="1"/>
              <a:t>getListMeseci</a:t>
            </a:r>
            <a:r>
              <a:rPr lang="sl-SI" dirty="0"/>
              <a:t>.</a:t>
            </a:r>
          </a:p>
          <a:p>
            <a:r>
              <a:rPr lang="sl-SI" dirty="0"/>
              <a:t>Leto in mesec, za katerega se pridobiva podatke, ne sme biti več kot 3 leta v preteklosti in ne sme biti v prihodnosti.</a:t>
            </a:r>
          </a:p>
        </p:txBody>
      </p:sp>
    </p:spTree>
    <p:extLst>
      <p:ext uri="{BB962C8B-B14F-4D97-AF65-F5344CB8AC3E}">
        <p14:creationId xmlns:p14="http://schemas.microsoft.com/office/powerpoint/2010/main" val="412158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A3D079-59EA-42EF-9974-459BA589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Pridobivanje </a:t>
            </a:r>
            <a:r>
              <a:rPr lang="sl-SI" dirty="0" err="1"/>
              <a:t>eBOL</a:t>
            </a:r>
            <a:r>
              <a:rPr lang="sl-SI" dirty="0"/>
              <a:t>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 (3)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08E290B-76CC-4530-A297-463BF123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643192" cy="676671"/>
          </a:xfrm>
        </p:spPr>
        <p:txBody>
          <a:bodyPr>
            <a:normAutofit fontScale="85000" lnSpcReduction="10000"/>
          </a:bodyPr>
          <a:lstStyle/>
          <a:p>
            <a:r>
              <a:rPr lang="sl-SI" dirty="0"/>
              <a:t>Nabor podatkov, ki jih vrne metoda </a:t>
            </a:r>
            <a:r>
              <a:rPr lang="sl-SI" b="1" dirty="0" err="1"/>
              <a:t>getListEBOL</a:t>
            </a:r>
            <a:endParaRPr lang="sl-SI" b="1" dirty="0"/>
          </a:p>
          <a:p>
            <a:endParaRPr lang="sl-SI" b="1" dirty="0"/>
          </a:p>
        </p:txBody>
      </p:sp>
      <p:sp>
        <p:nvSpPr>
          <p:cNvPr id="4" name="Označba mesta vsebine 2">
            <a:extLst>
              <a:ext uri="{FF2B5EF4-FFF2-40B4-BE49-F238E27FC236}">
                <a16:creationId xmlns:a16="http://schemas.microsoft.com/office/drawing/2014/main" id="{3BEB5CA3-797E-4363-A980-01A218438999}"/>
              </a:ext>
            </a:extLst>
          </p:cNvPr>
          <p:cNvSpPr txBox="1">
            <a:spLocks/>
          </p:cNvSpPr>
          <p:nvPr/>
        </p:nvSpPr>
        <p:spPr>
          <a:xfrm>
            <a:off x="3049488" y="2276873"/>
            <a:ext cx="2026568" cy="31639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b="1" dirty="0">
                <a:solidFill>
                  <a:srgbClr val="C00000"/>
                </a:solidFill>
              </a:rPr>
              <a:t>Povezana oseba</a:t>
            </a:r>
          </a:p>
          <a:p>
            <a:pPr lvl="1"/>
            <a:r>
              <a:rPr lang="sl-SI" b="1" dirty="0"/>
              <a:t>Datum rojstva</a:t>
            </a:r>
          </a:p>
          <a:p>
            <a:pPr lvl="1"/>
            <a:r>
              <a:rPr lang="sl-SI" b="1" dirty="0"/>
              <a:t>Ime1</a:t>
            </a:r>
          </a:p>
          <a:p>
            <a:pPr lvl="1"/>
            <a:r>
              <a:rPr lang="sl-SI" b="1" dirty="0"/>
              <a:t>Ime2</a:t>
            </a:r>
          </a:p>
          <a:p>
            <a:pPr lvl="1"/>
            <a:r>
              <a:rPr lang="sl-SI" b="1" dirty="0" err="1"/>
              <a:t>VezajIme</a:t>
            </a:r>
            <a:endParaRPr lang="sl-SI" b="1" dirty="0"/>
          </a:p>
          <a:p>
            <a:pPr lvl="1"/>
            <a:r>
              <a:rPr lang="sl-SI" b="1" dirty="0"/>
              <a:t>Priimek1</a:t>
            </a:r>
          </a:p>
          <a:p>
            <a:pPr lvl="1"/>
            <a:r>
              <a:rPr lang="sl-SI" b="1" dirty="0"/>
              <a:t>Priimek2</a:t>
            </a:r>
          </a:p>
          <a:p>
            <a:pPr lvl="1"/>
            <a:r>
              <a:rPr lang="sl-SI" b="1" dirty="0" err="1"/>
              <a:t>VezajPriimek</a:t>
            </a:r>
            <a:endParaRPr lang="sl-SI" b="1" dirty="0"/>
          </a:p>
          <a:p>
            <a:pPr lvl="1"/>
            <a:r>
              <a:rPr lang="sl-SI" b="1" dirty="0"/>
              <a:t>Vrsta povezane osebe</a:t>
            </a:r>
          </a:p>
        </p:txBody>
      </p:sp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9AE4BA4A-C237-44DA-B59D-A67237CEE122}"/>
              </a:ext>
            </a:extLst>
          </p:cNvPr>
          <p:cNvSpPr txBox="1">
            <a:spLocks/>
          </p:cNvSpPr>
          <p:nvPr/>
        </p:nvSpPr>
        <p:spPr>
          <a:xfrm>
            <a:off x="251521" y="2276872"/>
            <a:ext cx="2592288" cy="3888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b="1" dirty="0">
                <a:solidFill>
                  <a:srgbClr val="C00000"/>
                </a:solidFill>
              </a:rPr>
              <a:t>Število strani</a:t>
            </a:r>
          </a:p>
          <a:p>
            <a:r>
              <a:rPr lang="sl-SI" b="1" dirty="0">
                <a:solidFill>
                  <a:srgbClr val="C00000"/>
                </a:solidFill>
              </a:rPr>
              <a:t>Bolniški list</a:t>
            </a:r>
          </a:p>
          <a:p>
            <a:pPr lvl="1"/>
            <a:r>
              <a:rPr lang="sl-SI" b="1" dirty="0"/>
              <a:t>Id</a:t>
            </a:r>
          </a:p>
          <a:p>
            <a:pPr lvl="1"/>
            <a:r>
              <a:rPr lang="sl-SI" b="1" dirty="0"/>
              <a:t>Oznaka bolniškega lista</a:t>
            </a:r>
          </a:p>
          <a:p>
            <a:pPr lvl="1"/>
            <a:r>
              <a:rPr lang="sl-SI" b="1" dirty="0"/>
              <a:t>Vrsta </a:t>
            </a:r>
            <a:r>
              <a:rPr lang="sl-SI" b="1" dirty="0" err="1"/>
              <a:t>bolniskega</a:t>
            </a:r>
            <a:r>
              <a:rPr lang="sl-SI" b="1" dirty="0"/>
              <a:t> lista</a:t>
            </a:r>
          </a:p>
          <a:p>
            <a:r>
              <a:rPr lang="sl-SI" b="1" dirty="0">
                <a:solidFill>
                  <a:srgbClr val="C00000"/>
                </a:solidFill>
              </a:rPr>
              <a:t>Zavarovanec</a:t>
            </a:r>
          </a:p>
          <a:p>
            <a:pPr lvl="1"/>
            <a:r>
              <a:rPr lang="sl-SI" b="1" dirty="0">
                <a:solidFill>
                  <a:srgbClr val="0070C0"/>
                </a:solidFill>
              </a:rPr>
              <a:t>EMŠO</a:t>
            </a:r>
          </a:p>
          <a:p>
            <a:pPr lvl="1"/>
            <a:r>
              <a:rPr lang="sl-SI" b="1" dirty="0">
                <a:solidFill>
                  <a:srgbClr val="0070C0"/>
                </a:solidFill>
              </a:rPr>
              <a:t>ZZZS številka</a:t>
            </a:r>
          </a:p>
          <a:p>
            <a:pPr lvl="1"/>
            <a:r>
              <a:rPr lang="sl-SI" b="1" dirty="0"/>
              <a:t>Ime1</a:t>
            </a:r>
          </a:p>
          <a:p>
            <a:pPr lvl="1"/>
            <a:r>
              <a:rPr lang="sl-SI" b="1" dirty="0"/>
              <a:t>Ime2</a:t>
            </a:r>
          </a:p>
          <a:p>
            <a:pPr lvl="1"/>
            <a:r>
              <a:rPr lang="sl-SI" b="1" dirty="0" err="1"/>
              <a:t>VezajIme</a:t>
            </a:r>
            <a:endParaRPr lang="sl-SI" b="1" dirty="0"/>
          </a:p>
          <a:p>
            <a:pPr lvl="1"/>
            <a:r>
              <a:rPr lang="sl-SI" b="1" dirty="0"/>
              <a:t>Priimek1</a:t>
            </a:r>
          </a:p>
          <a:p>
            <a:pPr lvl="1"/>
            <a:r>
              <a:rPr lang="sl-SI" b="1" dirty="0"/>
              <a:t>Priimek2</a:t>
            </a:r>
          </a:p>
          <a:p>
            <a:pPr lvl="1"/>
            <a:r>
              <a:rPr lang="sl-SI" b="1" dirty="0" err="1"/>
              <a:t>VezajPriimek</a:t>
            </a:r>
            <a:endParaRPr lang="sl-SI" b="1" dirty="0"/>
          </a:p>
          <a:p>
            <a:endParaRPr lang="sl-SI" b="1" dirty="0"/>
          </a:p>
        </p:txBody>
      </p:sp>
      <p:sp>
        <p:nvSpPr>
          <p:cNvPr id="6" name="Označba mesta vsebine 2">
            <a:extLst>
              <a:ext uri="{FF2B5EF4-FFF2-40B4-BE49-F238E27FC236}">
                <a16:creationId xmlns:a16="http://schemas.microsoft.com/office/drawing/2014/main" id="{D376A6C2-D31C-4175-9357-6B26E66AA58D}"/>
              </a:ext>
            </a:extLst>
          </p:cNvPr>
          <p:cNvSpPr txBox="1">
            <a:spLocks/>
          </p:cNvSpPr>
          <p:nvPr/>
        </p:nvSpPr>
        <p:spPr>
          <a:xfrm>
            <a:off x="5220072" y="2276872"/>
            <a:ext cx="3744416" cy="3888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b="1" dirty="0">
                <a:solidFill>
                  <a:srgbClr val="C00000"/>
                </a:solidFill>
              </a:rPr>
              <a:t>Zadržanost</a:t>
            </a:r>
          </a:p>
          <a:p>
            <a:pPr lvl="1"/>
            <a:r>
              <a:rPr lang="sl-SI" b="1" dirty="0"/>
              <a:t>Prvi dan zadržanosti</a:t>
            </a:r>
          </a:p>
          <a:p>
            <a:pPr lvl="1"/>
            <a:r>
              <a:rPr lang="sl-SI" b="1" dirty="0"/>
              <a:t>Zadržanost za polni DČ od</a:t>
            </a:r>
          </a:p>
          <a:p>
            <a:pPr lvl="1"/>
            <a:r>
              <a:rPr lang="sl-SI" b="1" dirty="0"/>
              <a:t>Zadržanost za polni DČ do</a:t>
            </a:r>
          </a:p>
          <a:p>
            <a:pPr lvl="1"/>
            <a:r>
              <a:rPr lang="sl-SI" b="1" dirty="0"/>
              <a:t>Zadržanost za krajši DČ od</a:t>
            </a:r>
          </a:p>
          <a:p>
            <a:pPr lvl="1"/>
            <a:r>
              <a:rPr lang="sl-SI" b="1" dirty="0"/>
              <a:t>Zadržanost za krajši DČ do</a:t>
            </a:r>
          </a:p>
          <a:p>
            <a:pPr lvl="1"/>
            <a:r>
              <a:rPr lang="sl-SI" b="1" dirty="0"/>
              <a:t>Prejšnja zadržanost (recidiv) od</a:t>
            </a:r>
          </a:p>
          <a:p>
            <a:pPr lvl="1"/>
            <a:r>
              <a:rPr lang="sl-SI" b="1" dirty="0"/>
              <a:t>Prejšnja zadržanost (recidiv) do</a:t>
            </a:r>
          </a:p>
          <a:p>
            <a:pPr lvl="1"/>
            <a:r>
              <a:rPr lang="sl-SI" b="1" dirty="0"/>
              <a:t>Dolžan delati ur na dan</a:t>
            </a:r>
          </a:p>
          <a:p>
            <a:pPr lvl="1"/>
            <a:r>
              <a:rPr lang="sl-SI" b="1" dirty="0"/>
              <a:t>Od tega zadržan od dela ur na dan</a:t>
            </a:r>
          </a:p>
          <a:p>
            <a:pPr lvl="1"/>
            <a:r>
              <a:rPr lang="sl-SI" b="1" dirty="0"/>
              <a:t>Razlog zadržanosti</a:t>
            </a:r>
          </a:p>
          <a:p>
            <a:pPr lvl="1"/>
            <a:r>
              <a:rPr lang="sl-SI" b="1" dirty="0"/>
              <a:t>Datum prvega dne zadržanosti za razlog</a:t>
            </a:r>
          </a:p>
          <a:p>
            <a:pPr lvl="1"/>
            <a:r>
              <a:rPr lang="sl-SI" b="1" dirty="0"/>
              <a:t>Šifra zavarovalne podlage</a:t>
            </a: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AC7ABC9C-8067-44AB-8C08-A9704112570C}"/>
              </a:ext>
            </a:extLst>
          </p:cNvPr>
          <p:cNvSpPr txBox="1"/>
          <p:nvPr/>
        </p:nvSpPr>
        <p:spPr>
          <a:xfrm>
            <a:off x="799734" y="6300028"/>
            <a:ext cx="69406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sl-SI" dirty="0"/>
              <a:t>Zavezanec </a:t>
            </a:r>
            <a:r>
              <a:rPr lang="sl-SI" b="1" dirty="0"/>
              <a:t>identificira delavca</a:t>
            </a:r>
            <a:r>
              <a:rPr lang="sl-SI" dirty="0"/>
              <a:t> iz </a:t>
            </a:r>
            <a:r>
              <a:rPr lang="sl-SI" dirty="0" err="1"/>
              <a:t>eBOL</a:t>
            </a:r>
            <a:r>
              <a:rPr lang="sl-SI" dirty="0"/>
              <a:t> na podlagi </a:t>
            </a:r>
            <a:r>
              <a:rPr lang="sl-SI" b="1" dirty="0"/>
              <a:t>EMŠO</a:t>
            </a:r>
            <a:r>
              <a:rPr lang="sl-SI" dirty="0"/>
              <a:t> ali </a:t>
            </a:r>
            <a:r>
              <a:rPr lang="sl-SI" b="1" dirty="0"/>
              <a:t>ZZZS številke</a:t>
            </a:r>
            <a:r>
              <a:rPr lang="sl-S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563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A3D079-59EA-42EF-9974-459BA589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Pridobivanje </a:t>
            </a:r>
            <a:r>
              <a:rPr lang="sl-SI" dirty="0" err="1"/>
              <a:t>eBOL</a:t>
            </a:r>
            <a:r>
              <a:rPr lang="sl-SI" dirty="0"/>
              <a:t>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 (4)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08E290B-76CC-4530-A297-463BF123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/>
              <a:t>Zavezanec lahko pridobi tudi digitalno podpisane </a:t>
            </a:r>
            <a:r>
              <a:rPr lang="sl-SI" dirty="0" err="1"/>
              <a:t>eBOL</a:t>
            </a:r>
            <a:r>
              <a:rPr lang="sl-SI" dirty="0"/>
              <a:t>-e in preklice </a:t>
            </a:r>
            <a:r>
              <a:rPr lang="sl-SI" dirty="0" err="1"/>
              <a:t>eBOL</a:t>
            </a:r>
            <a:r>
              <a:rPr lang="sl-SI" dirty="0"/>
              <a:t>-ov</a:t>
            </a:r>
          </a:p>
          <a:p>
            <a:r>
              <a:rPr lang="sl-SI" dirty="0"/>
              <a:t>Za ta namen se uporabi metodo </a:t>
            </a:r>
            <a:r>
              <a:rPr lang="sl-SI" b="1" dirty="0" err="1"/>
              <a:t>getEBOL</a:t>
            </a:r>
            <a:endParaRPr lang="sl-SI" b="1" dirty="0"/>
          </a:p>
          <a:p>
            <a:pPr lvl="1"/>
            <a:r>
              <a:rPr lang="sl-SI" dirty="0">
                <a:solidFill>
                  <a:srgbClr val="0070C0"/>
                </a:solidFill>
              </a:rPr>
              <a:t>Vhodni podatki:</a:t>
            </a:r>
            <a:r>
              <a:rPr lang="sl-SI" dirty="0"/>
              <a:t> matična številka zavezanca, do 50 ključev </a:t>
            </a:r>
            <a:r>
              <a:rPr lang="sl-SI" dirty="0" err="1"/>
              <a:t>eBOL</a:t>
            </a:r>
            <a:r>
              <a:rPr lang="sl-SI" dirty="0"/>
              <a:t>-ov (številka </a:t>
            </a:r>
            <a:r>
              <a:rPr lang="sl-SI" dirty="0" err="1"/>
              <a:t>eBOL</a:t>
            </a:r>
            <a:r>
              <a:rPr lang="sl-SI" dirty="0"/>
              <a:t>, oznaka </a:t>
            </a:r>
            <a:r>
              <a:rPr lang="sl-SI" dirty="0" err="1"/>
              <a:t>eBOL</a:t>
            </a:r>
            <a:r>
              <a:rPr lang="sl-SI" dirty="0"/>
              <a:t> (redni/storniran))</a:t>
            </a:r>
          </a:p>
          <a:p>
            <a:pPr lvl="1"/>
            <a:r>
              <a:rPr lang="sl-SI" dirty="0">
                <a:solidFill>
                  <a:srgbClr val="0070C0"/>
                </a:solidFill>
              </a:rPr>
              <a:t>Izhodni podatki:</a:t>
            </a:r>
            <a:r>
              <a:rPr lang="sl-SI" dirty="0"/>
              <a:t> Do 50 zapisov, ki vsebujejo:</a:t>
            </a:r>
          </a:p>
          <a:p>
            <a:pPr lvl="2"/>
            <a:r>
              <a:rPr lang="sl-SI" dirty="0"/>
              <a:t>Številka </a:t>
            </a:r>
            <a:r>
              <a:rPr lang="sl-SI" dirty="0" err="1"/>
              <a:t>eBOL</a:t>
            </a:r>
            <a:endParaRPr lang="sl-SI" dirty="0"/>
          </a:p>
          <a:p>
            <a:pPr lvl="2"/>
            <a:r>
              <a:rPr lang="sl-SI" dirty="0"/>
              <a:t>Oznaka </a:t>
            </a:r>
            <a:r>
              <a:rPr lang="sl-SI" dirty="0" err="1"/>
              <a:t>eBOL</a:t>
            </a:r>
            <a:r>
              <a:rPr lang="sl-SI" dirty="0"/>
              <a:t> (redni/storniran)</a:t>
            </a:r>
          </a:p>
          <a:p>
            <a:pPr lvl="2"/>
            <a:r>
              <a:rPr lang="sl-SI" dirty="0"/>
              <a:t>Vrsta </a:t>
            </a:r>
            <a:r>
              <a:rPr lang="sl-SI" dirty="0" err="1"/>
              <a:t>eBOL</a:t>
            </a:r>
            <a:r>
              <a:rPr lang="sl-SI" dirty="0"/>
              <a:t> (zeleni/modri)</a:t>
            </a:r>
          </a:p>
          <a:p>
            <a:pPr lvl="2"/>
            <a:r>
              <a:rPr lang="sl-SI" dirty="0"/>
              <a:t>Digitalno podpisan </a:t>
            </a:r>
            <a:r>
              <a:rPr lang="sl-SI" dirty="0" err="1"/>
              <a:t>eBOL</a:t>
            </a:r>
            <a:r>
              <a:rPr lang="sl-SI" dirty="0"/>
              <a:t> ali digitalno podpisana </a:t>
            </a:r>
            <a:r>
              <a:rPr lang="sl-SI" dirty="0" err="1"/>
              <a:t>stornacija</a:t>
            </a:r>
            <a:r>
              <a:rPr lang="sl-SI" dirty="0"/>
              <a:t> </a:t>
            </a:r>
            <a:r>
              <a:rPr lang="sl-SI" dirty="0" err="1"/>
              <a:t>eBOL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32731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A3D079-59EA-42EF-9974-459BA589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Pridobivanje </a:t>
            </a:r>
            <a:r>
              <a:rPr lang="sl-SI" dirty="0" err="1"/>
              <a:t>eBOL</a:t>
            </a:r>
            <a:r>
              <a:rPr lang="sl-SI" dirty="0"/>
              <a:t>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 (5)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08E290B-76CC-4530-A297-463BF1235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882552" cy="1324744"/>
          </a:xfrm>
        </p:spPr>
        <p:txBody>
          <a:bodyPr>
            <a:normAutofit lnSpcReduction="10000"/>
          </a:bodyPr>
          <a:lstStyle/>
          <a:p>
            <a:r>
              <a:rPr lang="sl-SI" dirty="0"/>
              <a:t>Digitalno podpisan </a:t>
            </a:r>
            <a:r>
              <a:rPr lang="sl-SI" dirty="0" err="1"/>
              <a:t>eBOL</a:t>
            </a:r>
            <a:r>
              <a:rPr lang="sl-SI" dirty="0"/>
              <a:t>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15ADD39-9A5C-4728-B52F-A111410247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1700808"/>
            <a:ext cx="5832648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E90063-F4B6-4E89-A20C-66F003E4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BOL izda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AFDDB3A-79CE-4697-801E-2B7A051E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 fontScale="55000" lnSpcReduction="20000"/>
          </a:bodyPr>
          <a:lstStyle/>
          <a:p>
            <a:r>
              <a:rPr lang="sl-SI" sz="3600" b="1" dirty="0">
                <a:solidFill>
                  <a:schemeClr val="accent2">
                    <a:lumMod val="75000"/>
                  </a:schemeClr>
                </a:solidFill>
              </a:rPr>
              <a:t>OSEBNI ZDRAVNIK ZAVAROVANCA</a:t>
            </a:r>
          </a:p>
          <a:p>
            <a:pPr lvl="1"/>
            <a:r>
              <a:rPr lang="sl-SI" sz="3000" dirty="0"/>
              <a:t>za </a:t>
            </a:r>
            <a:r>
              <a:rPr lang="sl-SI" sz="3000" b="1" dirty="0"/>
              <a:t>prvih 30 koledarskih dni</a:t>
            </a:r>
            <a:r>
              <a:rPr lang="sl-SI" sz="3000" dirty="0"/>
              <a:t> zaradi </a:t>
            </a:r>
            <a:r>
              <a:rPr lang="sl-SI" sz="3000" b="1" dirty="0">
                <a:solidFill>
                  <a:srgbClr val="0070C0"/>
                </a:solidFill>
              </a:rPr>
              <a:t>bolezni</a:t>
            </a:r>
            <a:r>
              <a:rPr lang="sl-SI" sz="3000" dirty="0"/>
              <a:t>, </a:t>
            </a:r>
            <a:r>
              <a:rPr lang="sl-SI" sz="3000" b="1" dirty="0">
                <a:solidFill>
                  <a:srgbClr val="0070C0"/>
                </a:solidFill>
              </a:rPr>
              <a:t>poklicne bolezni</a:t>
            </a:r>
            <a:r>
              <a:rPr lang="sl-SI" sz="3000" dirty="0"/>
              <a:t>, </a:t>
            </a:r>
            <a:r>
              <a:rPr lang="sl-SI" sz="3000" b="1" dirty="0">
                <a:solidFill>
                  <a:srgbClr val="0070C0"/>
                </a:solidFill>
              </a:rPr>
              <a:t>poškodbe izven dela</a:t>
            </a:r>
            <a:r>
              <a:rPr lang="sl-SI" sz="3000" dirty="0"/>
              <a:t>, </a:t>
            </a:r>
            <a:r>
              <a:rPr lang="sl-SI" sz="3000" b="1" dirty="0">
                <a:solidFill>
                  <a:srgbClr val="0070C0"/>
                </a:solidFill>
              </a:rPr>
              <a:t>poškodbe pri delu</a:t>
            </a:r>
            <a:r>
              <a:rPr lang="sl-SI" sz="3000" dirty="0"/>
              <a:t>, </a:t>
            </a:r>
            <a:r>
              <a:rPr lang="sl-SI" sz="3000" b="1" dirty="0">
                <a:solidFill>
                  <a:srgbClr val="0070C0"/>
                </a:solidFill>
              </a:rPr>
              <a:t>poškodbe po tretji osebi izven dela</a:t>
            </a:r>
            <a:r>
              <a:rPr lang="sl-SI" sz="3000" dirty="0"/>
              <a:t>, </a:t>
            </a:r>
            <a:r>
              <a:rPr lang="sl-SI" sz="3000" b="1" dirty="0">
                <a:solidFill>
                  <a:srgbClr val="0070C0"/>
                </a:solidFill>
              </a:rPr>
              <a:t>izolacije in spremstva</a:t>
            </a:r>
            <a:r>
              <a:rPr lang="sl-SI" sz="3000" b="1" dirty="0"/>
              <a:t>,</a:t>
            </a:r>
            <a:r>
              <a:rPr lang="sl-SI" sz="3000" b="1" dirty="0">
                <a:solidFill>
                  <a:srgbClr val="0070C0"/>
                </a:solidFill>
              </a:rPr>
              <a:t> zaradi presaditve živega tkiva in organov v korist druge osebe ter posledic dajanja krvi</a:t>
            </a:r>
            <a:r>
              <a:rPr lang="sl-SI" sz="3000" dirty="0"/>
              <a:t>;</a:t>
            </a:r>
          </a:p>
          <a:p>
            <a:pPr lvl="1"/>
            <a:r>
              <a:rPr lang="sl-SI" sz="3000" dirty="0"/>
              <a:t>za </a:t>
            </a:r>
            <a:r>
              <a:rPr lang="sl-SI" sz="3000" b="1" dirty="0"/>
              <a:t>prvih 7 delovnih dni</a:t>
            </a:r>
            <a:r>
              <a:rPr lang="sl-SI" sz="3000" dirty="0"/>
              <a:t> za </a:t>
            </a:r>
            <a:r>
              <a:rPr lang="sl-SI" sz="3000" b="1" dirty="0">
                <a:solidFill>
                  <a:srgbClr val="0070C0"/>
                </a:solidFill>
              </a:rPr>
              <a:t>nego partnerja</a:t>
            </a:r>
            <a:r>
              <a:rPr lang="sl-SI" sz="3000" dirty="0"/>
              <a:t>; v tem primeru predlaga nego osebni zdravnik partnerja, ki potrebuje nego, osebnemu zdravniku partnerja, ki ga neguje;</a:t>
            </a:r>
          </a:p>
          <a:p>
            <a:pPr lvl="1"/>
            <a:r>
              <a:rPr lang="sl-SI" sz="3000" dirty="0"/>
              <a:t>Za </a:t>
            </a:r>
            <a:r>
              <a:rPr lang="sl-SI" sz="3000" b="1" dirty="0"/>
              <a:t>daljše odsotnosti</a:t>
            </a:r>
            <a:r>
              <a:rPr lang="sl-SI" sz="3000" dirty="0"/>
              <a:t> in </a:t>
            </a:r>
            <a:r>
              <a:rPr lang="sl-SI" sz="3000" b="1" dirty="0"/>
              <a:t>v drugih z zakonom določenih primerih</a:t>
            </a:r>
            <a:r>
              <a:rPr lang="sl-SI" sz="3000" dirty="0"/>
              <a:t> (npr. pri transplantaciji, usposabljanju za kasnejšo rehabilitacijo) osebni zdravnik zavarovanca izda Potrdilo na podlagi </a:t>
            </a:r>
            <a:r>
              <a:rPr lang="sl-SI" sz="3000" b="1" dirty="0"/>
              <a:t>odločbe imenovanega zdravnika </a:t>
            </a:r>
            <a:r>
              <a:rPr lang="sl-SI" sz="3000" dirty="0"/>
              <a:t>ali</a:t>
            </a:r>
            <a:r>
              <a:rPr lang="sl-SI" sz="3000" b="1" dirty="0"/>
              <a:t> zdravstvene komisije</a:t>
            </a:r>
            <a:r>
              <a:rPr lang="sl-SI" sz="3000" dirty="0"/>
              <a:t>.</a:t>
            </a:r>
          </a:p>
          <a:p>
            <a:r>
              <a:rPr lang="sl-SI" sz="3600" b="1" dirty="0">
                <a:solidFill>
                  <a:schemeClr val="accent2">
                    <a:lumMod val="75000"/>
                  </a:schemeClr>
                </a:solidFill>
              </a:rPr>
              <a:t>OTROKOV OSEBNI ZDRAVNIK</a:t>
            </a:r>
          </a:p>
          <a:p>
            <a:pPr lvl="1"/>
            <a:r>
              <a:rPr lang="sl-SI" sz="3000" dirty="0"/>
              <a:t>za </a:t>
            </a:r>
            <a:r>
              <a:rPr lang="sl-SI" sz="3000" b="1" dirty="0"/>
              <a:t>prvih 7 delovnih dni</a:t>
            </a:r>
            <a:r>
              <a:rPr lang="sl-SI" sz="3000" dirty="0"/>
              <a:t> za </a:t>
            </a:r>
            <a:r>
              <a:rPr lang="sl-SI" sz="3000" b="1" dirty="0">
                <a:solidFill>
                  <a:srgbClr val="0070C0"/>
                </a:solidFill>
              </a:rPr>
              <a:t>nego otroka</a:t>
            </a:r>
            <a:r>
              <a:rPr lang="sl-SI" sz="3000" dirty="0"/>
              <a:t>, starejšega od 7 let;</a:t>
            </a:r>
          </a:p>
          <a:p>
            <a:pPr lvl="1"/>
            <a:r>
              <a:rPr lang="sl-SI" sz="3000" dirty="0"/>
              <a:t>za </a:t>
            </a:r>
            <a:r>
              <a:rPr lang="sl-SI" sz="3000" b="1" dirty="0"/>
              <a:t>prvih 15 delovnih dni</a:t>
            </a:r>
            <a:r>
              <a:rPr lang="sl-SI" sz="3000" dirty="0"/>
              <a:t> zaradi </a:t>
            </a:r>
            <a:r>
              <a:rPr lang="sl-SI" sz="3000" b="1" dirty="0">
                <a:solidFill>
                  <a:srgbClr val="0070C0"/>
                </a:solidFill>
              </a:rPr>
              <a:t>nege otroka</a:t>
            </a:r>
            <a:r>
              <a:rPr lang="sl-SI" sz="3000" dirty="0"/>
              <a:t> do 7 let starosti in starejšega zmerno, težje ali težko duševno in telesno prizadetega otroka;</a:t>
            </a:r>
          </a:p>
          <a:p>
            <a:pPr lvl="1"/>
            <a:r>
              <a:rPr lang="sl-SI" sz="3000" dirty="0"/>
              <a:t>za </a:t>
            </a:r>
            <a:r>
              <a:rPr lang="sl-SI" sz="3000" b="1" dirty="0"/>
              <a:t>prvih 30 koledarskih dni</a:t>
            </a:r>
            <a:r>
              <a:rPr lang="sl-SI" sz="3000" dirty="0"/>
              <a:t> zaradi </a:t>
            </a:r>
            <a:r>
              <a:rPr lang="sl-SI" sz="3000" b="1" dirty="0">
                <a:solidFill>
                  <a:srgbClr val="0070C0"/>
                </a:solidFill>
              </a:rPr>
              <a:t>spremstva</a:t>
            </a:r>
            <a:r>
              <a:rPr lang="sl-SI" sz="3000" dirty="0"/>
              <a:t>.</a:t>
            </a:r>
          </a:p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C690DDC-F67B-4DCC-9907-87CAD100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5774588"/>
            <a:ext cx="4320480" cy="11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0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A3D079-59EA-42EF-9974-459BA589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Pridobivanje </a:t>
            </a:r>
            <a:r>
              <a:rPr lang="sl-SI" dirty="0" err="1"/>
              <a:t>eBOL</a:t>
            </a:r>
            <a:r>
              <a:rPr lang="sl-SI" dirty="0"/>
              <a:t>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 (6)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08E290B-76CC-4530-A297-463BF1235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6563072" cy="532656"/>
          </a:xfrm>
        </p:spPr>
        <p:txBody>
          <a:bodyPr>
            <a:normAutofit/>
          </a:bodyPr>
          <a:lstStyle/>
          <a:p>
            <a:r>
              <a:rPr lang="sl-SI" dirty="0"/>
              <a:t>Digitalno podpisana </a:t>
            </a:r>
            <a:r>
              <a:rPr lang="sl-SI" dirty="0" err="1"/>
              <a:t>stornacija</a:t>
            </a:r>
            <a:r>
              <a:rPr lang="sl-SI" dirty="0"/>
              <a:t> </a:t>
            </a:r>
            <a:r>
              <a:rPr lang="sl-SI" dirty="0" err="1"/>
              <a:t>eBOL</a:t>
            </a:r>
            <a:r>
              <a:rPr lang="sl-SI" dirty="0"/>
              <a:t> 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D45259E-7FFF-4BF5-ACD5-9940CCFA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85" y="2132857"/>
            <a:ext cx="5916063" cy="20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0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28B29A-B729-43A2-B512-EBAE7E17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Premišljeni urniki za nemoteno delovanje informacijskih sistemov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18419FA-0FAF-479E-96E1-C63931F7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92500" lnSpcReduction="20000"/>
          </a:bodyPr>
          <a:lstStyle/>
          <a:p>
            <a:r>
              <a:rPr lang="sl-SI" dirty="0"/>
              <a:t>Da ne pride do preobremenitev informacijskih sistemov na MJU in ZZZS naj zavezanci:</a:t>
            </a:r>
          </a:p>
          <a:p>
            <a:pPr lvl="1"/>
            <a:r>
              <a:rPr lang="sl-SI" dirty="0" err="1"/>
              <a:t>eBOL</a:t>
            </a:r>
            <a:r>
              <a:rPr lang="sl-SI" dirty="0"/>
              <a:t>-e pridobivajo </a:t>
            </a:r>
            <a:r>
              <a:rPr lang="sl-SI" b="1" dirty="0"/>
              <a:t>že tekom meseca</a:t>
            </a:r>
            <a:r>
              <a:rPr lang="sl-SI" dirty="0"/>
              <a:t> (npr. tedensko),</a:t>
            </a:r>
          </a:p>
          <a:p>
            <a:pPr lvl="1"/>
            <a:r>
              <a:rPr lang="sl-SI" dirty="0"/>
              <a:t>klice vmesnika izvajajo </a:t>
            </a:r>
            <a:r>
              <a:rPr lang="sl-SI" b="1" dirty="0"/>
              <a:t>izven rednega delovnega časa</a:t>
            </a:r>
            <a:r>
              <a:rPr lang="sl-SI" dirty="0"/>
              <a:t>, ker bodo tekom rednega delovnega časa sisteme obremenjevale transakcije iz portala e-VEM.</a:t>
            </a:r>
          </a:p>
          <a:p>
            <a:pPr lvl="1"/>
            <a:r>
              <a:rPr lang="sl-SI" dirty="0"/>
              <a:t>urnike avtomatskih klicev vmesnika </a:t>
            </a:r>
            <a:r>
              <a:rPr lang="sl-SI" b="1" dirty="0"/>
              <a:t>ne nastavljajo na polno uro</a:t>
            </a:r>
            <a:r>
              <a:rPr lang="sl-SI" dirty="0"/>
              <a:t> (npr. 22.00, 03:00), ampak čase vmes med polnimi urami. 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F4E8D46-FF8D-4102-8976-D6FC6160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5120506"/>
            <a:ext cx="1812230" cy="18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44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DB8FDB-8043-4C96-BCA1-13375F62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Vizualizacija </a:t>
            </a:r>
            <a:r>
              <a:rPr lang="sl-SI" dirty="0" err="1"/>
              <a:t>eBOL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06C9128-EB85-4D48-B377-7DEA4DC6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85000" lnSpcReduction="20000"/>
          </a:bodyPr>
          <a:lstStyle/>
          <a:p>
            <a:r>
              <a:rPr lang="sl-SI" dirty="0"/>
              <a:t>Na voljo je XSLT transformacija za vizualizacijo </a:t>
            </a:r>
            <a:r>
              <a:rPr lang="sl-SI" dirty="0" err="1"/>
              <a:t>eBOL</a:t>
            </a:r>
            <a:r>
              <a:rPr lang="sl-SI" dirty="0"/>
              <a:t> v obliki </a:t>
            </a:r>
          </a:p>
          <a:p>
            <a:pPr lvl="1"/>
            <a:r>
              <a:rPr lang="sl-SI" dirty="0"/>
              <a:t>PDF,</a:t>
            </a:r>
          </a:p>
          <a:p>
            <a:pPr lvl="1"/>
            <a:r>
              <a:rPr lang="sl-SI" dirty="0"/>
              <a:t>HTML.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49FB36C-D64E-416B-B778-E33D6E6F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420888"/>
            <a:ext cx="4125271" cy="40050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8D7B231A-474B-4D98-ABAE-84C59447C7DD}"/>
              </a:ext>
            </a:extLst>
          </p:cNvPr>
          <p:cNvSpPr txBox="1">
            <a:spLocks/>
          </p:cNvSpPr>
          <p:nvPr/>
        </p:nvSpPr>
        <p:spPr>
          <a:xfrm>
            <a:off x="428750" y="3191271"/>
            <a:ext cx="3207146" cy="1540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Zavezanci jo lahko uporabijo pri pripravi rešitev za pregled </a:t>
            </a:r>
            <a:r>
              <a:rPr lang="sl-SI" dirty="0" err="1"/>
              <a:t>eBOL</a:t>
            </a:r>
            <a:r>
              <a:rPr lang="sl-SI" dirty="0"/>
              <a:t>-ov.</a:t>
            </a:r>
          </a:p>
        </p:txBody>
      </p:sp>
    </p:spTree>
    <p:extLst>
      <p:ext uri="{BB962C8B-B14F-4D97-AF65-F5344CB8AC3E}">
        <p14:creationId xmlns:p14="http://schemas.microsoft.com/office/powerpoint/2010/main" val="3633487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FBC8BB-3666-40E2-96A7-248AC1AC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Dokumentacija, tehnična pomoč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880541A-03DC-42D9-B83D-2071D515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7"/>
          </a:xfrm>
        </p:spPr>
        <p:txBody>
          <a:bodyPr>
            <a:normAutofit fontScale="85000" lnSpcReduction="10000"/>
          </a:bodyPr>
          <a:lstStyle/>
          <a:p>
            <a:r>
              <a:rPr lang="sl-SI" dirty="0"/>
              <a:t>Podrobnosti glede pridobivanja </a:t>
            </a:r>
            <a:r>
              <a:rPr lang="sl-SI" dirty="0" err="1"/>
              <a:t>eBOL</a:t>
            </a:r>
            <a:r>
              <a:rPr lang="sl-SI" dirty="0"/>
              <a:t>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 so opisane v dokumentu </a:t>
            </a:r>
            <a:r>
              <a:rPr lang="sl-SI" b="1" i="1" dirty="0"/>
              <a:t>Tehnično navodilo za prevzem elektronskih bolniških listov</a:t>
            </a:r>
            <a:r>
              <a:rPr lang="sl-SI" b="1" dirty="0"/>
              <a:t>.</a:t>
            </a:r>
          </a:p>
          <a:p>
            <a:r>
              <a:rPr lang="sl-SI" dirty="0"/>
              <a:t>Gradiva in več informacij je na </a:t>
            </a:r>
            <a:r>
              <a:rPr lang="sl-SI" dirty="0">
                <a:hlinkClick r:id="rId2"/>
              </a:rPr>
              <a:t>https://zavezanec.zzzs.si</a:t>
            </a:r>
            <a:r>
              <a:rPr lang="sl-SI" dirty="0"/>
              <a:t> (področje E-poslovanje </a:t>
            </a:r>
            <a:r>
              <a:rPr lang="sl-SI" dirty="0">
                <a:sym typeface="Wingdings" panose="05000000000000000000" pitchFamily="2" charset="2"/>
              </a:rPr>
              <a:t></a:t>
            </a:r>
            <a:r>
              <a:rPr lang="sl-SI" dirty="0"/>
              <a:t> Pridobitev elektronskih potrdil o upravičeni zadržanosti od dela).</a:t>
            </a:r>
          </a:p>
          <a:p>
            <a:r>
              <a:rPr lang="sl-SI" dirty="0"/>
              <a:t>Odprta vprašanja glede vsebinskih pravil in podatkov </a:t>
            </a:r>
            <a:r>
              <a:rPr lang="sl-SI" dirty="0" err="1"/>
              <a:t>eBOL</a:t>
            </a:r>
            <a:r>
              <a:rPr lang="sl-SI" dirty="0"/>
              <a:t> pošljite na e-naslov: </a:t>
            </a:r>
            <a:r>
              <a:rPr lang="sl-SI" dirty="0">
                <a:hlinkClick r:id="rId3"/>
              </a:rPr>
              <a:t>ebol@zzzs.si</a:t>
            </a:r>
            <a:r>
              <a:rPr lang="sl-SI" dirty="0"/>
              <a:t> 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432BF9E8-CD12-4678-84B6-5811572B1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5013176"/>
            <a:ext cx="1609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16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67B78E-E380-4DCF-9B97-01D91D74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Testno okolje, testni podatki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C3CD5A9-22FF-483A-B926-F032C14B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fontScale="92500" lnSpcReduction="20000"/>
          </a:bodyPr>
          <a:lstStyle/>
          <a:p>
            <a:r>
              <a:rPr lang="sl-SI" dirty="0"/>
              <a:t>Informacijske rešitve bodo v testnem okolju predvidoma vzpostavljene </a:t>
            </a:r>
            <a:r>
              <a:rPr lang="sl-SI" b="1" dirty="0"/>
              <a:t>do 5.11.2019</a:t>
            </a:r>
            <a:r>
              <a:rPr lang="sl-SI" dirty="0"/>
              <a:t>.</a:t>
            </a:r>
          </a:p>
          <a:p>
            <a:r>
              <a:rPr lang="sl-SI" dirty="0"/>
              <a:t>Za testiranje dostopa do </a:t>
            </a:r>
            <a:r>
              <a:rPr lang="sl-SI" dirty="0" err="1"/>
              <a:t>eBOL</a:t>
            </a:r>
            <a:r>
              <a:rPr lang="sl-SI" dirty="0"/>
              <a:t> bodo vsem programskim hišam na voljo isti testni podatki:</a:t>
            </a:r>
          </a:p>
          <a:p>
            <a:pPr lvl="1"/>
            <a:r>
              <a:rPr lang="sl-SI" dirty="0"/>
              <a:t>Testni zavezanec z več enotami</a:t>
            </a:r>
          </a:p>
          <a:p>
            <a:pPr lvl="1"/>
            <a:r>
              <a:rPr lang="sl-SI" dirty="0"/>
              <a:t>Testna meseca (september in oktober 2019)</a:t>
            </a:r>
          </a:p>
          <a:p>
            <a:pPr lvl="1"/>
            <a:r>
              <a:rPr lang="sl-SI" dirty="0"/>
              <a:t>Preko 50 testnih </a:t>
            </a:r>
            <a:r>
              <a:rPr lang="sl-SI" dirty="0" err="1"/>
              <a:t>eBOL</a:t>
            </a:r>
            <a:r>
              <a:rPr lang="sl-SI" dirty="0"/>
              <a:t> in preklicev </a:t>
            </a:r>
            <a:r>
              <a:rPr lang="sl-SI" dirty="0" err="1"/>
              <a:t>eBOL</a:t>
            </a:r>
            <a:r>
              <a:rPr lang="sl-SI" dirty="0"/>
              <a:t> z različnimi značilnostmi</a:t>
            </a:r>
          </a:p>
        </p:txBody>
      </p:sp>
    </p:spTree>
    <p:extLst>
      <p:ext uri="{BB962C8B-B14F-4D97-AF65-F5344CB8AC3E}">
        <p14:creationId xmlns:p14="http://schemas.microsoft.com/office/powerpoint/2010/main" val="3677688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61C869-BDB6-4E5C-986A-236425B1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4824"/>
            <a:ext cx="8229600" cy="1584176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sl-SI" dirty="0"/>
              <a:t>Spremembe pri vlaganju </a:t>
            </a:r>
            <a:r>
              <a:rPr lang="sl-SI" dirty="0" err="1"/>
              <a:t>eZahtevkov</a:t>
            </a:r>
            <a:r>
              <a:rPr lang="sl-SI" dirty="0"/>
              <a:t> za refundacijo nadomestil plač preko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15690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2558E5-B374-4217-96BE-012C0E99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Spremembe pri vlaganju </a:t>
            </a:r>
            <a:r>
              <a:rPr lang="sl-SI" dirty="0" err="1"/>
              <a:t>eZahtevkov</a:t>
            </a:r>
            <a:r>
              <a:rPr lang="sl-SI" dirty="0"/>
              <a:t> za refundacijo nadomestil plač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F7D017C-910A-4EFC-9DF6-A5DDE3235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dirty="0"/>
              <a:t>V sklopu podatkov Obračuna je dodan podatek </a:t>
            </a:r>
            <a:r>
              <a:rPr lang="sl-SI" b="1" dirty="0"/>
              <a:t>Številka </a:t>
            </a:r>
            <a:r>
              <a:rPr lang="sl-SI" b="1" dirty="0" err="1"/>
              <a:t>eBOL</a:t>
            </a:r>
            <a:r>
              <a:rPr lang="sl-SI" dirty="0"/>
              <a:t> (NUM 18). </a:t>
            </a:r>
          </a:p>
          <a:p>
            <a:pPr lvl="1"/>
            <a:r>
              <a:rPr lang="sl-SI" dirty="0"/>
              <a:t>Podatek je potrebno navesti, če obračun refundacije nadomestila plače temelji na </a:t>
            </a:r>
            <a:r>
              <a:rPr lang="sl-SI" dirty="0" err="1"/>
              <a:t>eBOL</a:t>
            </a:r>
            <a:r>
              <a:rPr lang="sl-SI" dirty="0"/>
              <a:t>.</a:t>
            </a:r>
          </a:p>
          <a:p>
            <a:r>
              <a:rPr lang="sl-SI" dirty="0"/>
              <a:t>Če je navedena Številka </a:t>
            </a:r>
            <a:r>
              <a:rPr lang="sl-SI" dirty="0" err="1"/>
              <a:t>eBOL</a:t>
            </a:r>
            <a:r>
              <a:rPr lang="sl-SI" dirty="0"/>
              <a:t>, k zahtevku </a:t>
            </a:r>
            <a:r>
              <a:rPr lang="sl-SI" b="1" dirty="0"/>
              <a:t>ni potrebno priložiti skeniranih </a:t>
            </a:r>
            <a:r>
              <a:rPr lang="sl-SI" b="1" dirty="0" err="1"/>
              <a:t>eBOL</a:t>
            </a:r>
            <a:r>
              <a:rPr lang="sl-SI" dirty="0"/>
              <a:t>.</a:t>
            </a:r>
          </a:p>
          <a:p>
            <a:r>
              <a:rPr lang="sl-SI" dirty="0"/>
              <a:t>Glede na spremembo rubrike </a:t>
            </a:r>
            <a:r>
              <a:rPr lang="sl-SI" b="1" dirty="0"/>
              <a:t>Povezana oseba</a:t>
            </a:r>
            <a:r>
              <a:rPr lang="sl-SI" dirty="0"/>
              <a:t>, je omogočen vnos dodatnih šifer pri tem podatku</a:t>
            </a:r>
          </a:p>
          <a:p>
            <a:pPr lvl="1"/>
            <a:r>
              <a:rPr lang="sl-SI" dirty="0"/>
              <a:t>Šifra vrste družinskega člana:</a:t>
            </a:r>
          </a:p>
          <a:p>
            <a:pPr lvl="2"/>
            <a:r>
              <a:rPr lang="sl-SI" dirty="0"/>
              <a:t>1 – otrok, 2 – zakonec</a:t>
            </a:r>
          </a:p>
          <a:p>
            <a:pPr lvl="1"/>
            <a:r>
              <a:rPr lang="sl-SI" dirty="0"/>
              <a:t>Šifra vrste povezane osebe:</a:t>
            </a:r>
          </a:p>
          <a:p>
            <a:pPr lvl="2"/>
            <a:r>
              <a:rPr lang="sl-SI" dirty="0"/>
              <a:t>11 - partner, 12 - otrok, 13 – drugo.</a:t>
            </a:r>
          </a:p>
        </p:txBody>
      </p:sp>
    </p:spTree>
    <p:extLst>
      <p:ext uri="{BB962C8B-B14F-4D97-AF65-F5344CB8AC3E}">
        <p14:creationId xmlns:p14="http://schemas.microsoft.com/office/powerpoint/2010/main" val="1886014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2558E5-B374-4217-96BE-012C0E99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Spremembe pri vlaganju </a:t>
            </a:r>
            <a:r>
              <a:rPr lang="sl-SI" dirty="0" err="1"/>
              <a:t>eZahtevkov</a:t>
            </a:r>
            <a:r>
              <a:rPr lang="sl-SI" dirty="0"/>
              <a:t> za refundacijo nadomestil plač (2)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F7D017C-910A-4EFC-9DF6-A5DDE323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 fontScale="85000" lnSpcReduction="20000"/>
          </a:bodyPr>
          <a:lstStyle/>
          <a:p>
            <a:r>
              <a:rPr lang="sl-SI" dirty="0"/>
              <a:t>V informacijskem sistemu ZZZS so vgrajene </a:t>
            </a:r>
            <a:r>
              <a:rPr lang="sl-SI" b="1" dirty="0"/>
              <a:t>dodatne kontrole</a:t>
            </a:r>
            <a:r>
              <a:rPr lang="sl-SI" dirty="0"/>
              <a:t>, ki preverjajo skladnost podatkov obračuna s podatki </a:t>
            </a:r>
            <a:r>
              <a:rPr lang="sl-SI" dirty="0" err="1"/>
              <a:t>eBOL</a:t>
            </a:r>
            <a:r>
              <a:rPr lang="sl-SI" dirty="0"/>
              <a:t>. </a:t>
            </a:r>
          </a:p>
          <a:p>
            <a:pPr lvl="1"/>
            <a:r>
              <a:rPr lang="sl-SI" dirty="0">
                <a:solidFill>
                  <a:srgbClr val="0070C0"/>
                </a:solidFill>
              </a:rPr>
              <a:t>Glej tabeli na naslednjih dveh prosojnicah !</a:t>
            </a:r>
          </a:p>
        </p:txBody>
      </p:sp>
    </p:spTree>
    <p:extLst>
      <p:ext uri="{BB962C8B-B14F-4D97-AF65-F5344CB8AC3E}">
        <p14:creationId xmlns:p14="http://schemas.microsoft.com/office/powerpoint/2010/main" val="945001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FEBDCED-36D1-4404-A8C3-AD8E16438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88266"/>
              </p:ext>
            </p:extLst>
          </p:nvPr>
        </p:nvGraphicFramePr>
        <p:xfrm>
          <a:off x="0" y="0"/>
          <a:ext cx="9144001" cy="685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790">
                  <a:extLst>
                    <a:ext uri="{9D8B030D-6E8A-4147-A177-3AD203B41FA5}">
                      <a16:colId xmlns:a16="http://schemas.microsoft.com/office/drawing/2014/main" val="253588694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326541745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219362472"/>
                    </a:ext>
                  </a:extLst>
                </a:gridCol>
                <a:gridCol w="3103926">
                  <a:extLst>
                    <a:ext uri="{9D8B030D-6E8A-4147-A177-3AD203B41FA5}">
                      <a16:colId xmlns:a16="http://schemas.microsoft.com/office/drawing/2014/main" val="173153776"/>
                    </a:ext>
                  </a:extLst>
                </a:gridCol>
              </a:tblGrid>
              <a:tr h="2830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Šifra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Vsebina kontrole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Vzrok za napake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Nasvet za odpravo napake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extLst>
                  <a:ext uri="{0D108BD9-81ED-4DB2-BD59-A6C34878D82A}">
                    <a16:rowId xmlns:a16="http://schemas.microsoft.com/office/drawing/2014/main" val="775501402"/>
                  </a:ext>
                </a:extLst>
              </a:tr>
              <a:tr h="849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NNZE022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Kontrola na pravilnost datuma izplačila delodajalca.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Datum izplačila delodajalca</a:t>
                      </a:r>
                      <a:r>
                        <a:rPr lang="sl-SI" sz="1600" dirty="0">
                          <a:effectLst/>
                        </a:rPr>
                        <a:t> mora bit manjši ali enak datumu prejema zahtevka.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Preverite in uskladite datuma.                                                                                           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extLst>
                  <a:ext uri="{0D108BD9-81ED-4DB2-BD59-A6C34878D82A}">
                    <a16:rowId xmlns:a16="http://schemas.microsoft.com/office/drawing/2014/main" val="2861789262"/>
                  </a:ext>
                </a:extLst>
              </a:tr>
              <a:tr h="5661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NNZE023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Kontrola obstoja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 s podano šifro </a:t>
                      </a:r>
                      <a:r>
                        <a:rPr lang="sl-SI" sz="1600" b="1" dirty="0">
                          <a:effectLst/>
                        </a:rPr>
                        <a:t>ne obstaja</a:t>
                      </a:r>
                      <a:r>
                        <a:rPr lang="sl-SI" sz="1600" dirty="0">
                          <a:effectLst/>
                        </a:rPr>
                        <a:t>.                            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Pridobite ustrezen eBOL ter ponovite obračun.                                                                           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extLst>
                  <a:ext uri="{0D108BD9-81ED-4DB2-BD59-A6C34878D82A}">
                    <a16:rowId xmlns:a16="http://schemas.microsoft.com/office/drawing/2014/main" val="1146547309"/>
                  </a:ext>
                </a:extLst>
              </a:tr>
              <a:tr h="706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NNZE024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Kontrola pravilnosti vrste obračunskega dokumenta.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Nepravilen obračunski dokument</a:t>
                      </a:r>
                      <a:r>
                        <a:rPr lang="sl-SI" sz="1600" dirty="0">
                          <a:effectLst/>
                        </a:rPr>
                        <a:t>.                              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Preverite, če ste mogoče uporabili eBOL v primeru krvodajalstva.                                                        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extLst>
                  <a:ext uri="{0D108BD9-81ED-4DB2-BD59-A6C34878D82A}">
                    <a16:rowId xmlns:a16="http://schemas.microsoft.com/office/drawing/2014/main" val="3041622463"/>
                  </a:ext>
                </a:extLst>
              </a:tr>
              <a:tr h="706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NNZE025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Kontrola obstoja obračunskega dokumenta.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Manjka potrdilo o krvodajalstvu</a:t>
                      </a:r>
                      <a:r>
                        <a:rPr lang="sl-SI" sz="1600" dirty="0">
                          <a:effectLst/>
                        </a:rPr>
                        <a:t>.                            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V primeru krvodajalstva je potrebno priložiti ustrezno potrdilo.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extLst>
                  <a:ext uri="{0D108BD9-81ED-4DB2-BD59-A6C34878D82A}">
                    <a16:rowId xmlns:a16="http://schemas.microsoft.com/office/drawing/2014/main" val="1724630333"/>
                  </a:ext>
                </a:extLst>
              </a:tr>
              <a:tr h="11309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NNZE026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Kontrola skladnosti podatkov obračuna s podatki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Datum zadržanosti OD</a:t>
                      </a:r>
                      <a:r>
                        <a:rPr lang="sl-SI" sz="1600" dirty="0">
                          <a:effectLst/>
                        </a:rPr>
                        <a:t> na obračunu se ne ujema z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Datum prvega dne zadržanosti na obračunu mora biti večji ali enak datumu prvega dne zadržanosti na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extLst>
                  <a:ext uri="{0D108BD9-81ED-4DB2-BD59-A6C34878D82A}">
                    <a16:rowId xmlns:a16="http://schemas.microsoft.com/office/drawing/2014/main" val="629976544"/>
                  </a:ext>
                </a:extLst>
              </a:tr>
              <a:tr h="11323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NNZE027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Kontrola skladnosti podatkov obračuna s podatki eBOL.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Datum zadržanosti DO</a:t>
                      </a:r>
                      <a:r>
                        <a:rPr lang="sl-SI" sz="1600" dirty="0">
                          <a:effectLst/>
                        </a:rPr>
                        <a:t> na obračunu se ne ujema z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Datum zadnjega dne zadržanosti na obračunu mora biti manjši ali enak datumu zadnjega dne zadržanosti na eBOL.            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extLst>
                  <a:ext uri="{0D108BD9-81ED-4DB2-BD59-A6C34878D82A}">
                    <a16:rowId xmlns:a16="http://schemas.microsoft.com/office/drawing/2014/main" val="4215914616"/>
                  </a:ext>
                </a:extLst>
              </a:tr>
              <a:tr h="7412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NNZE028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Kontrola skladnosti podatkov obračuna s podatki eBOL.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Datum prvega dne zadržanosti</a:t>
                      </a:r>
                      <a:r>
                        <a:rPr lang="sl-SI" sz="1600" dirty="0">
                          <a:effectLst/>
                        </a:rPr>
                        <a:t>  na obračunu se ne ujema z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Navedite isto vrednost kot je navedena na eBOL.                                                                          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extLst>
                  <a:ext uri="{0D108BD9-81ED-4DB2-BD59-A6C34878D82A}">
                    <a16:rowId xmlns:a16="http://schemas.microsoft.com/office/drawing/2014/main" val="346963951"/>
                  </a:ext>
                </a:extLst>
              </a:tr>
              <a:tr h="7412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NNZE029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Kontrola skladnosti podatkov obračuna s podatki eBOL.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Šifra vrste povezane osebe</a:t>
                      </a:r>
                      <a:r>
                        <a:rPr lang="sl-SI" sz="1600" dirty="0">
                          <a:effectLst/>
                        </a:rPr>
                        <a:t> na obračunu se ne ujema z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      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Navedite isto vrednost kot je navedena na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             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1" marR="40251" marT="0" marB="0" anchor="ctr"/>
                </a:tc>
                <a:extLst>
                  <a:ext uri="{0D108BD9-81ED-4DB2-BD59-A6C34878D82A}">
                    <a16:rowId xmlns:a16="http://schemas.microsoft.com/office/drawing/2014/main" val="76399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955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30D9302-D1B8-4667-97A6-F448704AF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9056"/>
              </p:ext>
            </p:extLst>
          </p:nvPr>
        </p:nvGraphicFramePr>
        <p:xfrm>
          <a:off x="0" y="-27384"/>
          <a:ext cx="9144000" cy="6885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651">
                  <a:extLst>
                    <a:ext uri="{9D8B030D-6E8A-4147-A177-3AD203B41FA5}">
                      <a16:colId xmlns:a16="http://schemas.microsoft.com/office/drawing/2014/main" val="3796733757"/>
                    </a:ext>
                  </a:extLst>
                </a:gridCol>
                <a:gridCol w="2536626">
                  <a:extLst>
                    <a:ext uri="{9D8B030D-6E8A-4147-A177-3AD203B41FA5}">
                      <a16:colId xmlns:a16="http://schemas.microsoft.com/office/drawing/2014/main" val="3260163816"/>
                    </a:ext>
                  </a:extLst>
                </a:gridCol>
                <a:gridCol w="3028466">
                  <a:extLst>
                    <a:ext uri="{9D8B030D-6E8A-4147-A177-3AD203B41FA5}">
                      <a16:colId xmlns:a16="http://schemas.microsoft.com/office/drawing/2014/main" val="1342176852"/>
                    </a:ext>
                  </a:extLst>
                </a:gridCol>
                <a:gridCol w="2564257">
                  <a:extLst>
                    <a:ext uri="{9D8B030D-6E8A-4147-A177-3AD203B41FA5}">
                      <a16:colId xmlns:a16="http://schemas.microsoft.com/office/drawing/2014/main" val="1048044466"/>
                    </a:ext>
                  </a:extLst>
                </a:gridCol>
              </a:tblGrid>
              <a:tr h="2801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Šifra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Vsebina kontrole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Vzrok za napako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Nasvet za odpravo napake</a:t>
                      </a:r>
                    </a:p>
                  </a:txBody>
                  <a:tcPr marL="46288" marR="46288" marT="0" marB="0" anchor="ctr"/>
                </a:tc>
                <a:extLst>
                  <a:ext uri="{0D108BD9-81ED-4DB2-BD59-A6C34878D82A}">
                    <a16:rowId xmlns:a16="http://schemas.microsoft.com/office/drawing/2014/main" val="416373084"/>
                  </a:ext>
                </a:extLst>
              </a:tr>
              <a:tr h="8395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NNZE030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Kontrola skladnosti podatkov obračuna s podatki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Razlog zadržanosti</a:t>
                      </a:r>
                      <a:r>
                        <a:rPr lang="sl-SI" sz="1600" dirty="0">
                          <a:effectLst/>
                        </a:rPr>
                        <a:t> na obračunu se ne ujema z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           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Navedite isto vrednost kot je navedena na eBOL.                                                                          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extLst>
                  <a:ext uri="{0D108BD9-81ED-4DB2-BD59-A6C34878D82A}">
                    <a16:rowId xmlns:a16="http://schemas.microsoft.com/office/drawing/2014/main" val="1528316516"/>
                  </a:ext>
                </a:extLst>
              </a:tr>
              <a:tr h="8395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NNZE031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Kontrola skladnosti podatkov obračuna s podatki eBOL.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Zavarovalna podlaga</a:t>
                      </a:r>
                      <a:r>
                        <a:rPr lang="sl-SI" sz="1600" dirty="0">
                          <a:effectLst/>
                        </a:rPr>
                        <a:t> osebe na obračunu se ne ujema z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    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Navedite isto vrednost kot je navedena na eBOL.                                                                          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extLst>
                  <a:ext uri="{0D108BD9-81ED-4DB2-BD59-A6C34878D82A}">
                    <a16:rowId xmlns:a16="http://schemas.microsoft.com/office/drawing/2014/main" val="3266625286"/>
                  </a:ext>
                </a:extLst>
              </a:tr>
              <a:tr h="8395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NNZE032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Kontrola skladnosti podatkov obračuna s podatki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Zavarovana oseba</a:t>
                      </a:r>
                      <a:r>
                        <a:rPr lang="sl-SI" sz="1600" dirty="0">
                          <a:effectLst/>
                        </a:rPr>
                        <a:t> na obračunu ni ista kot na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            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Navedite isto vrednost kot je navedena na eBOL.                                                                          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extLst>
                  <a:ext uri="{0D108BD9-81ED-4DB2-BD59-A6C34878D82A}">
                    <a16:rowId xmlns:a16="http://schemas.microsoft.com/office/drawing/2014/main" val="1972137785"/>
                  </a:ext>
                </a:extLst>
              </a:tr>
              <a:tr h="8395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NNZE033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Kontrola skladnosti podatkov obračuna s podatki eBOL.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Zavezanec</a:t>
                      </a:r>
                      <a:r>
                        <a:rPr lang="sl-SI" sz="1600" dirty="0">
                          <a:effectLst/>
                        </a:rPr>
                        <a:t> na obračunu se ne ujema z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                    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Navedite isto vrednost kot je navedena na eBOL.                                                                          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extLst>
                  <a:ext uri="{0D108BD9-81ED-4DB2-BD59-A6C34878D82A}">
                    <a16:rowId xmlns:a16="http://schemas.microsoft.com/office/drawing/2014/main" val="748272744"/>
                  </a:ext>
                </a:extLst>
              </a:tr>
              <a:tr h="8395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NNZE034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Kontrola skladnosti podatkov obračuna s podatki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Prejšnja zadržanost od (recidiv)</a:t>
                      </a:r>
                      <a:r>
                        <a:rPr lang="sl-SI" sz="1600" dirty="0">
                          <a:effectLst/>
                        </a:rPr>
                        <a:t> na obračunu se ne ujema z vrednostjo na 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Navedite isto vrednost kot je navedena na eBOL.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extLst>
                  <a:ext uri="{0D108BD9-81ED-4DB2-BD59-A6C34878D82A}">
                    <a16:rowId xmlns:a16="http://schemas.microsoft.com/office/drawing/2014/main" val="2689181581"/>
                  </a:ext>
                </a:extLst>
              </a:tr>
              <a:tr h="8395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NNZE035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Kontrola skladnosti podatkov obračuna s podatki eBOL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Prejšnja zadržanost do (recidiv)</a:t>
                      </a:r>
                      <a:r>
                        <a:rPr lang="sl-SI" sz="1600" dirty="0">
                          <a:effectLst/>
                        </a:rPr>
                        <a:t> na obračunu se ne ujema z vrednostjo na 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Navedite isto vrednost kot je navedena na eBOL.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extLst>
                  <a:ext uri="{0D108BD9-81ED-4DB2-BD59-A6C34878D82A}">
                    <a16:rowId xmlns:a16="http://schemas.microsoft.com/office/drawing/2014/main" val="1925496708"/>
                  </a:ext>
                </a:extLst>
              </a:tr>
              <a:tr h="560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NNZ0046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Kontrola na trajanje recidiva.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>
                          <a:effectLst/>
                        </a:rPr>
                        <a:t>Obdobje prejšnje zadržanosti</a:t>
                      </a:r>
                      <a:r>
                        <a:rPr lang="sl-SI" sz="1600" dirty="0">
                          <a:effectLst/>
                        </a:rPr>
                        <a:t> za recidiv je večje od 30 dni.                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Uredite podatke.                                                                                                         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extLst>
                  <a:ext uri="{0D108BD9-81ED-4DB2-BD59-A6C34878D82A}">
                    <a16:rowId xmlns:a16="http://schemas.microsoft.com/office/drawing/2014/main" val="2259626833"/>
                  </a:ext>
                </a:extLst>
              </a:tr>
              <a:tr h="1007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>
                          <a:effectLst/>
                        </a:rPr>
                        <a:t>NNZ1058</a:t>
                      </a:r>
                      <a:endParaRPr lang="sl-SI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Kontrola veljavnosti </a:t>
                      </a:r>
                      <a:r>
                        <a:rPr lang="sl-SI" sz="1600" dirty="0" err="1">
                          <a:effectLst/>
                        </a:rPr>
                        <a:t>eBOL</a:t>
                      </a:r>
                      <a:r>
                        <a:rPr lang="sl-SI" sz="1600" dirty="0">
                          <a:effectLst/>
                        </a:rPr>
                        <a:t>.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b="1" dirty="0" err="1">
                          <a:effectLst/>
                        </a:rPr>
                        <a:t>eBOL</a:t>
                      </a:r>
                      <a:r>
                        <a:rPr lang="sl-SI" sz="1600" b="1" dirty="0">
                          <a:effectLst/>
                        </a:rPr>
                        <a:t> storniran brez obdelave</a:t>
                      </a:r>
                      <a:r>
                        <a:rPr lang="sl-SI" sz="1600" dirty="0">
                          <a:effectLst/>
                        </a:rPr>
                        <a:t> ali </a:t>
                      </a:r>
                      <a:r>
                        <a:rPr lang="sl-SI" sz="1600" b="1" dirty="0">
                          <a:effectLst/>
                        </a:rPr>
                        <a:t>vključen na obračun in naknadno storniran</a:t>
                      </a:r>
                      <a:r>
                        <a:rPr lang="sl-SI" sz="1600" dirty="0">
                          <a:effectLst/>
                        </a:rPr>
                        <a:t>. 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l-SI" sz="1600" dirty="0">
                          <a:effectLst/>
                        </a:rPr>
                        <a:t>Tega </a:t>
                      </a:r>
                      <a:r>
                        <a:rPr lang="sl-SI" sz="1600" dirty="0" err="1">
                          <a:effectLst/>
                        </a:rPr>
                        <a:t>eBOLa</a:t>
                      </a:r>
                      <a:r>
                        <a:rPr lang="sl-SI" sz="1600" dirty="0">
                          <a:effectLst/>
                        </a:rPr>
                        <a:t> ne morete uporabiti. Izberite drugega ali vnesite podatke ročno.                                             </a:t>
                      </a:r>
                      <a:endParaRPr lang="sl-SI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8" marR="46288" marT="0" marB="0" anchor="ctr"/>
                </a:tc>
                <a:extLst>
                  <a:ext uri="{0D108BD9-81ED-4DB2-BD59-A6C34878D82A}">
                    <a16:rowId xmlns:a16="http://schemas.microsoft.com/office/drawing/2014/main" val="98399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6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BC7DA9-E936-4BB4-9575-38ABB812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Kdaj se izda BOL, obseg BOL-ov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0FD2FF7-E215-4F07-BFAC-22BA4A06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997151"/>
          </a:xfrm>
        </p:spPr>
        <p:txBody>
          <a:bodyPr>
            <a:normAutofit fontScale="70000" lnSpcReduction="20000"/>
          </a:bodyPr>
          <a:lstStyle/>
          <a:p>
            <a:r>
              <a:rPr lang="sl-SI" dirty="0"/>
              <a:t>BOL se izda ob</a:t>
            </a:r>
          </a:p>
          <a:p>
            <a:pPr lvl="1"/>
            <a:r>
              <a:rPr lang="sl-SI" b="1" dirty="0">
                <a:solidFill>
                  <a:schemeClr val="accent1">
                    <a:lumMod val="75000"/>
                  </a:schemeClr>
                </a:solidFill>
              </a:rPr>
              <a:t>zaključku zadržanosti</a:t>
            </a:r>
            <a:r>
              <a:rPr lang="sl-SI" dirty="0"/>
              <a:t> od dela</a:t>
            </a:r>
            <a:r>
              <a:rPr lang="sl-SI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lvl="1"/>
            <a:r>
              <a:rPr lang="sl-SI" b="1" dirty="0">
                <a:solidFill>
                  <a:schemeClr val="accent1">
                    <a:lumMod val="75000"/>
                  </a:schemeClr>
                </a:solidFill>
              </a:rPr>
              <a:t>spremembi razloga zadržanosti</a:t>
            </a:r>
            <a:r>
              <a:rPr lang="sl-SI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lvl="1"/>
            <a:r>
              <a:rPr lang="sl-SI" b="1" dirty="0">
                <a:solidFill>
                  <a:schemeClr val="accent1">
                    <a:lumMod val="75000"/>
                  </a:schemeClr>
                </a:solidFill>
              </a:rPr>
              <a:t>spremembi diagnoze</a:t>
            </a:r>
            <a:r>
              <a:rPr lang="sl-SI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lvl="1"/>
            <a:r>
              <a:rPr lang="sl-SI" b="1" dirty="0">
                <a:solidFill>
                  <a:schemeClr val="accent1">
                    <a:lumMod val="75000"/>
                  </a:schemeClr>
                </a:solidFill>
              </a:rPr>
              <a:t>zaključku vsakega koledarskega meseca</a:t>
            </a:r>
            <a:r>
              <a:rPr lang="sl-SI" dirty="0"/>
              <a:t>, kljub temu, da zadržanost od dela še traja</a:t>
            </a:r>
            <a:r>
              <a:rPr lang="sl-SI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sl-SI" dirty="0"/>
              <a:t>V redkih primerih se BOL </a:t>
            </a:r>
            <a:r>
              <a:rPr lang="sl-SI" b="1" dirty="0"/>
              <a:t>izda za nazaj</a:t>
            </a:r>
            <a:r>
              <a:rPr lang="sl-SI" dirty="0"/>
              <a:t>.</a:t>
            </a:r>
          </a:p>
          <a:p>
            <a:endParaRPr lang="sl-SI" dirty="0"/>
          </a:p>
          <a:p>
            <a:r>
              <a:rPr lang="sl-SI" dirty="0"/>
              <a:t>Letno je izdanih okrog </a:t>
            </a:r>
            <a:r>
              <a:rPr lang="sl-SI" b="1" dirty="0"/>
              <a:t>1,5 milijona</a:t>
            </a:r>
            <a:r>
              <a:rPr lang="sl-SI" dirty="0"/>
              <a:t> </a:t>
            </a:r>
            <a:r>
              <a:rPr lang="sl-SI" b="1" dirty="0"/>
              <a:t>BOL</a:t>
            </a:r>
            <a:r>
              <a:rPr lang="sl-SI" dirty="0"/>
              <a:t>.</a:t>
            </a:r>
          </a:p>
          <a:p>
            <a:pPr lvl="1"/>
            <a:r>
              <a:rPr lang="sl-SI" dirty="0"/>
              <a:t>Cca 0,15 BOL-ov </a:t>
            </a:r>
            <a:r>
              <a:rPr lang="sl-SI" dirty="0" err="1"/>
              <a:t>povpr</a:t>
            </a:r>
            <a:r>
              <a:rPr lang="sl-SI" dirty="0"/>
              <a:t>. na delavca na mesec.</a:t>
            </a:r>
          </a:p>
          <a:p>
            <a:pPr lvl="1"/>
            <a:r>
              <a:rPr lang="sl-SI" dirty="0"/>
              <a:t>Podjetje s 100 zaposlenimi </a:t>
            </a:r>
            <a:r>
              <a:rPr lang="sl-SI" dirty="0">
                <a:sym typeface="Wingdings" panose="05000000000000000000" pitchFamily="2" charset="2"/>
              </a:rPr>
              <a:t> </a:t>
            </a:r>
            <a:r>
              <a:rPr lang="sl-SI" dirty="0" err="1">
                <a:sym typeface="Wingdings" panose="05000000000000000000" pitchFamily="2" charset="2"/>
              </a:rPr>
              <a:t>povpr</a:t>
            </a:r>
            <a:r>
              <a:rPr lang="sl-SI" dirty="0">
                <a:sym typeface="Wingdings" panose="05000000000000000000" pitchFamily="2" charset="2"/>
              </a:rPr>
              <a:t>. </a:t>
            </a:r>
            <a:r>
              <a:rPr lang="sl-SI" b="1" dirty="0">
                <a:sym typeface="Wingdings" panose="05000000000000000000" pitchFamily="2" charset="2"/>
              </a:rPr>
              <a:t>15 BOL-ov na mesec</a:t>
            </a:r>
            <a:r>
              <a:rPr lang="sl-SI" dirty="0">
                <a:sym typeface="Wingdings" panose="05000000000000000000" pitchFamily="2" charset="2"/>
              </a:rPr>
              <a:t>.</a:t>
            </a:r>
          </a:p>
          <a:p>
            <a:endParaRPr lang="sl-SI" dirty="0"/>
          </a:p>
          <a:p>
            <a:r>
              <a:rPr lang="sl-SI" dirty="0"/>
              <a:t>V letu 2018 je bilo zaradi bolniških odsotnosti izgubljenih </a:t>
            </a:r>
            <a:r>
              <a:rPr lang="sl-SI" b="1" dirty="0"/>
              <a:t>12.124.558</a:t>
            </a:r>
            <a:r>
              <a:rPr lang="sl-SI" dirty="0"/>
              <a:t> </a:t>
            </a:r>
            <a:r>
              <a:rPr lang="sl-SI" b="1" dirty="0"/>
              <a:t>delovnih dni</a:t>
            </a:r>
            <a:r>
              <a:rPr lang="sl-SI" dirty="0"/>
              <a:t>.</a:t>
            </a:r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6787870-A75C-4373-8DFD-2D348359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316" y="3268586"/>
            <a:ext cx="2850684" cy="28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41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3C8BF1-E6CC-40DB-867C-7B38DA4B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Dokumentacija, tehnična pomoč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5E039D6-25F6-464B-AEC5-99E87108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10000"/>
          </a:bodyPr>
          <a:lstStyle/>
          <a:p>
            <a:r>
              <a:rPr lang="sl-SI" dirty="0"/>
              <a:t>Podrobnosti glede sprememb pri </a:t>
            </a:r>
            <a:r>
              <a:rPr lang="sl-SI" dirty="0" err="1"/>
              <a:t>eZahtevkih</a:t>
            </a:r>
            <a:r>
              <a:rPr lang="sl-SI" dirty="0"/>
              <a:t> za refundacijo nadomestil plač so opisane v dokumentu </a:t>
            </a:r>
            <a:r>
              <a:rPr lang="sl-SI" b="1" i="1" dirty="0"/>
              <a:t>Tehnično navodilo za pripravo </a:t>
            </a:r>
            <a:r>
              <a:rPr lang="sl-SI" b="1" i="1" dirty="0" err="1"/>
              <a:t>eZahtevka</a:t>
            </a:r>
            <a:r>
              <a:rPr lang="sl-SI" b="1" i="1" dirty="0"/>
              <a:t> za refundacijo nadomestil plač</a:t>
            </a:r>
            <a:r>
              <a:rPr lang="sl-SI" dirty="0"/>
              <a:t>.</a:t>
            </a:r>
          </a:p>
          <a:p>
            <a:r>
              <a:rPr lang="sl-SI" dirty="0"/>
              <a:t>Gradiva in več informacij je na </a:t>
            </a:r>
            <a:r>
              <a:rPr lang="sl-SI" dirty="0">
                <a:hlinkClick r:id="rId2"/>
              </a:rPr>
              <a:t>https://zavezanec.zzzs.si</a:t>
            </a:r>
            <a:r>
              <a:rPr lang="sl-SI" dirty="0"/>
              <a:t> (področje e-poslovanje </a:t>
            </a:r>
            <a:r>
              <a:rPr lang="sl-SI" dirty="0">
                <a:sym typeface="Wingdings" panose="05000000000000000000" pitchFamily="2" charset="2"/>
              </a:rPr>
              <a:t></a:t>
            </a:r>
            <a:r>
              <a:rPr lang="sl-SI" dirty="0"/>
              <a:t> Vlaganje </a:t>
            </a:r>
            <a:r>
              <a:rPr lang="sl-SI" dirty="0" err="1"/>
              <a:t>refundacijskih</a:t>
            </a:r>
            <a:r>
              <a:rPr lang="sl-SI" dirty="0"/>
              <a:t> zahtevkov za nadomestila plač).</a:t>
            </a:r>
          </a:p>
          <a:p>
            <a:r>
              <a:rPr lang="sl-SI" dirty="0"/>
              <a:t>Odprta vprašanja glede vsebinskih pravil in podatkov pošljite na e-naslov: </a:t>
            </a:r>
            <a:r>
              <a:rPr lang="sl-SI" dirty="0">
                <a:hlinkClick r:id="rId3"/>
              </a:rPr>
              <a:t>evemnadomestila@zzzs.si</a:t>
            </a:r>
            <a:r>
              <a:rPr lang="sl-SI" dirty="0"/>
              <a:t> 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74087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C7C5D3-348F-44FB-AEBB-C2162F76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Testno okolje, testni podatki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30B6424-B33B-4639-8BD9-9D043C3F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r>
              <a:rPr lang="sl-SI" dirty="0"/>
              <a:t>Informacijske rešitve bodo </a:t>
            </a:r>
            <a:r>
              <a:rPr lang="sl-SI" b="1" dirty="0"/>
              <a:t>v testnem okolju</a:t>
            </a:r>
            <a:r>
              <a:rPr lang="sl-SI" dirty="0"/>
              <a:t> vzpostavljene predvidoma </a:t>
            </a:r>
            <a:r>
              <a:rPr lang="sl-SI" b="1" dirty="0"/>
              <a:t>do 5.11.2019</a:t>
            </a:r>
            <a:r>
              <a:rPr lang="sl-SI" dirty="0"/>
              <a:t>.</a:t>
            </a:r>
          </a:p>
          <a:p>
            <a:r>
              <a:rPr lang="sl-SI" dirty="0"/>
              <a:t>Testiranje najprej omogočamo programskim hišam, ki že imajo integriran </a:t>
            </a:r>
            <a:r>
              <a:rPr lang="sl-SI" dirty="0" err="1"/>
              <a:t>eZahtevek</a:t>
            </a:r>
            <a:r>
              <a:rPr lang="sl-SI" dirty="0"/>
              <a:t> za refundacijo nadomestil plač v svojo(e) aplikacijo(e) ali so tik pred tem (že izvajajo testiranje).</a:t>
            </a:r>
          </a:p>
          <a:p>
            <a:r>
              <a:rPr lang="sl-SI" dirty="0"/>
              <a:t>Vsaka od teh programskih hiš bo prejela </a:t>
            </a:r>
            <a:r>
              <a:rPr lang="sl-SI" b="1" dirty="0"/>
              <a:t>svoje testne podatke</a:t>
            </a:r>
            <a:r>
              <a:rPr lang="sl-SI" dirty="0"/>
              <a:t>:</a:t>
            </a:r>
          </a:p>
          <a:p>
            <a:pPr lvl="1"/>
            <a:r>
              <a:rPr lang="sl-SI" dirty="0"/>
              <a:t>Testni zavezanec (obstoječi)</a:t>
            </a:r>
          </a:p>
          <a:p>
            <a:pPr lvl="1"/>
            <a:r>
              <a:rPr lang="sl-SI" dirty="0"/>
              <a:t>Testni zavarovanci</a:t>
            </a:r>
          </a:p>
          <a:p>
            <a:pPr lvl="1"/>
            <a:r>
              <a:rPr lang="sl-SI" dirty="0"/>
              <a:t>Testni </a:t>
            </a:r>
            <a:r>
              <a:rPr lang="sl-SI" dirty="0" err="1"/>
              <a:t>eBOL</a:t>
            </a:r>
            <a:r>
              <a:rPr lang="sl-SI" dirty="0"/>
              <a:t>-i z različnimi značilnostmi</a:t>
            </a:r>
          </a:p>
          <a:p>
            <a:r>
              <a:rPr lang="sl-SI" dirty="0"/>
              <a:t>Za ostale programske hiše, testiranje omogočimo predvidoma po 1.2.2020 (pred tem morajo programske hiše pripraviti rešitev za pripravo </a:t>
            </a:r>
            <a:r>
              <a:rPr lang="sl-SI" dirty="0" err="1"/>
              <a:t>eZahtevka</a:t>
            </a:r>
            <a:r>
              <a:rPr lang="sl-SI" dirty="0"/>
              <a:t>).</a:t>
            </a:r>
          </a:p>
          <a:p>
            <a:pPr lvl="1"/>
            <a:r>
              <a:rPr lang="sl-SI" dirty="0"/>
              <a:t>Za te programske hiše načrtujemo posebno delavnico, namenjeno uporabi vmesnika </a:t>
            </a:r>
            <a:r>
              <a:rPr lang="sl-SI" dirty="0" err="1"/>
              <a:t>eBOL</a:t>
            </a:r>
            <a:r>
              <a:rPr lang="sl-SI" dirty="0"/>
              <a:t> in </a:t>
            </a:r>
            <a:r>
              <a:rPr lang="sl-SI" dirty="0" err="1"/>
              <a:t>eNDM</a:t>
            </a:r>
            <a:r>
              <a:rPr lang="sl-SI" dirty="0"/>
              <a:t> za vlaganje </a:t>
            </a:r>
            <a:r>
              <a:rPr lang="sl-SI" dirty="0" err="1"/>
              <a:t>eZahtevkov</a:t>
            </a:r>
            <a:r>
              <a:rPr lang="sl-SI" dirty="0"/>
              <a:t> za refundacijo nadomestil plač. </a:t>
            </a:r>
          </a:p>
          <a:p>
            <a:pPr lvl="1"/>
            <a:r>
              <a:rPr lang="sl-SI" dirty="0"/>
              <a:t>Seveda pa te programske hiše v svoje aplikacije lahko že sedaj vgradijo pridobivanje </a:t>
            </a:r>
            <a:r>
              <a:rPr lang="sl-SI" dirty="0" err="1"/>
              <a:t>eBOLov</a:t>
            </a:r>
            <a:r>
              <a:rPr lang="sl-SI" dirty="0"/>
              <a:t>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31570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>
            <a:normAutofit/>
          </a:bodyPr>
          <a:lstStyle/>
          <a:p>
            <a:r>
              <a:rPr lang="sl-SI" i="1" dirty="0"/>
              <a:t>Hvala za vašo pozornost!</a:t>
            </a:r>
            <a:br>
              <a:rPr lang="sl-SI" i="1" dirty="0"/>
            </a:br>
            <a:br>
              <a:rPr lang="sl-SI" i="1" dirty="0"/>
            </a:br>
            <a:r>
              <a:rPr lang="sl-SI" i="1" dirty="0"/>
              <a:t>Vprašanja?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0B6E42DA-83C7-4BEB-97CB-E9938ECD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8210"/>
            <a:ext cx="91440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9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C39730-59C1-471A-8E87-FE928BC2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Rubrika Družinski član je bila spremenjena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B54B8D7-BA89-4E53-83C7-40ADEA18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77500" lnSpcReduction="20000"/>
          </a:bodyPr>
          <a:lstStyle/>
          <a:p>
            <a:r>
              <a:rPr lang="sl-SI" dirty="0"/>
              <a:t>V letošnjem letu je bila na BOL spremenjena rubrika </a:t>
            </a:r>
            <a:r>
              <a:rPr lang="sl-SI" b="1" dirty="0"/>
              <a:t>Družinski član</a:t>
            </a:r>
            <a:r>
              <a:rPr lang="sl-SI" dirty="0"/>
              <a:t>. Po novem se imenuje </a:t>
            </a:r>
            <a:r>
              <a:rPr lang="sl-SI" b="1" dirty="0"/>
              <a:t>Povezana oseba</a:t>
            </a:r>
            <a:r>
              <a:rPr lang="sl-SI" dirty="0"/>
              <a:t>. </a:t>
            </a:r>
          </a:p>
          <a:p>
            <a:endParaRPr lang="sl-SI" dirty="0"/>
          </a:p>
          <a:p>
            <a:r>
              <a:rPr lang="sl-SI" dirty="0"/>
              <a:t>V stari rubriki je bil šifrant </a:t>
            </a:r>
            <a:r>
              <a:rPr lang="sl-SI" b="1" dirty="0"/>
              <a:t>Vrsta družinskega člana</a:t>
            </a:r>
            <a:r>
              <a:rPr lang="sl-SI" dirty="0"/>
              <a:t>:</a:t>
            </a:r>
          </a:p>
          <a:p>
            <a:pPr lvl="1"/>
            <a:r>
              <a:rPr lang="sl-SI" dirty="0"/>
              <a:t>1 Otrok</a:t>
            </a:r>
          </a:p>
          <a:p>
            <a:pPr lvl="1"/>
            <a:r>
              <a:rPr lang="sl-SI" dirty="0"/>
              <a:t>2 Zakonec</a:t>
            </a:r>
          </a:p>
          <a:p>
            <a:endParaRPr lang="sl-SI" dirty="0"/>
          </a:p>
          <a:p>
            <a:r>
              <a:rPr lang="sl-SI" dirty="0"/>
              <a:t>V novi rubriki je šifrant </a:t>
            </a:r>
            <a:r>
              <a:rPr lang="sl-SI" b="1" dirty="0"/>
              <a:t>Vrsta povezane osebe</a:t>
            </a:r>
            <a:r>
              <a:rPr lang="sl-SI" dirty="0"/>
              <a:t>:</a:t>
            </a:r>
          </a:p>
          <a:p>
            <a:pPr lvl="1"/>
            <a:r>
              <a:rPr lang="sl-SI" dirty="0"/>
              <a:t>1 Partner</a:t>
            </a:r>
          </a:p>
          <a:p>
            <a:pPr lvl="1"/>
            <a:r>
              <a:rPr lang="sl-SI" dirty="0"/>
              <a:t>2 Otrok</a:t>
            </a:r>
          </a:p>
          <a:p>
            <a:pPr lvl="1"/>
            <a:r>
              <a:rPr lang="sl-SI" dirty="0"/>
              <a:t>3 Drugo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452EA5A-2687-4E18-989E-2580FAC3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930285"/>
            <a:ext cx="3637806" cy="16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7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CBAE66-2F4D-4D3A-9738-7BC63C8A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Ovire papirne listine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84350D5-F139-4BD1-936B-10381DD2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/>
              <a:t>Zavarovanec </a:t>
            </a:r>
            <a:r>
              <a:rPr lang="sl-SI" b="1" dirty="0"/>
              <a:t>mora po BOL v ambulanto </a:t>
            </a:r>
            <a:r>
              <a:rPr lang="sl-SI" dirty="0"/>
              <a:t>in ga odnesti delodajalcu.</a:t>
            </a:r>
          </a:p>
          <a:p>
            <a:pPr lvl="1"/>
            <a:r>
              <a:rPr lang="sl-SI" dirty="0"/>
              <a:t>Če je huje bolan ali poškodovan to naredi svojec, prijatelj, …</a:t>
            </a:r>
          </a:p>
          <a:p>
            <a:r>
              <a:rPr lang="sl-SI" dirty="0"/>
              <a:t>Samostojni zavezanec BOL </a:t>
            </a:r>
            <a:r>
              <a:rPr lang="sl-SI" b="1" dirty="0"/>
              <a:t>odnese na FURS</a:t>
            </a:r>
            <a:r>
              <a:rPr lang="sl-SI" dirty="0"/>
              <a:t> za izpolnitev podatkov hrbtne strani. </a:t>
            </a:r>
          </a:p>
          <a:p>
            <a:pPr lvl="1"/>
            <a:r>
              <a:rPr lang="sl-SI" dirty="0"/>
              <a:t>Če samostojni zavezanec tega ne naredi, te podatke od FURS pridobi ZZZS.</a:t>
            </a:r>
          </a:p>
          <a:p>
            <a:r>
              <a:rPr lang="sl-SI" dirty="0"/>
              <a:t>Delodajalec podatke iz listine </a:t>
            </a:r>
            <a:r>
              <a:rPr lang="sl-SI" b="1" dirty="0"/>
              <a:t>ročno vnese</a:t>
            </a:r>
            <a:r>
              <a:rPr lang="sl-SI" dirty="0"/>
              <a:t> v informacijski sistem za evidentiranje delovnega časa in obračun plač.</a:t>
            </a:r>
          </a:p>
          <a:p>
            <a:r>
              <a:rPr lang="sl-SI" dirty="0"/>
              <a:t>Delodajalec k zahtevku za izplačilo refundacije nadomestila plače </a:t>
            </a:r>
            <a:r>
              <a:rPr lang="sl-SI" b="1" dirty="0"/>
              <a:t>priloži </a:t>
            </a:r>
            <a:r>
              <a:rPr lang="sl-SI" dirty="0"/>
              <a:t>BOL. </a:t>
            </a:r>
          </a:p>
          <a:p>
            <a:pPr lvl="1"/>
            <a:r>
              <a:rPr lang="sl-SI" dirty="0"/>
              <a:t>Če zahtevek vlaga elektronsko v sistemu e-VEM (SPOT), k zahtevku </a:t>
            </a:r>
            <a:r>
              <a:rPr lang="sl-SI" b="1" dirty="0"/>
              <a:t>priloži skeniran</a:t>
            </a:r>
            <a:r>
              <a:rPr lang="sl-SI" dirty="0"/>
              <a:t> BOL.  </a:t>
            </a:r>
          </a:p>
        </p:txBody>
      </p:sp>
    </p:spTree>
    <p:extLst>
      <p:ext uri="{BB962C8B-B14F-4D97-AF65-F5344CB8AC3E}">
        <p14:creationId xmlns:p14="http://schemas.microsoft.com/office/powerpoint/2010/main" val="84457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61C869-BDB6-4E5C-986A-236425B1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9976"/>
            <a:ext cx="8229600" cy="114300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sl-SI" b="1" dirty="0"/>
              <a:t>Elektronsko</a:t>
            </a:r>
            <a:r>
              <a:rPr lang="sl-SI" dirty="0"/>
              <a:t> potrdilo o upravičeni zadržanosti od dela (</a:t>
            </a:r>
            <a:r>
              <a:rPr lang="sl-SI" dirty="0" err="1"/>
              <a:t>eBOL</a:t>
            </a:r>
            <a:r>
              <a:rPr lang="sl-S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651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1E83FA-BC7D-49FD-BA6D-2C294458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Elektronska listina (</a:t>
            </a:r>
            <a:r>
              <a:rPr lang="sl-SI" dirty="0" err="1"/>
              <a:t>eBOL</a:t>
            </a:r>
            <a:r>
              <a:rPr lang="sl-SI" dirty="0"/>
              <a:t>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348DB0F-F518-49F9-B3D5-DD2E0DFC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72816"/>
            <a:ext cx="3427665" cy="4536504"/>
          </a:xfrm>
        </p:spPr>
        <p:txBody>
          <a:bodyPr>
            <a:normAutofit fontScale="62500" lnSpcReduction="20000"/>
          </a:bodyPr>
          <a:lstStyle/>
          <a:p>
            <a:r>
              <a:rPr lang="sl-SI" dirty="0"/>
              <a:t>Zdravnik </a:t>
            </a:r>
            <a:r>
              <a:rPr lang="sl-SI" dirty="0" err="1"/>
              <a:t>eBOL</a:t>
            </a:r>
            <a:r>
              <a:rPr lang="sl-SI" dirty="0"/>
              <a:t> izda </a:t>
            </a:r>
            <a:r>
              <a:rPr lang="sl-SI" b="1" dirty="0"/>
              <a:t>v elektronski obliki (XML)</a:t>
            </a:r>
            <a:r>
              <a:rPr lang="sl-SI" dirty="0"/>
              <a:t>. </a:t>
            </a:r>
          </a:p>
          <a:p>
            <a:r>
              <a:rPr lang="sl-SI" dirty="0" err="1"/>
              <a:t>eBOL</a:t>
            </a:r>
            <a:r>
              <a:rPr lang="sl-SI" dirty="0"/>
              <a:t> je digitalno </a:t>
            </a:r>
            <a:r>
              <a:rPr lang="sl-SI" b="1" dirty="0"/>
              <a:t>podpisan </a:t>
            </a:r>
            <a:r>
              <a:rPr lang="sl-SI" b="1" u="sng" dirty="0"/>
              <a:t>s strani zdravnika</a:t>
            </a:r>
            <a:r>
              <a:rPr lang="sl-SI" dirty="0"/>
              <a:t>. </a:t>
            </a:r>
          </a:p>
          <a:p>
            <a:endParaRPr lang="sl-SI" dirty="0"/>
          </a:p>
          <a:p>
            <a:r>
              <a:rPr lang="sl-SI" dirty="0"/>
              <a:t>Zdravnik ali sestra skozi ZZZS-jev on-line sistem digitalno podpisan </a:t>
            </a:r>
            <a:r>
              <a:rPr lang="sl-SI" dirty="0" err="1"/>
              <a:t>eBOL</a:t>
            </a:r>
            <a:r>
              <a:rPr lang="sl-SI" dirty="0"/>
              <a:t> zapišeta v informacijski sistem ZZZS. </a:t>
            </a:r>
          </a:p>
          <a:p>
            <a:r>
              <a:rPr lang="sl-SI" dirty="0"/>
              <a:t>V sistem so vgrajene </a:t>
            </a:r>
            <a:r>
              <a:rPr lang="sl-SI" b="1" dirty="0"/>
              <a:t>številne kontrole</a:t>
            </a:r>
            <a:r>
              <a:rPr lang="sl-SI" dirty="0"/>
              <a:t>, ki zagotavljajo celovitost in točnost podatkov.</a:t>
            </a:r>
          </a:p>
          <a:p>
            <a:r>
              <a:rPr lang="sl-SI" dirty="0" err="1"/>
              <a:t>eBOL</a:t>
            </a:r>
            <a:r>
              <a:rPr lang="sl-SI" dirty="0"/>
              <a:t> vsebuje rubriko Povezana oseba.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E903BEB-142B-4A44-A713-23E440DB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99" y="1988840"/>
            <a:ext cx="4642281" cy="4666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58C8FA78-33C6-4591-9C7C-99ABB1C05145}"/>
              </a:ext>
            </a:extLst>
          </p:cNvPr>
          <p:cNvSpPr txBox="1"/>
          <p:nvPr/>
        </p:nvSpPr>
        <p:spPr>
          <a:xfrm>
            <a:off x="5827384" y="1403484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Izgled vizualizacije </a:t>
            </a:r>
            <a:r>
              <a:rPr lang="sl-SI" dirty="0" err="1"/>
              <a:t>eBOL</a:t>
            </a:r>
            <a:r>
              <a:rPr lang="sl-SI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7359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4314</Words>
  <Application>Microsoft Office PowerPoint</Application>
  <PresentationFormat>Diaprojekcija na zaslonu (4:3)</PresentationFormat>
  <Paragraphs>453</Paragraphs>
  <Slides>52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52</vt:i4>
      </vt:variant>
    </vt:vector>
  </HeadingPairs>
  <TitlesOfParts>
    <vt:vector size="57" baseType="lpstr">
      <vt:lpstr>Arial</vt:lpstr>
      <vt:lpstr>Calibri</vt:lpstr>
      <vt:lpstr>Times New Roman</vt:lpstr>
      <vt:lpstr>Wingdings</vt:lpstr>
      <vt:lpstr>Officeova tema</vt:lpstr>
      <vt:lpstr>Elektronsko potrdilo o upravičeni zadržanosti od dela (eBOL)  in  poenostavitve eZahtevkov za refundacijo nadomestil plač ---- 2. Vsebinske informacije</vt:lpstr>
      <vt:lpstr>Potrdilo o upravičeni zadržanosti od dela (bolniški list, BOL)</vt:lpstr>
      <vt:lpstr>Potrdilo o upravičeni zadržanosti od dela (BOL)</vt:lpstr>
      <vt:lpstr>BOL izda</vt:lpstr>
      <vt:lpstr>Kdaj se izda BOL, obseg BOL-ov</vt:lpstr>
      <vt:lpstr>Rubrika Družinski član je bila spremenjena</vt:lpstr>
      <vt:lpstr>Ovire papirne listine</vt:lpstr>
      <vt:lpstr>Elektronsko potrdilo o upravičeni zadržanosti od dela (eBOL)</vt:lpstr>
      <vt:lpstr>Elektronska listina (eBOL)</vt:lpstr>
      <vt:lpstr>Pravila izdaje eBOL</vt:lpstr>
      <vt:lpstr>Pravila izdaje eBOL (2)</vt:lpstr>
      <vt:lpstr>Uvedba eBOL pri izvajalcih zdravstvenih storitev</vt:lpstr>
      <vt:lpstr>V katerih primerih bo še papirni BOL</vt:lpstr>
      <vt:lpstr>V katerih primerih bo še papirni BOL</vt:lpstr>
      <vt:lpstr>Modri eBOL</vt:lpstr>
      <vt:lpstr>Dostop zavarovanca do eBOL</vt:lpstr>
      <vt:lpstr>Dostop zavarovanca do eBOL</vt:lpstr>
      <vt:lpstr>Dostop zavarovanca do eBOL</vt:lpstr>
      <vt:lpstr>Pridobivanje eBOL pri zavezancih (delodajalcih)</vt:lpstr>
      <vt:lpstr>Obvezno pridobivanje eBOL-ov pri zavezancih, ki so vpisani v PRS</vt:lpstr>
      <vt:lpstr>Dostop zavezanca do eBOL (2)</vt:lpstr>
      <vt:lpstr>Dostop zavezanca do eBOL</vt:lpstr>
      <vt:lpstr>Obdobno pridobivanje podatkov</vt:lpstr>
      <vt:lpstr>Način prenosa podatkov</vt:lpstr>
      <vt:lpstr>Pridobivanje podatkov po enotah zavezanca</vt:lpstr>
      <vt:lpstr>Pravilo razporejanja eBOL-ov v enote zavezanca</vt:lpstr>
      <vt:lpstr>Pridobivanje podatkov po enotah zavezanca</vt:lpstr>
      <vt:lpstr>Pridobivanje podatkov po enotah zavezanca</vt:lpstr>
      <vt:lpstr>Varovanje podatkov</vt:lpstr>
      <vt:lpstr>eBOL omogoča poenostavitev vlaganja zahtevkov in eZahtevkov za refundacijo nadomestil plač</vt:lpstr>
      <vt:lpstr>Poenostavitev vlaganja zahtevkov in eZahtevkov za refundacijo nadomestil plač</vt:lpstr>
      <vt:lpstr>Številka eBOL</vt:lpstr>
      <vt:lpstr>Elektronsko potrdilo o upravičeni zadržanosti od dela (eBOL)  in  poenostavitve eZahtevkov za refundacijo nadomestil plač ---- 4. Tehnične informacije</vt:lpstr>
      <vt:lpstr>Pridobivanje eBOL preko vmesnika eBOL in eNDM</vt:lpstr>
      <vt:lpstr>Pridobivanje eBOL preko vmesnika eBOL in eNDM</vt:lpstr>
      <vt:lpstr>Pridobivanje eBOL preko vmesnika eBOL in eNDM (2)</vt:lpstr>
      <vt:lpstr>Pridobivanje eBOL preko vmesnika eBOL in eNDM (3)</vt:lpstr>
      <vt:lpstr>Pridobivanje eBOL preko vmesnika eBOL in eNDM (4)</vt:lpstr>
      <vt:lpstr>Pridobivanje eBOL preko vmesnika eBOL in eNDM (5)</vt:lpstr>
      <vt:lpstr>Pridobivanje eBOL preko vmesnika eBOL in eNDM (6)</vt:lpstr>
      <vt:lpstr>Premišljeni urniki za nemoteno delovanje informacijskih sistemov</vt:lpstr>
      <vt:lpstr>Vizualizacija eBOL</vt:lpstr>
      <vt:lpstr>Dokumentacija, tehnična pomoč</vt:lpstr>
      <vt:lpstr>Testno okolje, testni podatki</vt:lpstr>
      <vt:lpstr>Spremembe pri vlaganju eZahtevkov za refundacijo nadomestil plač preko vmesnika eBOL in eNDM</vt:lpstr>
      <vt:lpstr>Spremembe pri vlaganju eZahtevkov za refundacijo nadomestil plač</vt:lpstr>
      <vt:lpstr>Spremembe pri vlaganju eZahtevkov za refundacijo nadomestil plač (2)</vt:lpstr>
      <vt:lpstr>PowerPointova predstavitev</vt:lpstr>
      <vt:lpstr>PowerPointova predstavitev</vt:lpstr>
      <vt:lpstr>Dokumentacija, tehnična pomoč</vt:lpstr>
      <vt:lpstr>Testno okolje, testni podatki</vt:lpstr>
      <vt:lpstr>Hvala za vašo pozornost!  Vprašanja?</vt:lpstr>
    </vt:vector>
  </TitlesOfParts>
  <Company>ZZZS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Sestanek s SW hišami glede elektronskih potrdil o upravičeni zadržanosti od dela</dc:title>
  <dc:creator>Tomaž Marčun</dc:creator>
  <cp:lastModifiedBy>Tomaž Marčun</cp:lastModifiedBy>
  <cp:revision>218</cp:revision>
  <cp:lastPrinted>2019-04-01T12:46:38Z</cp:lastPrinted>
  <dcterms:created xsi:type="dcterms:W3CDTF">2018-09-26T06:09:38Z</dcterms:created>
  <dcterms:modified xsi:type="dcterms:W3CDTF">2019-10-15T08:11:31Z</dcterms:modified>
</cp:coreProperties>
</file>