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7" r:id="rId2"/>
    <p:sldId id="1902" r:id="rId3"/>
    <p:sldId id="1903" r:id="rId4"/>
    <p:sldId id="270" r:id="rId5"/>
    <p:sldId id="271" r:id="rId6"/>
    <p:sldId id="1904" r:id="rId7"/>
    <p:sldId id="1905" r:id="rId8"/>
    <p:sldId id="1906" r:id="rId9"/>
    <p:sldId id="1907" r:id="rId10"/>
    <p:sldId id="283" r:id="rId11"/>
    <p:sldId id="1908" r:id="rId12"/>
    <p:sldId id="1909" r:id="rId13"/>
    <p:sldId id="1910" r:id="rId14"/>
    <p:sldId id="1911" r:id="rId15"/>
    <p:sldId id="1912" r:id="rId16"/>
    <p:sldId id="1918" r:id="rId17"/>
    <p:sldId id="1913" r:id="rId18"/>
    <p:sldId id="1914" r:id="rId19"/>
    <p:sldId id="1915" r:id="rId20"/>
    <p:sldId id="1916" r:id="rId21"/>
    <p:sldId id="259" r:id="rId22"/>
    <p:sldId id="191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49"/>
    <p:restoredTop sz="58707"/>
  </p:normalViewPr>
  <p:slideViewPr>
    <p:cSldViewPr snapToGrid="0" snapToObjects="1">
      <p:cViewPr varScale="1">
        <p:scale>
          <a:sx n="64" d="100"/>
          <a:sy n="64"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3.xml.rels><?xml version="1.0" encoding="UTF-8" standalone="yes"?>
<Relationships xmlns="http://schemas.openxmlformats.org/package/2006/relationships"><Relationship Id="rId2" Type="http://schemas.openxmlformats.org/officeDocument/2006/relationships/image" Target="../media/image42.svg"/><Relationship Id="rId1" Type="http://schemas.openxmlformats.org/officeDocument/2006/relationships/image" Target="../media/image41.png"/></Relationships>
</file>

<file path=ppt/diagrams/_rels/data4.xml.rels><?xml version="1.0" encoding="UTF-8" standalone="yes"?>
<Relationships xmlns="http://schemas.openxmlformats.org/package/2006/relationships"><Relationship Id="rId2" Type="http://schemas.openxmlformats.org/officeDocument/2006/relationships/image" Target="../media/image45.svg"/><Relationship Id="rId1" Type="http://schemas.openxmlformats.org/officeDocument/2006/relationships/image" Target="../media/image44.png"/></Relationships>
</file>

<file path=ppt/diagrams/_rels/data5.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ata6.xml.rels><?xml version="1.0" encoding="UTF-8" standalone="yes"?>
<Relationships xmlns="http://schemas.openxmlformats.org/package/2006/relationships"><Relationship Id="rId2" Type="http://schemas.openxmlformats.org/officeDocument/2006/relationships/image" Target="../media/image49.svg"/><Relationship Id="rId1" Type="http://schemas.openxmlformats.org/officeDocument/2006/relationships/image" Target="../media/image48.png"/></Relationships>
</file>

<file path=ppt/diagrams/_rels/data7.xml.rels><?xml version="1.0" encoding="UTF-8" standalone="yes"?>
<Relationships xmlns="http://schemas.openxmlformats.org/package/2006/relationships"><Relationship Id="rId2" Type="http://schemas.openxmlformats.org/officeDocument/2006/relationships/image" Target="../media/image52.svg"/><Relationship Id="rId1" Type="http://schemas.openxmlformats.org/officeDocument/2006/relationships/image" Target="../media/image5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3.xml.rels><?xml version="1.0" encoding="UTF-8" standalone="yes"?>
<Relationships xmlns="http://schemas.openxmlformats.org/package/2006/relationships"><Relationship Id="rId2" Type="http://schemas.openxmlformats.org/officeDocument/2006/relationships/image" Target="../media/image42.svg"/><Relationship Id="rId1" Type="http://schemas.openxmlformats.org/officeDocument/2006/relationships/image" Target="../media/image41.png"/></Relationships>
</file>

<file path=ppt/diagrams/_rels/drawing4.xml.rels><?xml version="1.0" encoding="UTF-8" standalone="yes"?>
<Relationships xmlns="http://schemas.openxmlformats.org/package/2006/relationships"><Relationship Id="rId2" Type="http://schemas.openxmlformats.org/officeDocument/2006/relationships/image" Target="../media/image45.svg"/><Relationship Id="rId1" Type="http://schemas.openxmlformats.org/officeDocument/2006/relationships/image" Target="../media/image44.png"/></Relationships>
</file>

<file path=ppt/diagrams/_rels/drawing5.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6.xml.rels><?xml version="1.0" encoding="UTF-8" standalone="yes"?>
<Relationships xmlns="http://schemas.openxmlformats.org/package/2006/relationships"><Relationship Id="rId2" Type="http://schemas.openxmlformats.org/officeDocument/2006/relationships/image" Target="../media/image49.svg"/><Relationship Id="rId1" Type="http://schemas.openxmlformats.org/officeDocument/2006/relationships/image" Target="../media/image48.png"/></Relationships>
</file>

<file path=ppt/diagrams/_rels/drawing7.xml.rels><?xml version="1.0" encoding="UTF-8" standalone="yes"?>
<Relationships xmlns="http://schemas.openxmlformats.org/package/2006/relationships"><Relationship Id="rId2" Type="http://schemas.openxmlformats.org/officeDocument/2006/relationships/image" Target="../media/image52.svg"/><Relationship Id="rId1"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BFC64-5D43-4311-BC1A-1E5665AAA1E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B7AC5E8-9C9A-4C09-B706-72975D8A0E2F}">
      <dgm:prSet/>
      <dgm:spPr/>
      <dgm:t>
        <a:bodyPr/>
        <a:lstStyle/>
        <a:p>
          <a:pPr>
            <a:lnSpc>
              <a:spcPct val="100000"/>
            </a:lnSpc>
          </a:pPr>
          <a:r>
            <a:rPr lang="en-US" dirty="0"/>
            <a:t>Detect Image contents</a:t>
          </a:r>
        </a:p>
      </dgm:t>
    </dgm:pt>
    <dgm:pt modelId="{80BD86DB-4575-4786-8945-64F6F7F8CE09}" type="parTrans" cxnId="{7A4B060B-B289-4E06-A1BC-54E74439EC6A}">
      <dgm:prSet/>
      <dgm:spPr/>
      <dgm:t>
        <a:bodyPr/>
        <a:lstStyle/>
        <a:p>
          <a:endParaRPr lang="en-US"/>
        </a:p>
      </dgm:t>
    </dgm:pt>
    <dgm:pt modelId="{A7B55279-EE80-49CE-A9E5-E7899AFA93F3}" type="sibTrans" cxnId="{7A4B060B-B289-4E06-A1BC-54E74439EC6A}">
      <dgm:prSet/>
      <dgm:spPr/>
      <dgm:t>
        <a:bodyPr/>
        <a:lstStyle/>
        <a:p>
          <a:pPr>
            <a:lnSpc>
              <a:spcPct val="100000"/>
            </a:lnSpc>
          </a:pPr>
          <a:endParaRPr lang="en-US"/>
        </a:p>
      </dgm:t>
    </dgm:pt>
    <dgm:pt modelId="{18F78EF4-3BF6-4544-ADFC-195DCE916DD2}">
      <dgm:prSet/>
      <dgm:spPr/>
      <dgm:t>
        <a:bodyPr/>
        <a:lstStyle/>
        <a:p>
          <a:pPr>
            <a:lnSpc>
              <a:spcPct val="100000"/>
            </a:lnSpc>
          </a:pPr>
          <a:r>
            <a:rPr lang="en-US" dirty="0"/>
            <a:t>Detect Language</a:t>
          </a:r>
        </a:p>
      </dgm:t>
    </dgm:pt>
    <dgm:pt modelId="{6B554B80-C00A-481A-B9EC-FB64E19FAD2D}" type="parTrans" cxnId="{916D1DDA-A111-419B-960B-656B15ACE2AA}">
      <dgm:prSet/>
      <dgm:spPr/>
      <dgm:t>
        <a:bodyPr/>
        <a:lstStyle/>
        <a:p>
          <a:endParaRPr lang="en-US"/>
        </a:p>
      </dgm:t>
    </dgm:pt>
    <dgm:pt modelId="{B2F67627-7597-43D3-8783-CE646539BBFC}" type="sibTrans" cxnId="{916D1DDA-A111-419B-960B-656B15ACE2AA}">
      <dgm:prSet/>
      <dgm:spPr/>
      <dgm:t>
        <a:bodyPr/>
        <a:lstStyle/>
        <a:p>
          <a:pPr>
            <a:lnSpc>
              <a:spcPct val="100000"/>
            </a:lnSpc>
          </a:pPr>
          <a:endParaRPr lang="en-US"/>
        </a:p>
      </dgm:t>
    </dgm:pt>
    <dgm:pt modelId="{CC5C26DC-6CEA-4308-859D-79629C733985}">
      <dgm:prSet/>
      <dgm:spPr/>
      <dgm:t>
        <a:bodyPr/>
        <a:lstStyle/>
        <a:p>
          <a:pPr>
            <a:lnSpc>
              <a:spcPct val="100000"/>
            </a:lnSpc>
          </a:pPr>
          <a:r>
            <a:rPr lang="en-US" dirty="0"/>
            <a:t>Sentiment analysis</a:t>
          </a:r>
        </a:p>
      </dgm:t>
    </dgm:pt>
    <dgm:pt modelId="{DC4500C7-C80D-4C47-98C6-FAF8DAB3CBEC}" type="parTrans" cxnId="{CF2D8AD6-718F-4CFF-82E5-801AE46F2F90}">
      <dgm:prSet/>
      <dgm:spPr/>
      <dgm:t>
        <a:bodyPr/>
        <a:lstStyle/>
        <a:p>
          <a:endParaRPr lang="en-US"/>
        </a:p>
      </dgm:t>
    </dgm:pt>
    <dgm:pt modelId="{777209FE-071D-49E2-811F-828DD420918A}" type="sibTrans" cxnId="{CF2D8AD6-718F-4CFF-82E5-801AE46F2F90}">
      <dgm:prSet/>
      <dgm:spPr/>
      <dgm:t>
        <a:bodyPr/>
        <a:lstStyle/>
        <a:p>
          <a:pPr>
            <a:lnSpc>
              <a:spcPct val="100000"/>
            </a:lnSpc>
          </a:pPr>
          <a:endParaRPr lang="en-US"/>
        </a:p>
      </dgm:t>
    </dgm:pt>
    <dgm:pt modelId="{A19196DB-3B76-424D-972E-E8838B24CAC9}">
      <dgm:prSet/>
      <dgm:spPr/>
      <dgm:t>
        <a:bodyPr/>
        <a:lstStyle/>
        <a:p>
          <a:pPr>
            <a:lnSpc>
              <a:spcPct val="100000"/>
            </a:lnSpc>
          </a:pPr>
          <a:r>
            <a:rPr lang="en-US" dirty="0"/>
            <a:t>Key phrase extraction</a:t>
          </a:r>
        </a:p>
      </dgm:t>
    </dgm:pt>
    <dgm:pt modelId="{0404E6D3-9AC6-4306-8430-4074E47080BE}" type="parTrans" cxnId="{EDD75247-31F1-438B-BEC1-B9195FEE967A}">
      <dgm:prSet/>
      <dgm:spPr/>
      <dgm:t>
        <a:bodyPr/>
        <a:lstStyle/>
        <a:p>
          <a:endParaRPr lang="en-US"/>
        </a:p>
      </dgm:t>
    </dgm:pt>
    <dgm:pt modelId="{8B65697B-F162-42AC-A107-23446369F9EC}" type="sibTrans" cxnId="{EDD75247-31F1-438B-BEC1-B9195FEE967A}">
      <dgm:prSet/>
      <dgm:spPr/>
      <dgm:t>
        <a:bodyPr/>
        <a:lstStyle/>
        <a:p>
          <a:endParaRPr lang="en-US"/>
        </a:p>
      </dgm:t>
    </dgm:pt>
    <dgm:pt modelId="{AD801680-CAEA-4F6D-A132-F6EBF7E63D77}" type="pres">
      <dgm:prSet presAssocID="{F67BFC64-5D43-4311-BC1A-1E5665AAA1E8}" presName="root" presStyleCnt="0">
        <dgm:presLayoutVars>
          <dgm:dir/>
          <dgm:resizeHandles val="exact"/>
        </dgm:presLayoutVars>
      </dgm:prSet>
      <dgm:spPr/>
    </dgm:pt>
    <dgm:pt modelId="{4034D3E6-6044-4D97-B2FA-E6E0F328A690}" type="pres">
      <dgm:prSet presAssocID="{F67BFC64-5D43-4311-BC1A-1E5665AAA1E8}" presName="container" presStyleCnt="0">
        <dgm:presLayoutVars>
          <dgm:dir/>
          <dgm:resizeHandles val="exact"/>
        </dgm:presLayoutVars>
      </dgm:prSet>
      <dgm:spPr/>
    </dgm:pt>
    <dgm:pt modelId="{293AA70B-ECA5-41C3-84FA-1C8F47F18E64}" type="pres">
      <dgm:prSet presAssocID="{FB7AC5E8-9C9A-4C09-B706-72975D8A0E2F}" presName="compNode" presStyleCnt="0"/>
      <dgm:spPr/>
    </dgm:pt>
    <dgm:pt modelId="{17DC02E4-3E7D-41AF-AE25-9486DDA5EEC4}" type="pres">
      <dgm:prSet presAssocID="{FB7AC5E8-9C9A-4C09-B706-72975D8A0E2F}" presName="iconBgRect" presStyleLbl="bgShp" presStyleIdx="0" presStyleCnt="4"/>
      <dgm:spPr/>
    </dgm:pt>
    <dgm:pt modelId="{42E8CA8D-FD39-4EC8-968E-31332471E65F}" type="pres">
      <dgm:prSet presAssocID="{FB7AC5E8-9C9A-4C09-B706-72975D8A0E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A2EE1823-9FF8-4BDC-9B15-CCDACAF88AED}" type="pres">
      <dgm:prSet presAssocID="{FB7AC5E8-9C9A-4C09-B706-72975D8A0E2F}" presName="spaceRect" presStyleCnt="0"/>
      <dgm:spPr/>
    </dgm:pt>
    <dgm:pt modelId="{7B652BFA-552A-4D4C-8305-3F7763C071AE}" type="pres">
      <dgm:prSet presAssocID="{FB7AC5E8-9C9A-4C09-B706-72975D8A0E2F}" presName="textRect" presStyleLbl="revTx" presStyleIdx="0" presStyleCnt="4">
        <dgm:presLayoutVars>
          <dgm:chMax val="1"/>
          <dgm:chPref val="1"/>
        </dgm:presLayoutVars>
      </dgm:prSet>
      <dgm:spPr/>
    </dgm:pt>
    <dgm:pt modelId="{2EB8C8D7-560A-4C1E-A601-13EEE53FBFE9}" type="pres">
      <dgm:prSet presAssocID="{A7B55279-EE80-49CE-A9E5-E7899AFA93F3}" presName="sibTrans" presStyleLbl="sibTrans2D1" presStyleIdx="0" presStyleCnt="0"/>
      <dgm:spPr/>
    </dgm:pt>
    <dgm:pt modelId="{B6E90E8B-E793-40F0-B20D-2C9FB75F55C7}" type="pres">
      <dgm:prSet presAssocID="{18F78EF4-3BF6-4544-ADFC-195DCE916DD2}" presName="compNode" presStyleCnt="0"/>
      <dgm:spPr/>
    </dgm:pt>
    <dgm:pt modelId="{D923CDDC-1F04-4CEC-9A6E-6BDA43A15376}" type="pres">
      <dgm:prSet presAssocID="{18F78EF4-3BF6-4544-ADFC-195DCE916DD2}" presName="iconBgRect" presStyleLbl="bgShp" presStyleIdx="1" presStyleCnt="4"/>
      <dgm:spPr/>
    </dgm:pt>
    <dgm:pt modelId="{72B07661-925F-483D-A864-E6C8835EA2AF}" type="pres">
      <dgm:prSet presAssocID="{18F78EF4-3BF6-4544-ADFC-195DCE916D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DD45208E-2EC8-4DFF-842F-98D5981D708B}" type="pres">
      <dgm:prSet presAssocID="{18F78EF4-3BF6-4544-ADFC-195DCE916DD2}" presName="spaceRect" presStyleCnt="0"/>
      <dgm:spPr/>
    </dgm:pt>
    <dgm:pt modelId="{37E679EB-CE6A-4087-81D3-032052F84508}" type="pres">
      <dgm:prSet presAssocID="{18F78EF4-3BF6-4544-ADFC-195DCE916DD2}" presName="textRect" presStyleLbl="revTx" presStyleIdx="1" presStyleCnt="4">
        <dgm:presLayoutVars>
          <dgm:chMax val="1"/>
          <dgm:chPref val="1"/>
        </dgm:presLayoutVars>
      </dgm:prSet>
      <dgm:spPr/>
    </dgm:pt>
    <dgm:pt modelId="{BB8DAEFB-97B4-47AE-9D65-265140701142}" type="pres">
      <dgm:prSet presAssocID="{B2F67627-7597-43D3-8783-CE646539BBFC}" presName="sibTrans" presStyleLbl="sibTrans2D1" presStyleIdx="0" presStyleCnt="0"/>
      <dgm:spPr/>
    </dgm:pt>
    <dgm:pt modelId="{F13BE17F-C8BA-4F7B-9942-EB825C353334}" type="pres">
      <dgm:prSet presAssocID="{CC5C26DC-6CEA-4308-859D-79629C733985}" presName="compNode" presStyleCnt="0"/>
      <dgm:spPr/>
    </dgm:pt>
    <dgm:pt modelId="{57B03382-99B2-44B8-9400-4808F7F3C0EE}" type="pres">
      <dgm:prSet presAssocID="{CC5C26DC-6CEA-4308-859D-79629C733985}" presName="iconBgRect" presStyleLbl="bgShp" presStyleIdx="2" presStyleCnt="4"/>
      <dgm:spPr/>
    </dgm:pt>
    <dgm:pt modelId="{F6E58707-A3DB-4FC8-B9D4-F7CD594DB2CD}" type="pres">
      <dgm:prSet presAssocID="{CC5C26DC-6CEA-4308-859D-79629C7339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2BD4A819-281F-470F-9425-13926E162914}" type="pres">
      <dgm:prSet presAssocID="{CC5C26DC-6CEA-4308-859D-79629C733985}" presName="spaceRect" presStyleCnt="0"/>
      <dgm:spPr/>
    </dgm:pt>
    <dgm:pt modelId="{57955F17-4159-4B70-93C6-52CB052BF083}" type="pres">
      <dgm:prSet presAssocID="{CC5C26DC-6CEA-4308-859D-79629C733985}" presName="textRect" presStyleLbl="revTx" presStyleIdx="2" presStyleCnt="4">
        <dgm:presLayoutVars>
          <dgm:chMax val="1"/>
          <dgm:chPref val="1"/>
        </dgm:presLayoutVars>
      </dgm:prSet>
      <dgm:spPr/>
    </dgm:pt>
    <dgm:pt modelId="{0C7BCCF7-6212-4F11-AAA2-52DE6E01958E}" type="pres">
      <dgm:prSet presAssocID="{777209FE-071D-49E2-811F-828DD420918A}" presName="sibTrans" presStyleLbl="sibTrans2D1" presStyleIdx="0" presStyleCnt="0"/>
      <dgm:spPr/>
    </dgm:pt>
    <dgm:pt modelId="{DF8138EA-8C49-4422-B0DE-70D8AE28EB73}" type="pres">
      <dgm:prSet presAssocID="{A19196DB-3B76-424D-972E-E8838B24CAC9}" presName="compNode" presStyleCnt="0"/>
      <dgm:spPr/>
    </dgm:pt>
    <dgm:pt modelId="{CBCC93DC-CDDB-48B8-96EF-15A2D2A3A013}" type="pres">
      <dgm:prSet presAssocID="{A19196DB-3B76-424D-972E-E8838B24CAC9}" presName="iconBgRect" presStyleLbl="bgShp" presStyleIdx="3" presStyleCnt="4"/>
      <dgm:spPr/>
    </dgm:pt>
    <dgm:pt modelId="{CA796E42-99FB-4C84-8CD6-B4E04CD86C74}" type="pres">
      <dgm:prSet presAssocID="{A19196DB-3B76-424D-972E-E8838B24CA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E2A15E34-582E-4A19-9572-A13682DCF348}" type="pres">
      <dgm:prSet presAssocID="{A19196DB-3B76-424D-972E-E8838B24CAC9}" presName="spaceRect" presStyleCnt="0"/>
      <dgm:spPr/>
    </dgm:pt>
    <dgm:pt modelId="{63C0523A-4EF6-46DE-837D-1BB57BEE7D68}" type="pres">
      <dgm:prSet presAssocID="{A19196DB-3B76-424D-972E-E8838B24CAC9}" presName="textRect" presStyleLbl="revTx" presStyleIdx="3" presStyleCnt="4">
        <dgm:presLayoutVars>
          <dgm:chMax val="1"/>
          <dgm:chPref val="1"/>
        </dgm:presLayoutVars>
      </dgm:prSet>
      <dgm:spPr/>
    </dgm:pt>
  </dgm:ptLst>
  <dgm:cxnLst>
    <dgm:cxn modelId="{7A4B060B-B289-4E06-A1BC-54E74439EC6A}" srcId="{F67BFC64-5D43-4311-BC1A-1E5665AAA1E8}" destId="{FB7AC5E8-9C9A-4C09-B706-72975D8A0E2F}" srcOrd="0" destOrd="0" parTransId="{80BD86DB-4575-4786-8945-64F6F7F8CE09}" sibTransId="{A7B55279-EE80-49CE-A9E5-E7899AFA93F3}"/>
    <dgm:cxn modelId="{A3055215-69D8-194B-BAE3-58BCCE4F01C9}" type="presOf" srcId="{B2F67627-7597-43D3-8783-CE646539BBFC}" destId="{BB8DAEFB-97B4-47AE-9D65-265140701142}" srcOrd="0" destOrd="0" presId="urn:microsoft.com/office/officeart/2018/2/layout/IconCircleList"/>
    <dgm:cxn modelId="{EDD75247-31F1-438B-BEC1-B9195FEE967A}" srcId="{F67BFC64-5D43-4311-BC1A-1E5665AAA1E8}" destId="{A19196DB-3B76-424D-972E-E8838B24CAC9}" srcOrd="3" destOrd="0" parTransId="{0404E6D3-9AC6-4306-8430-4074E47080BE}" sibTransId="{8B65697B-F162-42AC-A107-23446369F9EC}"/>
    <dgm:cxn modelId="{79DDBF83-8158-894D-AC5D-365BF852AED4}" type="presOf" srcId="{A19196DB-3B76-424D-972E-E8838B24CAC9}" destId="{63C0523A-4EF6-46DE-837D-1BB57BEE7D68}" srcOrd="0" destOrd="0" presId="urn:microsoft.com/office/officeart/2018/2/layout/IconCircleList"/>
    <dgm:cxn modelId="{469A46A2-B4E4-2A41-8246-C57660F85962}" type="presOf" srcId="{A7B55279-EE80-49CE-A9E5-E7899AFA93F3}" destId="{2EB8C8D7-560A-4C1E-A601-13EEE53FBFE9}" srcOrd="0" destOrd="0" presId="urn:microsoft.com/office/officeart/2018/2/layout/IconCircleList"/>
    <dgm:cxn modelId="{0BB29EC9-6FD7-5849-A041-F7261A1C047F}" type="presOf" srcId="{777209FE-071D-49E2-811F-828DD420918A}" destId="{0C7BCCF7-6212-4F11-AAA2-52DE6E01958E}" srcOrd="0" destOrd="0" presId="urn:microsoft.com/office/officeart/2018/2/layout/IconCircleList"/>
    <dgm:cxn modelId="{A7436ACB-B248-6F4B-A227-56332D48D0C7}" type="presOf" srcId="{F67BFC64-5D43-4311-BC1A-1E5665AAA1E8}" destId="{AD801680-CAEA-4F6D-A132-F6EBF7E63D77}" srcOrd="0" destOrd="0" presId="urn:microsoft.com/office/officeart/2018/2/layout/IconCircleList"/>
    <dgm:cxn modelId="{CF2D8AD6-718F-4CFF-82E5-801AE46F2F90}" srcId="{F67BFC64-5D43-4311-BC1A-1E5665AAA1E8}" destId="{CC5C26DC-6CEA-4308-859D-79629C733985}" srcOrd="2" destOrd="0" parTransId="{DC4500C7-C80D-4C47-98C6-FAF8DAB3CBEC}" sibTransId="{777209FE-071D-49E2-811F-828DD420918A}"/>
    <dgm:cxn modelId="{258820D8-53E9-CE4C-86AC-211FF038221F}" type="presOf" srcId="{FB7AC5E8-9C9A-4C09-B706-72975D8A0E2F}" destId="{7B652BFA-552A-4D4C-8305-3F7763C071AE}" srcOrd="0" destOrd="0" presId="urn:microsoft.com/office/officeart/2018/2/layout/IconCircleList"/>
    <dgm:cxn modelId="{916D1DDA-A111-419B-960B-656B15ACE2AA}" srcId="{F67BFC64-5D43-4311-BC1A-1E5665AAA1E8}" destId="{18F78EF4-3BF6-4544-ADFC-195DCE916DD2}" srcOrd="1" destOrd="0" parTransId="{6B554B80-C00A-481A-B9EC-FB64E19FAD2D}" sibTransId="{B2F67627-7597-43D3-8783-CE646539BBFC}"/>
    <dgm:cxn modelId="{76AE62DE-D2AA-9044-94CD-61AD19FE8077}" type="presOf" srcId="{CC5C26DC-6CEA-4308-859D-79629C733985}" destId="{57955F17-4159-4B70-93C6-52CB052BF083}" srcOrd="0" destOrd="0" presId="urn:microsoft.com/office/officeart/2018/2/layout/IconCircleList"/>
    <dgm:cxn modelId="{566198E6-1A11-CF45-8473-B73B8B58215C}" type="presOf" srcId="{18F78EF4-3BF6-4544-ADFC-195DCE916DD2}" destId="{37E679EB-CE6A-4087-81D3-032052F84508}" srcOrd="0" destOrd="0" presId="urn:microsoft.com/office/officeart/2018/2/layout/IconCircleList"/>
    <dgm:cxn modelId="{19747E7D-0C8F-1F42-AC46-0AFBEACCCBA1}" type="presParOf" srcId="{AD801680-CAEA-4F6D-A132-F6EBF7E63D77}" destId="{4034D3E6-6044-4D97-B2FA-E6E0F328A690}" srcOrd="0" destOrd="0" presId="urn:microsoft.com/office/officeart/2018/2/layout/IconCircleList"/>
    <dgm:cxn modelId="{CECB3475-B95B-0F4A-9659-AE1CF36F46B9}" type="presParOf" srcId="{4034D3E6-6044-4D97-B2FA-E6E0F328A690}" destId="{293AA70B-ECA5-41C3-84FA-1C8F47F18E64}" srcOrd="0" destOrd="0" presId="urn:microsoft.com/office/officeart/2018/2/layout/IconCircleList"/>
    <dgm:cxn modelId="{8D5EACBC-F538-6946-B1D6-52A1DCA684FA}" type="presParOf" srcId="{293AA70B-ECA5-41C3-84FA-1C8F47F18E64}" destId="{17DC02E4-3E7D-41AF-AE25-9486DDA5EEC4}" srcOrd="0" destOrd="0" presId="urn:microsoft.com/office/officeart/2018/2/layout/IconCircleList"/>
    <dgm:cxn modelId="{00A1EA4D-58E2-B545-B76F-2DB9BB70FD67}" type="presParOf" srcId="{293AA70B-ECA5-41C3-84FA-1C8F47F18E64}" destId="{42E8CA8D-FD39-4EC8-968E-31332471E65F}" srcOrd="1" destOrd="0" presId="urn:microsoft.com/office/officeart/2018/2/layout/IconCircleList"/>
    <dgm:cxn modelId="{39214589-9752-2C4F-830B-BFB7C8BD4644}" type="presParOf" srcId="{293AA70B-ECA5-41C3-84FA-1C8F47F18E64}" destId="{A2EE1823-9FF8-4BDC-9B15-CCDACAF88AED}" srcOrd="2" destOrd="0" presId="urn:microsoft.com/office/officeart/2018/2/layout/IconCircleList"/>
    <dgm:cxn modelId="{ED4ECC33-5E2B-C441-913B-C1225EBF2C97}" type="presParOf" srcId="{293AA70B-ECA5-41C3-84FA-1C8F47F18E64}" destId="{7B652BFA-552A-4D4C-8305-3F7763C071AE}" srcOrd="3" destOrd="0" presId="urn:microsoft.com/office/officeart/2018/2/layout/IconCircleList"/>
    <dgm:cxn modelId="{309AB51C-D442-6C4B-B5CE-FCEA2E3613D9}" type="presParOf" srcId="{4034D3E6-6044-4D97-B2FA-E6E0F328A690}" destId="{2EB8C8D7-560A-4C1E-A601-13EEE53FBFE9}" srcOrd="1" destOrd="0" presId="urn:microsoft.com/office/officeart/2018/2/layout/IconCircleList"/>
    <dgm:cxn modelId="{5CA8C472-DCA4-0B4B-A8E2-C2AA83D76B6C}" type="presParOf" srcId="{4034D3E6-6044-4D97-B2FA-E6E0F328A690}" destId="{B6E90E8B-E793-40F0-B20D-2C9FB75F55C7}" srcOrd="2" destOrd="0" presId="urn:microsoft.com/office/officeart/2018/2/layout/IconCircleList"/>
    <dgm:cxn modelId="{45D25025-E067-E84C-83CA-2D7BD5A297FE}" type="presParOf" srcId="{B6E90E8B-E793-40F0-B20D-2C9FB75F55C7}" destId="{D923CDDC-1F04-4CEC-9A6E-6BDA43A15376}" srcOrd="0" destOrd="0" presId="urn:microsoft.com/office/officeart/2018/2/layout/IconCircleList"/>
    <dgm:cxn modelId="{CA96884A-4C8A-404D-B1DC-F0AA484FE9EF}" type="presParOf" srcId="{B6E90E8B-E793-40F0-B20D-2C9FB75F55C7}" destId="{72B07661-925F-483D-A864-E6C8835EA2AF}" srcOrd="1" destOrd="0" presId="urn:microsoft.com/office/officeart/2018/2/layout/IconCircleList"/>
    <dgm:cxn modelId="{C97AF89C-97B5-744E-BFE0-F9FCBA7FC11B}" type="presParOf" srcId="{B6E90E8B-E793-40F0-B20D-2C9FB75F55C7}" destId="{DD45208E-2EC8-4DFF-842F-98D5981D708B}" srcOrd="2" destOrd="0" presId="urn:microsoft.com/office/officeart/2018/2/layout/IconCircleList"/>
    <dgm:cxn modelId="{60989858-42A3-E944-8B13-E203A6B52822}" type="presParOf" srcId="{B6E90E8B-E793-40F0-B20D-2C9FB75F55C7}" destId="{37E679EB-CE6A-4087-81D3-032052F84508}" srcOrd="3" destOrd="0" presId="urn:microsoft.com/office/officeart/2018/2/layout/IconCircleList"/>
    <dgm:cxn modelId="{0DFD4126-2DE7-9D42-93F1-44BF12EB139B}" type="presParOf" srcId="{4034D3E6-6044-4D97-B2FA-E6E0F328A690}" destId="{BB8DAEFB-97B4-47AE-9D65-265140701142}" srcOrd="3" destOrd="0" presId="urn:microsoft.com/office/officeart/2018/2/layout/IconCircleList"/>
    <dgm:cxn modelId="{D2A487E8-03E6-9343-AAB9-8A907D0B7936}" type="presParOf" srcId="{4034D3E6-6044-4D97-B2FA-E6E0F328A690}" destId="{F13BE17F-C8BA-4F7B-9942-EB825C353334}" srcOrd="4" destOrd="0" presId="urn:microsoft.com/office/officeart/2018/2/layout/IconCircleList"/>
    <dgm:cxn modelId="{16EF4FAF-0A6F-7C4A-9A4B-09866F478A24}" type="presParOf" srcId="{F13BE17F-C8BA-4F7B-9942-EB825C353334}" destId="{57B03382-99B2-44B8-9400-4808F7F3C0EE}" srcOrd="0" destOrd="0" presId="urn:microsoft.com/office/officeart/2018/2/layout/IconCircleList"/>
    <dgm:cxn modelId="{47F9F6FF-8C33-8549-A5DC-27B032666A6F}" type="presParOf" srcId="{F13BE17F-C8BA-4F7B-9942-EB825C353334}" destId="{F6E58707-A3DB-4FC8-B9D4-F7CD594DB2CD}" srcOrd="1" destOrd="0" presId="urn:microsoft.com/office/officeart/2018/2/layout/IconCircleList"/>
    <dgm:cxn modelId="{EBA41FF6-5C7A-174F-8049-D7C980A4B3C8}" type="presParOf" srcId="{F13BE17F-C8BA-4F7B-9942-EB825C353334}" destId="{2BD4A819-281F-470F-9425-13926E162914}" srcOrd="2" destOrd="0" presId="urn:microsoft.com/office/officeart/2018/2/layout/IconCircleList"/>
    <dgm:cxn modelId="{3C3B6527-DD2D-CC46-8A1A-55453030CF0D}" type="presParOf" srcId="{F13BE17F-C8BA-4F7B-9942-EB825C353334}" destId="{57955F17-4159-4B70-93C6-52CB052BF083}" srcOrd="3" destOrd="0" presId="urn:microsoft.com/office/officeart/2018/2/layout/IconCircleList"/>
    <dgm:cxn modelId="{40FBA6B3-641E-DC48-BCE7-F96BCF09CDFF}" type="presParOf" srcId="{4034D3E6-6044-4D97-B2FA-E6E0F328A690}" destId="{0C7BCCF7-6212-4F11-AAA2-52DE6E01958E}" srcOrd="5" destOrd="0" presId="urn:microsoft.com/office/officeart/2018/2/layout/IconCircleList"/>
    <dgm:cxn modelId="{1BA1FAD0-93C9-1C46-9470-58A5F862969B}" type="presParOf" srcId="{4034D3E6-6044-4D97-B2FA-E6E0F328A690}" destId="{DF8138EA-8C49-4422-B0DE-70D8AE28EB73}" srcOrd="6" destOrd="0" presId="urn:microsoft.com/office/officeart/2018/2/layout/IconCircleList"/>
    <dgm:cxn modelId="{432B056B-1A22-444E-8C78-F3964750343B}" type="presParOf" srcId="{DF8138EA-8C49-4422-B0DE-70D8AE28EB73}" destId="{CBCC93DC-CDDB-48B8-96EF-15A2D2A3A013}" srcOrd="0" destOrd="0" presId="urn:microsoft.com/office/officeart/2018/2/layout/IconCircleList"/>
    <dgm:cxn modelId="{8E5C1015-6B6E-9147-98F1-F9EBF0924FB0}" type="presParOf" srcId="{DF8138EA-8C49-4422-B0DE-70D8AE28EB73}" destId="{CA796E42-99FB-4C84-8CD6-B4E04CD86C74}" srcOrd="1" destOrd="0" presId="urn:microsoft.com/office/officeart/2018/2/layout/IconCircleList"/>
    <dgm:cxn modelId="{77D5D89A-DD75-FC4F-864C-76BEA240E42A}" type="presParOf" srcId="{DF8138EA-8C49-4422-B0DE-70D8AE28EB73}" destId="{E2A15E34-582E-4A19-9572-A13682DCF348}" srcOrd="2" destOrd="0" presId="urn:microsoft.com/office/officeart/2018/2/layout/IconCircleList"/>
    <dgm:cxn modelId="{7C4DB52C-A927-8F4C-897D-873151A1E41B}" type="presParOf" srcId="{DF8138EA-8C49-4422-B0DE-70D8AE28EB73}" destId="{63C0523A-4EF6-46DE-837D-1BB57BEE7D6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B7AC5E8-9C9A-4C09-B706-72975D8A0E2F}">
      <dgm:prSet/>
      <dgm:spPr/>
      <dgm:t>
        <a:bodyPr/>
        <a:lstStyle/>
        <a:p>
          <a:r>
            <a:rPr lang="en-US"/>
            <a:t>Anomaly Detection</a:t>
          </a:r>
        </a:p>
      </dgm:t>
    </dgm:pt>
    <dgm:pt modelId="{80BD86DB-4575-4786-8945-64F6F7F8CE09}" type="parTrans" cxnId="{7A4B060B-B289-4E06-A1BC-54E74439EC6A}">
      <dgm:prSet/>
      <dgm:spPr/>
      <dgm:t>
        <a:bodyPr/>
        <a:lstStyle/>
        <a:p>
          <a:endParaRPr lang="en-US"/>
        </a:p>
      </dgm:t>
    </dgm:pt>
    <dgm:pt modelId="{A7B55279-EE80-49CE-A9E5-E7899AFA93F3}" type="sibTrans" cxnId="{7A4B060B-B289-4E06-A1BC-54E74439EC6A}">
      <dgm:prSet/>
      <dgm:spPr/>
      <dgm:t>
        <a:bodyPr/>
        <a:lstStyle/>
        <a:p>
          <a:endParaRPr lang="en-US"/>
        </a:p>
      </dgm:t>
    </dgm:pt>
    <dgm:pt modelId="{18F78EF4-3BF6-4544-ADFC-195DCE916DD2}">
      <dgm:prSet/>
      <dgm:spPr/>
      <dgm:t>
        <a:bodyPr/>
        <a:lstStyle/>
        <a:p>
          <a:r>
            <a:rPr lang="en-US"/>
            <a:t>Q&amp;A Visual</a:t>
          </a:r>
        </a:p>
      </dgm:t>
    </dgm:pt>
    <dgm:pt modelId="{6B554B80-C00A-481A-B9EC-FB64E19FAD2D}" type="parTrans" cxnId="{916D1DDA-A111-419B-960B-656B15ACE2AA}">
      <dgm:prSet/>
      <dgm:spPr/>
      <dgm:t>
        <a:bodyPr/>
        <a:lstStyle/>
        <a:p>
          <a:endParaRPr lang="en-US"/>
        </a:p>
      </dgm:t>
    </dgm:pt>
    <dgm:pt modelId="{B2F67627-7597-43D3-8783-CE646539BBFC}" type="sibTrans" cxnId="{916D1DDA-A111-419B-960B-656B15ACE2AA}">
      <dgm:prSet/>
      <dgm:spPr/>
      <dgm:t>
        <a:bodyPr/>
        <a:lstStyle/>
        <a:p>
          <a:endParaRPr lang="en-US"/>
        </a:p>
      </dgm:t>
    </dgm:pt>
    <dgm:pt modelId="{CC5C26DC-6CEA-4308-859D-79629C733985}">
      <dgm:prSet/>
      <dgm:spPr/>
      <dgm:t>
        <a:bodyPr/>
        <a:lstStyle/>
        <a:p>
          <a:r>
            <a:rPr lang="en-US"/>
            <a:t>Smart Narrative Visual</a:t>
          </a:r>
        </a:p>
      </dgm:t>
    </dgm:pt>
    <dgm:pt modelId="{DC4500C7-C80D-4C47-98C6-FAF8DAB3CBEC}" type="parTrans" cxnId="{CF2D8AD6-718F-4CFF-82E5-801AE46F2F90}">
      <dgm:prSet/>
      <dgm:spPr/>
      <dgm:t>
        <a:bodyPr/>
        <a:lstStyle/>
        <a:p>
          <a:endParaRPr lang="en-US"/>
        </a:p>
      </dgm:t>
    </dgm:pt>
    <dgm:pt modelId="{777209FE-071D-49E2-811F-828DD420918A}" type="sibTrans" cxnId="{CF2D8AD6-718F-4CFF-82E5-801AE46F2F90}">
      <dgm:prSet/>
      <dgm:spPr/>
      <dgm:t>
        <a:bodyPr/>
        <a:lstStyle/>
        <a:p>
          <a:endParaRPr lang="en-US"/>
        </a:p>
      </dgm:t>
    </dgm:pt>
    <dgm:pt modelId="{A19196DB-3B76-424D-972E-E8838B24CAC9}">
      <dgm:prSet/>
      <dgm:spPr/>
      <dgm:t>
        <a:bodyPr/>
        <a:lstStyle/>
        <a:p>
          <a:r>
            <a:rPr lang="en-US"/>
            <a:t>Decomposition Tree</a:t>
          </a:r>
        </a:p>
      </dgm:t>
    </dgm:pt>
    <dgm:pt modelId="{0404E6D3-9AC6-4306-8430-4074E47080BE}" type="parTrans" cxnId="{EDD75247-31F1-438B-BEC1-B9195FEE967A}">
      <dgm:prSet/>
      <dgm:spPr/>
      <dgm:t>
        <a:bodyPr/>
        <a:lstStyle/>
        <a:p>
          <a:endParaRPr lang="en-US"/>
        </a:p>
      </dgm:t>
    </dgm:pt>
    <dgm:pt modelId="{8B65697B-F162-42AC-A107-23446369F9EC}" type="sibTrans" cxnId="{EDD75247-31F1-438B-BEC1-B9195FEE967A}">
      <dgm:prSet/>
      <dgm:spPr/>
      <dgm:t>
        <a:bodyPr/>
        <a:lstStyle/>
        <a:p>
          <a:endParaRPr lang="en-US"/>
        </a:p>
      </dgm:t>
    </dgm:pt>
    <dgm:pt modelId="{21683E58-1604-9943-B630-2D62B12275E4}">
      <dgm:prSet/>
      <dgm:spPr/>
      <dgm:t>
        <a:bodyPr/>
        <a:lstStyle/>
        <a:p>
          <a:r>
            <a:rPr lang="en-US"/>
            <a:t>Key Influencer Visualization</a:t>
          </a:r>
        </a:p>
      </dgm:t>
    </dgm:pt>
    <dgm:pt modelId="{F837A433-A658-DE4B-A3C9-EB10D3BE5BDF}" type="parTrans" cxnId="{8B0B669C-5B92-004D-93DC-58F0D8F30E21}">
      <dgm:prSet/>
      <dgm:spPr/>
      <dgm:t>
        <a:bodyPr/>
        <a:lstStyle/>
        <a:p>
          <a:endParaRPr lang="en-GB"/>
        </a:p>
      </dgm:t>
    </dgm:pt>
    <dgm:pt modelId="{A9F8B963-3B3C-9442-B08A-8F94567819DA}" type="sibTrans" cxnId="{8B0B669C-5B92-004D-93DC-58F0D8F30E21}">
      <dgm:prSet/>
      <dgm:spPr/>
      <dgm:t>
        <a:bodyPr/>
        <a:lstStyle/>
        <a:p>
          <a:endParaRPr lang="en-GB"/>
        </a:p>
      </dgm:t>
    </dgm:pt>
    <dgm:pt modelId="{8C11D065-CBFD-41F9-B3D3-012D9108771E}" type="pres">
      <dgm:prSet presAssocID="{F67BFC64-5D43-4311-BC1A-1E5665AAA1E8}" presName="root" presStyleCnt="0">
        <dgm:presLayoutVars>
          <dgm:dir/>
          <dgm:resizeHandles val="exact"/>
        </dgm:presLayoutVars>
      </dgm:prSet>
      <dgm:spPr/>
    </dgm:pt>
    <dgm:pt modelId="{D27985E6-90AF-4463-9646-31F7AB79C50F}" type="pres">
      <dgm:prSet presAssocID="{FB7AC5E8-9C9A-4C09-B706-72975D8A0E2F}" presName="compNode" presStyleCnt="0"/>
      <dgm:spPr/>
    </dgm:pt>
    <dgm:pt modelId="{4B567E64-6FAB-45D8-B247-7EEFCAA55CCC}" type="pres">
      <dgm:prSet presAssocID="{FB7AC5E8-9C9A-4C09-B706-72975D8A0E2F}" presName="bgRect" presStyleLbl="bgShp" presStyleIdx="0" presStyleCnt="5"/>
      <dgm:spPr/>
    </dgm:pt>
    <dgm:pt modelId="{A428299E-5FA5-48A4-AD98-6B4802E9824E}" type="pres">
      <dgm:prSet presAssocID="{FB7AC5E8-9C9A-4C09-B706-72975D8A0E2F}" presName="iconRect" presStyleLbl="node1" presStyleIdx="0" presStyleCnt="5"/>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DA5E74CE-33DD-4348-A08F-B742567C6160}" type="pres">
      <dgm:prSet presAssocID="{FB7AC5E8-9C9A-4C09-B706-72975D8A0E2F}" presName="spaceRect" presStyleCnt="0"/>
      <dgm:spPr/>
    </dgm:pt>
    <dgm:pt modelId="{A286860C-F71D-4B9E-B70C-D6F8653F13B0}" type="pres">
      <dgm:prSet presAssocID="{FB7AC5E8-9C9A-4C09-B706-72975D8A0E2F}" presName="parTx" presStyleLbl="revTx" presStyleIdx="0" presStyleCnt="5">
        <dgm:presLayoutVars>
          <dgm:chMax val="0"/>
          <dgm:chPref val="0"/>
        </dgm:presLayoutVars>
      </dgm:prSet>
      <dgm:spPr/>
    </dgm:pt>
    <dgm:pt modelId="{5B6916AF-6C8C-42D8-9927-1AFD132FFBE3}" type="pres">
      <dgm:prSet presAssocID="{A7B55279-EE80-49CE-A9E5-E7899AFA93F3}" presName="sibTrans" presStyleCnt="0"/>
      <dgm:spPr/>
    </dgm:pt>
    <dgm:pt modelId="{C5A46E0B-6EC9-4C60-B202-77D14BD2DEFF}" type="pres">
      <dgm:prSet presAssocID="{18F78EF4-3BF6-4544-ADFC-195DCE916DD2}" presName="compNode" presStyleCnt="0"/>
      <dgm:spPr/>
    </dgm:pt>
    <dgm:pt modelId="{AFD6072E-117F-43A3-8FA5-8A9910AA68FF}" type="pres">
      <dgm:prSet presAssocID="{18F78EF4-3BF6-4544-ADFC-195DCE916DD2}" presName="bgRect" presStyleLbl="bgShp" presStyleIdx="1" presStyleCnt="5"/>
      <dgm:spPr/>
    </dgm:pt>
    <dgm:pt modelId="{13B1DAB4-A842-4D8D-9953-2ADA8AE8053B}" type="pres">
      <dgm:prSet presAssocID="{18F78EF4-3BF6-4544-ADFC-195DCE916DD2}" presName="iconRect" presStyleLbl="node1" presStyleIdx="1"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at"/>
        </a:ext>
      </dgm:extLst>
    </dgm:pt>
    <dgm:pt modelId="{BFB5AABE-4CB0-48D5-8509-28B9495B65DB}" type="pres">
      <dgm:prSet presAssocID="{18F78EF4-3BF6-4544-ADFC-195DCE916DD2}" presName="spaceRect" presStyleCnt="0"/>
      <dgm:spPr/>
    </dgm:pt>
    <dgm:pt modelId="{577742E9-3F4E-4F0A-BEA5-E5D01C4ED999}" type="pres">
      <dgm:prSet presAssocID="{18F78EF4-3BF6-4544-ADFC-195DCE916DD2}" presName="parTx" presStyleLbl="revTx" presStyleIdx="1" presStyleCnt="5">
        <dgm:presLayoutVars>
          <dgm:chMax val="0"/>
          <dgm:chPref val="0"/>
        </dgm:presLayoutVars>
      </dgm:prSet>
      <dgm:spPr/>
    </dgm:pt>
    <dgm:pt modelId="{C9C7C92E-F597-4386-BA69-AEA1CED93991}" type="pres">
      <dgm:prSet presAssocID="{B2F67627-7597-43D3-8783-CE646539BBFC}" presName="sibTrans" presStyleCnt="0"/>
      <dgm:spPr/>
    </dgm:pt>
    <dgm:pt modelId="{A8A24862-9A63-4B49-A446-07C14D64ABF3}" type="pres">
      <dgm:prSet presAssocID="{CC5C26DC-6CEA-4308-859D-79629C733985}" presName="compNode" presStyleCnt="0"/>
      <dgm:spPr/>
    </dgm:pt>
    <dgm:pt modelId="{8CF77E24-D323-42D2-AFE9-7CE0E46AFE4B}" type="pres">
      <dgm:prSet presAssocID="{CC5C26DC-6CEA-4308-859D-79629C733985}" presName="bgRect" presStyleLbl="bgShp" presStyleIdx="2" presStyleCnt="5"/>
      <dgm:spPr/>
    </dgm:pt>
    <dgm:pt modelId="{F9292FDF-BCBE-47FE-9F99-2AE1A5584FA2}" type="pres">
      <dgm:prSet presAssocID="{CC5C26DC-6CEA-4308-859D-79629C733985}"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E1E5C326-90A1-4EFC-B61A-5D9FC40E0F20}" type="pres">
      <dgm:prSet presAssocID="{CC5C26DC-6CEA-4308-859D-79629C733985}" presName="spaceRect" presStyleCnt="0"/>
      <dgm:spPr/>
    </dgm:pt>
    <dgm:pt modelId="{C7070A82-0AD2-4F6E-B7DE-5C8D8A62BA81}" type="pres">
      <dgm:prSet presAssocID="{CC5C26DC-6CEA-4308-859D-79629C733985}" presName="parTx" presStyleLbl="revTx" presStyleIdx="2" presStyleCnt="5">
        <dgm:presLayoutVars>
          <dgm:chMax val="0"/>
          <dgm:chPref val="0"/>
        </dgm:presLayoutVars>
      </dgm:prSet>
      <dgm:spPr/>
    </dgm:pt>
    <dgm:pt modelId="{F41201D0-EDEF-4427-92AB-83E4A82D9522}" type="pres">
      <dgm:prSet presAssocID="{777209FE-071D-49E2-811F-828DD420918A}" presName="sibTrans" presStyleCnt="0"/>
      <dgm:spPr/>
    </dgm:pt>
    <dgm:pt modelId="{31403B13-DE05-4913-B0E3-FAE6727F52E5}" type="pres">
      <dgm:prSet presAssocID="{A19196DB-3B76-424D-972E-E8838B24CAC9}" presName="compNode" presStyleCnt="0"/>
      <dgm:spPr/>
    </dgm:pt>
    <dgm:pt modelId="{C1153795-BA56-4D76-9D15-B898F42E921D}" type="pres">
      <dgm:prSet presAssocID="{A19196DB-3B76-424D-972E-E8838B24CAC9}" presName="bgRect" presStyleLbl="bgShp" presStyleIdx="3" presStyleCnt="5"/>
      <dgm:spPr/>
    </dgm:pt>
    <dgm:pt modelId="{69F4B3CC-B29E-4F1B-9795-EE4F45055F34}" type="pres">
      <dgm:prSet presAssocID="{A19196DB-3B76-424D-972E-E8838B24CAC9}" presName="iconRect" presStyleLbl="node1" presStyleIdx="3" presStyleCnt="5"/>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ocument"/>
        </a:ext>
      </dgm:extLst>
    </dgm:pt>
    <dgm:pt modelId="{956DA372-864E-444F-850A-611BDE20ADEE}" type="pres">
      <dgm:prSet presAssocID="{A19196DB-3B76-424D-972E-E8838B24CAC9}" presName="spaceRect" presStyleCnt="0"/>
      <dgm:spPr/>
    </dgm:pt>
    <dgm:pt modelId="{32365408-8A8D-44C1-810C-A67D471DED5E}" type="pres">
      <dgm:prSet presAssocID="{A19196DB-3B76-424D-972E-E8838B24CAC9}" presName="parTx" presStyleLbl="revTx" presStyleIdx="3" presStyleCnt="5">
        <dgm:presLayoutVars>
          <dgm:chMax val="0"/>
          <dgm:chPref val="0"/>
        </dgm:presLayoutVars>
      </dgm:prSet>
      <dgm:spPr/>
    </dgm:pt>
    <dgm:pt modelId="{9523AB75-7A7C-7844-97F0-A0AD15874B26}" type="pres">
      <dgm:prSet presAssocID="{8B65697B-F162-42AC-A107-23446369F9EC}" presName="sibTrans" presStyleCnt="0"/>
      <dgm:spPr/>
    </dgm:pt>
    <dgm:pt modelId="{BE02F37A-3849-3E4A-BAD9-FBE346001762}" type="pres">
      <dgm:prSet presAssocID="{21683E58-1604-9943-B630-2D62B12275E4}" presName="compNode" presStyleCnt="0"/>
      <dgm:spPr/>
    </dgm:pt>
    <dgm:pt modelId="{922454D5-9F54-2546-988E-C7D1DC163396}" type="pres">
      <dgm:prSet presAssocID="{21683E58-1604-9943-B630-2D62B12275E4}" presName="bgRect" presStyleLbl="bgShp" presStyleIdx="4" presStyleCnt="5"/>
      <dgm:spPr/>
    </dgm:pt>
    <dgm:pt modelId="{3C581F66-19DE-EF44-AD3A-5B01E812B1E6}" type="pres">
      <dgm:prSet presAssocID="{21683E58-1604-9943-B630-2D62B12275E4}" presName="iconRect" presStyleLbl="node1" presStyleIdx="4" presStyleCnt="5"/>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pt>
    <dgm:pt modelId="{4A4A0F6D-BA7D-6140-AE71-7213B6DD3A3D}" type="pres">
      <dgm:prSet presAssocID="{21683E58-1604-9943-B630-2D62B12275E4}" presName="spaceRect" presStyleCnt="0"/>
      <dgm:spPr/>
    </dgm:pt>
    <dgm:pt modelId="{BB7BC747-761E-AD4A-9CE2-09CF2A4E5549}" type="pres">
      <dgm:prSet presAssocID="{21683E58-1604-9943-B630-2D62B12275E4}" presName="parTx" presStyleLbl="revTx" presStyleIdx="4" presStyleCnt="5">
        <dgm:presLayoutVars>
          <dgm:chMax val="0"/>
          <dgm:chPref val="0"/>
        </dgm:presLayoutVars>
      </dgm:prSet>
      <dgm:spPr/>
    </dgm:pt>
  </dgm:ptLst>
  <dgm:cxnLst>
    <dgm:cxn modelId="{7A4B060B-B289-4E06-A1BC-54E74439EC6A}" srcId="{F67BFC64-5D43-4311-BC1A-1E5665AAA1E8}" destId="{FB7AC5E8-9C9A-4C09-B706-72975D8A0E2F}" srcOrd="0" destOrd="0" parTransId="{80BD86DB-4575-4786-8945-64F6F7F8CE09}" sibTransId="{A7B55279-EE80-49CE-A9E5-E7899AFA93F3}"/>
    <dgm:cxn modelId="{EDD75247-31F1-438B-BEC1-B9195FEE967A}" srcId="{F67BFC64-5D43-4311-BC1A-1E5665AAA1E8}" destId="{A19196DB-3B76-424D-972E-E8838B24CAC9}" srcOrd="3" destOrd="0" parTransId="{0404E6D3-9AC6-4306-8430-4074E47080BE}" sibTransId="{8B65697B-F162-42AC-A107-23446369F9EC}"/>
    <dgm:cxn modelId="{4EBDD950-6C7D-4A53-A2AC-F2B97D973EB6}" type="presOf" srcId="{FB7AC5E8-9C9A-4C09-B706-72975D8A0E2F}" destId="{A286860C-F71D-4B9E-B70C-D6F8653F13B0}" srcOrd="0" destOrd="0" presId="urn:microsoft.com/office/officeart/2018/2/layout/IconVerticalSolidList"/>
    <dgm:cxn modelId="{7271EF51-C51A-45EA-85F2-79FAE40099F0}" type="presOf" srcId="{F67BFC64-5D43-4311-BC1A-1E5665AAA1E8}" destId="{8C11D065-CBFD-41F9-B3D3-012D9108771E}" srcOrd="0" destOrd="0" presId="urn:microsoft.com/office/officeart/2018/2/layout/IconVerticalSolidList"/>
    <dgm:cxn modelId="{8B0B669C-5B92-004D-93DC-58F0D8F30E21}" srcId="{F67BFC64-5D43-4311-BC1A-1E5665AAA1E8}" destId="{21683E58-1604-9943-B630-2D62B12275E4}" srcOrd="4" destOrd="0" parTransId="{F837A433-A658-DE4B-A3C9-EB10D3BE5BDF}" sibTransId="{A9F8B963-3B3C-9442-B08A-8F94567819DA}"/>
    <dgm:cxn modelId="{793074A7-8120-4FCB-B523-888315604EAF}" type="presOf" srcId="{18F78EF4-3BF6-4544-ADFC-195DCE916DD2}" destId="{577742E9-3F4E-4F0A-BEA5-E5D01C4ED999}" srcOrd="0" destOrd="0" presId="urn:microsoft.com/office/officeart/2018/2/layout/IconVerticalSolidList"/>
    <dgm:cxn modelId="{110A18B6-5BE2-5742-80BF-55DFD49DA3C7}" type="presOf" srcId="{21683E58-1604-9943-B630-2D62B12275E4}" destId="{BB7BC747-761E-AD4A-9CE2-09CF2A4E5549}" srcOrd="0" destOrd="0" presId="urn:microsoft.com/office/officeart/2018/2/layout/IconVerticalSolidList"/>
    <dgm:cxn modelId="{8DAA92C3-3E7C-435A-B435-8BD0AF2562F1}" type="presOf" srcId="{CC5C26DC-6CEA-4308-859D-79629C733985}" destId="{C7070A82-0AD2-4F6E-B7DE-5C8D8A62BA81}" srcOrd="0" destOrd="0" presId="urn:microsoft.com/office/officeart/2018/2/layout/IconVerticalSolidList"/>
    <dgm:cxn modelId="{CF2D8AD6-718F-4CFF-82E5-801AE46F2F90}" srcId="{F67BFC64-5D43-4311-BC1A-1E5665AAA1E8}" destId="{CC5C26DC-6CEA-4308-859D-79629C733985}" srcOrd="2" destOrd="0" parTransId="{DC4500C7-C80D-4C47-98C6-FAF8DAB3CBEC}" sibTransId="{777209FE-071D-49E2-811F-828DD420918A}"/>
    <dgm:cxn modelId="{916D1DDA-A111-419B-960B-656B15ACE2AA}" srcId="{F67BFC64-5D43-4311-BC1A-1E5665AAA1E8}" destId="{18F78EF4-3BF6-4544-ADFC-195DCE916DD2}" srcOrd="1" destOrd="0" parTransId="{6B554B80-C00A-481A-B9EC-FB64E19FAD2D}" sibTransId="{B2F67627-7597-43D3-8783-CE646539BBFC}"/>
    <dgm:cxn modelId="{9A5E7FF4-3DE6-45FE-A028-6AEC9609ADC9}" type="presOf" srcId="{A19196DB-3B76-424D-972E-E8838B24CAC9}" destId="{32365408-8A8D-44C1-810C-A67D471DED5E}" srcOrd="0" destOrd="0" presId="urn:microsoft.com/office/officeart/2018/2/layout/IconVerticalSolidList"/>
    <dgm:cxn modelId="{2E10169E-BA21-49A7-8223-EAF993B63B33}" type="presParOf" srcId="{8C11D065-CBFD-41F9-B3D3-012D9108771E}" destId="{D27985E6-90AF-4463-9646-31F7AB79C50F}" srcOrd="0" destOrd="0" presId="urn:microsoft.com/office/officeart/2018/2/layout/IconVerticalSolidList"/>
    <dgm:cxn modelId="{8A98AADE-CD8A-4C16-8919-55F8DA0C8C7B}" type="presParOf" srcId="{D27985E6-90AF-4463-9646-31F7AB79C50F}" destId="{4B567E64-6FAB-45D8-B247-7EEFCAA55CCC}" srcOrd="0" destOrd="0" presId="urn:microsoft.com/office/officeart/2018/2/layout/IconVerticalSolidList"/>
    <dgm:cxn modelId="{39818DD9-BC5F-4E22-8B3F-A7040148A1B8}" type="presParOf" srcId="{D27985E6-90AF-4463-9646-31F7AB79C50F}" destId="{A428299E-5FA5-48A4-AD98-6B4802E9824E}" srcOrd="1" destOrd="0" presId="urn:microsoft.com/office/officeart/2018/2/layout/IconVerticalSolidList"/>
    <dgm:cxn modelId="{382364B3-C04C-43CD-B06D-DC344809E3BA}" type="presParOf" srcId="{D27985E6-90AF-4463-9646-31F7AB79C50F}" destId="{DA5E74CE-33DD-4348-A08F-B742567C6160}" srcOrd="2" destOrd="0" presId="urn:microsoft.com/office/officeart/2018/2/layout/IconVerticalSolidList"/>
    <dgm:cxn modelId="{2E70F08E-D30E-44DA-8E53-85416E4F4631}" type="presParOf" srcId="{D27985E6-90AF-4463-9646-31F7AB79C50F}" destId="{A286860C-F71D-4B9E-B70C-D6F8653F13B0}" srcOrd="3" destOrd="0" presId="urn:microsoft.com/office/officeart/2018/2/layout/IconVerticalSolidList"/>
    <dgm:cxn modelId="{2AF825B4-2922-47DA-B446-EC6DF80B8C1C}" type="presParOf" srcId="{8C11D065-CBFD-41F9-B3D3-012D9108771E}" destId="{5B6916AF-6C8C-42D8-9927-1AFD132FFBE3}" srcOrd="1" destOrd="0" presId="urn:microsoft.com/office/officeart/2018/2/layout/IconVerticalSolidList"/>
    <dgm:cxn modelId="{36850E87-FCDE-4C91-AF47-52E123606435}" type="presParOf" srcId="{8C11D065-CBFD-41F9-B3D3-012D9108771E}" destId="{C5A46E0B-6EC9-4C60-B202-77D14BD2DEFF}" srcOrd="2" destOrd="0" presId="urn:microsoft.com/office/officeart/2018/2/layout/IconVerticalSolidList"/>
    <dgm:cxn modelId="{86937484-0C61-4A04-9540-5898250CA08C}" type="presParOf" srcId="{C5A46E0B-6EC9-4C60-B202-77D14BD2DEFF}" destId="{AFD6072E-117F-43A3-8FA5-8A9910AA68FF}" srcOrd="0" destOrd="0" presId="urn:microsoft.com/office/officeart/2018/2/layout/IconVerticalSolidList"/>
    <dgm:cxn modelId="{35FAAD70-46DE-4D72-95DF-8E1660F7BB27}" type="presParOf" srcId="{C5A46E0B-6EC9-4C60-B202-77D14BD2DEFF}" destId="{13B1DAB4-A842-4D8D-9953-2ADA8AE8053B}" srcOrd="1" destOrd="0" presId="urn:microsoft.com/office/officeart/2018/2/layout/IconVerticalSolidList"/>
    <dgm:cxn modelId="{97F10ACB-B113-44C9-9387-F778142B65A9}" type="presParOf" srcId="{C5A46E0B-6EC9-4C60-B202-77D14BD2DEFF}" destId="{BFB5AABE-4CB0-48D5-8509-28B9495B65DB}" srcOrd="2" destOrd="0" presId="urn:microsoft.com/office/officeart/2018/2/layout/IconVerticalSolidList"/>
    <dgm:cxn modelId="{7C033545-B33A-4836-B43C-588A2830C233}" type="presParOf" srcId="{C5A46E0B-6EC9-4C60-B202-77D14BD2DEFF}" destId="{577742E9-3F4E-4F0A-BEA5-E5D01C4ED999}" srcOrd="3" destOrd="0" presId="urn:microsoft.com/office/officeart/2018/2/layout/IconVerticalSolidList"/>
    <dgm:cxn modelId="{983CD910-DEFA-4B02-B14D-0E3224D38813}" type="presParOf" srcId="{8C11D065-CBFD-41F9-B3D3-012D9108771E}" destId="{C9C7C92E-F597-4386-BA69-AEA1CED93991}" srcOrd="3" destOrd="0" presId="urn:microsoft.com/office/officeart/2018/2/layout/IconVerticalSolidList"/>
    <dgm:cxn modelId="{F6506C01-33AF-41A6-80C5-B117720AA4F3}" type="presParOf" srcId="{8C11D065-CBFD-41F9-B3D3-012D9108771E}" destId="{A8A24862-9A63-4B49-A446-07C14D64ABF3}" srcOrd="4" destOrd="0" presId="urn:microsoft.com/office/officeart/2018/2/layout/IconVerticalSolidList"/>
    <dgm:cxn modelId="{BC24914E-E0B0-480F-B0AC-44DA4EB3CCCA}" type="presParOf" srcId="{A8A24862-9A63-4B49-A446-07C14D64ABF3}" destId="{8CF77E24-D323-42D2-AFE9-7CE0E46AFE4B}" srcOrd="0" destOrd="0" presId="urn:microsoft.com/office/officeart/2018/2/layout/IconVerticalSolidList"/>
    <dgm:cxn modelId="{0A067345-C02E-4B55-BFB4-F8148FF5FCA7}" type="presParOf" srcId="{A8A24862-9A63-4B49-A446-07C14D64ABF3}" destId="{F9292FDF-BCBE-47FE-9F99-2AE1A5584FA2}" srcOrd="1" destOrd="0" presId="urn:microsoft.com/office/officeart/2018/2/layout/IconVerticalSolidList"/>
    <dgm:cxn modelId="{5078013A-BD51-413D-9124-0A6C6344D63A}" type="presParOf" srcId="{A8A24862-9A63-4B49-A446-07C14D64ABF3}" destId="{E1E5C326-90A1-4EFC-B61A-5D9FC40E0F20}" srcOrd="2" destOrd="0" presId="urn:microsoft.com/office/officeart/2018/2/layout/IconVerticalSolidList"/>
    <dgm:cxn modelId="{BA935A3D-C9E8-4756-B842-DA603EAF547F}" type="presParOf" srcId="{A8A24862-9A63-4B49-A446-07C14D64ABF3}" destId="{C7070A82-0AD2-4F6E-B7DE-5C8D8A62BA81}" srcOrd="3" destOrd="0" presId="urn:microsoft.com/office/officeart/2018/2/layout/IconVerticalSolidList"/>
    <dgm:cxn modelId="{D9CE4D3B-414A-4CAB-A5EC-32CD08D52149}" type="presParOf" srcId="{8C11D065-CBFD-41F9-B3D3-012D9108771E}" destId="{F41201D0-EDEF-4427-92AB-83E4A82D9522}" srcOrd="5" destOrd="0" presId="urn:microsoft.com/office/officeart/2018/2/layout/IconVerticalSolidList"/>
    <dgm:cxn modelId="{1D461776-0D65-4591-BE1F-F74589B3363B}" type="presParOf" srcId="{8C11D065-CBFD-41F9-B3D3-012D9108771E}" destId="{31403B13-DE05-4913-B0E3-FAE6727F52E5}" srcOrd="6" destOrd="0" presId="urn:microsoft.com/office/officeart/2018/2/layout/IconVerticalSolidList"/>
    <dgm:cxn modelId="{8FE7ECDD-7185-40E9-BA06-902EB5391A02}" type="presParOf" srcId="{31403B13-DE05-4913-B0E3-FAE6727F52E5}" destId="{C1153795-BA56-4D76-9D15-B898F42E921D}" srcOrd="0" destOrd="0" presId="urn:microsoft.com/office/officeart/2018/2/layout/IconVerticalSolidList"/>
    <dgm:cxn modelId="{459FB2CB-5BC5-432C-A17E-F39CEC1B5053}" type="presParOf" srcId="{31403B13-DE05-4913-B0E3-FAE6727F52E5}" destId="{69F4B3CC-B29E-4F1B-9795-EE4F45055F34}" srcOrd="1" destOrd="0" presId="urn:microsoft.com/office/officeart/2018/2/layout/IconVerticalSolidList"/>
    <dgm:cxn modelId="{5B10C2CF-95A7-4DC9-A28C-1342124CBA41}" type="presParOf" srcId="{31403B13-DE05-4913-B0E3-FAE6727F52E5}" destId="{956DA372-864E-444F-850A-611BDE20ADEE}" srcOrd="2" destOrd="0" presId="urn:microsoft.com/office/officeart/2018/2/layout/IconVerticalSolidList"/>
    <dgm:cxn modelId="{083A5D48-4691-4F2E-9986-C0BE0C09405F}" type="presParOf" srcId="{31403B13-DE05-4913-B0E3-FAE6727F52E5}" destId="{32365408-8A8D-44C1-810C-A67D471DED5E}" srcOrd="3" destOrd="0" presId="urn:microsoft.com/office/officeart/2018/2/layout/IconVerticalSolidList"/>
    <dgm:cxn modelId="{41A2C440-7E1A-8746-81F1-B08442FF2830}" type="presParOf" srcId="{8C11D065-CBFD-41F9-B3D3-012D9108771E}" destId="{9523AB75-7A7C-7844-97F0-A0AD15874B26}" srcOrd="7" destOrd="0" presId="urn:microsoft.com/office/officeart/2018/2/layout/IconVerticalSolidList"/>
    <dgm:cxn modelId="{7C3ABDBD-9BA9-DF49-95C8-7E104B151535}" type="presParOf" srcId="{8C11D065-CBFD-41F9-B3D3-012D9108771E}" destId="{BE02F37A-3849-3E4A-BAD9-FBE346001762}" srcOrd="8" destOrd="0" presId="urn:microsoft.com/office/officeart/2018/2/layout/IconVerticalSolidList"/>
    <dgm:cxn modelId="{30E4529C-AED7-754F-87AE-5419C6927FCA}" type="presParOf" srcId="{BE02F37A-3849-3E4A-BAD9-FBE346001762}" destId="{922454D5-9F54-2546-988E-C7D1DC163396}" srcOrd="0" destOrd="0" presId="urn:microsoft.com/office/officeart/2018/2/layout/IconVerticalSolidList"/>
    <dgm:cxn modelId="{9F4EA2C0-DAA7-B947-94FE-F9D5E25FB925}" type="presParOf" srcId="{BE02F37A-3849-3E4A-BAD9-FBE346001762}" destId="{3C581F66-19DE-EF44-AD3A-5B01E812B1E6}" srcOrd="1" destOrd="0" presId="urn:microsoft.com/office/officeart/2018/2/layout/IconVerticalSolidList"/>
    <dgm:cxn modelId="{17F094FA-5CCF-1F4E-AEDD-7B48C220CB59}" type="presParOf" srcId="{BE02F37A-3849-3E4A-BAD9-FBE346001762}" destId="{4A4A0F6D-BA7D-6140-AE71-7213B6DD3A3D}" srcOrd="2" destOrd="0" presId="urn:microsoft.com/office/officeart/2018/2/layout/IconVerticalSolidList"/>
    <dgm:cxn modelId="{DB19D4C4-AB01-DA43-A539-AB1C780A7633}" type="presParOf" srcId="{BE02F37A-3849-3E4A-BAD9-FBE346001762}" destId="{BB7BC747-761E-AD4A-9CE2-09CF2A4E554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B7AC5E8-9C9A-4C09-B706-72975D8A0E2F}">
      <dgm:prSet/>
      <dgm:spPr/>
      <dgm:t>
        <a:bodyPr/>
        <a:lstStyle/>
        <a:p>
          <a:pPr>
            <a:lnSpc>
              <a:spcPct val="100000"/>
            </a:lnSpc>
          </a:pPr>
          <a:r>
            <a:rPr lang="en-US" dirty="0"/>
            <a:t>Anomaly Detection</a:t>
          </a:r>
        </a:p>
      </dgm:t>
    </dgm:pt>
    <dgm:pt modelId="{80BD86DB-4575-4786-8945-64F6F7F8CE09}" type="parTrans" cxnId="{7A4B060B-B289-4E06-A1BC-54E74439EC6A}">
      <dgm:prSet/>
      <dgm:spPr/>
      <dgm:t>
        <a:bodyPr/>
        <a:lstStyle/>
        <a:p>
          <a:endParaRPr lang="en-US"/>
        </a:p>
      </dgm:t>
    </dgm:pt>
    <dgm:pt modelId="{A7B55279-EE80-49CE-A9E5-E7899AFA93F3}" type="sibTrans" cxnId="{7A4B060B-B289-4E06-A1BC-54E74439EC6A}">
      <dgm:prSet/>
      <dgm:spPr/>
      <dgm:t>
        <a:bodyPr/>
        <a:lstStyle/>
        <a:p>
          <a:endParaRPr lang="en-US"/>
        </a:p>
      </dgm:t>
    </dgm:pt>
    <dgm:pt modelId="{8C11D065-CBFD-41F9-B3D3-012D9108771E}" type="pres">
      <dgm:prSet presAssocID="{F67BFC64-5D43-4311-BC1A-1E5665AAA1E8}" presName="root" presStyleCnt="0">
        <dgm:presLayoutVars>
          <dgm:dir/>
          <dgm:resizeHandles val="exact"/>
        </dgm:presLayoutVars>
      </dgm:prSet>
      <dgm:spPr/>
    </dgm:pt>
    <dgm:pt modelId="{D27985E6-90AF-4463-9646-31F7AB79C50F}" type="pres">
      <dgm:prSet presAssocID="{FB7AC5E8-9C9A-4C09-B706-72975D8A0E2F}" presName="compNode" presStyleCnt="0"/>
      <dgm:spPr/>
    </dgm:pt>
    <dgm:pt modelId="{4B567E64-6FAB-45D8-B247-7EEFCAA55CCC}" type="pres">
      <dgm:prSet presAssocID="{FB7AC5E8-9C9A-4C09-B706-72975D8A0E2F}" presName="bgRect" presStyleLbl="bgShp" presStyleIdx="0" presStyleCnt="1"/>
      <dgm:spPr/>
    </dgm:pt>
    <dgm:pt modelId="{A428299E-5FA5-48A4-AD98-6B4802E9824E}" type="pres">
      <dgm:prSet presAssocID="{FB7AC5E8-9C9A-4C09-B706-72975D8A0E2F}" presName="iconRect" presStyleLbl="node1" presStyleIdx="0" presStyleCnt="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DA5E74CE-33DD-4348-A08F-B742567C6160}" type="pres">
      <dgm:prSet presAssocID="{FB7AC5E8-9C9A-4C09-B706-72975D8A0E2F}" presName="spaceRect" presStyleCnt="0"/>
      <dgm:spPr/>
    </dgm:pt>
    <dgm:pt modelId="{A286860C-F71D-4B9E-B70C-D6F8653F13B0}" type="pres">
      <dgm:prSet presAssocID="{FB7AC5E8-9C9A-4C09-B706-72975D8A0E2F}" presName="parTx" presStyleLbl="revTx" presStyleIdx="0" presStyleCnt="1">
        <dgm:presLayoutVars>
          <dgm:chMax val="0"/>
          <dgm:chPref val="0"/>
        </dgm:presLayoutVars>
      </dgm:prSet>
      <dgm:spPr/>
    </dgm:pt>
  </dgm:ptLst>
  <dgm:cxnLst>
    <dgm:cxn modelId="{7A4B060B-B289-4E06-A1BC-54E74439EC6A}" srcId="{F67BFC64-5D43-4311-BC1A-1E5665AAA1E8}" destId="{FB7AC5E8-9C9A-4C09-B706-72975D8A0E2F}" srcOrd="0" destOrd="0" parTransId="{80BD86DB-4575-4786-8945-64F6F7F8CE09}" sibTransId="{A7B55279-EE80-49CE-A9E5-E7899AFA93F3}"/>
    <dgm:cxn modelId="{4EBDD950-6C7D-4A53-A2AC-F2B97D973EB6}" type="presOf" srcId="{FB7AC5E8-9C9A-4C09-B706-72975D8A0E2F}" destId="{A286860C-F71D-4B9E-B70C-D6F8653F13B0}" srcOrd="0" destOrd="0" presId="urn:microsoft.com/office/officeart/2018/2/layout/IconVerticalSolidList"/>
    <dgm:cxn modelId="{7271EF51-C51A-45EA-85F2-79FAE40099F0}" type="presOf" srcId="{F67BFC64-5D43-4311-BC1A-1E5665AAA1E8}" destId="{8C11D065-CBFD-41F9-B3D3-012D9108771E}" srcOrd="0" destOrd="0" presId="urn:microsoft.com/office/officeart/2018/2/layout/IconVerticalSolidList"/>
    <dgm:cxn modelId="{2E10169E-BA21-49A7-8223-EAF993B63B33}" type="presParOf" srcId="{8C11D065-CBFD-41F9-B3D3-012D9108771E}" destId="{D27985E6-90AF-4463-9646-31F7AB79C50F}" srcOrd="0" destOrd="0" presId="urn:microsoft.com/office/officeart/2018/2/layout/IconVerticalSolidList"/>
    <dgm:cxn modelId="{8A98AADE-CD8A-4C16-8919-55F8DA0C8C7B}" type="presParOf" srcId="{D27985E6-90AF-4463-9646-31F7AB79C50F}" destId="{4B567E64-6FAB-45D8-B247-7EEFCAA55CCC}" srcOrd="0" destOrd="0" presId="urn:microsoft.com/office/officeart/2018/2/layout/IconVerticalSolidList"/>
    <dgm:cxn modelId="{39818DD9-BC5F-4E22-8B3F-A7040148A1B8}" type="presParOf" srcId="{D27985E6-90AF-4463-9646-31F7AB79C50F}" destId="{A428299E-5FA5-48A4-AD98-6B4802E9824E}" srcOrd="1" destOrd="0" presId="urn:microsoft.com/office/officeart/2018/2/layout/IconVerticalSolidList"/>
    <dgm:cxn modelId="{382364B3-C04C-43CD-B06D-DC344809E3BA}" type="presParOf" srcId="{D27985E6-90AF-4463-9646-31F7AB79C50F}" destId="{DA5E74CE-33DD-4348-A08F-B742567C6160}" srcOrd="2" destOrd="0" presId="urn:microsoft.com/office/officeart/2018/2/layout/IconVerticalSolidList"/>
    <dgm:cxn modelId="{2E70F08E-D30E-44DA-8E53-85416E4F4631}" type="presParOf" srcId="{D27985E6-90AF-4463-9646-31F7AB79C50F}" destId="{A286860C-F71D-4B9E-B70C-D6F8653F13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8F78EF4-3BF6-4544-ADFC-195DCE916DD2}">
      <dgm:prSet/>
      <dgm:spPr/>
      <dgm:t>
        <a:bodyPr/>
        <a:lstStyle/>
        <a:p>
          <a:pPr>
            <a:lnSpc>
              <a:spcPct val="100000"/>
            </a:lnSpc>
          </a:pPr>
          <a:r>
            <a:rPr lang="en-US" dirty="0"/>
            <a:t>Q&amp;A Visual</a:t>
          </a:r>
        </a:p>
      </dgm:t>
    </dgm:pt>
    <dgm:pt modelId="{6B554B80-C00A-481A-B9EC-FB64E19FAD2D}" type="parTrans" cxnId="{916D1DDA-A111-419B-960B-656B15ACE2AA}">
      <dgm:prSet/>
      <dgm:spPr/>
      <dgm:t>
        <a:bodyPr/>
        <a:lstStyle/>
        <a:p>
          <a:endParaRPr lang="en-US"/>
        </a:p>
      </dgm:t>
    </dgm:pt>
    <dgm:pt modelId="{B2F67627-7597-43D3-8783-CE646539BBFC}" type="sibTrans" cxnId="{916D1DDA-A111-419B-960B-656B15ACE2AA}">
      <dgm:prSet/>
      <dgm:spPr/>
      <dgm:t>
        <a:bodyPr/>
        <a:lstStyle/>
        <a:p>
          <a:endParaRPr lang="en-US"/>
        </a:p>
      </dgm:t>
    </dgm:pt>
    <dgm:pt modelId="{8C11D065-CBFD-41F9-B3D3-012D9108771E}" type="pres">
      <dgm:prSet presAssocID="{F67BFC64-5D43-4311-BC1A-1E5665AAA1E8}" presName="root" presStyleCnt="0">
        <dgm:presLayoutVars>
          <dgm:dir/>
          <dgm:resizeHandles val="exact"/>
        </dgm:presLayoutVars>
      </dgm:prSet>
      <dgm:spPr/>
    </dgm:pt>
    <dgm:pt modelId="{C5A46E0B-6EC9-4C60-B202-77D14BD2DEFF}" type="pres">
      <dgm:prSet presAssocID="{18F78EF4-3BF6-4544-ADFC-195DCE916DD2}" presName="compNode" presStyleCnt="0"/>
      <dgm:spPr/>
    </dgm:pt>
    <dgm:pt modelId="{AFD6072E-117F-43A3-8FA5-8A9910AA68FF}" type="pres">
      <dgm:prSet presAssocID="{18F78EF4-3BF6-4544-ADFC-195DCE916DD2}" presName="bgRect" presStyleLbl="bgShp" presStyleIdx="0" presStyleCnt="1" custLinFactNeighborX="-2142" custLinFactNeighborY="0"/>
      <dgm:spPr/>
    </dgm:pt>
    <dgm:pt modelId="{13B1DAB4-A842-4D8D-9953-2ADA8AE8053B}" type="pres">
      <dgm:prSet presAssocID="{18F78EF4-3BF6-4544-ADFC-195DCE916DD2}" presName="iconRect" presStyleLbl="node1" presStyleIdx="0" presStyleCnt="1"/>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at"/>
        </a:ext>
      </dgm:extLst>
    </dgm:pt>
    <dgm:pt modelId="{BFB5AABE-4CB0-48D5-8509-28B9495B65DB}" type="pres">
      <dgm:prSet presAssocID="{18F78EF4-3BF6-4544-ADFC-195DCE916DD2}" presName="spaceRect" presStyleCnt="0"/>
      <dgm:spPr/>
    </dgm:pt>
    <dgm:pt modelId="{577742E9-3F4E-4F0A-BEA5-E5D01C4ED999}" type="pres">
      <dgm:prSet presAssocID="{18F78EF4-3BF6-4544-ADFC-195DCE916DD2}" presName="parTx" presStyleLbl="revTx" presStyleIdx="0" presStyleCnt="1">
        <dgm:presLayoutVars>
          <dgm:chMax val="0"/>
          <dgm:chPref val="0"/>
        </dgm:presLayoutVars>
      </dgm:prSet>
      <dgm:spPr/>
    </dgm:pt>
  </dgm:ptLst>
  <dgm:cxnLst>
    <dgm:cxn modelId="{7271EF51-C51A-45EA-85F2-79FAE40099F0}" type="presOf" srcId="{F67BFC64-5D43-4311-BC1A-1E5665AAA1E8}" destId="{8C11D065-CBFD-41F9-B3D3-012D9108771E}" srcOrd="0" destOrd="0" presId="urn:microsoft.com/office/officeart/2018/2/layout/IconVerticalSolidList"/>
    <dgm:cxn modelId="{793074A7-8120-4FCB-B523-888315604EAF}" type="presOf" srcId="{18F78EF4-3BF6-4544-ADFC-195DCE916DD2}" destId="{577742E9-3F4E-4F0A-BEA5-E5D01C4ED999}" srcOrd="0" destOrd="0" presId="urn:microsoft.com/office/officeart/2018/2/layout/IconVerticalSolidList"/>
    <dgm:cxn modelId="{916D1DDA-A111-419B-960B-656B15ACE2AA}" srcId="{F67BFC64-5D43-4311-BC1A-1E5665AAA1E8}" destId="{18F78EF4-3BF6-4544-ADFC-195DCE916DD2}" srcOrd="0" destOrd="0" parTransId="{6B554B80-C00A-481A-B9EC-FB64E19FAD2D}" sibTransId="{B2F67627-7597-43D3-8783-CE646539BBFC}"/>
    <dgm:cxn modelId="{36850E87-FCDE-4C91-AF47-52E123606435}" type="presParOf" srcId="{8C11D065-CBFD-41F9-B3D3-012D9108771E}" destId="{C5A46E0B-6EC9-4C60-B202-77D14BD2DEFF}" srcOrd="0" destOrd="0" presId="urn:microsoft.com/office/officeart/2018/2/layout/IconVerticalSolidList"/>
    <dgm:cxn modelId="{86937484-0C61-4A04-9540-5898250CA08C}" type="presParOf" srcId="{C5A46E0B-6EC9-4C60-B202-77D14BD2DEFF}" destId="{AFD6072E-117F-43A3-8FA5-8A9910AA68FF}" srcOrd="0" destOrd="0" presId="urn:microsoft.com/office/officeart/2018/2/layout/IconVerticalSolidList"/>
    <dgm:cxn modelId="{35FAAD70-46DE-4D72-95DF-8E1660F7BB27}" type="presParOf" srcId="{C5A46E0B-6EC9-4C60-B202-77D14BD2DEFF}" destId="{13B1DAB4-A842-4D8D-9953-2ADA8AE8053B}" srcOrd="1" destOrd="0" presId="urn:microsoft.com/office/officeart/2018/2/layout/IconVerticalSolidList"/>
    <dgm:cxn modelId="{97F10ACB-B113-44C9-9387-F778142B65A9}" type="presParOf" srcId="{C5A46E0B-6EC9-4C60-B202-77D14BD2DEFF}" destId="{BFB5AABE-4CB0-48D5-8509-28B9495B65DB}" srcOrd="2" destOrd="0" presId="urn:microsoft.com/office/officeart/2018/2/layout/IconVerticalSolidList"/>
    <dgm:cxn modelId="{7C033545-B33A-4836-B43C-588A2830C233}" type="presParOf" srcId="{C5A46E0B-6EC9-4C60-B202-77D14BD2DEFF}" destId="{577742E9-3F4E-4F0A-BEA5-E5D01C4ED9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C5C26DC-6CEA-4308-859D-79629C733985}">
      <dgm:prSet/>
      <dgm:spPr/>
      <dgm:t>
        <a:bodyPr/>
        <a:lstStyle/>
        <a:p>
          <a:pPr>
            <a:lnSpc>
              <a:spcPct val="100000"/>
            </a:lnSpc>
          </a:pPr>
          <a:r>
            <a:rPr lang="en-US" dirty="0"/>
            <a:t>Smart Narrative Visual</a:t>
          </a:r>
        </a:p>
      </dgm:t>
    </dgm:pt>
    <dgm:pt modelId="{DC4500C7-C80D-4C47-98C6-FAF8DAB3CBEC}" type="parTrans" cxnId="{CF2D8AD6-718F-4CFF-82E5-801AE46F2F90}">
      <dgm:prSet/>
      <dgm:spPr/>
      <dgm:t>
        <a:bodyPr/>
        <a:lstStyle/>
        <a:p>
          <a:endParaRPr lang="en-US"/>
        </a:p>
      </dgm:t>
    </dgm:pt>
    <dgm:pt modelId="{777209FE-071D-49E2-811F-828DD420918A}" type="sibTrans" cxnId="{CF2D8AD6-718F-4CFF-82E5-801AE46F2F90}">
      <dgm:prSet/>
      <dgm:spPr/>
      <dgm:t>
        <a:bodyPr/>
        <a:lstStyle/>
        <a:p>
          <a:endParaRPr lang="en-US"/>
        </a:p>
      </dgm:t>
    </dgm:pt>
    <dgm:pt modelId="{8C11D065-CBFD-41F9-B3D3-012D9108771E}" type="pres">
      <dgm:prSet presAssocID="{F67BFC64-5D43-4311-BC1A-1E5665AAA1E8}" presName="root" presStyleCnt="0">
        <dgm:presLayoutVars>
          <dgm:dir/>
          <dgm:resizeHandles val="exact"/>
        </dgm:presLayoutVars>
      </dgm:prSet>
      <dgm:spPr/>
    </dgm:pt>
    <dgm:pt modelId="{A8A24862-9A63-4B49-A446-07C14D64ABF3}" type="pres">
      <dgm:prSet presAssocID="{CC5C26DC-6CEA-4308-859D-79629C733985}" presName="compNode" presStyleCnt="0"/>
      <dgm:spPr/>
    </dgm:pt>
    <dgm:pt modelId="{8CF77E24-D323-42D2-AFE9-7CE0E46AFE4B}" type="pres">
      <dgm:prSet presAssocID="{CC5C26DC-6CEA-4308-859D-79629C733985}" presName="bgRect" presStyleLbl="bgShp" presStyleIdx="0" presStyleCnt="1"/>
      <dgm:spPr/>
    </dgm:pt>
    <dgm:pt modelId="{F9292FDF-BCBE-47FE-9F99-2AE1A5584FA2}" type="pres">
      <dgm:prSet presAssocID="{CC5C26DC-6CEA-4308-859D-79629C733985}" presName="iconRect" presStyleLbl="node1" presStyleIdx="0" presStyleCnt="1"/>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E1E5C326-90A1-4EFC-B61A-5D9FC40E0F20}" type="pres">
      <dgm:prSet presAssocID="{CC5C26DC-6CEA-4308-859D-79629C733985}" presName="spaceRect" presStyleCnt="0"/>
      <dgm:spPr/>
    </dgm:pt>
    <dgm:pt modelId="{C7070A82-0AD2-4F6E-B7DE-5C8D8A62BA81}" type="pres">
      <dgm:prSet presAssocID="{CC5C26DC-6CEA-4308-859D-79629C733985}" presName="parTx" presStyleLbl="revTx" presStyleIdx="0" presStyleCnt="1">
        <dgm:presLayoutVars>
          <dgm:chMax val="0"/>
          <dgm:chPref val="0"/>
        </dgm:presLayoutVars>
      </dgm:prSet>
      <dgm:spPr/>
    </dgm:pt>
  </dgm:ptLst>
  <dgm:cxnLst>
    <dgm:cxn modelId="{7271EF51-C51A-45EA-85F2-79FAE40099F0}" type="presOf" srcId="{F67BFC64-5D43-4311-BC1A-1E5665AAA1E8}" destId="{8C11D065-CBFD-41F9-B3D3-012D9108771E}" srcOrd="0" destOrd="0" presId="urn:microsoft.com/office/officeart/2018/2/layout/IconVerticalSolidList"/>
    <dgm:cxn modelId="{8DAA92C3-3E7C-435A-B435-8BD0AF2562F1}" type="presOf" srcId="{CC5C26DC-6CEA-4308-859D-79629C733985}" destId="{C7070A82-0AD2-4F6E-B7DE-5C8D8A62BA81}" srcOrd="0" destOrd="0" presId="urn:microsoft.com/office/officeart/2018/2/layout/IconVerticalSolidList"/>
    <dgm:cxn modelId="{CF2D8AD6-718F-4CFF-82E5-801AE46F2F90}" srcId="{F67BFC64-5D43-4311-BC1A-1E5665AAA1E8}" destId="{CC5C26DC-6CEA-4308-859D-79629C733985}" srcOrd="0" destOrd="0" parTransId="{DC4500C7-C80D-4C47-98C6-FAF8DAB3CBEC}" sibTransId="{777209FE-071D-49E2-811F-828DD420918A}"/>
    <dgm:cxn modelId="{F6506C01-33AF-41A6-80C5-B117720AA4F3}" type="presParOf" srcId="{8C11D065-CBFD-41F9-B3D3-012D9108771E}" destId="{A8A24862-9A63-4B49-A446-07C14D64ABF3}" srcOrd="0" destOrd="0" presId="urn:microsoft.com/office/officeart/2018/2/layout/IconVerticalSolidList"/>
    <dgm:cxn modelId="{BC24914E-E0B0-480F-B0AC-44DA4EB3CCCA}" type="presParOf" srcId="{A8A24862-9A63-4B49-A446-07C14D64ABF3}" destId="{8CF77E24-D323-42D2-AFE9-7CE0E46AFE4B}" srcOrd="0" destOrd="0" presId="urn:microsoft.com/office/officeart/2018/2/layout/IconVerticalSolidList"/>
    <dgm:cxn modelId="{0A067345-C02E-4B55-BFB4-F8148FF5FCA7}" type="presParOf" srcId="{A8A24862-9A63-4B49-A446-07C14D64ABF3}" destId="{F9292FDF-BCBE-47FE-9F99-2AE1A5584FA2}" srcOrd="1" destOrd="0" presId="urn:microsoft.com/office/officeart/2018/2/layout/IconVerticalSolidList"/>
    <dgm:cxn modelId="{5078013A-BD51-413D-9124-0A6C6344D63A}" type="presParOf" srcId="{A8A24862-9A63-4B49-A446-07C14D64ABF3}" destId="{E1E5C326-90A1-4EFC-B61A-5D9FC40E0F20}" srcOrd="2" destOrd="0" presId="urn:microsoft.com/office/officeart/2018/2/layout/IconVerticalSolidList"/>
    <dgm:cxn modelId="{BA935A3D-C9E8-4756-B842-DA603EAF547F}" type="presParOf" srcId="{A8A24862-9A63-4B49-A446-07C14D64ABF3}" destId="{C7070A82-0AD2-4F6E-B7DE-5C8D8A62BA8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19196DB-3B76-424D-972E-E8838B24CAC9}">
      <dgm:prSet/>
      <dgm:spPr/>
      <dgm:t>
        <a:bodyPr/>
        <a:lstStyle/>
        <a:p>
          <a:pPr>
            <a:lnSpc>
              <a:spcPct val="100000"/>
            </a:lnSpc>
          </a:pPr>
          <a:r>
            <a:rPr lang="en-US" dirty="0"/>
            <a:t>Decomposition Tree</a:t>
          </a:r>
        </a:p>
      </dgm:t>
    </dgm:pt>
    <dgm:pt modelId="{0404E6D3-9AC6-4306-8430-4074E47080BE}" type="parTrans" cxnId="{EDD75247-31F1-438B-BEC1-B9195FEE967A}">
      <dgm:prSet/>
      <dgm:spPr/>
      <dgm:t>
        <a:bodyPr/>
        <a:lstStyle/>
        <a:p>
          <a:endParaRPr lang="en-US"/>
        </a:p>
      </dgm:t>
    </dgm:pt>
    <dgm:pt modelId="{8B65697B-F162-42AC-A107-23446369F9EC}" type="sibTrans" cxnId="{EDD75247-31F1-438B-BEC1-B9195FEE967A}">
      <dgm:prSet/>
      <dgm:spPr/>
      <dgm:t>
        <a:bodyPr/>
        <a:lstStyle/>
        <a:p>
          <a:endParaRPr lang="en-US"/>
        </a:p>
      </dgm:t>
    </dgm:pt>
    <dgm:pt modelId="{8C11D065-CBFD-41F9-B3D3-012D9108771E}" type="pres">
      <dgm:prSet presAssocID="{F67BFC64-5D43-4311-BC1A-1E5665AAA1E8}" presName="root" presStyleCnt="0">
        <dgm:presLayoutVars>
          <dgm:dir/>
          <dgm:resizeHandles val="exact"/>
        </dgm:presLayoutVars>
      </dgm:prSet>
      <dgm:spPr/>
    </dgm:pt>
    <dgm:pt modelId="{31403B13-DE05-4913-B0E3-FAE6727F52E5}" type="pres">
      <dgm:prSet presAssocID="{A19196DB-3B76-424D-972E-E8838B24CAC9}" presName="compNode" presStyleCnt="0"/>
      <dgm:spPr/>
    </dgm:pt>
    <dgm:pt modelId="{C1153795-BA56-4D76-9D15-B898F42E921D}" type="pres">
      <dgm:prSet presAssocID="{A19196DB-3B76-424D-972E-E8838B24CAC9}" presName="bgRect" presStyleLbl="bgShp" presStyleIdx="0" presStyleCnt="1"/>
      <dgm:spPr/>
    </dgm:pt>
    <dgm:pt modelId="{69F4B3CC-B29E-4F1B-9795-EE4F45055F34}" type="pres">
      <dgm:prSet presAssocID="{A19196DB-3B76-424D-972E-E8838B24CAC9}" presName="iconRect" presStyleLbl="node1" presStyleIdx="0" presStyleCnt="1"/>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956DA372-864E-444F-850A-611BDE20ADEE}" type="pres">
      <dgm:prSet presAssocID="{A19196DB-3B76-424D-972E-E8838B24CAC9}" presName="spaceRect" presStyleCnt="0"/>
      <dgm:spPr/>
    </dgm:pt>
    <dgm:pt modelId="{32365408-8A8D-44C1-810C-A67D471DED5E}" type="pres">
      <dgm:prSet presAssocID="{A19196DB-3B76-424D-972E-E8838B24CAC9}" presName="parTx" presStyleLbl="revTx" presStyleIdx="0" presStyleCnt="1">
        <dgm:presLayoutVars>
          <dgm:chMax val="0"/>
          <dgm:chPref val="0"/>
        </dgm:presLayoutVars>
      </dgm:prSet>
      <dgm:spPr/>
    </dgm:pt>
  </dgm:ptLst>
  <dgm:cxnLst>
    <dgm:cxn modelId="{EDD75247-31F1-438B-BEC1-B9195FEE967A}" srcId="{F67BFC64-5D43-4311-BC1A-1E5665AAA1E8}" destId="{A19196DB-3B76-424D-972E-E8838B24CAC9}" srcOrd="0" destOrd="0" parTransId="{0404E6D3-9AC6-4306-8430-4074E47080BE}" sibTransId="{8B65697B-F162-42AC-A107-23446369F9EC}"/>
    <dgm:cxn modelId="{7271EF51-C51A-45EA-85F2-79FAE40099F0}" type="presOf" srcId="{F67BFC64-5D43-4311-BC1A-1E5665AAA1E8}" destId="{8C11D065-CBFD-41F9-B3D3-012D9108771E}" srcOrd="0" destOrd="0" presId="urn:microsoft.com/office/officeart/2018/2/layout/IconVerticalSolidList"/>
    <dgm:cxn modelId="{9A5E7FF4-3DE6-45FE-A028-6AEC9609ADC9}" type="presOf" srcId="{A19196DB-3B76-424D-972E-E8838B24CAC9}" destId="{32365408-8A8D-44C1-810C-A67D471DED5E}" srcOrd="0" destOrd="0" presId="urn:microsoft.com/office/officeart/2018/2/layout/IconVerticalSolidList"/>
    <dgm:cxn modelId="{1D461776-0D65-4591-BE1F-F74589B3363B}" type="presParOf" srcId="{8C11D065-CBFD-41F9-B3D3-012D9108771E}" destId="{31403B13-DE05-4913-B0E3-FAE6727F52E5}" srcOrd="0" destOrd="0" presId="urn:microsoft.com/office/officeart/2018/2/layout/IconVerticalSolidList"/>
    <dgm:cxn modelId="{8FE7ECDD-7185-40E9-BA06-902EB5391A02}" type="presParOf" srcId="{31403B13-DE05-4913-B0E3-FAE6727F52E5}" destId="{C1153795-BA56-4D76-9D15-B898F42E921D}" srcOrd="0" destOrd="0" presId="urn:microsoft.com/office/officeart/2018/2/layout/IconVerticalSolidList"/>
    <dgm:cxn modelId="{459FB2CB-5BC5-432C-A17E-F39CEC1B5053}" type="presParOf" srcId="{31403B13-DE05-4913-B0E3-FAE6727F52E5}" destId="{69F4B3CC-B29E-4F1B-9795-EE4F45055F34}" srcOrd="1" destOrd="0" presId="urn:microsoft.com/office/officeart/2018/2/layout/IconVerticalSolidList"/>
    <dgm:cxn modelId="{5B10C2CF-95A7-4DC9-A28C-1342124CBA41}" type="presParOf" srcId="{31403B13-DE05-4913-B0E3-FAE6727F52E5}" destId="{956DA372-864E-444F-850A-611BDE20ADEE}" srcOrd="2" destOrd="0" presId="urn:microsoft.com/office/officeart/2018/2/layout/IconVerticalSolidList"/>
    <dgm:cxn modelId="{083A5D48-4691-4F2E-9986-C0BE0C09405F}" type="presParOf" srcId="{31403B13-DE05-4913-B0E3-FAE6727F52E5}" destId="{32365408-8A8D-44C1-810C-A67D471DED5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1683E58-1604-9943-B630-2D62B12275E4}">
      <dgm:prSet/>
      <dgm:spPr/>
      <dgm:t>
        <a:bodyPr/>
        <a:lstStyle/>
        <a:p>
          <a:pPr>
            <a:lnSpc>
              <a:spcPct val="100000"/>
            </a:lnSpc>
          </a:pPr>
          <a:r>
            <a:rPr lang="en-US" dirty="0"/>
            <a:t>Key Influencer Visualization</a:t>
          </a:r>
        </a:p>
      </dgm:t>
    </dgm:pt>
    <dgm:pt modelId="{F837A433-A658-DE4B-A3C9-EB10D3BE5BDF}" type="parTrans" cxnId="{8B0B669C-5B92-004D-93DC-58F0D8F30E21}">
      <dgm:prSet/>
      <dgm:spPr/>
      <dgm:t>
        <a:bodyPr/>
        <a:lstStyle/>
        <a:p>
          <a:endParaRPr lang="en-GB"/>
        </a:p>
      </dgm:t>
    </dgm:pt>
    <dgm:pt modelId="{A9F8B963-3B3C-9442-B08A-8F94567819DA}" type="sibTrans" cxnId="{8B0B669C-5B92-004D-93DC-58F0D8F30E21}">
      <dgm:prSet/>
      <dgm:spPr/>
      <dgm:t>
        <a:bodyPr/>
        <a:lstStyle/>
        <a:p>
          <a:endParaRPr lang="en-GB"/>
        </a:p>
      </dgm:t>
    </dgm:pt>
    <dgm:pt modelId="{8C11D065-CBFD-41F9-B3D3-012D9108771E}" type="pres">
      <dgm:prSet presAssocID="{F67BFC64-5D43-4311-BC1A-1E5665AAA1E8}" presName="root" presStyleCnt="0">
        <dgm:presLayoutVars>
          <dgm:dir/>
          <dgm:resizeHandles val="exact"/>
        </dgm:presLayoutVars>
      </dgm:prSet>
      <dgm:spPr/>
    </dgm:pt>
    <dgm:pt modelId="{BE02F37A-3849-3E4A-BAD9-FBE346001762}" type="pres">
      <dgm:prSet presAssocID="{21683E58-1604-9943-B630-2D62B12275E4}" presName="compNode" presStyleCnt="0"/>
      <dgm:spPr/>
    </dgm:pt>
    <dgm:pt modelId="{922454D5-9F54-2546-988E-C7D1DC163396}" type="pres">
      <dgm:prSet presAssocID="{21683E58-1604-9943-B630-2D62B12275E4}" presName="bgRect" presStyleLbl="bgShp" presStyleIdx="0" presStyleCnt="1"/>
      <dgm:spPr/>
    </dgm:pt>
    <dgm:pt modelId="{3C581F66-19DE-EF44-AD3A-5B01E812B1E6}" type="pres">
      <dgm:prSet presAssocID="{21683E58-1604-9943-B630-2D62B12275E4}" presName="iconRect" presStyleLbl="node1" presStyleIdx="0" presStyleCnt="1"/>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4A4A0F6D-BA7D-6140-AE71-7213B6DD3A3D}" type="pres">
      <dgm:prSet presAssocID="{21683E58-1604-9943-B630-2D62B12275E4}" presName="spaceRect" presStyleCnt="0"/>
      <dgm:spPr/>
    </dgm:pt>
    <dgm:pt modelId="{BB7BC747-761E-AD4A-9CE2-09CF2A4E5549}" type="pres">
      <dgm:prSet presAssocID="{21683E58-1604-9943-B630-2D62B12275E4}" presName="parTx" presStyleLbl="revTx" presStyleIdx="0" presStyleCnt="1">
        <dgm:presLayoutVars>
          <dgm:chMax val="0"/>
          <dgm:chPref val="0"/>
        </dgm:presLayoutVars>
      </dgm:prSet>
      <dgm:spPr/>
    </dgm:pt>
  </dgm:ptLst>
  <dgm:cxnLst>
    <dgm:cxn modelId="{7271EF51-C51A-45EA-85F2-79FAE40099F0}" type="presOf" srcId="{F67BFC64-5D43-4311-BC1A-1E5665AAA1E8}" destId="{8C11D065-CBFD-41F9-B3D3-012D9108771E}" srcOrd="0" destOrd="0" presId="urn:microsoft.com/office/officeart/2018/2/layout/IconVerticalSolidList"/>
    <dgm:cxn modelId="{8B0B669C-5B92-004D-93DC-58F0D8F30E21}" srcId="{F67BFC64-5D43-4311-BC1A-1E5665AAA1E8}" destId="{21683E58-1604-9943-B630-2D62B12275E4}" srcOrd="0" destOrd="0" parTransId="{F837A433-A658-DE4B-A3C9-EB10D3BE5BDF}" sibTransId="{A9F8B963-3B3C-9442-B08A-8F94567819DA}"/>
    <dgm:cxn modelId="{110A18B6-5BE2-5742-80BF-55DFD49DA3C7}" type="presOf" srcId="{21683E58-1604-9943-B630-2D62B12275E4}" destId="{BB7BC747-761E-AD4A-9CE2-09CF2A4E5549}" srcOrd="0" destOrd="0" presId="urn:microsoft.com/office/officeart/2018/2/layout/IconVerticalSolidList"/>
    <dgm:cxn modelId="{7C3ABDBD-9BA9-DF49-95C8-7E104B151535}" type="presParOf" srcId="{8C11D065-CBFD-41F9-B3D3-012D9108771E}" destId="{BE02F37A-3849-3E4A-BAD9-FBE346001762}" srcOrd="0" destOrd="0" presId="urn:microsoft.com/office/officeart/2018/2/layout/IconVerticalSolidList"/>
    <dgm:cxn modelId="{30E4529C-AED7-754F-87AE-5419C6927FCA}" type="presParOf" srcId="{BE02F37A-3849-3E4A-BAD9-FBE346001762}" destId="{922454D5-9F54-2546-988E-C7D1DC163396}" srcOrd="0" destOrd="0" presId="urn:microsoft.com/office/officeart/2018/2/layout/IconVerticalSolidList"/>
    <dgm:cxn modelId="{9F4EA2C0-DAA7-B947-94FE-F9D5E25FB925}" type="presParOf" srcId="{BE02F37A-3849-3E4A-BAD9-FBE346001762}" destId="{3C581F66-19DE-EF44-AD3A-5B01E812B1E6}" srcOrd="1" destOrd="0" presId="urn:microsoft.com/office/officeart/2018/2/layout/IconVerticalSolidList"/>
    <dgm:cxn modelId="{17F094FA-5CCF-1F4E-AEDD-7B48C220CB59}" type="presParOf" srcId="{BE02F37A-3849-3E4A-BAD9-FBE346001762}" destId="{4A4A0F6D-BA7D-6140-AE71-7213B6DD3A3D}" srcOrd="2" destOrd="0" presId="urn:microsoft.com/office/officeart/2018/2/layout/IconVerticalSolidList"/>
    <dgm:cxn modelId="{DB19D4C4-AB01-DA43-A539-AB1C780A7633}" type="presParOf" srcId="{BE02F37A-3849-3E4A-BAD9-FBE346001762}" destId="{BB7BC747-761E-AD4A-9CE2-09CF2A4E554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C02E4-3E7D-41AF-AE25-9486DDA5EEC4}">
      <dsp:nvSpPr>
        <dsp:cNvPr id="0" name=""/>
        <dsp:cNvSpPr/>
      </dsp:nvSpPr>
      <dsp:spPr>
        <a:xfrm>
          <a:off x="3080" y="981809"/>
          <a:ext cx="963461" cy="9634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8CA8D-FD39-4EC8-968E-31332471E65F}">
      <dsp:nvSpPr>
        <dsp:cNvPr id="0" name=""/>
        <dsp:cNvSpPr/>
      </dsp:nvSpPr>
      <dsp:spPr>
        <a:xfrm>
          <a:off x="205407" y="1184136"/>
          <a:ext cx="558807" cy="558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652BFA-552A-4D4C-8305-3F7763C071AE}">
      <dsp:nvSpPr>
        <dsp:cNvPr id="0" name=""/>
        <dsp:cNvSpPr/>
      </dsp:nvSpPr>
      <dsp:spPr>
        <a:xfrm>
          <a:off x="1172997" y="981809"/>
          <a:ext cx="2271016" cy="96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Detect Image contents</a:t>
          </a:r>
        </a:p>
      </dsp:txBody>
      <dsp:txXfrm>
        <a:off x="1172997" y="981809"/>
        <a:ext cx="2271016" cy="963461"/>
      </dsp:txXfrm>
    </dsp:sp>
    <dsp:sp modelId="{D923CDDC-1F04-4CEC-9A6E-6BDA43A15376}">
      <dsp:nvSpPr>
        <dsp:cNvPr id="0" name=""/>
        <dsp:cNvSpPr/>
      </dsp:nvSpPr>
      <dsp:spPr>
        <a:xfrm>
          <a:off x="3839721" y="981809"/>
          <a:ext cx="963461" cy="96346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07661-925F-483D-A864-E6C8835EA2AF}">
      <dsp:nvSpPr>
        <dsp:cNvPr id="0" name=""/>
        <dsp:cNvSpPr/>
      </dsp:nvSpPr>
      <dsp:spPr>
        <a:xfrm>
          <a:off x="4042048" y="1184136"/>
          <a:ext cx="558807" cy="558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E679EB-CE6A-4087-81D3-032052F84508}">
      <dsp:nvSpPr>
        <dsp:cNvPr id="0" name=""/>
        <dsp:cNvSpPr/>
      </dsp:nvSpPr>
      <dsp:spPr>
        <a:xfrm>
          <a:off x="5009639" y="981809"/>
          <a:ext cx="2271016" cy="96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Detect Language</a:t>
          </a:r>
        </a:p>
      </dsp:txBody>
      <dsp:txXfrm>
        <a:off x="5009639" y="981809"/>
        <a:ext cx="2271016" cy="963461"/>
      </dsp:txXfrm>
    </dsp:sp>
    <dsp:sp modelId="{57B03382-99B2-44B8-9400-4808F7F3C0EE}">
      <dsp:nvSpPr>
        <dsp:cNvPr id="0" name=""/>
        <dsp:cNvSpPr/>
      </dsp:nvSpPr>
      <dsp:spPr>
        <a:xfrm>
          <a:off x="3080" y="2742129"/>
          <a:ext cx="963461" cy="96346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58707-A3DB-4FC8-B9D4-F7CD594DB2CD}">
      <dsp:nvSpPr>
        <dsp:cNvPr id="0" name=""/>
        <dsp:cNvSpPr/>
      </dsp:nvSpPr>
      <dsp:spPr>
        <a:xfrm>
          <a:off x="205407" y="2944456"/>
          <a:ext cx="558807" cy="558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55F17-4159-4B70-93C6-52CB052BF083}">
      <dsp:nvSpPr>
        <dsp:cNvPr id="0" name=""/>
        <dsp:cNvSpPr/>
      </dsp:nvSpPr>
      <dsp:spPr>
        <a:xfrm>
          <a:off x="1172997" y="2742129"/>
          <a:ext cx="2271016" cy="96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Sentiment analysis</a:t>
          </a:r>
        </a:p>
      </dsp:txBody>
      <dsp:txXfrm>
        <a:off x="1172997" y="2742129"/>
        <a:ext cx="2271016" cy="963461"/>
      </dsp:txXfrm>
    </dsp:sp>
    <dsp:sp modelId="{CBCC93DC-CDDB-48B8-96EF-15A2D2A3A013}">
      <dsp:nvSpPr>
        <dsp:cNvPr id="0" name=""/>
        <dsp:cNvSpPr/>
      </dsp:nvSpPr>
      <dsp:spPr>
        <a:xfrm>
          <a:off x="3839721" y="2742129"/>
          <a:ext cx="963461" cy="96346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96E42-99FB-4C84-8CD6-B4E04CD86C74}">
      <dsp:nvSpPr>
        <dsp:cNvPr id="0" name=""/>
        <dsp:cNvSpPr/>
      </dsp:nvSpPr>
      <dsp:spPr>
        <a:xfrm>
          <a:off x="4042048" y="2944456"/>
          <a:ext cx="558807" cy="558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0523A-4EF6-46DE-837D-1BB57BEE7D68}">
      <dsp:nvSpPr>
        <dsp:cNvPr id="0" name=""/>
        <dsp:cNvSpPr/>
      </dsp:nvSpPr>
      <dsp:spPr>
        <a:xfrm>
          <a:off x="5009639" y="2742129"/>
          <a:ext cx="2271016" cy="96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Key phrase extraction</a:t>
          </a:r>
        </a:p>
      </dsp:txBody>
      <dsp:txXfrm>
        <a:off x="5009639" y="2742129"/>
        <a:ext cx="2271016" cy="963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67E64-6FAB-45D8-B247-7EEFCAA55CCC}">
      <dsp:nvSpPr>
        <dsp:cNvPr id="0" name=""/>
        <dsp:cNvSpPr/>
      </dsp:nvSpPr>
      <dsp:spPr>
        <a:xfrm>
          <a:off x="0" y="4391"/>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8299E-5FA5-48A4-AD98-6B4802E9824E}">
      <dsp:nvSpPr>
        <dsp:cNvPr id="0" name=""/>
        <dsp:cNvSpPr/>
      </dsp:nvSpPr>
      <dsp:spPr>
        <a:xfrm>
          <a:off x="282941" y="214844"/>
          <a:ext cx="514439" cy="514439"/>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86860C-F71D-4B9E-B70C-D6F8653F13B0}">
      <dsp:nvSpPr>
        <dsp:cNvPr id="0" name=""/>
        <dsp:cNvSpPr/>
      </dsp:nvSpPr>
      <dsp:spPr>
        <a:xfrm>
          <a:off x="1080323" y="4391"/>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Anomaly Detection</a:t>
          </a:r>
        </a:p>
      </dsp:txBody>
      <dsp:txXfrm>
        <a:off x="1080323" y="4391"/>
        <a:ext cx="4406603" cy="935345"/>
      </dsp:txXfrm>
    </dsp:sp>
    <dsp:sp modelId="{AFD6072E-117F-43A3-8FA5-8A9910AA68FF}">
      <dsp:nvSpPr>
        <dsp:cNvPr id="0" name=""/>
        <dsp:cNvSpPr/>
      </dsp:nvSpPr>
      <dsp:spPr>
        <a:xfrm>
          <a:off x="0" y="1173573"/>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1DAB4-A842-4D8D-9953-2ADA8AE8053B}">
      <dsp:nvSpPr>
        <dsp:cNvPr id="0" name=""/>
        <dsp:cNvSpPr/>
      </dsp:nvSpPr>
      <dsp:spPr>
        <a:xfrm>
          <a:off x="282941" y="1384025"/>
          <a:ext cx="514439" cy="51443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742E9-3F4E-4F0A-BEA5-E5D01C4ED999}">
      <dsp:nvSpPr>
        <dsp:cNvPr id="0" name=""/>
        <dsp:cNvSpPr/>
      </dsp:nvSpPr>
      <dsp:spPr>
        <a:xfrm>
          <a:off x="1080323" y="1173573"/>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Q&amp;A Visual</a:t>
          </a:r>
        </a:p>
      </dsp:txBody>
      <dsp:txXfrm>
        <a:off x="1080323" y="1173573"/>
        <a:ext cx="4406603" cy="935345"/>
      </dsp:txXfrm>
    </dsp:sp>
    <dsp:sp modelId="{8CF77E24-D323-42D2-AFE9-7CE0E46AFE4B}">
      <dsp:nvSpPr>
        <dsp:cNvPr id="0" name=""/>
        <dsp:cNvSpPr/>
      </dsp:nvSpPr>
      <dsp:spPr>
        <a:xfrm>
          <a:off x="0" y="2342754"/>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92FDF-BCBE-47FE-9F99-2AE1A5584FA2}">
      <dsp:nvSpPr>
        <dsp:cNvPr id="0" name=""/>
        <dsp:cNvSpPr/>
      </dsp:nvSpPr>
      <dsp:spPr>
        <a:xfrm>
          <a:off x="282941" y="2553207"/>
          <a:ext cx="514439" cy="514439"/>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70A82-0AD2-4F6E-B7DE-5C8D8A62BA81}">
      <dsp:nvSpPr>
        <dsp:cNvPr id="0" name=""/>
        <dsp:cNvSpPr/>
      </dsp:nvSpPr>
      <dsp:spPr>
        <a:xfrm>
          <a:off x="1080323" y="2342754"/>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Smart Narrative Visual</a:t>
          </a:r>
        </a:p>
      </dsp:txBody>
      <dsp:txXfrm>
        <a:off x="1080323" y="2342754"/>
        <a:ext cx="4406603" cy="935345"/>
      </dsp:txXfrm>
    </dsp:sp>
    <dsp:sp modelId="{C1153795-BA56-4D76-9D15-B898F42E921D}">
      <dsp:nvSpPr>
        <dsp:cNvPr id="0" name=""/>
        <dsp:cNvSpPr/>
      </dsp:nvSpPr>
      <dsp:spPr>
        <a:xfrm>
          <a:off x="0" y="3511936"/>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4B3CC-B29E-4F1B-9795-EE4F45055F34}">
      <dsp:nvSpPr>
        <dsp:cNvPr id="0" name=""/>
        <dsp:cNvSpPr/>
      </dsp:nvSpPr>
      <dsp:spPr>
        <a:xfrm>
          <a:off x="282941" y="3722389"/>
          <a:ext cx="514439" cy="514439"/>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65408-8A8D-44C1-810C-A67D471DED5E}">
      <dsp:nvSpPr>
        <dsp:cNvPr id="0" name=""/>
        <dsp:cNvSpPr/>
      </dsp:nvSpPr>
      <dsp:spPr>
        <a:xfrm>
          <a:off x="1080323" y="3511936"/>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Decomposition Tree</a:t>
          </a:r>
        </a:p>
      </dsp:txBody>
      <dsp:txXfrm>
        <a:off x="1080323" y="3511936"/>
        <a:ext cx="4406603" cy="935345"/>
      </dsp:txXfrm>
    </dsp:sp>
    <dsp:sp modelId="{922454D5-9F54-2546-988E-C7D1DC163396}">
      <dsp:nvSpPr>
        <dsp:cNvPr id="0" name=""/>
        <dsp:cNvSpPr/>
      </dsp:nvSpPr>
      <dsp:spPr>
        <a:xfrm>
          <a:off x="0" y="4681118"/>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81F66-19DE-EF44-AD3A-5B01E812B1E6}">
      <dsp:nvSpPr>
        <dsp:cNvPr id="0" name=""/>
        <dsp:cNvSpPr/>
      </dsp:nvSpPr>
      <dsp:spPr>
        <a:xfrm>
          <a:off x="282941" y="4891571"/>
          <a:ext cx="514439" cy="514439"/>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7BC747-761E-AD4A-9CE2-09CF2A4E5549}">
      <dsp:nvSpPr>
        <dsp:cNvPr id="0" name=""/>
        <dsp:cNvSpPr/>
      </dsp:nvSpPr>
      <dsp:spPr>
        <a:xfrm>
          <a:off x="1080323" y="4681118"/>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Key Influencer Visualization</a:t>
          </a:r>
        </a:p>
      </dsp:txBody>
      <dsp:txXfrm>
        <a:off x="1080323" y="4681118"/>
        <a:ext cx="4406603" cy="935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67E64-6FAB-45D8-B247-7EEFCAA55CCC}">
      <dsp:nvSpPr>
        <dsp:cNvPr id="0" name=""/>
        <dsp:cNvSpPr/>
      </dsp:nvSpPr>
      <dsp:spPr>
        <a:xfrm>
          <a:off x="0" y="1414880"/>
          <a:ext cx="6513603" cy="12127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8299E-5FA5-48A4-AD98-6B4802E9824E}">
      <dsp:nvSpPr>
        <dsp:cNvPr id="0" name=""/>
        <dsp:cNvSpPr/>
      </dsp:nvSpPr>
      <dsp:spPr>
        <a:xfrm>
          <a:off x="366858" y="1687750"/>
          <a:ext cx="667014" cy="667014"/>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86860C-F71D-4B9E-B70C-D6F8653F13B0}">
      <dsp:nvSpPr>
        <dsp:cNvPr id="0" name=""/>
        <dsp:cNvSpPr/>
      </dsp:nvSpPr>
      <dsp:spPr>
        <a:xfrm>
          <a:off x="1400731" y="1414880"/>
          <a:ext cx="5112872" cy="1212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0" tIns="128350" rIns="128350" bIns="128350" numCol="1" spcCol="1270" anchor="ctr" anchorCtr="0">
          <a:noAutofit/>
        </a:bodyPr>
        <a:lstStyle/>
        <a:p>
          <a:pPr marL="0" lvl="0" indent="0" algn="l" defTabSz="1111250">
            <a:lnSpc>
              <a:spcPct val="100000"/>
            </a:lnSpc>
            <a:spcBef>
              <a:spcPct val="0"/>
            </a:spcBef>
            <a:spcAft>
              <a:spcPct val="35000"/>
            </a:spcAft>
            <a:buNone/>
          </a:pPr>
          <a:r>
            <a:rPr lang="en-US" sz="2500" kern="1200" dirty="0"/>
            <a:t>Anomaly Detection</a:t>
          </a:r>
        </a:p>
      </dsp:txBody>
      <dsp:txXfrm>
        <a:off x="1400731" y="1414880"/>
        <a:ext cx="5112872" cy="1212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6072E-117F-43A3-8FA5-8A9910AA68FF}">
      <dsp:nvSpPr>
        <dsp:cNvPr id="0" name=""/>
        <dsp:cNvSpPr/>
      </dsp:nvSpPr>
      <dsp:spPr>
        <a:xfrm>
          <a:off x="0" y="1582488"/>
          <a:ext cx="6284543" cy="13564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1DAB4-A842-4D8D-9953-2ADA8AE8053B}">
      <dsp:nvSpPr>
        <dsp:cNvPr id="0" name=""/>
        <dsp:cNvSpPr/>
      </dsp:nvSpPr>
      <dsp:spPr>
        <a:xfrm>
          <a:off x="410316" y="1887683"/>
          <a:ext cx="746030" cy="74603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742E9-3F4E-4F0A-BEA5-E5D01C4ED999}">
      <dsp:nvSpPr>
        <dsp:cNvPr id="0" name=""/>
        <dsp:cNvSpPr/>
      </dsp:nvSpPr>
      <dsp:spPr>
        <a:xfrm>
          <a:off x="1566664" y="1582488"/>
          <a:ext cx="4717879" cy="1356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54" tIns="143554" rIns="143554" bIns="143554" numCol="1" spcCol="1270" anchor="ctr" anchorCtr="0">
          <a:noAutofit/>
        </a:bodyPr>
        <a:lstStyle/>
        <a:p>
          <a:pPr marL="0" lvl="0" indent="0" algn="l" defTabSz="1111250">
            <a:lnSpc>
              <a:spcPct val="100000"/>
            </a:lnSpc>
            <a:spcBef>
              <a:spcPct val="0"/>
            </a:spcBef>
            <a:spcAft>
              <a:spcPct val="35000"/>
            </a:spcAft>
            <a:buNone/>
          </a:pPr>
          <a:r>
            <a:rPr lang="en-US" sz="2500" kern="1200" dirty="0"/>
            <a:t>Q&amp;A Visual</a:t>
          </a:r>
        </a:p>
      </dsp:txBody>
      <dsp:txXfrm>
        <a:off x="1566664" y="1582488"/>
        <a:ext cx="4717879" cy="13564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77E24-D323-42D2-AFE9-7CE0E46AFE4B}">
      <dsp:nvSpPr>
        <dsp:cNvPr id="0" name=""/>
        <dsp:cNvSpPr/>
      </dsp:nvSpPr>
      <dsp:spPr>
        <a:xfrm>
          <a:off x="0" y="1757071"/>
          <a:ext cx="6652677" cy="15060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92FDF-BCBE-47FE-9F99-2AE1A5584FA2}">
      <dsp:nvSpPr>
        <dsp:cNvPr id="0" name=""/>
        <dsp:cNvSpPr/>
      </dsp:nvSpPr>
      <dsp:spPr>
        <a:xfrm>
          <a:off x="455583" y="2095935"/>
          <a:ext cx="828333" cy="82833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70A82-0AD2-4F6E-B7DE-5C8D8A62BA81}">
      <dsp:nvSpPr>
        <dsp:cNvPr id="0" name=""/>
        <dsp:cNvSpPr/>
      </dsp:nvSpPr>
      <dsp:spPr>
        <a:xfrm>
          <a:off x="1739501" y="1757071"/>
          <a:ext cx="4913175" cy="1506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92" tIns="159392" rIns="159392" bIns="159392" numCol="1" spcCol="1270" anchor="ctr" anchorCtr="0">
          <a:noAutofit/>
        </a:bodyPr>
        <a:lstStyle/>
        <a:p>
          <a:pPr marL="0" lvl="0" indent="0" algn="l" defTabSz="1111250">
            <a:lnSpc>
              <a:spcPct val="100000"/>
            </a:lnSpc>
            <a:spcBef>
              <a:spcPct val="0"/>
            </a:spcBef>
            <a:spcAft>
              <a:spcPct val="35000"/>
            </a:spcAft>
            <a:buNone/>
          </a:pPr>
          <a:r>
            <a:rPr lang="en-US" sz="2500" kern="1200" dirty="0"/>
            <a:t>Smart Narrative Visual</a:t>
          </a:r>
        </a:p>
      </dsp:txBody>
      <dsp:txXfrm>
        <a:off x="1739501" y="1757071"/>
        <a:ext cx="4913175" cy="15060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53795-BA56-4D76-9D15-B898F42E921D}">
      <dsp:nvSpPr>
        <dsp:cNvPr id="0" name=""/>
        <dsp:cNvSpPr/>
      </dsp:nvSpPr>
      <dsp:spPr>
        <a:xfrm>
          <a:off x="0" y="1740217"/>
          <a:ext cx="6317866" cy="1491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4B3CC-B29E-4F1B-9795-EE4F45055F34}">
      <dsp:nvSpPr>
        <dsp:cNvPr id="0" name=""/>
        <dsp:cNvSpPr/>
      </dsp:nvSpPr>
      <dsp:spPr>
        <a:xfrm>
          <a:off x="451213" y="2075830"/>
          <a:ext cx="820388" cy="8203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65408-8A8D-44C1-810C-A67D471DED5E}">
      <dsp:nvSpPr>
        <dsp:cNvPr id="0" name=""/>
        <dsp:cNvSpPr/>
      </dsp:nvSpPr>
      <dsp:spPr>
        <a:xfrm>
          <a:off x="1722815" y="1740217"/>
          <a:ext cx="4595050" cy="149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863" tIns="157863" rIns="157863" bIns="157863" numCol="1" spcCol="1270" anchor="ctr" anchorCtr="0">
          <a:noAutofit/>
        </a:bodyPr>
        <a:lstStyle/>
        <a:p>
          <a:pPr marL="0" lvl="0" indent="0" algn="l" defTabSz="1111250">
            <a:lnSpc>
              <a:spcPct val="100000"/>
            </a:lnSpc>
            <a:spcBef>
              <a:spcPct val="0"/>
            </a:spcBef>
            <a:spcAft>
              <a:spcPct val="35000"/>
            </a:spcAft>
            <a:buNone/>
          </a:pPr>
          <a:r>
            <a:rPr lang="en-US" sz="2500" kern="1200" dirty="0"/>
            <a:t>Decomposition Tree</a:t>
          </a:r>
        </a:p>
      </dsp:txBody>
      <dsp:txXfrm>
        <a:off x="1722815" y="1740217"/>
        <a:ext cx="4595050" cy="14916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454D5-9F54-2546-988E-C7D1DC163396}">
      <dsp:nvSpPr>
        <dsp:cNvPr id="0" name=""/>
        <dsp:cNvSpPr/>
      </dsp:nvSpPr>
      <dsp:spPr>
        <a:xfrm>
          <a:off x="0" y="1721933"/>
          <a:ext cx="6425943" cy="14759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81F66-19DE-EF44-AD3A-5B01E812B1E6}">
      <dsp:nvSpPr>
        <dsp:cNvPr id="0" name=""/>
        <dsp:cNvSpPr/>
      </dsp:nvSpPr>
      <dsp:spPr>
        <a:xfrm>
          <a:off x="446472" y="2054020"/>
          <a:ext cx="811768" cy="81176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7BC747-761E-AD4A-9CE2-09CF2A4E5549}">
      <dsp:nvSpPr>
        <dsp:cNvPr id="0" name=""/>
        <dsp:cNvSpPr/>
      </dsp:nvSpPr>
      <dsp:spPr>
        <a:xfrm>
          <a:off x="1704714" y="1721933"/>
          <a:ext cx="4721229" cy="147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04" tIns="156204" rIns="156204" bIns="156204" numCol="1" spcCol="1270" anchor="ctr" anchorCtr="0">
          <a:noAutofit/>
        </a:bodyPr>
        <a:lstStyle/>
        <a:p>
          <a:pPr marL="0" lvl="0" indent="0" algn="l" defTabSz="1111250">
            <a:lnSpc>
              <a:spcPct val="100000"/>
            </a:lnSpc>
            <a:spcBef>
              <a:spcPct val="0"/>
            </a:spcBef>
            <a:spcAft>
              <a:spcPct val="35000"/>
            </a:spcAft>
            <a:buNone/>
          </a:pPr>
          <a:r>
            <a:rPr lang="en-US" sz="2500" kern="1200" dirty="0"/>
            <a:t>Key Influencer Visualization</a:t>
          </a:r>
        </a:p>
      </dsp:txBody>
      <dsp:txXfrm>
        <a:off x="1704714" y="1721933"/>
        <a:ext cx="4721229" cy="147594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99D0D-6F57-C74D-A3A3-5B594C69C001}" type="datetimeFigureOut">
              <a:rPr lang="en-US" smtClean="0"/>
              <a:t>9/17/22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AA475-6D9B-2E4F-9D77-2F45B455BE47}" type="slidenum">
              <a:rPr lang="en-US" smtClean="0"/>
              <a:t>‹#›</a:t>
            </a:fld>
            <a:endParaRPr lang="en-US"/>
          </a:p>
        </p:txBody>
      </p:sp>
    </p:spTree>
    <p:extLst>
      <p:ext uri="{BB962C8B-B14F-4D97-AF65-F5344CB8AC3E}">
        <p14:creationId xmlns:p14="http://schemas.microsoft.com/office/powerpoint/2010/main" val="72908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ikibon.com/systems-of-intelligence-the-next-generation-of-enterprise-applications-built-on-big-data/"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owerapps.microsoft.com/"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docs.microsoft.com/en-us/ai-builder/text-classification-overview" TargetMode="External"/><Relationship Id="rId4" Type="http://schemas.openxmlformats.org/officeDocument/2006/relationships/hyperlink" Target="https://flow.microsoft.co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ikibon.com/systems-of-intelligence-the-next-generation-of-enterprise-applications-built-on-big-data/"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cognitive-services/language-service/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ocs.microsoft.com/en-us/legal/cognitive-services/language-service/transparency-note-sentiment-analysis?context=/azure/cognitive-services/language-service/context/context" TargetMode="External"/><Relationship Id="rId4" Type="http://schemas.openxmlformats.org/officeDocument/2006/relationships/hyperlink" Target="https://docs.microsoft.com/en-us/azure/cognitive-services/language-service/sentiment-opinion-mining/language-suppor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AU" sz="1200" b="1" i="0" u="none" strike="noStrike" kern="1200" dirty="0" err="1">
                <a:solidFill>
                  <a:schemeClr val="tx1"/>
                </a:solidFill>
                <a:effectLst/>
                <a:latin typeface="+mn-lt"/>
                <a:ea typeface="+mn-ea"/>
                <a:cs typeface="+mn-cs"/>
              </a:rPr>
              <a:t>PowerBI</a:t>
            </a:r>
            <a:r>
              <a:rPr lang="en-AU" sz="1200" b="0" i="0" kern="1200" dirty="0">
                <a:solidFill>
                  <a:schemeClr val="tx1"/>
                </a:solidFill>
                <a:effectLst/>
                <a:latin typeface="+mn-lt"/>
                <a:ea typeface="+mn-ea"/>
                <a:cs typeface="+mn-cs"/>
              </a:rPr>
              <a:t>​</a:t>
            </a:r>
          </a:p>
          <a:p>
            <a:pPr rtl="0" fontAlgn="base"/>
            <a:r>
              <a:rPr lang="en-AU" sz="1200" b="0" i="0" u="none" strike="noStrike" kern="1200" dirty="0" err="1">
                <a:solidFill>
                  <a:schemeClr val="tx1"/>
                </a:solidFill>
                <a:effectLst/>
                <a:latin typeface="+mn-lt"/>
                <a:ea typeface="+mn-ea"/>
                <a:cs typeface="+mn-cs"/>
              </a:rPr>
              <a:t>PowerBI</a:t>
            </a:r>
            <a:r>
              <a:rPr lang="en-AU" sz="1200" b="0" i="0" u="none" strike="noStrike" kern="1200" dirty="0">
                <a:solidFill>
                  <a:schemeClr val="tx1"/>
                </a:solidFill>
                <a:effectLst/>
                <a:latin typeface="+mn-lt"/>
                <a:ea typeface="+mn-ea"/>
                <a:cs typeface="+mn-cs"/>
              </a:rPr>
              <a:t> is a </a:t>
            </a:r>
            <a:r>
              <a:rPr lang="en-AU" sz="1200" b="1" i="0" u="none" strike="noStrike" kern="1200" dirty="0">
                <a:solidFill>
                  <a:schemeClr val="tx1"/>
                </a:solidFill>
                <a:effectLst/>
                <a:latin typeface="+mn-lt"/>
                <a:ea typeface="+mn-ea"/>
                <a:cs typeface="+mn-cs"/>
              </a:rPr>
              <a:t>business analytics service</a:t>
            </a:r>
            <a:r>
              <a:rPr lang="en-AU" sz="1200" b="0" i="0" u="none" strike="noStrike" kern="1200" dirty="0">
                <a:solidFill>
                  <a:schemeClr val="tx1"/>
                </a:solidFill>
                <a:effectLst/>
                <a:latin typeface="+mn-lt"/>
                <a:ea typeface="+mn-ea"/>
                <a:cs typeface="+mn-cs"/>
              </a:rPr>
              <a:t> provided by Microsoft. Using data stored in CDS or other databases, users can build informative reports and dashboards to display important data about sales, customer service, and other business functions. These dashboards and reports can be published on websites, in SharePoint or Teams, and in Apps.</a:t>
            </a:r>
            <a:r>
              <a:rPr lang="en-AU" sz="1200" b="0" i="0" kern="1200" dirty="0">
                <a:solidFill>
                  <a:schemeClr val="tx1"/>
                </a:solidFill>
                <a:effectLst/>
                <a:latin typeface="+mn-lt"/>
                <a:ea typeface="+mn-ea"/>
                <a:cs typeface="+mn-cs"/>
              </a:rPr>
              <a:t>​</a:t>
            </a:r>
          </a:p>
          <a:p>
            <a:pPr rtl="0" fontAlgn="base"/>
            <a:endParaRPr lang="en-AU" sz="1200" b="0" i="0" kern="1200" dirty="0">
              <a:solidFill>
                <a:schemeClr val="tx1"/>
              </a:solidFill>
              <a:effectLst/>
              <a:latin typeface="+mn-lt"/>
              <a:ea typeface="+mn-ea"/>
              <a:cs typeface="+mn-cs"/>
            </a:endParaRPr>
          </a:p>
          <a:p>
            <a:pPr rtl="0" fontAlgn="base"/>
            <a:r>
              <a:rPr lang="en-AU" sz="1200" b="1" i="0" u="none" strike="noStrike" kern="1200" dirty="0">
                <a:solidFill>
                  <a:schemeClr val="tx1"/>
                </a:solidFill>
                <a:effectLst/>
                <a:latin typeface="+mn-lt"/>
                <a:ea typeface="+mn-ea"/>
                <a:cs typeface="+mn-cs"/>
              </a:rPr>
              <a:t>Power BI,</a:t>
            </a:r>
            <a:r>
              <a:rPr lang="en-AU" sz="1200" b="0" i="0" u="none" strike="noStrike" kern="1200" dirty="0">
                <a:solidFill>
                  <a:schemeClr val="tx1"/>
                </a:solidFill>
                <a:effectLst/>
                <a:latin typeface="+mn-lt"/>
                <a:ea typeface="+mn-ea"/>
                <a:cs typeface="+mn-cs"/>
              </a:rPr>
              <a:t> a business intelligence tool for visualizing data with different kinds of charts. </a:t>
            </a:r>
            <a:endParaRPr lang="en-AU" sz="1200" b="0" i="0" kern="1200" dirty="0">
              <a:solidFill>
                <a:schemeClr val="tx1"/>
              </a:solidFill>
              <a:effectLst/>
              <a:latin typeface="+mn-lt"/>
              <a:ea typeface="+mn-ea"/>
              <a:cs typeface="+mn-cs"/>
            </a:endParaRPr>
          </a:p>
          <a:p>
            <a:pPr rtl="0" fontAlgn="base"/>
            <a:endParaRPr lang="en-AU" sz="1200" b="0" i="0" kern="1200" dirty="0">
              <a:solidFill>
                <a:schemeClr val="tx1"/>
              </a:solidFill>
              <a:effectLst/>
              <a:latin typeface="+mn-lt"/>
              <a:ea typeface="+mn-ea"/>
              <a:cs typeface="+mn-cs"/>
            </a:endParaRPr>
          </a:p>
          <a:p>
            <a:pPr rtl="0" fontAlgn="base"/>
            <a:endParaRPr lang="en-AU" sz="1200" b="0" i="0" kern="1200" dirty="0">
              <a:solidFill>
                <a:schemeClr val="tx1"/>
              </a:solidFill>
              <a:effectLst/>
              <a:latin typeface="+mn-lt"/>
              <a:ea typeface="+mn-ea"/>
              <a:cs typeface="+mn-cs"/>
            </a:endParaRPr>
          </a:p>
          <a:p>
            <a:pPr rtl="0" fontAlgn="base"/>
            <a:r>
              <a:rPr lang="en-AU" sz="1200" b="0" i="0" u="none" strike="noStrike" kern="1200" dirty="0">
                <a:solidFill>
                  <a:schemeClr val="tx1"/>
                </a:solidFill>
                <a:effectLst/>
                <a:latin typeface="+mn-lt"/>
                <a:ea typeface="+mn-ea"/>
                <a:cs typeface="+mn-cs"/>
              </a:rPr>
              <a:t>Fundamental change is that data is now coming first</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Modern businesses are starting with </a:t>
            </a:r>
            <a:r>
              <a:rPr lang="en-AU" sz="1200" b="0" i="1" u="sng" strike="noStrike" kern="1200" dirty="0">
                <a:solidFill>
                  <a:schemeClr val="tx1"/>
                </a:solidFill>
                <a:effectLst/>
                <a:latin typeface="+mn-lt"/>
                <a:ea typeface="+mn-ea"/>
                <a:cs typeface="+mn-cs"/>
                <a:hlinkClick r:id="rId3"/>
              </a:rPr>
              <a:t>systems of observation and intelligence</a:t>
            </a:r>
            <a:r>
              <a:rPr lang="en-AU"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Data would drive the starting point</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Bring all your data together into a common data model</a:t>
            </a:r>
            <a:r>
              <a:rPr lang="en-US" sz="1200" b="0" i="0" kern="1200" dirty="0">
                <a:solidFill>
                  <a:schemeClr val="tx1"/>
                </a:solidFill>
                <a:effectLst/>
                <a:latin typeface="+mn-lt"/>
                <a:ea typeface="+mn-ea"/>
                <a:cs typeface="+mn-cs"/>
              </a:rPr>
              <a:t>​</a:t>
            </a:r>
          </a:p>
          <a:p>
            <a:pPr rtl="0" fontAlgn="base"/>
            <a:endParaRPr lang="en-AU" sz="1200" b="0" i="0" kern="1200" dirty="0">
              <a:solidFill>
                <a:schemeClr val="tx1"/>
              </a:solidFill>
              <a:effectLst/>
              <a:latin typeface="+mn-lt"/>
              <a:ea typeface="+mn-ea"/>
              <a:cs typeface="+mn-cs"/>
            </a:endParaRPr>
          </a:p>
          <a:p>
            <a:pPr rtl="0" fontAlgn="base"/>
            <a:r>
              <a:rPr lang="en-AU"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a:t>
            </a:fld>
            <a:endParaRPr lang="en-US"/>
          </a:p>
        </p:txBody>
      </p:sp>
    </p:spTree>
    <p:extLst>
      <p:ext uri="{BB962C8B-B14F-4D97-AF65-F5344CB8AC3E}">
        <p14:creationId xmlns:p14="http://schemas.microsoft.com/office/powerpoint/2010/main" val="246750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cases: asking question regarding the data, either by writing them manually or using a list of featured questions (set by the admin) this allows user to quickly come up with the most relevant insights contained in the data. Report designers can specify the way data should be shown and the Q&amp;Q visual will automatically create this visual for them.</a:t>
            </a:r>
          </a:p>
          <a:p>
            <a:endParaRPr lang="en-US" dirty="0"/>
          </a:p>
          <a:p>
            <a:r>
              <a:rPr lang="en-US" dirty="0"/>
              <a:t>Likely users: Sales, finances &amp; HR document, marketing team. </a:t>
            </a:r>
          </a:p>
          <a:p>
            <a:endParaRPr lang="en-US" dirty="0"/>
          </a:p>
          <a:p>
            <a:r>
              <a:rPr lang="en-US" dirty="0" err="1"/>
              <a:t>Requirment</a:t>
            </a:r>
            <a:r>
              <a:rPr lang="en-US" dirty="0"/>
              <a:t>: model needs to be set up in the right way. fix incorrect data types, </a:t>
            </a:r>
          </a:p>
          <a:p>
            <a:endParaRPr lang="en-US" dirty="0"/>
          </a:p>
          <a:p>
            <a:r>
              <a:rPr lang="en-US" dirty="0" err="1"/>
              <a:t>Challenages</a:t>
            </a:r>
            <a:r>
              <a:rPr lang="en-US" dirty="0"/>
              <a:t>: Not all data sou0rces are  supported. It has some limitation (geo, multiple statement, storing limitation of posed question, </a:t>
            </a:r>
            <a:r>
              <a:rPr lang="en-US" dirty="0" err="1"/>
              <a:t>etc</a:t>
            </a:r>
            <a:r>
              <a:rPr lang="en-US" dirty="0"/>
              <a:t>)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12</a:t>
            </a:fld>
            <a:endParaRPr lang="en-US"/>
          </a:p>
        </p:txBody>
      </p:sp>
    </p:spTree>
    <p:extLst>
      <p:ext uri="{BB962C8B-B14F-4D97-AF65-F5344CB8AC3E}">
        <p14:creationId xmlns:p14="http://schemas.microsoft.com/office/powerpoint/2010/main" val="512016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 </a:t>
            </a:r>
            <a:r>
              <a:rPr lang="en-US" dirty="0" err="1"/>
              <a:t>retrun</a:t>
            </a:r>
            <a:r>
              <a:rPr lang="en-US" dirty="0"/>
              <a:t> a textual representation of key insights contained in the underlying data, this allows users to quickly derive the most relevant information contained in the visual. It does so by using NLP. </a:t>
            </a:r>
          </a:p>
          <a:p>
            <a:endParaRPr lang="en-US" dirty="0"/>
          </a:p>
          <a:p>
            <a:r>
              <a:rPr lang="en-US" dirty="0"/>
              <a:t>You can create a template for the </a:t>
            </a:r>
            <a:r>
              <a:rPr lang="en-US" dirty="0" err="1"/>
              <a:t>summmmary</a:t>
            </a:r>
            <a:r>
              <a:rPr lang="en-US" dirty="0"/>
              <a:t>, you have to manually set up the data items that the smart narrative </a:t>
            </a:r>
            <a:r>
              <a:rPr lang="en-US" dirty="0" err="1"/>
              <a:t>shold</a:t>
            </a:r>
            <a:r>
              <a:rPr lang="en-US" dirty="0"/>
              <a:t> return in the summary.</a:t>
            </a:r>
          </a:p>
          <a:p>
            <a:endParaRPr lang="en-US" dirty="0"/>
          </a:p>
          <a:p>
            <a:r>
              <a:rPr lang="en-US" dirty="0" err="1"/>
              <a:t>Challanegs</a:t>
            </a:r>
            <a:r>
              <a:rPr lang="en-US" dirty="0"/>
              <a:t>: the smart narrative feature doesn’t support a list of functionalities like publishing to web, pinning to a dashboard, using dynamic values and conditional formatting. </a:t>
            </a:r>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13</a:t>
            </a:fld>
            <a:endParaRPr lang="en-US"/>
          </a:p>
        </p:txBody>
      </p:sp>
    </p:spTree>
    <p:extLst>
      <p:ext uri="{BB962C8B-B14F-4D97-AF65-F5344CB8AC3E}">
        <p14:creationId xmlns:p14="http://schemas.microsoft.com/office/powerpoint/2010/main" val="2558290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decomposition tree visual in Power BI lets you visualize data across multiple dimensions, it automatically aggregate data and enables drilling down into your dimensions in any order. It is also an AI visualization, so you can ask It to find the next dimension to drill down into based on certain criteria. This makes it a valuable tool for ad hoc exploration and conducting root cause analysis. </a:t>
            </a:r>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14</a:t>
            </a:fld>
            <a:endParaRPr lang="en-US"/>
          </a:p>
        </p:txBody>
      </p:sp>
    </p:spTree>
    <p:extLst>
      <p:ext uri="{BB962C8B-B14F-4D97-AF65-F5344CB8AC3E}">
        <p14:creationId xmlns:p14="http://schemas.microsoft.com/office/powerpoint/2010/main" val="4016102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a:t>
            </a:r>
            <a:r>
              <a:rPr lang="en-US" dirty="0" err="1"/>
              <a:t>influecners</a:t>
            </a:r>
            <a:r>
              <a:rPr lang="en-US" dirty="0"/>
              <a:t> visual helps you understand the factors that drive a metric you’re interested in. it analyses your data, ranks the factors that matter and display them as key influencers. </a:t>
            </a:r>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15</a:t>
            </a:fld>
            <a:endParaRPr lang="en-US"/>
          </a:p>
        </p:txBody>
      </p:sp>
    </p:spTree>
    <p:extLst>
      <p:ext uri="{BB962C8B-B14F-4D97-AF65-F5344CB8AC3E}">
        <p14:creationId xmlns:p14="http://schemas.microsoft.com/office/powerpoint/2010/main" val="3110897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16</a:t>
            </a:fld>
            <a:endParaRPr lang="en-US"/>
          </a:p>
        </p:txBody>
      </p:sp>
    </p:spTree>
    <p:extLst>
      <p:ext uri="{BB962C8B-B14F-4D97-AF65-F5344CB8AC3E}">
        <p14:creationId xmlns:p14="http://schemas.microsoft.com/office/powerpoint/2010/main" val="253202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17</a:t>
            </a:fld>
            <a:endParaRPr lang="en-US"/>
          </a:p>
        </p:txBody>
      </p:sp>
    </p:spTree>
    <p:extLst>
      <p:ext uri="{BB962C8B-B14F-4D97-AF65-F5344CB8AC3E}">
        <p14:creationId xmlns:p14="http://schemas.microsoft.com/office/powerpoint/2010/main" val="319444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The model is the core component of machine learning, and ultimately what we are trying to build. A model might estimate how old a person is from a photo, predict what you might like to see on social media, or decide where a robotic arm should move. </a:t>
            </a:r>
          </a:p>
          <a:p>
            <a:endParaRPr lang="en-AU" b="1" dirty="0"/>
          </a:p>
          <a:p>
            <a:endParaRPr lang="en-AU" b="1" dirty="0"/>
          </a:p>
          <a:p>
            <a:r>
              <a:rPr lang="en-AU" b="1" dirty="0"/>
              <a:t>Choose AI template</a:t>
            </a:r>
            <a:r>
              <a:rPr lang="en-AU" dirty="0"/>
              <a:t>: Select your business problem from a growing set of AI turnkey solutions.</a:t>
            </a:r>
          </a:p>
          <a:p>
            <a:endParaRPr lang="en-AU" dirty="0"/>
          </a:p>
          <a:p>
            <a:r>
              <a:rPr lang="en-AU" b="1" dirty="0"/>
              <a:t>Connect data</a:t>
            </a:r>
            <a:r>
              <a:rPr lang="en-AU" dirty="0"/>
              <a:t>: Select your business-specific data from Common Data Service. AI Builder does the hard work for you thanks to the Common Data Model.</a:t>
            </a:r>
          </a:p>
          <a:p>
            <a:endParaRPr lang="en-AU" dirty="0"/>
          </a:p>
          <a:p>
            <a:r>
              <a:rPr lang="en-AU" b="1" dirty="0"/>
              <a:t>Tailor your AI model</a:t>
            </a:r>
            <a:r>
              <a:rPr lang="en-AU" dirty="0"/>
              <a:t>: Filter your data and customize your AI model to best fit your business problem.</a:t>
            </a:r>
          </a:p>
          <a:p>
            <a:endParaRPr lang="en-AU" dirty="0"/>
          </a:p>
          <a:p>
            <a:r>
              <a:rPr lang="en-AU" b="1" dirty="0"/>
              <a:t>Train your AI model</a:t>
            </a:r>
            <a:r>
              <a:rPr lang="en-AU" dirty="0"/>
              <a:t>: Training is an automatic operation where AI Builder builds your model by teaching it how to solve your business problem (for example, recognize your products on an image) using your business data and customization. Once trained, your AI model can generate insights, such as the result of a prediction or the objects detected on an image.</a:t>
            </a:r>
          </a:p>
          <a:p>
            <a:r>
              <a:rPr lang="en-AU" b="1" dirty="0"/>
              <a:t>Use your AI model</a:t>
            </a:r>
            <a:r>
              <a:rPr lang="en-AU" dirty="0"/>
              <a:t>: Take advantage of the insights provided by your AI model without writing a single line of code. With Power Platform, you can create end-to-end solutions to your business problems, such as creating a flow that automates document processing or an app that predicts whether a supplier will fall out of compliance.</a:t>
            </a:r>
          </a:p>
          <a:p>
            <a:endParaRPr lang="en-AU" dirty="0"/>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solidFill>
                  <a:schemeClr val="bg2">
                    <a:lumMod val="25000"/>
                  </a:schemeClr>
                </a:solidFill>
              </a:rPr>
              <a:t> </a:t>
            </a:r>
            <a:r>
              <a:rPr lang="en-AU" sz="1200" dirty="0">
                <a:solidFill>
                  <a:schemeClr val="tx1"/>
                </a:solidFill>
              </a:rPr>
              <a:t>An AI model template is a </a:t>
            </a:r>
            <a:r>
              <a:rPr lang="en-AU" sz="1200" dirty="0" err="1">
                <a:solidFill>
                  <a:schemeClr val="tx1"/>
                </a:solidFill>
              </a:rPr>
              <a:t>preset</a:t>
            </a:r>
            <a:r>
              <a:rPr lang="en-AU" sz="1200" dirty="0">
                <a:solidFill>
                  <a:schemeClr val="tx1"/>
                </a:solidFill>
              </a:rPr>
              <a:t> for building a model to solve a particular business scenario</a:t>
            </a:r>
            <a:r>
              <a:rPr lang="en-AU" sz="1200" b="1" dirty="0">
                <a:solidFill>
                  <a:schemeClr val="tx1"/>
                </a:solidFill>
              </a:rPr>
              <a:t>, such as classifying customer feedback. </a:t>
            </a:r>
            <a:r>
              <a:rPr lang="en-AU" sz="1200" dirty="0">
                <a:solidFill>
                  <a:schemeClr val="tx1"/>
                </a:solidFill>
              </a:rPr>
              <a:t>Users can tailor a model template to suit their needs with minimal effort. The result of this customization is a business-specific AI model that can be used in </a:t>
            </a:r>
            <a:r>
              <a:rPr lang="en-AU" sz="1200" u="sng" dirty="0">
                <a:solidFill>
                  <a:schemeClr val="tx1"/>
                </a:solidFill>
                <a:hlinkClick r:id="rId3"/>
              </a:rPr>
              <a:t>Power Apps</a:t>
            </a:r>
            <a:r>
              <a:rPr lang="en-AU" sz="1200" dirty="0">
                <a:solidFill>
                  <a:schemeClr val="tx1"/>
                </a:solidFill>
              </a:rPr>
              <a:t>, </a:t>
            </a:r>
            <a:r>
              <a:rPr lang="en-AU" sz="1200" u="sng" dirty="0">
                <a:solidFill>
                  <a:schemeClr val="tx1"/>
                </a:solidFill>
                <a:hlinkClick r:id="rId4"/>
              </a:rPr>
              <a:t>Power Automate</a:t>
            </a:r>
            <a:r>
              <a:rPr lang="en-AU" sz="1200" dirty="0">
                <a:solidFill>
                  <a:schemeClr val="tx1"/>
                </a:solidFill>
              </a:rPr>
              <a:t>, and more.</a:t>
            </a:r>
            <a:endParaRPr lang="en-AU" dirty="0"/>
          </a:p>
          <a:p>
            <a:endParaRPr lang="en-AU" dirty="0"/>
          </a:p>
          <a:p>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Object detection,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dirty="0"/>
              <a:t>           allows you to detect the object based on your company nature. train the model based on the imported picture then, you able to create an application to detect the object</a:t>
            </a:r>
          </a:p>
          <a:p>
            <a:pPr marL="171450" indent="-171450">
              <a:buFont typeface="Arial" panose="020B0604020202020204" pitchFamily="34" charset="0"/>
              <a:buChar char="•"/>
            </a:pPr>
            <a:r>
              <a:rPr lang="en-AU" dirty="0"/>
              <a:t>Prediction</a:t>
            </a:r>
          </a:p>
          <a:p>
            <a:pPr lvl="1"/>
            <a:r>
              <a:rPr lang="en-AU" sz="1600" dirty="0"/>
              <a:t>a binary prediction such as the customer stays with us or not, do we get the new offer or not, should we give the loan or not….all two situation prediction can be categorized in this group.</a:t>
            </a:r>
          </a:p>
          <a:p>
            <a:pPr marL="285750" indent="-285750">
              <a:buFont typeface="Arial" panose="020B0604020202020204" pitchFamily="34" charset="0"/>
              <a:buChar char="•"/>
            </a:pPr>
            <a:r>
              <a:rPr lang="en-AU" sz="1800" dirty="0"/>
              <a:t>From processor</a:t>
            </a:r>
          </a:p>
          <a:p>
            <a:pPr lvl="1"/>
            <a:r>
              <a:rPr lang="en-AU" sz="1600" dirty="0"/>
              <a:t>the form Processor is a new service in Cognitive Services (see from here) that able to be trained to learn a form and extract each part ( cell) of the form content. This makes life easy to create an application that able to take pictures of the forms and extract its different elements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p>
          <a:p>
            <a:pPr marL="285750" indent="-285750">
              <a:buFont typeface="Arial" panose="020B0604020202020204" pitchFamily="34" charset="0"/>
              <a:buChar char="•"/>
            </a:pPr>
            <a:r>
              <a:rPr lang="en-AU" sz="1800" dirty="0"/>
              <a:t>Text Classification</a:t>
            </a:r>
          </a:p>
          <a:p>
            <a:pPr lvl="1"/>
            <a:r>
              <a:rPr lang="en-AU" sz="1600" dirty="0"/>
              <a:t>This service helps you to tag and find the main elements of the text you have from your customer or in company documents. “</a:t>
            </a:r>
            <a:r>
              <a:rPr lang="en-AU" sz="1600" dirty="0">
                <a:hlinkClick r:id="rId5"/>
              </a:rPr>
              <a:t>Text classification is one of the fundamental natural language processing (NLP) problems. It allows tagging of text entries with tags or labels that can be used for sentiment analysis, spam detection, and routing customer requests, just to name a few examples.</a:t>
            </a:r>
            <a:r>
              <a:rPr lang="en-AU" sz="1600" dirty="0"/>
              <a:t>”</a:t>
            </a:r>
          </a:p>
          <a:p>
            <a:pPr lvl="1"/>
            <a:endParaRPr lang="en-AU" sz="1600" dirty="0"/>
          </a:p>
          <a:p>
            <a:pPr lvl="0"/>
            <a:r>
              <a:rPr lang="en-AU" sz="1200" b="0" i="0" kern="1200" dirty="0">
                <a:solidFill>
                  <a:schemeClr val="tx1"/>
                </a:solidFill>
                <a:effectLst/>
                <a:latin typeface="+mn-lt"/>
                <a:ea typeface="+mn-ea"/>
                <a:cs typeface="+mn-cs"/>
              </a:rPr>
              <a:t>The </a:t>
            </a:r>
            <a:r>
              <a:rPr lang="en-AU" sz="1200" b="1" i="0" kern="1200" dirty="0">
                <a:solidFill>
                  <a:schemeClr val="tx1"/>
                </a:solidFill>
                <a:effectLst/>
                <a:latin typeface="+mn-lt"/>
                <a:ea typeface="+mn-ea"/>
                <a:cs typeface="+mn-cs"/>
              </a:rPr>
              <a:t>sentiment analysis </a:t>
            </a:r>
            <a:r>
              <a:rPr lang="en-AU" sz="1200" b="0" i="0" kern="1200" dirty="0">
                <a:solidFill>
                  <a:schemeClr val="tx1"/>
                </a:solidFill>
                <a:effectLst/>
                <a:latin typeface="+mn-lt"/>
                <a:ea typeface="+mn-ea"/>
                <a:cs typeface="+mn-cs"/>
              </a:rPr>
              <a:t>prebuilt model can be used to detect positive or negative sentiment in social media, customer reviews or any text data you want to </a:t>
            </a:r>
            <a:r>
              <a:rPr lang="en-AU" sz="1200" b="0" i="0" kern="1200" dirty="0" err="1">
                <a:solidFill>
                  <a:schemeClr val="tx1"/>
                </a:solidFill>
                <a:effectLst/>
                <a:latin typeface="+mn-lt"/>
                <a:ea typeface="+mn-ea"/>
                <a:cs typeface="+mn-cs"/>
              </a:rPr>
              <a:t>analyze</a:t>
            </a:r>
            <a:r>
              <a:rPr lang="en-AU" sz="1200" b="0" i="0" kern="1200" dirty="0">
                <a:solidFill>
                  <a:schemeClr val="tx1"/>
                </a:solidFill>
                <a:effectLst/>
                <a:latin typeface="+mn-lt"/>
                <a:ea typeface="+mn-ea"/>
                <a:cs typeface="+mn-cs"/>
              </a:rPr>
              <a:t>. This model evaluates text input and return scores and labels at a sentence and document level. The scores and labels are positive, negative, and neutral. At the document level, the mixed sentiment label (not the score) also can be returned. The sentiment of the document is determined by aggregating the scores of the sentences.</a:t>
            </a:r>
            <a:endParaRPr lang="en-AU" sz="1600" dirty="0"/>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18</a:t>
            </a:fld>
            <a:endParaRPr lang="en-US"/>
          </a:p>
        </p:txBody>
      </p:sp>
    </p:spTree>
    <p:extLst>
      <p:ext uri="{BB962C8B-B14F-4D97-AF65-F5344CB8AC3E}">
        <p14:creationId xmlns:p14="http://schemas.microsoft.com/office/powerpoint/2010/main" val="98385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Predicting a continuous quantity</a:t>
            </a:r>
          </a:p>
          <a:p>
            <a:r>
              <a:rPr lang="en-US" dirty="0"/>
              <a:t>Classification: </a:t>
            </a:r>
            <a:r>
              <a:rPr lang="en-US" dirty="0" err="1"/>
              <a:t>prediting</a:t>
            </a:r>
            <a:r>
              <a:rPr lang="en-US" dirty="0"/>
              <a:t> a category</a:t>
            </a:r>
          </a:p>
          <a:p>
            <a:endParaRPr lang="en-US" dirty="0"/>
          </a:p>
          <a:p>
            <a:r>
              <a:rPr lang="en-US" dirty="0" err="1"/>
              <a:t>Doesnot</a:t>
            </a:r>
            <a:r>
              <a:rPr lang="en-US" dirty="0"/>
              <a:t> include unsupervised models and forecasting</a:t>
            </a:r>
          </a:p>
          <a:p>
            <a:endParaRPr lang="en-US" dirty="0"/>
          </a:p>
          <a:p>
            <a:endParaRPr lang="en-US" dirty="0"/>
          </a:p>
          <a:p>
            <a:r>
              <a:rPr lang="en-US" dirty="0"/>
              <a:t>Lets see if we can demo it in the power BI </a:t>
            </a:r>
          </a:p>
          <a:p>
            <a:endParaRPr lang="en-US" dirty="0"/>
          </a:p>
          <a:p>
            <a:r>
              <a:rPr lang="en-AU" sz="1200" b="1" i="0" kern="1200" dirty="0">
                <a:solidFill>
                  <a:schemeClr val="tx1"/>
                </a:solidFill>
                <a:effectLst/>
                <a:latin typeface="+mn-lt"/>
                <a:ea typeface="+mn-ea"/>
                <a:cs typeface="+mn-cs"/>
              </a:rPr>
              <a:t>I am going to use Automated Machine Learning</a:t>
            </a:r>
            <a:r>
              <a:rPr lang="en-AU" sz="1200" b="0" i="0" kern="1200" dirty="0">
                <a:solidFill>
                  <a:schemeClr val="tx1"/>
                </a:solidFill>
                <a:effectLst/>
                <a:latin typeface="+mn-lt"/>
                <a:ea typeface="+mn-ea"/>
                <a:cs typeface="+mn-cs"/>
              </a:rPr>
              <a:t> to create and apply a binary prediction model in Power BI. The tutorial includes guidance for creating a Power BI dataflow, and using the entities defined in the dataflow to train and validate a machine learning model directly in Power BI. We then use that model for scoring new data to generate predictions.</a:t>
            </a:r>
            <a:endParaRPr lang="en-US" dirty="0"/>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19</a:t>
            </a:fld>
            <a:endParaRPr lang="en-US"/>
          </a:p>
        </p:txBody>
      </p:sp>
    </p:spTree>
    <p:extLst>
      <p:ext uri="{BB962C8B-B14F-4D97-AF65-F5344CB8AC3E}">
        <p14:creationId xmlns:p14="http://schemas.microsoft.com/office/powerpoint/2010/main" val="4116760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AU" sz="1200" b="0" i="0" u="none" strike="noStrike" kern="1200" dirty="0">
                <a:solidFill>
                  <a:schemeClr val="tx1"/>
                </a:solidFill>
                <a:effectLst/>
                <a:latin typeface="+mn-lt"/>
                <a:ea typeface="+mn-ea"/>
                <a:cs typeface="+mn-cs"/>
              </a:rPr>
              <a:t>Language </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People</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Organization</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Location</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Images</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Key Phrase</a:t>
            </a:r>
            <a:endParaRPr lang="en-US"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20</a:t>
            </a:fld>
            <a:endParaRPr lang="en-US"/>
          </a:p>
        </p:txBody>
      </p:sp>
    </p:spTree>
    <p:extLst>
      <p:ext uri="{BB962C8B-B14F-4D97-AF65-F5344CB8AC3E}">
        <p14:creationId xmlns:p14="http://schemas.microsoft.com/office/powerpoint/2010/main" val="1223879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22</a:t>
            </a:fld>
            <a:endParaRPr lang="en-US"/>
          </a:p>
        </p:txBody>
      </p:sp>
    </p:spTree>
    <p:extLst>
      <p:ext uri="{BB962C8B-B14F-4D97-AF65-F5344CB8AC3E}">
        <p14:creationId xmlns:p14="http://schemas.microsoft.com/office/powerpoint/2010/main" val="428603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AU" sz="1200" b="1" i="0" u="none" strike="noStrike" kern="1200" dirty="0" err="1">
                <a:solidFill>
                  <a:schemeClr val="tx1"/>
                </a:solidFill>
                <a:effectLst/>
                <a:latin typeface="+mn-lt"/>
                <a:ea typeface="+mn-ea"/>
                <a:cs typeface="+mn-cs"/>
              </a:rPr>
              <a:t>PowerBI</a:t>
            </a:r>
            <a:r>
              <a:rPr lang="en-AU" sz="1200" b="0" i="0" kern="1200" dirty="0">
                <a:solidFill>
                  <a:schemeClr val="tx1"/>
                </a:solidFill>
                <a:effectLst/>
                <a:latin typeface="+mn-lt"/>
                <a:ea typeface="+mn-ea"/>
                <a:cs typeface="+mn-cs"/>
              </a:rPr>
              <a:t>​</a:t>
            </a:r>
          </a:p>
          <a:p>
            <a:pPr rtl="0" fontAlgn="base"/>
            <a:r>
              <a:rPr lang="en-AU" sz="1200" b="0" i="0" u="none" strike="noStrike" kern="1200" dirty="0" err="1">
                <a:solidFill>
                  <a:schemeClr val="tx1"/>
                </a:solidFill>
                <a:effectLst/>
                <a:latin typeface="+mn-lt"/>
                <a:ea typeface="+mn-ea"/>
                <a:cs typeface="+mn-cs"/>
              </a:rPr>
              <a:t>PowerBI</a:t>
            </a:r>
            <a:r>
              <a:rPr lang="en-AU" sz="1200" b="0" i="0" u="none" strike="noStrike" kern="1200" dirty="0">
                <a:solidFill>
                  <a:schemeClr val="tx1"/>
                </a:solidFill>
                <a:effectLst/>
                <a:latin typeface="+mn-lt"/>
                <a:ea typeface="+mn-ea"/>
                <a:cs typeface="+mn-cs"/>
              </a:rPr>
              <a:t> is a </a:t>
            </a:r>
            <a:r>
              <a:rPr lang="en-AU" sz="1200" b="1" i="0" u="none" strike="noStrike" kern="1200" dirty="0">
                <a:solidFill>
                  <a:schemeClr val="tx1"/>
                </a:solidFill>
                <a:effectLst/>
                <a:latin typeface="+mn-lt"/>
                <a:ea typeface="+mn-ea"/>
                <a:cs typeface="+mn-cs"/>
              </a:rPr>
              <a:t>business analytics service</a:t>
            </a:r>
            <a:r>
              <a:rPr lang="en-AU" sz="1200" b="0" i="0" u="none" strike="noStrike" kern="1200" dirty="0">
                <a:solidFill>
                  <a:schemeClr val="tx1"/>
                </a:solidFill>
                <a:effectLst/>
                <a:latin typeface="+mn-lt"/>
                <a:ea typeface="+mn-ea"/>
                <a:cs typeface="+mn-cs"/>
              </a:rPr>
              <a:t> provided by Microsoft. Using data stored in CDS or other databases, users can build informative reports and dashboards to display important data about sales, customer service, and other business functions. These dashboards and reports can be published on websites, in SharePoint or Teams, and in Apps.</a:t>
            </a:r>
            <a:r>
              <a:rPr lang="en-AU" sz="1200" b="0" i="0" kern="1200" dirty="0">
                <a:solidFill>
                  <a:schemeClr val="tx1"/>
                </a:solidFill>
                <a:effectLst/>
                <a:latin typeface="+mn-lt"/>
                <a:ea typeface="+mn-ea"/>
                <a:cs typeface="+mn-cs"/>
              </a:rPr>
              <a:t>​</a:t>
            </a:r>
          </a:p>
          <a:p>
            <a:pPr rtl="0" fontAlgn="base"/>
            <a:endParaRPr lang="en-AU" sz="1200" b="0" i="0" kern="1200" dirty="0">
              <a:solidFill>
                <a:schemeClr val="tx1"/>
              </a:solidFill>
              <a:effectLst/>
              <a:latin typeface="+mn-lt"/>
              <a:ea typeface="+mn-ea"/>
              <a:cs typeface="+mn-cs"/>
            </a:endParaRPr>
          </a:p>
          <a:p>
            <a:pPr rtl="0" fontAlgn="base"/>
            <a:r>
              <a:rPr lang="en-AU" sz="1200" b="1" i="0" u="none" strike="noStrike" kern="1200" dirty="0">
                <a:solidFill>
                  <a:schemeClr val="tx1"/>
                </a:solidFill>
                <a:effectLst/>
                <a:latin typeface="+mn-lt"/>
                <a:ea typeface="+mn-ea"/>
                <a:cs typeface="+mn-cs"/>
              </a:rPr>
              <a:t>Power BI,</a:t>
            </a:r>
            <a:r>
              <a:rPr lang="en-AU" sz="1200" b="0" i="0" u="none" strike="noStrike" kern="1200" dirty="0">
                <a:solidFill>
                  <a:schemeClr val="tx1"/>
                </a:solidFill>
                <a:effectLst/>
                <a:latin typeface="+mn-lt"/>
                <a:ea typeface="+mn-ea"/>
                <a:cs typeface="+mn-cs"/>
              </a:rPr>
              <a:t> a business intelligence tool for visualizing data with different kinds of charts. </a:t>
            </a:r>
            <a:endParaRPr lang="en-AU" sz="1200" b="0" i="0" kern="1200" dirty="0">
              <a:solidFill>
                <a:schemeClr val="tx1"/>
              </a:solidFill>
              <a:effectLst/>
              <a:latin typeface="+mn-lt"/>
              <a:ea typeface="+mn-ea"/>
              <a:cs typeface="+mn-cs"/>
            </a:endParaRPr>
          </a:p>
          <a:p>
            <a:pPr rtl="0" fontAlgn="base"/>
            <a:endParaRPr lang="en-AU" sz="1200" b="0" i="0" kern="1200" dirty="0">
              <a:solidFill>
                <a:schemeClr val="tx1"/>
              </a:solidFill>
              <a:effectLst/>
              <a:latin typeface="+mn-lt"/>
              <a:ea typeface="+mn-ea"/>
              <a:cs typeface="+mn-cs"/>
            </a:endParaRPr>
          </a:p>
          <a:p>
            <a:pPr rtl="0" fontAlgn="base"/>
            <a:endParaRPr lang="en-AU" sz="1200" b="0" i="0" kern="1200" dirty="0">
              <a:solidFill>
                <a:schemeClr val="tx1"/>
              </a:solidFill>
              <a:effectLst/>
              <a:latin typeface="+mn-lt"/>
              <a:ea typeface="+mn-ea"/>
              <a:cs typeface="+mn-cs"/>
            </a:endParaRPr>
          </a:p>
          <a:p>
            <a:pPr rtl="0" fontAlgn="base"/>
            <a:r>
              <a:rPr lang="en-AU" sz="1200" b="0" i="0" u="none" strike="noStrike" kern="1200" dirty="0">
                <a:solidFill>
                  <a:schemeClr val="tx1"/>
                </a:solidFill>
                <a:effectLst/>
                <a:latin typeface="+mn-lt"/>
                <a:ea typeface="+mn-ea"/>
                <a:cs typeface="+mn-cs"/>
              </a:rPr>
              <a:t>Fundamental change is that data is now coming first</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Modern businesses are starting with </a:t>
            </a:r>
            <a:r>
              <a:rPr lang="en-AU" sz="1200" b="0" i="1" u="sng" strike="noStrike" kern="1200" dirty="0">
                <a:solidFill>
                  <a:schemeClr val="tx1"/>
                </a:solidFill>
                <a:effectLst/>
                <a:latin typeface="+mn-lt"/>
                <a:ea typeface="+mn-ea"/>
                <a:cs typeface="+mn-cs"/>
                <a:hlinkClick r:id="rId3"/>
              </a:rPr>
              <a:t>systems of observation and intelligence</a:t>
            </a:r>
            <a:r>
              <a:rPr lang="en-AU"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Data would drive the starting point</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Bring all your data together into a common data model</a:t>
            </a:r>
            <a:r>
              <a:rPr lang="en-US" sz="1200" b="0" i="0" kern="1200" dirty="0">
                <a:solidFill>
                  <a:schemeClr val="tx1"/>
                </a:solidFill>
                <a:effectLst/>
                <a:latin typeface="+mn-lt"/>
                <a:ea typeface="+mn-ea"/>
                <a:cs typeface="+mn-cs"/>
              </a:rPr>
              <a:t>​</a:t>
            </a:r>
          </a:p>
          <a:p>
            <a:pPr rtl="0" fontAlgn="base"/>
            <a:endParaRPr lang="en-AU" sz="1200" b="0" i="0" kern="1200" dirty="0">
              <a:solidFill>
                <a:schemeClr val="tx1"/>
              </a:solidFill>
              <a:effectLst/>
              <a:latin typeface="+mn-lt"/>
              <a:ea typeface="+mn-ea"/>
              <a:cs typeface="+mn-cs"/>
            </a:endParaRPr>
          </a:p>
          <a:p>
            <a:pPr rtl="0" fontAlgn="base"/>
            <a:r>
              <a:rPr lang="en-AU"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3</a:t>
            </a:fld>
            <a:endParaRPr lang="en-US"/>
          </a:p>
        </p:txBody>
      </p:sp>
    </p:spTree>
    <p:extLst>
      <p:ext uri="{BB962C8B-B14F-4D97-AF65-F5344CB8AC3E}">
        <p14:creationId xmlns:p14="http://schemas.microsoft.com/office/powerpoint/2010/main" val="167194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AU" sz="1200" b="0" i="0" u="none" strike="noStrike" kern="1200" dirty="0">
                <a:solidFill>
                  <a:schemeClr val="tx1"/>
                </a:solidFill>
                <a:effectLst/>
                <a:latin typeface="+mn-lt"/>
                <a:ea typeface="+mn-ea"/>
                <a:cs typeface="+mn-cs"/>
              </a:rPr>
              <a:t>A key factor in AI applications is the ability to interact intelligently with the user.</a:t>
            </a:r>
            <a:r>
              <a:rPr lang="en-US" sz="1200" b="0" i="0" kern="1200" dirty="0">
                <a:solidFill>
                  <a:schemeClr val="tx1"/>
                </a:solidFill>
                <a:effectLst/>
                <a:latin typeface="+mn-lt"/>
                <a:ea typeface="+mn-ea"/>
                <a:cs typeface="+mn-cs"/>
              </a:rPr>
              <a:t>​</a:t>
            </a:r>
          </a:p>
          <a:p>
            <a:pPr rtl="0" fontAlgn="base"/>
            <a:r>
              <a:rPr lang="en-AU"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Microsoft Cognitive Services consists of a set of APIs, SDKs and services. The goal is to help developers make their apps more intelligent, engaging, and discoverable.</a:t>
            </a:r>
            <a:r>
              <a:rPr lang="en-US" sz="1200" b="0" i="0" kern="1200" dirty="0">
                <a:solidFill>
                  <a:schemeClr val="tx1"/>
                </a:solidFill>
                <a:effectLst/>
                <a:latin typeface="+mn-lt"/>
                <a:ea typeface="+mn-ea"/>
                <a:cs typeface="+mn-cs"/>
              </a:rPr>
              <a:t>​</a:t>
            </a:r>
          </a:p>
          <a:p>
            <a:pPr rtl="0" fontAlgn="base"/>
            <a:r>
              <a:rPr lang="en-AU" sz="1200" b="0" i="0" u="none" strike="noStrike" kern="1200" dirty="0">
                <a:solidFill>
                  <a:schemeClr val="tx1"/>
                </a:solidFill>
                <a:effectLst/>
                <a:latin typeface="+mn-lt"/>
                <a:ea typeface="+mn-ea"/>
                <a:cs typeface="+mn-cs"/>
              </a:rPr>
              <a:t>Azure Cognitive Services offers intelligent algorithms in vision, speech, language, knowledge, and search</a:t>
            </a:r>
            <a:r>
              <a:rPr lang="en-US" sz="1200" b="0" i="0" kern="1200" dirty="0">
                <a:solidFill>
                  <a:schemeClr val="tx1"/>
                </a:solidFill>
                <a:effectLst/>
                <a:latin typeface="+mn-lt"/>
                <a:ea typeface="+mn-ea"/>
                <a:cs typeface="+mn-cs"/>
              </a:rPr>
              <a:t>​</a:t>
            </a:r>
          </a:p>
          <a:p>
            <a:pPr rtl="0" fontAlgn="base"/>
            <a:r>
              <a:rPr lang="en-AU" sz="1200" b="0" i="0" kern="1200" dirty="0">
                <a:solidFill>
                  <a:schemeClr val="tx1"/>
                </a:solidFill>
                <a:effectLst/>
                <a:latin typeface="+mn-lt"/>
                <a:ea typeface="+mn-ea"/>
                <a:cs typeface="+mn-cs"/>
              </a:rPr>
              <a:t>​</a:t>
            </a:r>
          </a:p>
          <a:p>
            <a:pPr rtl="0" fontAlgn="base"/>
            <a:r>
              <a:rPr lang="en-AU" sz="1200" b="0" i="0" kern="1200" dirty="0">
                <a:solidFill>
                  <a:schemeClr val="tx1"/>
                </a:solidFill>
                <a:effectLst/>
                <a:latin typeface="+mn-lt"/>
                <a:ea typeface="+mn-ea"/>
                <a:cs typeface="+mn-cs"/>
              </a:rPr>
              <a:t>​</a:t>
            </a:r>
          </a:p>
          <a:p>
            <a:pPr rtl="0" fontAlgn="base"/>
            <a:r>
              <a:rPr lang="en-AU" sz="1200" b="1" i="0" u="none" strike="noStrike" kern="1200" dirty="0">
                <a:solidFill>
                  <a:schemeClr val="tx1"/>
                </a:solidFill>
                <a:effectLst/>
                <a:latin typeface="+mn-lt"/>
                <a:ea typeface="+mn-ea"/>
                <a:cs typeface="+mn-cs"/>
              </a:rPr>
              <a:t>Machine learning</a:t>
            </a:r>
            <a:r>
              <a:rPr lang="en-AU" sz="1200" b="0" i="0" u="none" strike="noStrike" kern="1200" dirty="0">
                <a:solidFill>
                  <a:schemeClr val="tx1"/>
                </a:solidFill>
                <a:effectLst/>
                <a:latin typeface="+mn-lt"/>
                <a:ea typeface="+mn-ea"/>
                <a:cs typeface="+mn-cs"/>
              </a:rPr>
              <a:t> - This is often the foundation for an AI system, and is the way we "teach" a computer    model to make prediction and draw conclusions from data.</a:t>
            </a:r>
            <a:r>
              <a:rPr lang="en-US" sz="1200" b="0" i="0" kern="1200" dirty="0">
                <a:solidFill>
                  <a:schemeClr val="tx1"/>
                </a:solidFill>
                <a:effectLst/>
                <a:latin typeface="+mn-lt"/>
                <a:ea typeface="+mn-ea"/>
                <a:cs typeface="+mn-cs"/>
              </a:rPr>
              <a:t>​</a:t>
            </a:r>
          </a:p>
          <a:p>
            <a:pPr rtl="0" fontAlgn="base"/>
            <a:r>
              <a:rPr lang="en-AU" sz="1200" b="1" i="0" u="none" strike="noStrike" kern="1200" dirty="0">
                <a:solidFill>
                  <a:schemeClr val="tx1"/>
                </a:solidFill>
                <a:effectLst/>
                <a:latin typeface="+mn-lt"/>
                <a:ea typeface="+mn-ea"/>
                <a:cs typeface="+mn-cs"/>
              </a:rPr>
              <a:t> Anomaly detection</a:t>
            </a:r>
            <a:r>
              <a:rPr lang="en-AU" sz="1200" b="0" i="0" u="none" strike="noStrike" kern="1200" dirty="0">
                <a:solidFill>
                  <a:schemeClr val="tx1"/>
                </a:solidFill>
                <a:effectLst/>
                <a:latin typeface="+mn-lt"/>
                <a:ea typeface="+mn-ea"/>
                <a:cs typeface="+mn-cs"/>
              </a:rPr>
              <a:t> - The capability to automatically detect errors or unusual activity in a system.</a:t>
            </a:r>
            <a:r>
              <a:rPr lang="en-US" sz="1200" b="0" i="0" kern="1200" dirty="0">
                <a:solidFill>
                  <a:schemeClr val="tx1"/>
                </a:solidFill>
                <a:effectLst/>
                <a:latin typeface="+mn-lt"/>
                <a:ea typeface="+mn-ea"/>
                <a:cs typeface="+mn-cs"/>
              </a:rPr>
              <a:t>​</a:t>
            </a:r>
          </a:p>
          <a:p>
            <a:pPr rtl="0" fontAlgn="base"/>
            <a:r>
              <a:rPr lang="en-AU" sz="1200" b="1" i="0" u="none" strike="noStrike" kern="1200" dirty="0">
                <a:solidFill>
                  <a:schemeClr val="tx1"/>
                </a:solidFill>
                <a:effectLst/>
                <a:latin typeface="+mn-lt"/>
                <a:ea typeface="+mn-ea"/>
                <a:cs typeface="+mn-cs"/>
              </a:rPr>
              <a:t> Computer vision</a:t>
            </a:r>
            <a:r>
              <a:rPr lang="en-AU" sz="1200" b="0" i="0" u="none" strike="noStrike" kern="1200" dirty="0">
                <a:solidFill>
                  <a:schemeClr val="tx1"/>
                </a:solidFill>
                <a:effectLst/>
                <a:latin typeface="+mn-lt"/>
                <a:ea typeface="+mn-ea"/>
                <a:cs typeface="+mn-cs"/>
              </a:rPr>
              <a:t> - The capability of software to interpret the world visually through cameras, video, and images.</a:t>
            </a:r>
            <a:r>
              <a:rPr lang="en-US" sz="1200" b="0" i="0" kern="1200" dirty="0">
                <a:solidFill>
                  <a:schemeClr val="tx1"/>
                </a:solidFill>
                <a:effectLst/>
                <a:latin typeface="+mn-lt"/>
                <a:ea typeface="+mn-ea"/>
                <a:cs typeface="+mn-cs"/>
              </a:rPr>
              <a:t>​</a:t>
            </a:r>
          </a:p>
          <a:p>
            <a:pPr rtl="0" fontAlgn="base"/>
            <a:r>
              <a:rPr lang="en-AU" sz="1200" b="1" i="0" u="none" strike="noStrike" kern="1200" dirty="0">
                <a:solidFill>
                  <a:schemeClr val="tx1"/>
                </a:solidFill>
                <a:effectLst/>
                <a:latin typeface="+mn-lt"/>
                <a:ea typeface="+mn-ea"/>
                <a:cs typeface="+mn-cs"/>
              </a:rPr>
              <a:t> Natural language processing</a:t>
            </a:r>
            <a:r>
              <a:rPr lang="en-AU" sz="1200" b="0" i="0" u="none" strike="noStrike" kern="1200" dirty="0">
                <a:solidFill>
                  <a:schemeClr val="tx1"/>
                </a:solidFill>
                <a:effectLst/>
                <a:latin typeface="+mn-lt"/>
                <a:ea typeface="+mn-ea"/>
                <a:cs typeface="+mn-cs"/>
              </a:rPr>
              <a:t> - The capability for a computer to interpret written or spoken language, and respond in kind.</a:t>
            </a:r>
            <a:r>
              <a:rPr lang="en-US" sz="1200" b="0" i="0" kern="1200" dirty="0">
                <a:solidFill>
                  <a:schemeClr val="tx1"/>
                </a:solidFill>
                <a:effectLst/>
                <a:latin typeface="+mn-lt"/>
                <a:ea typeface="+mn-ea"/>
                <a:cs typeface="+mn-cs"/>
              </a:rPr>
              <a:t>​</a:t>
            </a:r>
          </a:p>
          <a:p>
            <a:pPr rtl="0" fontAlgn="base"/>
            <a:r>
              <a:rPr lang="en-AU" sz="1200" b="1" i="0" u="none" strike="noStrike" kern="1200" dirty="0">
                <a:solidFill>
                  <a:schemeClr val="tx1"/>
                </a:solidFill>
                <a:effectLst/>
                <a:latin typeface="+mn-lt"/>
                <a:ea typeface="+mn-ea"/>
                <a:cs typeface="+mn-cs"/>
              </a:rPr>
              <a:t> Conversational AI</a:t>
            </a:r>
            <a:r>
              <a:rPr lang="en-AU" sz="1200" b="0" i="0" u="none" strike="noStrike" kern="1200" dirty="0">
                <a:solidFill>
                  <a:schemeClr val="tx1"/>
                </a:solidFill>
                <a:effectLst/>
                <a:latin typeface="+mn-lt"/>
                <a:ea typeface="+mn-ea"/>
                <a:cs typeface="+mn-cs"/>
              </a:rPr>
              <a:t> - The capability of a software "agent" to participate in a conversation.</a:t>
            </a:r>
            <a:endParaRPr lang="en-US"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4</a:t>
            </a:fld>
            <a:endParaRPr lang="en-US"/>
          </a:p>
        </p:txBody>
      </p:sp>
    </p:spTree>
    <p:extLst>
      <p:ext uri="{BB962C8B-B14F-4D97-AF65-F5344CB8AC3E}">
        <p14:creationId xmlns:p14="http://schemas.microsoft.com/office/powerpoint/2010/main" val="160411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 return tags based on more than two thousand recognizable objects, living beings, scenery, and actions. A collection of content tags forms the foundation for an image description displayed as human readable language formatted in complete sentences. </a:t>
            </a:r>
          </a:p>
          <a:p>
            <a:endParaRPr lang="en-US" dirty="0"/>
          </a:p>
          <a:p>
            <a:r>
              <a:rPr lang="en-US" dirty="0"/>
              <a:t>Application </a:t>
            </a:r>
            <a:r>
              <a:rPr lang="en-US" dirty="0" err="1"/>
              <a:t>cont</a:t>
            </a:r>
            <a:r>
              <a:rPr lang="en-US" dirty="0"/>
              <a:t>… : tags given may include: person, cat, hours or more ambiguous “residential” when tags are ambiguous or not common knowledge, the API response provides ‘hints’ to </a:t>
            </a:r>
            <a:r>
              <a:rPr lang="en-US" dirty="0" err="1"/>
              <a:t>calrify</a:t>
            </a:r>
            <a:r>
              <a:rPr lang="en-US" dirty="0"/>
              <a:t> the meaning of the tag. Output is available in English, Spanish, </a:t>
            </a:r>
            <a:r>
              <a:rPr lang="en-US" dirty="0" err="1"/>
              <a:t>japanease</a:t>
            </a:r>
            <a:r>
              <a:rPr lang="en-US" dirty="0"/>
              <a:t>, </a:t>
            </a:r>
            <a:r>
              <a:rPr lang="en-US" dirty="0" err="1"/>
              <a:t>Portogues</a:t>
            </a:r>
            <a:r>
              <a:rPr lang="en-US" dirty="0"/>
              <a:t> and simplified </a:t>
            </a:r>
            <a:r>
              <a:rPr lang="en-US" dirty="0" err="1"/>
              <a:t>chineses</a:t>
            </a:r>
            <a:endParaRPr lang="en-US" dirty="0"/>
          </a:p>
          <a:p>
            <a:endParaRPr lang="en-US" dirty="0"/>
          </a:p>
          <a:p>
            <a:r>
              <a:rPr lang="en-US" dirty="0"/>
              <a:t>Use power query</a:t>
            </a:r>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6</a:t>
            </a:fld>
            <a:endParaRPr lang="en-US"/>
          </a:p>
        </p:txBody>
      </p:sp>
    </p:spTree>
    <p:extLst>
      <p:ext uri="{BB962C8B-B14F-4D97-AF65-F5344CB8AC3E}">
        <p14:creationId xmlns:p14="http://schemas.microsoft.com/office/powerpoint/2010/main" val="368649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language detection function evaluates text input and for each field returns the language name and ISO identifier. This function is useful for data columns that collect arbitrary text, where language is </a:t>
            </a:r>
            <a:r>
              <a:rPr lang="en-US" dirty="0" err="1"/>
              <a:t>inknown</a:t>
            </a:r>
            <a:r>
              <a:rPr lang="en-US" dirty="0"/>
              <a:t>. The function expect data in text format as input</a:t>
            </a:r>
          </a:p>
          <a:p>
            <a:endParaRPr lang="en-US" dirty="0"/>
          </a:p>
          <a:p>
            <a:r>
              <a:rPr lang="en-US" dirty="0"/>
              <a:t>Uses within power query, required premium </a:t>
            </a:r>
            <a:r>
              <a:rPr lang="en-US" dirty="0" err="1"/>
              <a:t>licens</a:t>
            </a:r>
            <a:endParaRPr lang="en-US" dirty="0"/>
          </a:p>
          <a:p>
            <a:endParaRPr lang="en-US" dirty="0"/>
          </a:p>
          <a:p>
            <a:r>
              <a:rPr lang="en-US" dirty="0"/>
              <a:t>Mixed language </a:t>
            </a:r>
            <a:r>
              <a:rPr lang="en-US" dirty="0" err="1"/>
              <a:t>contenct</a:t>
            </a:r>
            <a:r>
              <a:rPr lang="en-US" dirty="0"/>
              <a:t> within the same document will only return the language with the largest presence in this case the algorithm will return “unknown” </a:t>
            </a:r>
          </a:p>
        </p:txBody>
      </p:sp>
      <p:sp>
        <p:nvSpPr>
          <p:cNvPr id="4" name="Slide Number Placeholder 3"/>
          <p:cNvSpPr>
            <a:spLocks noGrp="1"/>
          </p:cNvSpPr>
          <p:nvPr>
            <p:ph type="sldNum" sz="quarter" idx="5"/>
          </p:nvPr>
        </p:nvSpPr>
        <p:spPr/>
        <p:txBody>
          <a:bodyPr/>
          <a:lstStyle/>
          <a:p>
            <a:fld id="{6F8AA475-6D9B-2E4F-9D77-2F45B455BE47}" type="slidenum">
              <a:rPr lang="en-US" smtClean="0"/>
              <a:t>7</a:t>
            </a:fld>
            <a:endParaRPr lang="en-US"/>
          </a:p>
        </p:txBody>
      </p:sp>
    </p:spTree>
    <p:extLst>
      <p:ext uri="{BB962C8B-B14F-4D97-AF65-F5344CB8AC3E}">
        <p14:creationId xmlns:p14="http://schemas.microsoft.com/office/powerpoint/2010/main" val="236837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Sentiment analysis and opinion mining are features offered by </a:t>
            </a:r>
            <a:r>
              <a:rPr lang="en-AU" sz="1200" b="0" i="0" u="none" strike="noStrike" kern="1200" dirty="0">
                <a:solidFill>
                  <a:schemeClr val="tx1"/>
                </a:solidFill>
                <a:effectLst/>
                <a:latin typeface="+mn-lt"/>
                <a:ea typeface="+mn-ea"/>
                <a:cs typeface="+mn-cs"/>
                <a:hlinkClick r:id="rId3"/>
              </a:rPr>
              <a:t>Azure Cognitive Service for Language</a:t>
            </a:r>
            <a:r>
              <a:rPr lang="en-AU" sz="1200" b="0" i="0" kern="1200" dirty="0">
                <a:solidFill>
                  <a:schemeClr val="tx1"/>
                </a:solidFill>
                <a:effectLst/>
                <a:latin typeface="+mn-lt"/>
                <a:ea typeface="+mn-ea"/>
                <a:cs typeface="+mn-cs"/>
              </a:rPr>
              <a:t>, a collection of machine learning and AI algorithms in the cloud for developing intelligent applications that involve written language. These features help you find out what people think of your brand or topic by mining text for clues about positive or negative sentiment, and can associate them with specific aspects of the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Application: useful  for detecting positive and negative sentiment in social media, customer reviews, and discussion forums, find out out what people think about a certain </a:t>
            </a:r>
            <a:r>
              <a:rPr lang="en-US" sz="1200" dirty="0" err="1"/>
              <a:t>topc</a:t>
            </a:r>
            <a:r>
              <a:rPr lang="en-US" sz="1200" dirty="0"/>
              <a:t>, your brand, product, </a:t>
            </a:r>
            <a:r>
              <a:rPr lang="en-US" sz="1200" dirty="0" err="1"/>
              <a:t>etc</a:t>
            </a:r>
            <a:endParaRPr lang="en-US" sz="1200" dirty="0"/>
          </a:p>
          <a:p>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The Sentiment </a:t>
            </a:r>
            <a:r>
              <a:rPr lang="en-AU" sz="1200" b="0" i="0" kern="1200" dirty="0" err="1">
                <a:solidFill>
                  <a:schemeClr val="tx1"/>
                </a:solidFill>
                <a:effectLst/>
                <a:latin typeface="+mn-lt"/>
                <a:ea typeface="+mn-ea"/>
                <a:cs typeface="+mn-cs"/>
              </a:rPr>
              <a:t>anlaysus</a:t>
            </a:r>
            <a:r>
              <a:rPr lang="en-AU" sz="1200" b="0" i="0" kern="1200" dirty="0">
                <a:solidFill>
                  <a:schemeClr val="tx1"/>
                </a:solidFill>
                <a:effectLst/>
                <a:latin typeface="+mn-lt"/>
                <a:ea typeface="+mn-ea"/>
                <a:cs typeface="+mn-cs"/>
              </a:rPr>
              <a:t> function evaluates text input and returns a sentiment score for each document, ranging it from 0 (negative) to 1 (positive). Common associated  words can be </a:t>
            </a:r>
            <a:r>
              <a:rPr lang="en-AU" sz="1200" b="0" i="0" kern="1200" dirty="0" err="1">
                <a:solidFill>
                  <a:schemeClr val="tx1"/>
                </a:solidFill>
                <a:effectLst/>
                <a:latin typeface="+mn-lt"/>
                <a:ea typeface="+mn-ea"/>
                <a:cs typeface="+mn-cs"/>
              </a:rPr>
              <a:t>drived</a:t>
            </a:r>
            <a:r>
              <a:rPr lang="en-AU" sz="1200" b="0" i="0" kern="1200" dirty="0">
                <a:solidFill>
                  <a:schemeClr val="tx1"/>
                </a:solidFill>
                <a:effectLst/>
                <a:latin typeface="+mn-lt"/>
                <a:ea typeface="+mn-ea"/>
                <a:cs typeface="+mn-cs"/>
              </a:rPr>
              <a:t> using technique called “opinion mining” the algorithm also expresses a “confidence level” on both sentence and document level</a:t>
            </a:r>
          </a:p>
          <a:p>
            <a:endParaRPr lang="en-AU" sz="1200" b="0" i="0" kern="1200" dirty="0">
              <a:solidFill>
                <a:schemeClr val="tx1"/>
              </a:solidFill>
              <a:effectLst/>
              <a:latin typeface="+mn-lt"/>
              <a:ea typeface="+mn-ea"/>
              <a:cs typeface="+mn-cs"/>
            </a:endParaRPr>
          </a:p>
          <a:p>
            <a:r>
              <a:rPr lang="en-AU" sz="800" b="0" i="0" kern="1200" dirty="0">
                <a:solidFill>
                  <a:schemeClr val="tx1"/>
                </a:solidFill>
                <a:effectLst/>
                <a:latin typeface="+mn-lt"/>
                <a:ea typeface="+mn-ea"/>
                <a:cs typeface="+mn-cs"/>
              </a:rPr>
              <a:t>Both sentiment analysis and opinion mining work with a variety of </a:t>
            </a:r>
            <a:r>
              <a:rPr lang="en-AU" sz="800" b="0" i="0" u="sng" kern="1200" dirty="0">
                <a:solidFill>
                  <a:schemeClr val="tx1"/>
                </a:solidFill>
                <a:effectLst/>
                <a:latin typeface="+mn-lt"/>
                <a:ea typeface="+mn-ea"/>
                <a:cs typeface="+mn-cs"/>
                <a:hlinkClick r:id="rId4"/>
              </a:rPr>
              <a:t>written languages</a:t>
            </a:r>
            <a:r>
              <a:rPr lang="en-AU" sz="800" b="0" i="0" kern="1200" dirty="0">
                <a:solidFill>
                  <a:schemeClr val="tx1"/>
                </a:solidFill>
                <a:effectLst/>
                <a:latin typeface="+mn-lt"/>
                <a:ea typeface="+mn-ea"/>
                <a:cs typeface="+mn-cs"/>
              </a:rPr>
              <a:t>..</a:t>
            </a:r>
          </a:p>
          <a:p>
            <a:endParaRPr lang="en-AU" sz="800" b="0" i="0" kern="1200" dirty="0">
              <a:solidFill>
                <a:schemeClr val="tx1"/>
              </a:solidFill>
              <a:effectLst/>
              <a:latin typeface="+mn-lt"/>
              <a:ea typeface="+mn-ea"/>
              <a:cs typeface="+mn-cs"/>
            </a:endParaRPr>
          </a:p>
          <a:p>
            <a:endParaRPr lang="en-US" dirty="0"/>
          </a:p>
          <a:p>
            <a:r>
              <a:rPr lang="en-US" dirty="0"/>
              <a:t>Underlying models &amp; techniques: NLP ( Natural language processing, aspect-based sentiments analysis. This function calls the text analysis PI which belongs to Azure cognitive services offering </a:t>
            </a:r>
          </a:p>
          <a:p>
            <a:endParaRPr lang="en-US" dirty="0"/>
          </a:p>
          <a:p>
            <a:r>
              <a:rPr lang="en-US" dirty="0"/>
              <a:t>Required </a:t>
            </a:r>
            <a:r>
              <a:rPr lang="en-US" dirty="0" err="1"/>
              <a:t>Permimum</a:t>
            </a:r>
            <a:r>
              <a:rPr lang="en-US" dirty="0"/>
              <a:t> </a:t>
            </a:r>
            <a:r>
              <a:rPr lang="en-US" dirty="0" err="1"/>
              <a:t>Licence</a:t>
            </a:r>
            <a:r>
              <a:rPr lang="en-US" dirty="0"/>
              <a:t>. </a:t>
            </a:r>
          </a:p>
          <a:p>
            <a:endParaRPr lang="en-US" dirty="0"/>
          </a:p>
          <a:p>
            <a:r>
              <a:rPr lang="en-US" dirty="0"/>
              <a:t>Challenge: domain knowledge required (e.g. the word “aggressive” in a twitter comment is different on the performance of a football player. Emotions contain a lot of information, but wont be captured by most sentiments analysis techniques, Irony and sarcasm (“I had such a good time waiting 1.5 hours for the waiter to take our order” ) </a:t>
            </a:r>
          </a:p>
          <a:p>
            <a:endParaRPr lang="en-AU" sz="800" b="0" i="0" kern="1200" dirty="0">
              <a:solidFill>
                <a:schemeClr val="tx1"/>
              </a:solidFill>
              <a:effectLst/>
              <a:latin typeface="+mn-lt"/>
              <a:ea typeface="+mn-ea"/>
              <a:cs typeface="+mn-cs"/>
            </a:endParaRPr>
          </a:p>
          <a:p>
            <a:endParaRPr lang="en-AU" sz="800" b="0" i="0" kern="1200" dirty="0">
              <a:solidFill>
                <a:schemeClr val="tx1"/>
              </a:solidFill>
              <a:effectLst/>
              <a:latin typeface="+mn-lt"/>
              <a:ea typeface="+mn-ea"/>
              <a:cs typeface="+mn-cs"/>
            </a:endParaRPr>
          </a:p>
          <a:p>
            <a:r>
              <a:rPr lang="en-AU" sz="800" b="0" i="0" kern="1200" dirty="0">
                <a:solidFill>
                  <a:schemeClr val="tx1"/>
                </a:solidFill>
                <a:effectLst/>
                <a:latin typeface="+mn-lt"/>
                <a:ea typeface="+mn-ea"/>
                <a:cs typeface="+mn-cs"/>
              </a:rPr>
              <a:t>An AI system includes not only the technology, but also the people who will use it, the people who will be affected by it, and the environment in which it is deployed. </a:t>
            </a:r>
          </a:p>
          <a:p>
            <a:r>
              <a:rPr lang="en-AU" sz="800" b="0" i="0" kern="1200" dirty="0">
                <a:solidFill>
                  <a:schemeClr val="tx1"/>
                </a:solidFill>
                <a:effectLst/>
                <a:latin typeface="+mn-lt"/>
                <a:ea typeface="+mn-ea"/>
                <a:cs typeface="+mn-cs"/>
              </a:rPr>
              <a:t>Read the </a:t>
            </a:r>
            <a:r>
              <a:rPr lang="en-AU" sz="800" b="0" i="0" u="none" strike="noStrike" kern="1200" dirty="0">
                <a:solidFill>
                  <a:schemeClr val="tx1"/>
                </a:solidFill>
                <a:effectLst/>
                <a:latin typeface="+mn-lt"/>
                <a:ea typeface="+mn-ea"/>
                <a:cs typeface="+mn-cs"/>
                <a:hlinkClick r:id="rId5"/>
              </a:rPr>
              <a:t>transparency note for sentiment analysis</a:t>
            </a:r>
            <a:r>
              <a:rPr lang="en-AU" sz="800" b="0" i="0" kern="1200" dirty="0">
                <a:solidFill>
                  <a:schemeClr val="tx1"/>
                </a:solidFill>
                <a:effectLst/>
                <a:latin typeface="+mn-lt"/>
                <a:ea typeface="+mn-ea"/>
                <a:cs typeface="+mn-cs"/>
              </a:rPr>
              <a:t> to learn about responsible AI use and deployment in your systems. You can also see the following articles for more information:</a:t>
            </a:r>
          </a:p>
          <a:p>
            <a:endParaRPr lang="en-AU" sz="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800" b="1" i="0" kern="1200" dirty="0">
                <a:solidFill>
                  <a:schemeClr val="tx1"/>
                </a:solidFill>
                <a:effectLst/>
                <a:latin typeface="+mn-lt"/>
                <a:ea typeface="+mn-ea"/>
                <a:cs typeface="+mn-cs"/>
              </a:rPr>
              <a:t>Transparency note for Sentiment Analysis</a:t>
            </a:r>
          </a:p>
          <a:p>
            <a:endParaRPr lang="en-AU" sz="800" b="0" i="0" kern="1200" dirty="0">
              <a:solidFill>
                <a:schemeClr val="tx1"/>
              </a:solidFill>
              <a:effectLst/>
              <a:latin typeface="+mn-lt"/>
              <a:ea typeface="+mn-ea"/>
              <a:cs typeface="+mn-cs"/>
            </a:endParaRPr>
          </a:p>
          <a:p>
            <a:endParaRPr lang="en-US" sz="1200" dirty="0"/>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8</a:t>
            </a:fld>
            <a:endParaRPr lang="en-US"/>
          </a:p>
        </p:txBody>
      </p:sp>
    </p:spTree>
    <p:extLst>
      <p:ext uri="{BB962C8B-B14F-4D97-AF65-F5344CB8AC3E}">
        <p14:creationId xmlns:p14="http://schemas.microsoft.com/office/powerpoint/2010/main" val="37516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phrase extraction function  evaluates unstructured text and for each text field return a list of key phrases. The underlying API can process up to thousand text documents per request. Useful for text analysis, especially for a very large document.</a:t>
            </a:r>
          </a:p>
          <a:p>
            <a:r>
              <a:rPr lang="en-US" dirty="0"/>
              <a:t>Required : premium license. </a:t>
            </a:r>
          </a:p>
          <a:p>
            <a:endParaRPr lang="en-US" dirty="0"/>
          </a:p>
          <a:p>
            <a:r>
              <a:rPr lang="en-US" dirty="0"/>
              <a:t>Also in the NLP class industry lead = GPT3, a 175 billion parameter NLP model. </a:t>
            </a:r>
          </a:p>
          <a:p>
            <a:endParaRPr lang="en-US" dirty="0"/>
          </a:p>
          <a:p>
            <a:r>
              <a:rPr lang="en-US" dirty="0"/>
              <a:t>Challenges: </a:t>
            </a:r>
            <a:r>
              <a:rPr lang="en-US" dirty="0" err="1"/>
              <a:t>Cfr</a:t>
            </a:r>
            <a:r>
              <a:rPr lang="en-US" dirty="0"/>
              <a:t>. Sentiment analysis (based on NLP) , domain and conceptual knowledge (</a:t>
            </a:r>
            <a:r>
              <a:rPr lang="en-US" dirty="0" err="1"/>
              <a:t>contect</a:t>
            </a:r>
            <a:r>
              <a:rPr lang="en-US" dirty="0"/>
              <a:t>), emotions, irony…</a:t>
            </a:r>
          </a:p>
          <a:p>
            <a:endParaRPr lang="en-US" dirty="0"/>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9</a:t>
            </a:fld>
            <a:endParaRPr lang="en-US"/>
          </a:p>
        </p:txBody>
      </p:sp>
    </p:spTree>
    <p:extLst>
      <p:ext uri="{BB962C8B-B14F-4D97-AF65-F5344CB8AC3E}">
        <p14:creationId xmlns:p14="http://schemas.microsoft.com/office/powerpoint/2010/main" val="2708400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10</a:t>
            </a:fld>
            <a:endParaRPr lang="en-US"/>
          </a:p>
        </p:txBody>
      </p:sp>
    </p:spTree>
    <p:extLst>
      <p:ext uri="{BB962C8B-B14F-4D97-AF65-F5344CB8AC3E}">
        <p14:creationId xmlns:p14="http://schemas.microsoft.com/office/powerpoint/2010/main" val="1666374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Anomaly Detection: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analytics feature is used to identify unexpected events or rate items in the data. Useful for fraud detection, spotting trend changes, identify cost and revenue outliers and so on. Considered an AI capability as it is build on deep learning framework (SR-CNN)</a:t>
            </a:r>
          </a:p>
          <a:p>
            <a:endParaRPr lang="en-US" dirty="0"/>
          </a:p>
          <a:p>
            <a:pPr>
              <a:lnSpc>
                <a:spcPct val="150000"/>
              </a:lnSpc>
            </a:pPr>
            <a:r>
              <a:rPr lang="en-US" dirty="0"/>
              <a:t>Application: Automatically detect unusual data points, trend changes or other outliers.  </a:t>
            </a:r>
          </a:p>
          <a:p>
            <a:pPr>
              <a:lnSpc>
                <a:spcPct val="150000"/>
              </a:lnSpc>
            </a:pPr>
            <a:endParaRPr lang="en-US"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t>Application cont..: parameters include a sensitivity level (standard = %70), an explanatory variable (optional) and some layout options. When a value goes outside  the boundaries set by the confidence/sensitivity level, it’s marked as an anomaly. Afterward click on the outlier to let Power BI return explanatory variable (regression model) as to what factors might explain this outlier. You can help power bi focus on certain factors by dragging them to the anomaly setting pane. </a:t>
            </a:r>
          </a:p>
          <a:p>
            <a:pPr>
              <a:lnSpc>
                <a:spcPct val="150000"/>
              </a:lnSpc>
            </a:pPr>
            <a:endParaRPr lang="en-US" dirty="0"/>
          </a:p>
          <a:p>
            <a:pPr>
              <a:lnSpc>
                <a:spcPct val="150000"/>
              </a:lnSpc>
            </a:pPr>
            <a:r>
              <a:rPr lang="en-US" dirty="0"/>
              <a:t>Likely users: Banking, security, marketing, retail, etc.</a:t>
            </a:r>
          </a:p>
          <a:p>
            <a:endParaRPr lang="en-US" dirty="0"/>
          </a:p>
          <a:p>
            <a:r>
              <a:rPr lang="en-US" dirty="0"/>
              <a:t>Standard </a:t>
            </a:r>
            <a:r>
              <a:rPr lang="en-US" dirty="0" err="1"/>
              <a:t>licencie</a:t>
            </a:r>
            <a:endParaRPr lang="en-US" dirty="0"/>
          </a:p>
          <a:p>
            <a:endParaRPr lang="en-US" dirty="0"/>
          </a:p>
          <a:p>
            <a:r>
              <a:rPr lang="en-US" dirty="0"/>
              <a:t>Tech: outlier detection model SR (spectral residual) with a CNN</a:t>
            </a:r>
          </a:p>
          <a:p>
            <a:endParaRPr lang="en-US" dirty="0"/>
          </a:p>
          <a:p>
            <a:r>
              <a:rPr lang="en-US" dirty="0"/>
              <a:t>CNN: Convolutional Neural network </a:t>
            </a:r>
          </a:p>
          <a:p>
            <a:pPr>
              <a:lnSpc>
                <a:spcPct val="150000"/>
              </a:lnSpc>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11</a:t>
            </a:fld>
            <a:endParaRPr lang="en-US"/>
          </a:p>
        </p:txBody>
      </p:sp>
    </p:spTree>
    <p:extLst>
      <p:ext uri="{BB962C8B-B14F-4D97-AF65-F5344CB8AC3E}">
        <p14:creationId xmlns:p14="http://schemas.microsoft.com/office/powerpoint/2010/main" val="372669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7312-33C1-2834-A715-F1176007A4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471D4AE-F510-ED82-D3A2-4A9973875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0F1ADA3-78D9-9460-0A3A-AF5B506A83A4}"/>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4FF95A09-DDA8-23F1-F80C-B45719BC7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AB1A9-9646-E5DC-D5C4-7B057AE2B666}"/>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301665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5826-C548-1555-A438-8FCEE597B81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69F651C-27D8-70A5-81FD-6E65CE2C75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12FFA5-EBF2-F45C-5C82-447AE61D59B6}"/>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96D9B92E-E569-5D08-DED1-026958D34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5F692-20CD-A10F-0E82-6E8BBA5263A7}"/>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98336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76F7D-109B-0CB8-4E41-8374D6F7EDC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A93D0D1-C145-1F87-CC4C-26DC3D4D5F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290133-1F64-DB08-7E8D-F324700AB9ED}"/>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E8405B32-2923-4C95-6817-02B93BD99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DEE9-482A-E3A7-4E5B-7A0773057346}"/>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185036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CECA-1FDE-54D5-997C-8098D215BB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541053-D983-8FA4-158C-014FD41846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A57161-7416-2B88-5437-E44E32014798}"/>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9157734A-9949-057D-D7CB-A438128ED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B678F-F9B8-800A-F6CD-9C28521682F3}"/>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21982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0A28-B9CF-15B4-7EF8-71B5799D4D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6E706F-D819-8969-1D6D-C1445497D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98A538-7A7B-DBFC-350F-50ADC41CE6E6}"/>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F9FF4366-FFB8-EB6A-E71A-3CD8286B6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84379-A69B-325B-8E08-E69726F04839}"/>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46144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D33A-F977-AA15-4FB9-8304579B8C0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046749-E6FB-F248-2F0C-9C982C78D31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C5E1CE8-003A-5969-E641-7F452E45E7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089926E-23AE-00CD-6414-7E44F8FB799A}"/>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6" name="Footer Placeholder 5">
            <a:extLst>
              <a:ext uri="{FF2B5EF4-FFF2-40B4-BE49-F238E27FC236}">
                <a16:creationId xmlns:a16="http://schemas.microsoft.com/office/drawing/2014/main" id="{8BBAAAB2-F3BC-593D-61B7-69F822DA7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94220-575C-0C42-BBED-51395BCDF70F}"/>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386351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C08A-02D0-C6A1-E8C5-D890091F48C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361976-468D-12FF-FA9B-F81A7BB5C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E12DEA-3EA1-471B-A0F9-6669F90F5C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91C2962-0619-9267-5B59-3FBAD7FA1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537B005-A36B-3029-E633-08E4FFDF282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7E977AB-5CC1-FE9F-3029-70ADBF2FB61D}"/>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8" name="Footer Placeholder 7">
            <a:extLst>
              <a:ext uri="{FF2B5EF4-FFF2-40B4-BE49-F238E27FC236}">
                <a16:creationId xmlns:a16="http://schemas.microsoft.com/office/drawing/2014/main" id="{994386C3-6194-ADEB-C0E2-9832E26C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2772F2-6206-CC39-8E92-4615C5E8F3F0}"/>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18856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BD4A-190D-3DE6-385A-026E66FBD7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AF7FF5F-7A89-B791-3CCF-9F462F519C33}"/>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4" name="Footer Placeholder 3">
            <a:extLst>
              <a:ext uri="{FF2B5EF4-FFF2-40B4-BE49-F238E27FC236}">
                <a16:creationId xmlns:a16="http://schemas.microsoft.com/office/drawing/2014/main" id="{228045D6-6AAB-538F-9C83-962DB87C46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25B71E-E499-BE15-968F-4FD144D05E78}"/>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144205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C04EAA-1928-7EDE-623B-80C5A78AB8D8}"/>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3" name="Footer Placeholder 2">
            <a:extLst>
              <a:ext uri="{FF2B5EF4-FFF2-40B4-BE49-F238E27FC236}">
                <a16:creationId xmlns:a16="http://schemas.microsoft.com/office/drawing/2014/main" id="{4D1FDE90-29B6-763F-669C-CDC624D0A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FE739-6F67-5426-436C-2A21B7F7F7B6}"/>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84704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E7BB-7FCC-452D-A56C-C8D4F9ED00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2536672-FB7B-8F9C-5D4B-1DC355D1E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6E060AF-A6A9-4D2C-90C0-033EDCFD5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4CAD71-D663-3C3B-9822-72076D9737BC}"/>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6" name="Footer Placeholder 5">
            <a:extLst>
              <a:ext uri="{FF2B5EF4-FFF2-40B4-BE49-F238E27FC236}">
                <a16:creationId xmlns:a16="http://schemas.microsoft.com/office/drawing/2014/main" id="{711E0421-8DDE-7EFD-78C4-DBBC70122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FBA84-97B1-6663-BFF9-F5D55A92AAB3}"/>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330247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9997-FBEA-844E-4B53-7A5670A173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61E83E-2DC4-E6E5-E29B-EDDEF4DD5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CF8241-2D1C-9A1D-3177-7EB5A0931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296E6E-661C-C54C-F32E-CDF91922A9D6}"/>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6" name="Footer Placeholder 5">
            <a:extLst>
              <a:ext uri="{FF2B5EF4-FFF2-40B4-BE49-F238E27FC236}">
                <a16:creationId xmlns:a16="http://schemas.microsoft.com/office/drawing/2014/main" id="{46EB0710-77A5-097A-5334-096F4C647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803E3-87F5-5D8F-798D-BA2AC79A4FF8}"/>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97393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9BF4C-8DB5-BD59-5139-40C4F8C46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ECDBDA0-BA47-9A2C-B410-A06F40224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E127D8-04CF-AFED-38C7-9D2EAB11F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1AF68BD4-13BC-0A73-2056-0993215F9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25A652-935B-1E8A-7FD7-5200D6AFA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BE887-AF05-8546-8CB9-ED5AF98DAC7B}" type="slidenum">
              <a:rPr lang="en-US" smtClean="0"/>
              <a:t>‹#›</a:t>
            </a:fld>
            <a:endParaRPr lang="en-US"/>
          </a:p>
        </p:txBody>
      </p:sp>
    </p:spTree>
    <p:extLst>
      <p:ext uri="{BB962C8B-B14F-4D97-AF65-F5344CB8AC3E}">
        <p14:creationId xmlns:p14="http://schemas.microsoft.com/office/powerpoint/2010/main" val="3460947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10" Type="http://schemas.openxmlformats.org/officeDocument/2006/relationships/image" Target="../media/image3.jpeg"/><Relationship Id="rId4" Type="http://schemas.openxmlformats.org/officeDocument/2006/relationships/image" Target="../media/image10.png"/><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azure.microsoft.com/en-au/solutions/knowledge-mining/#solution-architectur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microsoft.com/en-us/ai/ai-lab" TargetMode="External"/><Relationship Id="rId2" Type="http://schemas.openxmlformats.org/officeDocument/2006/relationships/hyperlink" Target="https://www.microsoft.com/en-us/ai/ai-school" TargetMode="External"/><Relationship Id="rId1" Type="http://schemas.openxmlformats.org/officeDocument/2006/relationships/slideLayout" Target="../slideLayouts/slideLayout2.xml"/><Relationship Id="rId6" Type="http://schemas.openxmlformats.org/officeDocument/2006/relationships/hyperlink" Target="https://docs.microsoft.com/en-us/legal/cognitive-services/language-service/transparency-note-sentiment-analysis" TargetMode="External"/><Relationship Id="rId5" Type="http://schemas.openxmlformats.org/officeDocument/2006/relationships/hyperlink" Target="https://docs.microsoft.com/en-au/power-bi/connect-data/service-tutorial-build-machine-learning-model" TargetMode="External"/><Relationship Id="rId4" Type="http://schemas.openxmlformats.org/officeDocument/2006/relationships/hyperlink" Target="https://docs.microsoft.com/en-us/training/modules/introduction-to-machine-learni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1" name="Freeform: Shape 4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AA7F1F85-5B3F-4C46-DB48-CB1D5B78E49A}"/>
              </a:ext>
            </a:extLst>
          </p:cNvPr>
          <p:cNvSpPr txBox="1">
            <a:spLocks/>
          </p:cNvSpPr>
          <p:nvPr/>
        </p:nvSpPr>
        <p:spPr>
          <a:xfrm>
            <a:off x="4209687" y="2781648"/>
            <a:ext cx="4805996" cy="12971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rPr>
              <a:t>AI/ML in Power BI</a:t>
            </a:r>
          </a:p>
        </p:txBody>
      </p:sp>
      <p:sp>
        <p:nvSpPr>
          <p:cNvPr id="6" name="Subtitle 2">
            <a:extLst>
              <a:ext uri="{FF2B5EF4-FFF2-40B4-BE49-F238E27FC236}">
                <a16:creationId xmlns:a16="http://schemas.microsoft.com/office/drawing/2014/main" id="{7AA9FE50-D9D5-43CE-1838-F6D15E1FFB95}"/>
              </a:ext>
            </a:extLst>
          </p:cNvPr>
          <p:cNvSpPr txBox="1">
            <a:spLocks/>
          </p:cNvSpPr>
          <p:nvPr/>
        </p:nvSpPr>
        <p:spPr>
          <a:xfrm>
            <a:off x="4045489" y="3046710"/>
            <a:ext cx="4805691" cy="838831"/>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solidFill>
              </a:rPr>
              <a:t>      </a:t>
            </a:r>
            <a:r>
              <a:rPr lang="en-US" sz="2000" dirty="0" err="1">
                <a:solidFill>
                  <a:schemeClr val="tx2"/>
                </a:solidFill>
              </a:rPr>
              <a:t>Somy</a:t>
            </a:r>
            <a:r>
              <a:rPr lang="en-US" sz="2000" dirty="0">
                <a:solidFill>
                  <a:schemeClr val="tx2"/>
                </a:solidFill>
              </a:rPr>
              <a:t> </a:t>
            </a:r>
            <a:r>
              <a:rPr lang="en-US" sz="2000" dirty="0" err="1">
                <a:solidFill>
                  <a:schemeClr val="tx2"/>
                </a:solidFill>
              </a:rPr>
              <a:t>Ayazi</a:t>
            </a:r>
            <a:r>
              <a:rPr lang="en-US" sz="2000" dirty="0">
                <a:solidFill>
                  <a:schemeClr val="tx2"/>
                </a:solidFill>
              </a:rPr>
              <a:t> – Microsoft AI MVP</a:t>
            </a:r>
          </a:p>
        </p:txBody>
      </p:sp>
      <p:pic>
        <p:nvPicPr>
          <p:cNvPr id="7" name="Picture 6">
            <a:extLst>
              <a:ext uri="{FF2B5EF4-FFF2-40B4-BE49-F238E27FC236}">
                <a16:creationId xmlns:a16="http://schemas.microsoft.com/office/drawing/2014/main" id="{A0B359E9-B724-C0EF-40FC-051EECE81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513" y="4198957"/>
            <a:ext cx="385100" cy="3785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a:extLst>
              <a:ext uri="{FF2B5EF4-FFF2-40B4-BE49-F238E27FC236}">
                <a16:creationId xmlns:a16="http://schemas.microsoft.com/office/drawing/2014/main" id="{C76792FD-2369-C01C-0744-F084B64FD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413" y="4152272"/>
            <a:ext cx="624647" cy="5449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4F80B49-5572-E312-B173-C4C78CC1CFB2}"/>
              </a:ext>
            </a:extLst>
          </p:cNvPr>
          <p:cNvSpPr txBox="1"/>
          <p:nvPr/>
        </p:nvSpPr>
        <p:spPr>
          <a:xfrm>
            <a:off x="4106055" y="4240058"/>
            <a:ext cx="6098458" cy="369332"/>
          </a:xfrm>
          <a:prstGeom prst="rect">
            <a:avLst/>
          </a:prstGeom>
          <a:noFill/>
        </p:spPr>
        <p:txBody>
          <a:bodyPr wrap="square">
            <a:spAutoFit/>
          </a:bodyPr>
          <a:lstStyle/>
          <a:p>
            <a:pPr marL="0" indent="0">
              <a:buNone/>
            </a:pPr>
            <a:r>
              <a:rPr lang="en-AU" dirty="0"/>
              <a:t> </a:t>
            </a:r>
            <a:r>
              <a:rPr lang="en-AU" dirty="0">
                <a:solidFill>
                  <a:schemeClr val="tx1">
                    <a:lumMod val="50000"/>
                    <a:lumOff val="50000"/>
                  </a:schemeClr>
                </a:solidFill>
              </a:rPr>
              <a:t>Atlassian</a:t>
            </a:r>
            <a:r>
              <a:rPr lang="en-AU" dirty="0"/>
              <a:t> |        </a:t>
            </a:r>
            <a:r>
              <a:rPr lang="en-AU" dirty="0">
                <a:solidFill>
                  <a:schemeClr val="tx1">
                    <a:lumMod val="50000"/>
                    <a:lumOff val="50000"/>
                  </a:schemeClr>
                </a:solidFill>
              </a:rPr>
              <a:t>@</a:t>
            </a:r>
            <a:r>
              <a:rPr lang="en-AU" dirty="0" err="1">
                <a:solidFill>
                  <a:schemeClr val="tx1">
                    <a:lumMod val="50000"/>
                    <a:lumOff val="50000"/>
                  </a:schemeClr>
                </a:solidFill>
              </a:rPr>
              <a:t>SomyAyazi</a:t>
            </a:r>
            <a:r>
              <a:rPr lang="en-AU" dirty="0">
                <a:solidFill>
                  <a:schemeClr val="tx1">
                    <a:lumMod val="50000"/>
                    <a:lumOff val="50000"/>
                  </a:schemeClr>
                </a:solidFill>
              </a:rPr>
              <a:t> |        </a:t>
            </a:r>
            <a:r>
              <a:rPr lang="en-AU" dirty="0" err="1">
                <a:solidFill>
                  <a:schemeClr val="tx1">
                    <a:lumMod val="50000"/>
                    <a:lumOff val="50000"/>
                  </a:schemeClr>
                </a:solidFill>
              </a:rPr>
              <a:t>somy-ayazi</a:t>
            </a:r>
            <a:r>
              <a:rPr lang="en-AU" dirty="0">
                <a:solidFill>
                  <a:schemeClr val="tx1">
                    <a:lumMod val="50000"/>
                    <a:lumOff val="50000"/>
                  </a:schemeClr>
                </a:solidFill>
              </a:rPr>
              <a:t>​</a:t>
            </a:r>
          </a:p>
        </p:txBody>
      </p:sp>
      <p:pic>
        <p:nvPicPr>
          <p:cNvPr id="17" name="Picture 8">
            <a:extLst>
              <a:ext uri="{FF2B5EF4-FFF2-40B4-BE49-F238E27FC236}">
                <a16:creationId xmlns:a16="http://schemas.microsoft.com/office/drawing/2014/main" id="{7948B7B8-BBAA-4DC5-7C42-47B6936365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080" y="4256547"/>
            <a:ext cx="361106" cy="320983"/>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descr="Robot">
            <a:extLst>
              <a:ext uri="{FF2B5EF4-FFF2-40B4-BE49-F238E27FC236}">
                <a16:creationId xmlns:a16="http://schemas.microsoft.com/office/drawing/2014/main" id="{AF019B3E-9D40-428E-53EB-61E7BB051A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92792" y="619156"/>
            <a:ext cx="2162492" cy="2162492"/>
          </a:xfrm>
          <a:custGeom>
            <a:avLst/>
            <a:gdLst/>
            <a:ahLst/>
            <a:cxnLst/>
            <a:rect l="l" t="t" r="r" b="b"/>
            <a:pathLst>
              <a:path w="4141760" h="4377846">
                <a:moveTo>
                  <a:pt x="0" y="0"/>
                </a:moveTo>
                <a:lnTo>
                  <a:pt x="4141760" y="0"/>
                </a:lnTo>
                <a:lnTo>
                  <a:pt x="4141760" y="4377846"/>
                </a:lnTo>
                <a:lnTo>
                  <a:pt x="0" y="4377846"/>
                </a:lnTo>
                <a:close/>
              </a:path>
            </a:pathLst>
          </a:custGeom>
        </p:spPr>
      </p:pic>
      <p:pic>
        <p:nvPicPr>
          <p:cNvPr id="25" name="Picture 6" descr="Data Visualization | Microsoft Power BI">
            <a:extLst>
              <a:ext uri="{FF2B5EF4-FFF2-40B4-BE49-F238E27FC236}">
                <a16:creationId xmlns:a16="http://schemas.microsoft.com/office/drawing/2014/main" id="{C5B79187-3BC3-4D6E-0C87-23CF4A2F77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8389" y="2781648"/>
            <a:ext cx="1110060" cy="6723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a:extLst>
              <a:ext uri="{FF2B5EF4-FFF2-40B4-BE49-F238E27FC236}">
                <a16:creationId xmlns:a16="http://schemas.microsoft.com/office/drawing/2014/main" id="{0F283332-1570-A867-245C-2BD722BED7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8932" y="5867391"/>
            <a:ext cx="1073753" cy="106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127107"/>
      </p:ext>
    </p:extLst>
  </p:cSld>
  <p:clrMapOvr>
    <a:masterClrMapping/>
  </p:clrMapOvr>
  <mc:AlternateContent xmlns:mc="http://schemas.openxmlformats.org/markup-compatibility/2006" xmlns:p14="http://schemas.microsoft.com/office/powerpoint/2010/main">
    <mc:Choice Requires="p14">
      <p:transition spd="slow" p14:dur="2000" advTm="12600"/>
    </mc:Choice>
    <mc:Fallback xmlns="">
      <p:transition spd="slow" advTm="126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11" name="Content Placeholder 2">
            <a:extLst>
              <a:ext uri="{FF2B5EF4-FFF2-40B4-BE49-F238E27FC236}">
                <a16:creationId xmlns:a16="http://schemas.microsoft.com/office/drawing/2014/main" id="{209EE3AB-B0DD-EDC3-6BE4-3E1C401D36E1}"/>
              </a:ext>
            </a:extLst>
          </p:cNvPr>
          <p:cNvGraphicFramePr>
            <a:graphicFrameLocks/>
          </p:cNvGraphicFramePr>
          <p:nvPr>
            <p:extLst>
              <p:ext uri="{D42A27DB-BD31-4B8C-83A1-F6EECF244321}">
                <p14:modId xmlns:p14="http://schemas.microsoft.com/office/powerpoint/2010/main" val="3060286592"/>
              </p:ext>
            </p:extLst>
          </p:nvPr>
        </p:nvGraphicFramePr>
        <p:xfrm>
          <a:off x="5020237" y="693998"/>
          <a:ext cx="5486927" cy="5620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83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4" name="Content Placeholder 2">
            <a:extLst>
              <a:ext uri="{FF2B5EF4-FFF2-40B4-BE49-F238E27FC236}">
                <a16:creationId xmlns:a16="http://schemas.microsoft.com/office/drawing/2014/main" id="{BDB79985-1F49-2D5C-4F34-28E6361A8064}"/>
              </a:ext>
            </a:extLst>
          </p:cNvPr>
          <p:cNvGraphicFramePr>
            <a:graphicFrameLocks/>
          </p:cNvGraphicFramePr>
          <p:nvPr>
            <p:extLst>
              <p:ext uri="{D42A27DB-BD31-4B8C-83A1-F6EECF244321}">
                <p14:modId xmlns:p14="http://schemas.microsoft.com/office/powerpoint/2010/main" val="3100816648"/>
              </p:ext>
            </p:extLst>
          </p:nvPr>
        </p:nvGraphicFramePr>
        <p:xfrm>
          <a:off x="4052398" y="-1214285"/>
          <a:ext cx="6513604" cy="4042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hart&#10;&#10;Description automatically generated">
            <a:extLst>
              <a:ext uri="{FF2B5EF4-FFF2-40B4-BE49-F238E27FC236}">
                <a16:creationId xmlns:a16="http://schemas.microsoft.com/office/drawing/2014/main" id="{3D484912-EEA8-1558-CC31-6ACF1EABBC3A}"/>
              </a:ext>
            </a:extLst>
          </p:cNvPr>
          <p:cNvPicPr>
            <a:picLocks noChangeAspect="1"/>
          </p:cNvPicPr>
          <p:nvPr/>
        </p:nvPicPr>
        <p:blipFill>
          <a:blip r:embed="rId8"/>
          <a:stretch>
            <a:fillRect/>
          </a:stretch>
        </p:blipFill>
        <p:spPr>
          <a:xfrm>
            <a:off x="4922513" y="4230060"/>
            <a:ext cx="5252325" cy="2316972"/>
          </a:xfrm>
          <a:prstGeom prst="rect">
            <a:avLst/>
          </a:prstGeom>
        </p:spPr>
      </p:pic>
      <p:sp>
        <p:nvSpPr>
          <p:cNvPr id="6" name="TextBox 5">
            <a:extLst>
              <a:ext uri="{FF2B5EF4-FFF2-40B4-BE49-F238E27FC236}">
                <a16:creationId xmlns:a16="http://schemas.microsoft.com/office/drawing/2014/main" id="{43A98D7C-8B8C-6A57-770A-2E3F8353E2EC}"/>
              </a:ext>
            </a:extLst>
          </p:cNvPr>
          <p:cNvSpPr txBox="1"/>
          <p:nvPr/>
        </p:nvSpPr>
        <p:spPr>
          <a:xfrm>
            <a:off x="4085362" y="2050463"/>
            <a:ext cx="7831304" cy="2957861"/>
          </a:xfrm>
          <a:prstGeom prst="rect">
            <a:avLst/>
          </a:prstGeom>
          <a:noFill/>
        </p:spPr>
        <p:txBody>
          <a:bodyPr wrap="square" rtlCol="0">
            <a:spAutoFit/>
          </a:bodyPr>
          <a:lstStyle/>
          <a:p>
            <a:pPr>
              <a:lnSpc>
                <a:spcPct val="150000"/>
              </a:lnSpc>
            </a:pPr>
            <a:r>
              <a:rPr lang="en-US" dirty="0"/>
              <a:t>Application: Automatically detect unusual data points, trend changes or other outliers.  </a:t>
            </a:r>
          </a:p>
          <a:p>
            <a:pPr>
              <a:lnSpc>
                <a:spcPct val="150000"/>
              </a:lnSpc>
            </a:pPr>
            <a:endParaRPr lang="en-US" dirty="0"/>
          </a:p>
          <a:p>
            <a:pPr>
              <a:lnSpc>
                <a:spcPct val="150000"/>
              </a:lnSpc>
            </a:pPr>
            <a:r>
              <a:rPr lang="en-US" dirty="0"/>
              <a:t>Likely users: Banking, security, marketing, retail, etc.</a:t>
            </a:r>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73717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7" name="Content Placeholder 2">
            <a:extLst>
              <a:ext uri="{FF2B5EF4-FFF2-40B4-BE49-F238E27FC236}">
                <a16:creationId xmlns:a16="http://schemas.microsoft.com/office/drawing/2014/main" id="{F0EAB06F-75AA-DFFC-12CA-4229C11FA467}"/>
              </a:ext>
            </a:extLst>
          </p:cNvPr>
          <p:cNvGraphicFramePr>
            <a:graphicFrameLocks/>
          </p:cNvGraphicFramePr>
          <p:nvPr>
            <p:extLst>
              <p:ext uri="{D42A27DB-BD31-4B8C-83A1-F6EECF244321}">
                <p14:modId xmlns:p14="http://schemas.microsoft.com/office/powerpoint/2010/main" val="3509517239"/>
              </p:ext>
            </p:extLst>
          </p:nvPr>
        </p:nvGraphicFramePr>
        <p:xfrm>
          <a:off x="4613013" y="-1439544"/>
          <a:ext cx="6284544" cy="4521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BDB3A79F-DDFE-0105-1D5E-927AE7C0E5DC}"/>
              </a:ext>
            </a:extLst>
          </p:cNvPr>
          <p:cNvSpPr txBox="1"/>
          <p:nvPr/>
        </p:nvSpPr>
        <p:spPr>
          <a:xfrm>
            <a:off x="4578172" y="1877619"/>
            <a:ext cx="6970361" cy="2031325"/>
          </a:xfrm>
          <a:prstGeom prst="rect">
            <a:avLst/>
          </a:prstGeom>
          <a:noFill/>
        </p:spPr>
        <p:txBody>
          <a:bodyPr wrap="square" rtlCol="0">
            <a:spAutoFit/>
          </a:bodyPr>
          <a:lstStyle/>
          <a:p>
            <a:r>
              <a:rPr lang="en-US" dirty="0"/>
              <a:t>It allows users to ask Natural questions and get answers in the form of visuals. Consumers can use it to quickly get answers to their data. Designers can use it to create visual quickly.</a:t>
            </a:r>
          </a:p>
          <a:p>
            <a:endParaRPr lang="en-US" dirty="0"/>
          </a:p>
          <a:p>
            <a:r>
              <a:rPr lang="en-US" dirty="0"/>
              <a:t>Likely users: Sales, finances &amp; HR document, marketing team</a:t>
            </a:r>
          </a:p>
          <a:p>
            <a:endParaRPr lang="en-US" dirty="0"/>
          </a:p>
          <a:p>
            <a:r>
              <a:rPr lang="en-US" dirty="0"/>
              <a:t>Tech: NLP</a:t>
            </a:r>
          </a:p>
        </p:txBody>
      </p:sp>
      <p:pic>
        <p:nvPicPr>
          <p:cNvPr id="9" name="Picture 8" descr="A picture containing graphical user interface&#10;&#10;Description automatically generated">
            <a:extLst>
              <a:ext uri="{FF2B5EF4-FFF2-40B4-BE49-F238E27FC236}">
                <a16:creationId xmlns:a16="http://schemas.microsoft.com/office/drawing/2014/main" id="{4786D298-AC2F-3814-A749-9D92353D63FA}"/>
              </a:ext>
            </a:extLst>
          </p:cNvPr>
          <p:cNvPicPr>
            <a:picLocks noChangeAspect="1"/>
          </p:cNvPicPr>
          <p:nvPr/>
        </p:nvPicPr>
        <p:blipFill>
          <a:blip r:embed="rId8"/>
          <a:stretch>
            <a:fillRect/>
          </a:stretch>
        </p:blipFill>
        <p:spPr>
          <a:xfrm>
            <a:off x="4922513" y="4342300"/>
            <a:ext cx="6224685" cy="1364314"/>
          </a:xfrm>
          <a:prstGeom prst="rect">
            <a:avLst/>
          </a:prstGeom>
        </p:spPr>
      </p:pic>
    </p:spTree>
    <p:extLst>
      <p:ext uri="{BB962C8B-B14F-4D97-AF65-F5344CB8AC3E}">
        <p14:creationId xmlns:p14="http://schemas.microsoft.com/office/powerpoint/2010/main" val="259074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4" name="Content Placeholder 2">
            <a:extLst>
              <a:ext uri="{FF2B5EF4-FFF2-40B4-BE49-F238E27FC236}">
                <a16:creationId xmlns:a16="http://schemas.microsoft.com/office/drawing/2014/main" id="{C2166C8F-B0E3-CA0B-9713-A97434FA1437}"/>
              </a:ext>
            </a:extLst>
          </p:cNvPr>
          <p:cNvGraphicFramePr>
            <a:graphicFrameLocks/>
          </p:cNvGraphicFramePr>
          <p:nvPr>
            <p:extLst>
              <p:ext uri="{D42A27DB-BD31-4B8C-83A1-F6EECF244321}">
                <p14:modId xmlns:p14="http://schemas.microsoft.com/office/powerpoint/2010/main" val="3100399791"/>
              </p:ext>
            </p:extLst>
          </p:nvPr>
        </p:nvGraphicFramePr>
        <p:xfrm>
          <a:off x="4566612" y="-1707845"/>
          <a:ext cx="6652677" cy="5020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7C9BA0C-D022-78A3-0CAB-6B8C87E3EC8F}"/>
              </a:ext>
            </a:extLst>
          </p:cNvPr>
          <p:cNvSpPr txBox="1"/>
          <p:nvPr/>
        </p:nvSpPr>
        <p:spPr>
          <a:xfrm>
            <a:off x="4970973" y="1976420"/>
            <a:ext cx="52407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Summarize the key takeaways from a visual. </a:t>
            </a:r>
          </a:p>
          <a:p>
            <a:pPr marL="285750" indent="-285750">
              <a:buFont typeface="Arial" panose="020B0604020202020204" pitchFamily="34" charset="0"/>
              <a:buChar char="•"/>
            </a:pPr>
            <a:r>
              <a:rPr lang="en-US" dirty="0"/>
              <a:t>Can be adjusted </a:t>
            </a:r>
          </a:p>
          <a:p>
            <a:pPr marL="285750" indent="-285750">
              <a:buFont typeface="Arial" panose="020B0604020202020204" pitchFamily="34" charset="0"/>
              <a:buChar char="•"/>
            </a:pPr>
            <a:r>
              <a:rPr lang="en-US" dirty="0"/>
              <a:t>Drill down capabilities</a:t>
            </a:r>
          </a:p>
          <a:p>
            <a:pPr marL="285750" indent="-285750">
              <a:buFont typeface="Arial" panose="020B0604020202020204" pitchFamily="34" charset="0"/>
              <a:buChar char="•"/>
            </a:pPr>
            <a:r>
              <a:rPr lang="en-US" dirty="0"/>
              <a:t>Seems to be using NLP and similar to Q&amp;A </a:t>
            </a:r>
          </a:p>
          <a:p>
            <a:endParaRPr lang="en-US" dirty="0"/>
          </a:p>
        </p:txBody>
      </p:sp>
      <p:pic>
        <p:nvPicPr>
          <p:cNvPr id="6" name="Picture 5">
            <a:extLst>
              <a:ext uri="{FF2B5EF4-FFF2-40B4-BE49-F238E27FC236}">
                <a16:creationId xmlns:a16="http://schemas.microsoft.com/office/drawing/2014/main" id="{89ED1DC7-69D5-80A7-AED6-4C5AFA044686}"/>
              </a:ext>
            </a:extLst>
          </p:cNvPr>
          <p:cNvPicPr>
            <a:picLocks noChangeAspect="1"/>
          </p:cNvPicPr>
          <p:nvPr/>
        </p:nvPicPr>
        <p:blipFill>
          <a:blip r:embed="rId8"/>
          <a:stretch>
            <a:fillRect/>
          </a:stretch>
        </p:blipFill>
        <p:spPr>
          <a:xfrm>
            <a:off x="5091294" y="3513240"/>
            <a:ext cx="5000117" cy="3002492"/>
          </a:xfrm>
          <a:prstGeom prst="rect">
            <a:avLst/>
          </a:prstGeom>
        </p:spPr>
      </p:pic>
    </p:spTree>
    <p:extLst>
      <p:ext uri="{BB962C8B-B14F-4D97-AF65-F5344CB8AC3E}">
        <p14:creationId xmlns:p14="http://schemas.microsoft.com/office/powerpoint/2010/main" val="423071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7" name="Content Placeholder 2">
            <a:extLst>
              <a:ext uri="{FF2B5EF4-FFF2-40B4-BE49-F238E27FC236}">
                <a16:creationId xmlns:a16="http://schemas.microsoft.com/office/drawing/2014/main" id="{792E1657-AE1D-DC9D-EBB0-9D6FABE23009}"/>
              </a:ext>
            </a:extLst>
          </p:cNvPr>
          <p:cNvGraphicFramePr>
            <a:graphicFrameLocks/>
          </p:cNvGraphicFramePr>
          <p:nvPr>
            <p:extLst>
              <p:ext uri="{D42A27DB-BD31-4B8C-83A1-F6EECF244321}">
                <p14:modId xmlns:p14="http://schemas.microsoft.com/office/powerpoint/2010/main" val="1030059112"/>
              </p:ext>
            </p:extLst>
          </p:nvPr>
        </p:nvGraphicFramePr>
        <p:xfrm>
          <a:off x="4626091" y="-1572405"/>
          <a:ext cx="6317866" cy="4972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4F264455-94DA-029B-36EB-B9CA1674B0B0}"/>
              </a:ext>
            </a:extLst>
          </p:cNvPr>
          <p:cNvSpPr txBox="1"/>
          <p:nvPr/>
        </p:nvSpPr>
        <p:spPr>
          <a:xfrm>
            <a:off x="4498890" y="1873621"/>
            <a:ext cx="665086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decomposition tree visual in Power BI lets you visualize data across multiple dimensions, </a:t>
            </a:r>
          </a:p>
          <a:p>
            <a:pPr marL="285750" indent="-285750">
              <a:buFont typeface="Arial" panose="020B0604020202020204" pitchFamily="34" charset="0"/>
              <a:buChar char="•"/>
            </a:pPr>
            <a:r>
              <a:rPr lang="en-US" dirty="0"/>
              <a:t>Automatically aggregate data and enables drilling down into </a:t>
            </a:r>
          </a:p>
          <a:p>
            <a:pPr marL="285750" indent="-285750">
              <a:buFont typeface="Arial" panose="020B0604020202020204" pitchFamily="34" charset="0"/>
              <a:buChar char="•"/>
            </a:pPr>
            <a:r>
              <a:rPr lang="en-US" dirty="0"/>
              <a:t>Valuable tool for ad hoc exploration and conducting root cause analysis. </a:t>
            </a:r>
          </a:p>
          <a:p>
            <a:endParaRPr lang="en-US" dirty="0"/>
          </a:p>
        </p:txBody>
      </p:sp>
      <p:pic>
        <p:nvPicPr>
          <p:cNvPr id="9" name="Picture 8" descr="A picture containing timeline&#10;&#10;Description automatically generated">
            <a:extLst>
              <a:ext uri="{FF2B5EF4-FFF2-40B4-BE49-F238E27FC236}">
                <a16:creationId xmlns:a16="http://schemas.microsoft.com/office/drawing/2014/main" id="{20682C70-587F-CE9F-927D-A5E0B9CEF686}"/>
              </a:ext>
            </a:extLst>
          </p:cNvPr>
          <p:cNvPicPr>
            <a:picLocks noChangeAspect="1"/>
          </p:cNvPicPr>
          <p:nvPr/>
        </p:nvPicPr>
        <p:blipFill>
          <a:blip r:embed="rId8"/>
          <a:stretch>
            <a:fillRect/>
          </a:stretch>
        </p:blipFill>
        <p:spPr>
          <a:xfrm>
            <a:off x="5186955" y="3506829"/>
            <a:ext cx="5332396" cy="2955368"/>
          </a:xfrm>
          <a:prstGeom prst="rect">
            <a:avLst/>
          </a:prstGeom>
        </p:spPr>
      </p:pic>
    </p:spTree>
    <p:extLst>
      <p:ext uri="{BB962C8B-B14F-4D97-AF65-F5344CB8AC3E}">
        <p14:creationId xmlns:p14="http://schemas.microsoft.com/office/powerpoint/2010/main" val="89437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4" name="Content Placeholder 2">
            <a:extLst>
              <a:ext uri="{FF2B5EF4-FFF2-40B4-BE49-F238E27FC236}">
                <a16:creationId xmlns:a16="http://schemas.microsoft.com/office/drawing/2014/main" id="{28F312E6-4A82-1032-9F9C-006923818C68}"/>
              </a:ext>
            </a:extLst>
          </p:cNvPr>
          <p:cNvGraphicFramePr>
            <a:graphicFrameLocks/>
          </p:cNvGraphicFramePr>
          <p:nvPr>
            <p:extLst>
              <p:ext uri="{D42A27DB-BD31-4B8C-83A1-F6EECF244321}">
                <p14:modId xmlns:p14="http://schemas.microsoft.com/office/powerpoint/2010/main" val="1712316919"/>
              </p:ext>
            </p:extLst>
          </p:nvPr>
        </p:nvGraphicFramePr>
        <p:xfrm>
          <a:off x="4071937" y="-1614449"/>
          <a:ext cx="6425944" cy="4919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hart, scatter chart&#10;&#10;Description automatically generated">
            <a:extLst>
              <a:ext uri="{FF2B5EF4-FFF2-40B4-BE49-F238E27FC236}">
                <a16:creationId xmlns:a16="http://schemas.microsoft.com/office/drawing/2014/main" id="{3201A926-8AD7-BA74-733C-02F8EDCEEDEE}"/>
              </a:ext>
            </a:extLst>
          </p:cNvPr>
          <p:cNvPicPr>
            <a:picLocks noChangeAspect="1"/>
          </p:cNvPicPr>
          <p:nvPr/>
        </p:nvPicPr>
        <p:blipFill>
          <a:blip r:embed="rId8"/>
          <a:stretch>
            <a:fillRect/>
          </a:stretch>
        </p:blipFill>
        <p:spPr>
          <a:xfrm>
            <a:off x="4913105" y="3143287"/>
            <a:ext cx="5183036" cy="3428263"/>
          </a:xfrm>
          <a:prstGeom prst="rect">
            <a:avLst/>
          </a:prstGeom>
        </p:spPr>
      </p:pic>
      <p:sp>
        <p:nvSpPr>
          <p:cNvPr id="6" name="TextBox 5">
            <a:extLst>
              <a:ext uri="{FF2B5EF4-FFF2-40B4-BE49-F238E27FC236}">
                <a16:creationId xmlns:a16="http://schemas.microsoft.com/office/drawing/2014/main" id="{D4CBB500-8EDF-0691-CB2B-73BEF9C9DB66}"/>
              </a:ext>
            </a:extLst>
          </p:cNvPr>
          <p:cNvSpPr txBox="1"/>
          <p:nvPr/>
        </p:nvSpPr>
        <p:spPr>
          <a:xfrm>
            <a:off x="4071938" y="1934867"/>
            <a:ext cx="6776248" cy="92333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analyses the data based on the selected Key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Ranks the factors that matter and display them as key influencers.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drill down into</a:t>
            </a:r>
          </a:p>
        </p:txBody>
      </p:sp>
    </p:spTree>
    <p:extLst>
      <p:ext uri="{BB962C8B-B14F-4D97-AF65-F5344CB8AC3E}">
        <p14:creationId xmlns:p14="http://schemas.microsoft.com/office/powerpoint/2010/main" val="76698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841D-6CE0-3605-3C91-696870033855}"/>
              </a:ext>
            </a:extLst>
          </p:cNvPr>
          <p:cNvSpPr>
            <a:spLocks noGrp="1"/>
          </p:cNvSpPr>
          <p:nvPr>
            <p:ph type="title"/>
          </p:nvPr>
        </p:nvSpPr>
        <p:spPr/>
        <p:txBody>
          <a:bodyPr/>
          <a:lstStyle/>
          <a:p>
            <a:endParaRPr lang="en-US"/>
          </a:p>
        </p:txBody>
      </p:sp>
      <p:pic>
        <p:nvPicPr>
          <p:cNvPr id="7" name="Content Placeholder 6" descr="Graphical user interface, application, website&#10;&#10;Description automatically generated">
            <a:extLst>
              <a:ext uri="{FF2B5EF4-FFF2-40B4-BE49-F238E27FC236}">
                <a16:creationId xmlns:a16="http://schemas.microsoft.com/office/drawing/2014/main" id="{CBECC4AB-D5F0-BD4E-0455-86A04C2794B5}"/>
              </a:ext>
            </a:extLst>
          </p:cNvPr>
          <p:cNvPicPr>
            <a:picLocks noGrp="1" noChangeAspect="1"/>
          </p:cNvPicPr>
          <p:nvPr>
            <p:ph idx="1"/>
          </p:nvPr>
        </p:nvPicPr>
        <p:blipFill>
          <a:blip r:embed="rId3"/>
          <a:stretch>
            <a:fillRect/>
          </a:stretch>
        </p:blipFill>
        <p:spPr>
          <a:xfrm>
            <a:off x="838200" y="365125"/>
            <a:ext cx="10739022" cy="5970829"/>
          </a:xfrm>
        </p:spPr>
      </p:pic>
    </p:spTree>
    <p:extLst>
      <p:ext uri="{BB962C8B-B14F-4D97-AF65-F5344CB8AC3E}">
        <p14:creationId xmlns:p14="http://schemas.microsoft.com/office/powerpoint/2010/main" val="80578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1" name="Freeform: Shape 4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9AEEE63-1F67-5BE3-27B6-DC6B323FB817}"/>
              </a:ext>
            </a:extLst>
          </p:cNvPr>
          <p:cNvSpPr>
            <a:spLocks noGrp="1"/>
          </p:cNvSpPr>
          <p:nvPr>
            <p:ph type="title"/>
          </p:nvPr>
        </p:nvSpPr>
        <p:spPr/>
        <p:txBody>
          <a:bodyPr/>
          <a:lstStyle/>
          <a:p>
            <a:endParaRPr lang="en-US"/>
          </a:p>
        </p:txBody>
      </p:sp>
      <p:sp>
        <p:nvSpPr>
          <p:cNvPr id="5" name="Content Placeholder 2">
            <a:extLst>
              <a:ext uri="{FF2B5EF4-FFF2-40B4-BE49-F238E27FC236}">
                <a16:creationId xmlns:a16="http://schemas.microsoft.com/office/drawing/2014/main" id="{3CA95D8A-A909-A35D-E99B-832FD2592AFC}"/>
              </a:ext>
            </a:extLst>
          </p:cNvPr>
          <p:cNvSpPr>
            <a:spLocks noGrp="1"/>
          </p:cNvSpPr>
          <p:nvPr>
            <p:ph idx="1"/>
          </p:nvPr>
        </p:nvSpPr>
        <p:spPr>
          <a:xfrm>
            <a:off x="3784860" y="2982932"/>
            <a:ext cx="4346648" cy="892136"/>
          </a:xfrm>
        </p:spPr>
        <p:txBody>
          <a:bodyPr anchor="t">
            <a:normAutofit fontScale="92500"/>
          </a:bodyPr>
          <a:lstStyle/>
          <a:p>
            <a:pPr marL="0" indent="0">
              <a:lnSpc>
                <a:spcPct val="150000"/>
              </a:lnSpc>
              <a:buNone/>
            </a:pPr>
            <a:r>
              <a:rPr lang="en-US" dirty="0"/>
              <a:t>Machine Learning in Power BI</a:t>
            </a:r>
          </a:p>
          <a:p>
            <a:pPr lvl="1">
              <a:lnSpc>
                <a:spcPct val="150000"/>
              </a:lnSpc>
              <a:buFont typeface="Wingdings" pitchFamily="2" charset="2"/>
              <a:buChar char="v"/>
            </a:pPr>
            <a:endParaRPr lang="en-US" sz="1600" dirty="0">
              <a:solidFill>
                <a:schemeClr val="tx2"/>
              </a:solidFill>
            </a:endParaRPr>
          </a:p>
        </p:txBody>
      </p:sp>
    </p:spTree>
    <p:extLst>
      <p:ext uri="{BB962C8B-B14F-4D97-AF65-F5344CB8AC3E}">
        <p14:creationId xmlns:p14="http://schemas.microsoft.com/office/powerpoint/2010/main" val="88394458"/>
      </p:ext>
    </p:extLst>
  </p:cSld>
  <p:clrMapOvr>
    <a:masterClrMapping/>
  </p:clrMapOvr>
  <mc:AlternateContent xmlns:mc="http://schemas.openxmlformats.org/markup-compatibility/2006" xmlns:p14="http://schemas.microsoft.com/office/powerpoint/2010/main">
    <mc:Choice Requires="p14">
      <p:transition spd="slow" p14:dur="2000" advTm="12600"/>
    </mc:Choice>
    <mc:Fallback xmlns="">
      <p:transition spd="slow" advTm="126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sp>
        <p:nvSpPr>
          <p:cNvPr id="9" name="Title 1">
            <a:extLst>
              <a:ext uri="{FF2B5EF4-FFF2-40B4-BE49-F238E27FC236}">
                <a16:creationId xmlns:a16="http://schemas.microsoft.com/office/drawing/2014/main" id="{B7145EC7-B8E3-EE73-578D-1998188F4F7B}"/>
              </a:ext>
            </a:extLst>
          </p:cNvPr>
          <p:cNvSpPr txBox="1">
            <a:spLocks/>
          </p:cNvSpPr>
          <p:nvPr/>
        </p:nvSpPr>
        <p:spPr>
          <a:xfrm>
            <a:off x="838200" y="326495"/>
            <a:ext cx="6583948" cy="753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tx2"/>
                </a:solidFill>
              </a:rPr>
              <a:t>Power BI ML</a:t>
            </a:r>
            <a:endParaRPr lang="en-US" sz="3600" dirty="0">
              <a:solidFill>
                <a:schemeClr val="tx2"/>
              </a:solidFill>
            </a:endParaRPr>
          </a:p>
        </p:txBody>
      </p:sp>
      <p:sp>
        <p:nvSpPr>
          <p:cNvPr id="10" name="TextBox 9">
            <a:extLst>
              <a:ext uri="{FF2B5EF4-FFF2-40B4-BE49-F238E27FC236}">
                <a16:creationId xmlns:a16="http://schemas.microsoft.com/office/drawing/2014/main" id="{77B67DBE-A58F-5487-FE73-130AA4B42027}"/>
              </a:ext>
            </a:extLst>
          </p:cNvPr>
          <p:cNvSpPr txBox="1"/>
          <p:nvPr/>
        </p:nvSpPr>
        <p:spPr>
          <a:xfrm>
            <a:off x="937008" y="1670241"/>
            <a:ext cx="6387831" cy="3799502"/>
          </a:xfrm>
          <a:prstGeom prst="rect">
            <a:avLst/>
          </a:prstGeom>
          <a:noFill/>
        </p:spPr>
        <p:txBody>
          <a:bodyPr wrap="square">
            <a:spAutoFit/>
          </a:bodyPr>
          <a:lstStyle/>
          <a:p>
            <a:pPr marL="342900" indent="-342900">
              <a:lnSpc>
                <a:spcPct val="110000"/>
              </a:lnSpc>
              <a:buFont typeface="Arial" panose="020B0604020202020204" pitchFamily="34" charset="0"/>
              <a:buChar char="•"/>
            </a:pPr>
            <a:r>
              <a:rPr lang="en-AU" sz="2000" dirty="0"/>
              <a:t>Choose a model based on the business need </a:t>
            </a:r>
          </a:p>
          <a:p>
            <a:pPr marL="342900" indent="-342900">
              <a:lnSpc>
                <a:spcPct val="110000"/>
              </a:lnSpc>
              <a:buFont typeface="Arial" panose="020B0604020202020204" pitchFamily="34" charset="0"/>
              <a:buChar char="•"/>
            </a:pPr>
            <a:r>
              <a:rPr lang="en-AU" sz="2000" dirty="0"/>
              <a:t>Configure your model</a:t>
            </a:r>
          </a:p>
          <a:p>
            <a:pPr marL="342900" indent="-342900">
              <a:lnSpc>
                <a:spcPct val="110000"/>
              </a:lnSpc>
              <a:buFont typeface="Arial" panose="020B0604020202020204" pitchFamily="34" charset="0"/>
              <a:buChar char="•"/>
            </a:pPr>
            <a:r>
              <a:rPr lang="en-AU" sz="2000" dirty="0"/>
              <a:t>Train Model</a:t>
            </a:r>
          </a:p>
          <a:p>
            <a:pPr marL="800100" lvl="1" indent="-342900">
              <a:lnSpc>
                <a:spcPct val="110000"/>
              </a:lnSpc>
              <a:buFont typeface="Arial" panose="020B0604020202020204" pitchFamily="34" charset="0"/>
              <a:buChar char="•"/>
            </a:pPr>
            <a:r>
              <a:rPr lang="en-AU" sz="2000" dirty="0"/>
              <a:t>Result vary depend on the configuration and data provided to train</a:t>
            </a:r>
          </a:p>
          <a:p>
            <a:pPr marL="800100" lvl="1" indent="-342900">
              <a:lnSpc>
                <a:spcPct val="110000"/>
              </a:lnSpc>
              <a:buFont typeface="Arial" panose="020B0604020202020204" pitchFamily="34" charset="0"/>
              <a:buChar char="•"/>
            </a:pPr>
            <a:r>
              <a:rPr lang="en-US" sz="2000" dirty="0"/>
              <a:t>Rapidly train and optimize decision making based on trend changes and feedback</a:t>
            </a:r>
          </a:p>
          <a:p>
            <a:pPr marL="800100" lvl="1" indent="-342900">
              <a:lnSpc>
                <a:spcPct val="110000"/>
              </a:lnSpc>
              <a:buFont typeface="Arial" panose="020B0604020202020204" pitchFamily="34" charset="0"/>
              <a:buChar char="•"/>
            </a:pPr>
            <a:r>
              <a:rPr lang="en-US" sz="2000" dirty="0"/>
              <a:t>Use context to rank options and make the best decisions</a:t>
            </a:r>
          </a:p>
          <a:p>
            <a:pPr marL="342900" indent="-342900">
              <a:lnSpc>
                <a:spcPct val="110000"/>
              </a:lnSpc>
              <a:buFont typeface="Arial" panose="020B0604020202020204" pitchFamily="34" charset="0"/>
              <a:buChar char="•"/>
            </a:pPr>
            <a:r>
              <a:rPr lang="en-AU" sz="2000" dirty="0"/>
              <a:t> Evaluate (performance and quality)</a:t>
            </a:r>
          </a:p>
          <a:p>
            <a:pPr marL="342900" indent="-342900">
              <a:lnSpc>
                <a:spcPct val="110000"/>
              </a:lnSpc>
              <a:buFont typeface="Arial" panose="020B0604020202020204" pitchFamily="34" charset="0"/>
              <a:buChar char="•"/>
            </a:pPr>
            <a:r>
              <a:rPr lang="en-AU" sz="2000" dirty="0"/>
              <a:t> Publish and Score Model </a:t>
            </a:r>
            <a:endParaRPr lang="en-US" dirty="0"/>
          </a:p>
        </p:txBody>
      </p:sp>
      <p:pic>
        <p:nvPicPr>
          <p:cNvPr id="11" name="Picture 10">
            <a:extLst>
              <a:ext uri="{FF2B5EF4-FFF2-40B4-BE49-F238E27FC236}">
                <a16:creationId xmlns:a16="http://schemas.microsoft.com/office/drawing/2014/main" id="{28A380C3-D6C6-CD52-5AAF-F3FD635FBB2C}"/>
              </a:ext>
            </a:extLst>
          </p:cNvPr>
          <p:cNvPicPr>
            <a:picLocks noChangeAspect="1"/>
          </p:cNvPicPr>
          <p:nvPr/>
        </p:nvPicPr>
        <p:blipFill>
          <a:blip r:embed="rId3"/>
          <a:stretch>
            <a:fillRect/>
          </a:stretch>
        </p:blipFill>
        <p:spPr>
          <a:xfrm>
            <a:off x="6938531" y="3406971"/>
            <a:ext cx="4800463" cy="2598691"/>
          </a:xfrm>
          <a:prstGeom prst="rect">
            <a:avLst/>
          </a:prstGeom>
        </p:spPr>
      </p:pic>
    </p:spTree>
    <p:extLst>
      <p:ext uri="{BB962C8B-B14F-4D97-AF65-F5344CB8AC3E}">
        <p14:creationId xmlns:p14="http://schemas.microsoft.com/office/powerpoint/2010/main" val="263376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pic>
        <p:nvPicPr>
          <p:cNvPr id="2" name="Picture 1" descr="Timeline&#10;&#10;Description automatically generated with low confidence">
            <a:extLst>
              <a:ext uri="{FF2B5EF4-FFF2-40B4-BE49-F238E27FC236}">
                <a16:creationId xmlns:a16="http://schemas.microsoft.com/office/drawing/2014/main" id="{84F16A8E-EB49-9BBF-FB12-EE30CFE08995}"/>
              </a:ext>
            </a:extLst>
          </p:cNvPr>
          <p:cNvPicPr>
            <a:picLocks noChangeAspect="1"/>
          </p:cNvPicPr>
          <p:nvPr/>
        </p:nvPicPr>
        <p:blipFill>
          <a:blip r:embed="rId3"/>
          <a:stretch>
            <a:fillRect/>
          </a:stretch>
        </p:blipFill>
        <p:spPr>
          <a:xfrm>
            <a:off x="1097037" y="670522"/>
            <a:ext cx="6611655" cy="5300975"/>
          </a:xfrm>
          <a:prstGeom prst="rect">
            <a:avLst/>
          </a:prstGeom>
        </p:spPr>
      </p:pic>
      <p:sp>
        <p:nvSpPr>
          <p:cNvPr id="3" name="Curved Down Arrow 2">
            <a:extLst>
              <a:ext uri="{FF2B5EF4-FFF2-40B4-BE49-F238E27FC236}">
                <a16:creationId xmlns:a16="http://schemas.microsoft.com/office/drawing/2014/main" id="{1D1CCAEA-0307-0F07-FBCB-6171D6B675EA}"/>
              </a:ext>
            </a:extLst>
          </p:cNvPr>
          <p:cNvSpPr/>
          <p:nvPr/>
        </p:nvSpPr>
        <p:spPr>
          <a:xfrm rot="1856705">
            <a:off x="7991847" y="1233303"/>
            <a:ext cx="2797906" cy="1306446"/>
          </a:xfrm>
          <a:prstGeom prst="curvedDownArrow">
            <a:avLst/>
          </a:prstGeom>
          <a:solidFill>
            <a:schemeClr val="accent4"/>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14" descr="Downloads">
            <a:extLst>
              <a:ext uri="{FF2B5EF4-FFF2-40B4-BE49-F238E27FC236}">
                <a16:creationId xmlns:a16="http://schemas.microsoft.com/office/drawing/2014/main" id="{C5CA63E3-644E-C86B-8019-AC336F0B1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5265" y="3100979"/>
            <a:ext cx="1336240" cy="132307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6">
            <a:extLst>
              <a:ext uri="{FF2B5EF4-FFF2-40B4-BE49-F238E27FC236}">
                <a16:creationId xmlns:a16="http://schemas.microsoft.com/office/drawing/2014/main" id="{C040A38F-1D04-39D4-36BC-D9703E079FC7}"/>
              </a:ext>
            </a:extLst>
          </p:cNvPr>
          <p:cNvPicPr>
            <a:picLocks noGrp="1" noChangeAspect="1"/>
          </p:cNvPicPr>
          <p:nvPr>
            <p:ph idx="1"/>
          </p:nvPr>
        </p:nvPicPr>
        <p:blipFill>
          <a:blip r:embed="rId5"/>
          <a:stretch>
            <a:fillRect/>
          </a:stretch>
        </p:blipFill>
        <p:spPr>
          <a:xfrm>
            <a:off x="8163930" y="4662006"/>
            <a:ext cx="3541714" cy="1268133"/>
          </a:xfrm>
        </p:spPr>
      </p:pic>
    </p:spTree>
    <p:extLst>
      <p:ext uri="{BB962C8B-B14F-4D97-AF65-F5344CB8AC3E}">
        <p14:creationId xmlns:p14="http://schemas.microsoft.com/office/powerpoint/2010/main" val="182571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CF148D-1DDA-3006-736B-4005B28404B8}"/>
              </a:ext>
            </a:extLst>
          </p:cNvPr>
          <p:cNvSpPr>
            <a:spLocks noGrp="1"/>
          </p:cNvSpPr>
          <p:nvPr>
            <p:ph type="title"/>
          </p:nvPr>
        </p:nvSpPr>
        <p:spPr>
          <a:xfrm>
            <a:off x="643467" y="321734"/>
            <a:ext cx="10905066" cy="1135737"/>
          </a:xfrm>
        </p:spPr>
        <p:txBody>
          <a:bodyPr>
            <a:normAutofit/>
          </a:bodyPr>
          <a:lstStyle/>
          <a:p>
            <a:r>
              <a:rPr lang="en-US" sz="3600" dirty="0">
                <a:solidFill>
                  <a:schemeClr val="tx2"/>
                </a:solidFill>
              </a:rPr>
              <a:t>Who am I? </a:t>
            </a:r>
            <a:endParaRPr lang="en-US"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0A0BA7C7-0DE6-D781-4BB6-B6A4939807A7}"/>
              </a:ext>
            </a:extLst>
          </p:cNvPr>
          <p:cNvSpPr>
            <a:spLocks noGrp="1"/>
          </p:cNvSpPr>
          <p:nvPr>
            <p:ph idx="1"/>
          </p:nvPr>
        </p:nvSpPr>
        <p:spPr>
          <a:xfrm>
            <a:off x="642938" y="1782763"/>
            <a:ext cx="10906125" cy="4394200"/>
          </a:xfrm>
        </p:spPr>
        <p:txBody>
          <a:bodyPr anchor="t">
            <a:normAutofit/>
          </a:bodyPr>
          <a:lstStyle/>
          <a:p>
            <a:pPr marL="0" indent="0">
              <a:lnSpc>
                <a:spcPct val="150000"/>
              </a:lnSpc>
              <a:buNone/>
            </a:pPr>
            <a:endParaRPr lang="en-US" dirty="0"/>
          </a:p>
          <a:p>
            <a:pPr>
              <a:lnSpc>
                <a:spcPct val="150000"/>
              </a:lnSpc>
              <a:buFont typeface="Wingdings" pitchFamily="2" charset="2"/>
              <a:buChar char="v"/>
            </a:pPr>
            <a:r>
              <a:rPr lang="en-US" dirty="0"/>
              <a:t> Engineering Manager with Atlassian </a:t>
            </a:r>
          </a:p>
          <a:p>
            <a:pPr>
              <a:lnSpc>
                <a:spcPct val="150000"/>
              </a:lnSpc>
              <a:buFont typeface="Wingdings" pitchFamily="2" charset="2"/>
              <a:buChar char="v"/>
            </a:pPr>
            <a:r>
              <a:rPr lang="en-US" dirty="0"/>
              <a:t> Co-hosting The Global AI Podcast </a:t>
            </a:r>
            <a:r>
              <a:rPr lang="en-AU" dirty="0">
                <a:solidFill>
                  <a:schemeClr val="accent1">
                    <a:lumMod val="75000"/>
                  </a:schemeClr>
                </a:solidFill>
              </a:rPr>
              <a:t>@</a:t>
            </a:r>
            <a:r>
              <a:rPr lang="en-AU" dirty="0" err="1">
                <a:solidFill>
                  <a:schemeClr val="accent1">
                    <a:lumMod val="75000"/>
                  </a:schemeClr>
                </a:solidFill>
              </a:rPr>
              <a:t>GlobalAIPodcast</a:t>
            </a:r>
            <a:endParaRPr lang="en-US" dirty="0">
              <a:solidFill>
                <a:schemeClr val="accent1">
                  <a:lumMod val="75000"/>
                </a:schemeClr>
              </a:solidFill>
            </a:endParaRPr>
          </a:p>
          <a:p>
            <a:pPr>
              <a:lnSpc>
                <a:spcPct val="150000"/>
              </a:lnSpc>
              <a:buFont typeface="Wingdings" pitchFamily="2" charset="2"/>
              <a:buChar char="v"/>
            </a:pPr>
            <a:r>
              <a:rPr lang="en-US" dirty="0"/>
              <a:t> APAC AI community co-</a:t>
            </a:r>
            <a:r>
              <a:rPr lang="en-US" dirty="0" err="1"/>
              <a:t>organiser</a:t>
            </a:r>
            <a:r>
              <a:rPr lang="en-US" dirty="0"/>
              <a:t> </a:t>
            </a:r>
          </a:p>
          <a:p>
            <a:endParaRPr lang="en-US" sz="2000" dirty="0">
              <a:solidFill>
                <a:schemeClr val="tx2"/>
              </a:solidFill>
            </a:endParaRPr>
          </a:p>
        </p:txBody>
      </p:sp>
      <p:pic>
        <p:nvPicPr>
          <p:cNvPr id="5" name="Graphic 4" descr="Radio microphone with solid fill">
            <a:extLst>
              <a:ext uri="{FF2B5EF4-FFF2-40B4-BE49-F238E27FC236}">
                <a16:creationId xmlns:a16="http://schemas.microsoft.com/office/drawing/2014/main" id="{22D05E2B-970D-5ED6-71C4-545C726A07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7064" y="3471811"/>
            <a:ext cx="475685" cy="475685"/>
          </a:xfrm>
          <a:prstGeom prst="rect">
            <a:avLst/>
          </a:prstGeom>
        </p:spPr>
      </p:pic>
      <p:pic>
        <p:nvPicPr>
          <p:cNvPr id="6" name="Picture 2">
            <a:extLst>
              <a:ext uri="{FF2B5EF4-FFF2-40B4-BE49-F238E27FC236}">
                <a16:creationId xmlns:a16="http://schemas.microsoft.com/office/drawing/2014/main" id="{448041FA-45F1-7FD4-9D3F-E8A05108F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788" y="2775789"/>
            <a:ext cx="417052" cy="417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B1A9C747-2F18-AB2A-0B62-B81F8872B8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249174"/>
            <a:ext cx="1270000" cy="508000"/>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Programmer female outline">
            <a:extLst>
              <a:ext uri="{FF2B5EF4-FFF2-40B4-BE49-F238E27FC236}">
                <a16:creationId xmlns:a16="http://schemas.microsoft.com/office/drawing/2014/main" id="{A6D0FB1C-3BDB-606B-5DE2-C71CA07151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75323" y="389614"/>
            <a:ext cx="858331" cy="858331"/>
          </a:xfrm>
          <a:prstGeom prst="rect">
            <a:avLst/>
          </a:prstGeom>
        </p:spPr>
      </p:pic>
      <p:pic>
        <p:nvPicPr>
          <p:cNvPr id="11" name="Picture 6">
            <a:extLst>
              <a:ext uri="{FF2B5EF4-FFF2-40B4-BE49-F238E27FC236}">
                <a16:creationId xmlns:a16="http://schemas.microsoft.com/office/drawing/2014/main" id="{0F92607E-DE46-B231-109D-5AD4C7C7B1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6357" y="6315000"/>
            <a:ext cx="317577" cy="31219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a:extLst>
              <a:ext uri="{FF2B5EF4-FFF2-40B4-BE49-F238E27FC236}">
                <a16:creationId xmlns:a16="http://schemas.microsoft.com/office/drawing/2014/main" id="{B643B253-A934-F4AB-D2E6-7E6BC72502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4258" y="6268315"/>
            <a:ext cx="515122" cy="44936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D537EBD-8489-A233-36D1-51D0D97A4448}"/>
              </a:ext>
            </a:extLst>
          </p:cNvPr>
          <p:cNvSpPr txBox="1"/>
          <p:nvPr/>
        </p:nvSpPr>
        <p:spPr>
          <a:xfrm>
            <a:off x="3727899" y="6286431"/>
            <a:ext cx="5029165" cy="369332"/>
          </a:xfrm>
          <a:prstGeom prst="rect">
            <a:avLst/>
          </a:prstGeom>
          <a:noFill/>
        </p:spPr>
        <p:txBody>
          <a:bodyPr wrap="square">
            <a:spAutoFit/>
          </a:bodyPr>
          <a:lstStyle/>
          <a:p>
            <a:pPr marL="0" indent="0">
              <a:buNone/>
            </a:pPr>
            <a:r>
              <a:rPr lang="en-AU" dirty="0"/>
              <a:t> Atlassian |        @</a:t>
            </a:r>
            <a:r>
              <a:rPr lang="en-AU" dirty="0" err="1"/>
              <a:t>SomyAyazi</a:t>
            </a:r>
            <a:r>
              <a:rPr lang="en-AU" dirty="0"/>
              <a:t> |        </a:t>
            </a:r>
            <a:r>
              <a:rPr lang="en-AU" dirty="0" err="1"/>
              <a:t>somy-ayazi</a:t>
            </a:r>
            <a:r>
              <a:rPr lang="en-AU" dirty="0"/>
              <a:t>​</a:t>
            </a:r>
          </a:p>
        </p:txBody>
      </p:sp>
      <p:pic>
        <p:nvPicPr>
          <p:cNvPr id="17" name="Picture 8">
            <a:extLst>
              <a:ext uri="{FF2B5EF4-FFF2-40B4-BE49-F238E27FC236}">
                <a16:creationId xmlns:a16="http://schemas.microsoft.com/office/drawing/2014/main" id="{292AAF5E-176F-B781-BC58-631C028705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1924" y="6372590"/>
            <a:ext cx="297790" cy="26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114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sp>
        <p:nvSpPr>
          <p:cNvPr id="8" name="Title 1">
            <a:extLst>
              <a:ext uri="{FF2B5EF4-FFF2-40B4-BE49-F238E27FC236}">
                <a16:creationId xmlns:a16="http://schemas.microsoft.com/office/drawing/2014/main" id="{64C9633B-90D2-6F35-8306-5FF1FF0E7A2A}"/>
              </a:ext>
            </a:extLst>
          </p:cNvPr>
          <p:cNvSpPr>
            <a:spLocks noGrp="1"/>
          </p:cNvSpPr>
          <p:nvPr>
            <p:ph type="title"/>
          </p:nvPr>
        </p:nvSpPr>
        <p:spPr>
          <a:xfrm>
            <a:off x="592874" y="350006"/>
            <a:ext cx="6583948" cy="753397"/>
          </a:xfrm>
        </p:spPr>
        <p:txBody>
          <a:bodyPr>
            <a:normAutofit/>
          </a:bodyPr>
          <a:lstStyle/>
          <a:p>
            <a:r>
              <a:rPr lang="en-AU" sz="3600">
                <a:solidFill>
                  <a:schemeClr val="tx2"/>
                </a:solidFill>
              </a:rPr>
              <a:t>Knowledge Mining</a:t>
            </a:r>
            <a:endParaRPr lang="en-US" sz="3600" dirty="0">
              <a:solidFill>
                <a:schemeClr val="tx2"/>
              </a:solidFill>
            </a:endParaRPr>
          </a:p>
        </p:txBody>
      </p:sp>
      <p:pic>
        <p:nvPicPr>
          <p:cNvPr id="9" name="Picture 6">
            <a:extLst>
              <a:ext uri="{FF2B5EF4-FFF2-40B4-BE49-F238E27FC236}">
                <a16:creationId xmlns:a16="http://schemas.microsoft.com/office/drawing/2014/main" id="{CBCFB44F-7C92-DFA8-124B-6B515F706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098" y="1378153"/>
            <a:ext cx="10056223" cy="41769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0B52C30-7A14-D484-EFE6-6ADA5A54BA45}"/>
              </a:ext>
            </a:extLst>
          </p:cNvPr>
          <p:cNvSpPr txBox="1"/>
          <p:nvPr/>
        </p:nvSpPr>
        <p:spPr>
          <a:xfrm>
            <a:off x="1711336" y="6002624"/>
            <a:ext cx="8918139" cy="646331"/>
          </a:xfrm>
          <a:prstGeom prst="rect">
            <a:avLst/>
          </a:prstGeom>
          <a:noFill/>
        </p:spPr>
        <p:txBody>
          <a:bodyPr wrap="square">
            <a:spAutoFit/>
          </a:bodyPr>
          <a:lstStyle/>
          <a:p>
            <a:pPr algn="l" rtl="0" fontAlgn="base"/>
            <a:r>
              <a:rPr lang="en-AU" b="0" i="0" u="none" strike="noStrike" dirty="0">
                <a:effectLst/>
                <a:latin typeface="Tw Cen MT" panose="020B0602020104020603" pitchFamily="34" charset="77"/>
              </a:rPr>
              <a:t>Knowledge Mining orchestration steps (Source Microsoft)</a:t>
            </a:r>
            <a:r>
              <a:rPr lang="en-US" b="0" i="0" dirty="0">
                <a:solidFill>
                  <a:srgbClr val="FFFFFF"/>
                </a:solidFill>
                <a:effectLst/>
                <a:latin typeface="Tw Cen MT" panose="020B0602020104020603" pitchFamily="34" charset="77"/>
              </a:rPr>
              <a:t>​</a:t>
            </a:r>
            <a:endParaRPr lang="en-US" b="0" i="0" dirty="0">
              <a:solidFill>
                <a:srgbClr val="FFFFFF"/>
              </a:solidFill>
              <a:effectLst/>
              <a:latin typeface="Segoe UI" panose="020B0502040204020203" pitchFamily="34" charset="0"/>
            </a:endParaRPr>
          </a:p>
          <a:p>
            <a:pPr algn="l" rtl="0" fontAlgn="base"/>
            <a:r>
              <a:rPr lang="en-AU" b="0" i="0" u="sng" strike="noStrike" dirty="0">
                <a:solidFill>
                  <a:srgbClr val="22FFFF"/>
                </a:solidFill>
                <a:effectLst/>
                <a:latin typeface="Tw Cen MT" panose="020B0602020104020603" pitchFamily="34" charset="77"/>
                <a:hlinkClick r:id="rId4"/>
              </a:rPr>
              <a:t>https://azure.microsoft.com/en-au/solutions/knowledge-mining/#solution-architectures</a:t>
            </a:r>
            <a:r>
              <a:rPr lang="en-AU" b="0" i="0" dirty="0">
                <a:solidFill>
                  <a:srgbClr val="FFFFFF"/>
                </a:solidFill>
                <a:effectLst/>
                <a:latin typeface="Tw Cen MT" panose="020B0602020104020603" pitchFamily="34" charset="77"/>
              </a:rPr>
              <a:t>​</a:t>
            </a:r>
            <a:endParaRPr lang="en-AU" b="0" i="0" dirty="0">
              <a:solidFill>
                <a:srgbClr val="FFFFFF"/>
              </a:solidFill>
              <a:effectLst/>
              <a:latin typeface="Segoe UI" panose="020B0502040204020203" pitchFamily="34" charset="0"/>
            </a:endParaRPr>
          </a:p>
        </p:txBody>
      </p:sp>
    </p:spTree>
    <p:extLst>
      <p:ext uri="{BB962C8B-B14F-4D97-AF65-F5344CB8AC3E}">
        <p14:creationId xmlns:p14="http://schemas.microsoft.com/office/powerpoint/2010/main" val="239533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4">
            <a:extLst>
              <a:ext uri="{FF2B5EF4-FFF2-40B4-BE49-F238E27FC236}">
                <a16:creationId xmlns:a16="http://schemas.microsoft.com/office/drawing/2014/main" id="{502AD90A-4362-07C9-A071-97F1C923E7C3}"/>
              </a:ext>
            </a:extLst>
          </p:cNvPr>
          <p:cNvSpPr>
            <a:spLocks noGrp="1"/>
          </p:cNvSpPr>
          <p:nvPr>
            <p:ph idx="1"/>
          </p:nvPr>
        </p:nvSpPr>
        <p:spPr>
          <a:xfrm>
            <a:off x="1014413" y="1743075"/>
            <a:ext cx="10369550" cy="4394200"/>
          </a:xfrm>
        </p:spPr>
        <p:txBody>
          <a:bodyPr>
            <a:normAutofit fontScale="77500" lnSpcReduction="20000"/>
          </a:bodyPr>
          <a:lstStyle/>
          <a:p>
            <a:pPr fontAlgn="base">
              <a:lnSpc>
                <a:spcPct val="150000"/>
              </a:lnSpc>
            </a:pPr>
            <a:r>
              <a:rPr lang="en-AU" dirty="0"/>
              <a:t> AI School: </a:t>
            </a:r>
            <a:r>
              <a:rPr lang="en-AU" u="sng" dirty="0">
                <a:hlinkClick r:id="rId2"/>
              </a:rPr>
              <a:t>https://www.microsoft.com/en-us/ai/ai-school</a:t>
            </a:r>
            <a:r>
              <a:rPr lang="en-AU" dirty="0"/>
              <a:t>​</a:t>
            </a:r>
          </a:p>
          <a:p>
            <a:pPr fontAlgn="base">
              <a:lnSpc>
                <a:spcPct val="150000"/>
              </a:lnSpc>
            </a:pPr>
            <a:r>
              <a:rPr lang="en-AU" dirty="0"/>
              <a:t> AI Lab: </a:t>
            </a:r>
            <a:r>
              <a:rPr lang="en-AU" u="sng" dirty="0">
                <a:hlinkClick r:id="rId3"/>
              </a:rPr>
              <a:t>https://www.microsoft.com/en-us/ai/ai-lab</a:t>
            </a:r>
            <a:r>
              <a:rPr lang="en-AU" dirty="0"/>
              <a:t>​</a:t>
            </a:r>
          </a:p>
          <a:p>
            <a:pPr fontAlgn="base">
              <a:lnSpc>
                <a:spcPct val="150000"/>
              </a:lnSpc>
            </a:pPr>
            <a:r>
              <a:rPr lang="en-AU" dirty="0"/>
              <a:t> </a:t>
            </a:r>
            <a:r>
              <a:rPr lang="en-AU" dirty="0">
                <a:hlinkClick r:id="rId4"/>
              </a:rPr>
              <a:t>https://</a:t>
            </a:r>
            <a:r>
              <a:rPr lang="en-AU" dirty="0" err="1">
                <a:hlinkClick r:id="rId4"/>
              </a:rPr>
              <a:t>docs.microsoft.com</a:t>
            </a:r>
            <a:r>
              <a:rPr lang="en-AU" dirty="0">
                <a:hlinkClick r:id="rId4"/>
              </a:rPr>
              <a:t>/</a:t>
            </a:r>
            <a:r>
              <a:rPr lang="en-AU" dirty="0" err="1">
                <a:hlinkClick r:id="rId4"/>
              </a:rPr>
              <a:t>en</a:t>
            </a:r>
            <a:r>
              <a:rPr lang="en-AU" dirty="0">
                <a:hlinkClick r:id="rId4"/>
              </a:rPr>
              <a:t>-us/training/modules/introduction-to-machine-learning/</a:t>
            </a:r>
            <a:endParaRPr lang="en-AU" dirty="0"/>
          </a:p>
          <a:p>
            <a:pPr fontAlgn="base">
              <a:lnSpc>
                <a:spcPct val="150000"/>
              </a:lnSpc>
            </a:pPr>
            <a:r>
              <a:rPr lang="en-AU" dirty="0">
                <a:hlinkClick r:id="rId5"/>
              </a:rPr>
              <a:t>https://docs.microsoft.com/en-au/power-bi/connect-data/service-tutorial-build-machine-learning-model</a:t>
            </a:r>
            <a:endParaRPr lang="en-AU" dirty="0"/>
          </a:p>
          <a:p>
            <a:pPr fontAlgn="base">
              <a:lnSpc>
                <a:spcPct val="150000"/>
              </a:lnSpc>
            </a:pPr>
            <a:r>
              <a:rPr lang="en-AU" dirty="0"/>
              <a:t>Transparency note for Semantic Analysis  </a:t>
            </a:r>
            <a:r>
              <a:rPr lang="en-AU" dirty="0">
                <a:hlinkClick r:id="rId6"/>
              </a:rPr>
              <a:t>https://docs.microsoft.com/en-us/legal/cognitive-services/language-service/transparency-note-sentiment-analysis</a:t>
            </a:r>
            <a:endParaRPr lang="en-AU" dirty="0"/>
          </a:p>
          <a:p>
            <a:pPr fontAlgn="base"/>
            <a:endParaRPr lang="en-US" dirty="0"/>
          </a:p>
        </p:txBody>
      </p:sp>
      <p:sp>
        <p:nvSpPr>
          <p:cNvPr id="9" name="Title 1">
            <a:extLst>
              <a:ext uri="{FF2B5EF4-FFF2-40B4-BE49-F238E27FC236}">
                <a16:creationId xmlns:a16="http://schemas.microsoft.com/office/drawing/2014/main" id="{C5A51701-2676-A724-1FFB-A8802DE4A9CB}"/>
              </a:ext>
            </a:extLst>
          </p:cNvPr>
          <p:cNvSpPr txBox="1">
            <a:spLocks/>
          </p:cNvSpPr>
          <p:nvPr/>
        </p:nvSpPr>
        <p:spPr>
          <a:xfrm>
            <a:off x="670705" y="543147"/>
            <a:ext cx="6583948" cy="753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chemeClr val="tx2"/>
                </a:solidFill>
              </a:rPr>
              <a:t>Explore AI more</a:t>
            </a:r>
            <a:endParaRPr lang="en-US" sz="3600" dirty="0">
              <a:solidFill>
                <a:schemeClr val="tx2"/>
              </a:solidFill>
            </a:endParaRPr>
          </a:p>
        </p:txBody>
      </p:sp>
    </p:spTree>
    <p:extLst>
      <p:ext uri="{BB962C8B-B14F-4D97-AF65-F5344CB8AC3E}">
        <p14:creationId xmlns:p14="http://schemas.microsoft.com/office/powerpoint/2010/main" val="231869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E061541E-BD97-9A5D-1D19-821CA428E4F2}"/>
              </a:ext>
            </a:extLst>
          </p:cNvPr>
          <p:cNvSpPr>
            <a:spLocks noGrp="1"/>
          </p:cNvSpPr>
          <p:nvPr>
            <p:ph type="title"/>
          </p:nvPr>
        </p:nvSpPr>
        <p:spPr>
          <a:xfrm>
            <a:off x="1733073" y="1596796"/>
            <a:ext cx="9822411" cy="2604513"/>
          </a:xfrm>
        </p:spPr>
        <p:txBody>
          <a:bodyPr>
            <a:normAutofit/>
          </a:bodyPr>
          <a:lstStyle/>
          <a:p>
            <a:r>
              <a:rPr lang="en-AU" sz="2700" dirty="0"/>
              <a:t>“</a:t>
            </a:r>
            <a:r>
              <a:rPr lang="en-AU" sz="4900" dirty="0"/>
              <a:t>AI</a:t>
            </a:r>
            <a:r>
              <a:rPr lang="en-AU" sz="2700" dirty="0"/>
              <a:t> </a:t>
            </a:r>
            <a:r>
              <a:rPr lang="en-AU" sz="3100" dirty="0"/>
              <a:t>is here to empower</a:t>
            </a:r>
            <a:br>
              <a:rPr lang="en-AU" sz="3100" dirty="0"/>
            </a:br>
            <a:r>
              <a:rPr lang="en-AU" sz="3100" dirty="0"/>
              <a:t>	 </a:t>
            </a:r>
            <a:r>
              <a:rPr lang="en-AU" sz="4900" dirty="0"/>
              <a:t>People</a:t>
            </a:r>
            <a:r>
              <a:rPr lang="en-AU" sz="2700" dirty="0"/>
              <a:t> </a:t>
            </a:r>
            <a:r>
              <a:rPr lang="en-AU" sz="3100" dirty="0"/>
              <a:t>to be able do more </a:t>
            </a:r>
            <a:br>
              <a:rPr lang="en-AU" sz="3100" dirty="0"/>
            </a:br>
            <a:r>
              <a:rPr lang="en-AU" sz="3100" dirty="0"/>
              <a:t>			with </a:t>
            </a:r>
            <a:r>
              <a:rPr lang="en-AU" sz="4900" dirty="0"/>
              <a:t>Technology</a:t>
            </a:r>
            <a:r>
              <a:rPr lang="en-AU" sz="2700" dirty="0"/>
              <a:t>”</a:t>
            </a:r>
            <a:br>
              <a:rPr lang="en-AU" sz="3600" dirty="0"/>
            </a:br>
            <a:endParaRPr lang="en-AU" sz="3600" dirty="0"/>
          </a:p>
        </p:txBody>
      </p:sp>
      <p:sp>
        <p:nvSpPr>
          <p:cNvPr id="7" name="TextBox 6">
            <a:extLst>
              <a:ext uri="{FF2B5EF4-FFF2-40B4-BE49-F238E27FC236}">
                <a16:creationId xmlns:a16="http://schemas.microsoft.com/office/drawing/2014/main" id="{873B3AC6-7589-3E23-6440-036BA6710A65}"/>
              </a:ext>
            </a:extLst>
          </p:cNvPr>
          <p:cNvSpPr txBox="1"/>
          <p:nvPr/>
        </p:nvSpPr>
        <p:spPr>
          <a:xfrm>
            <a:off x="4766710" y="4920023"/>
            <a:ext cx="2117877" cy="523220"/>
          </a:xfrm>
          <a:prstGeom prst="rect">
            <a:avLst/>
          </a:prstGeom>
          <a:noFill/>
        </p:spPr>
        <p:txBody>
          <a:bodyPr wrap="square">
            <a:spAutoFit/>
          </a:bodyPr>
          <a:lstStyle/>
          <a:p>
            <a:pPr marL="0" indent="0">
              <a:buNone/>
            </a:pPr>
            <a:r>
              <a:rPr lang="en-AU" sz="2800" dirty="0"/>
              <a:t>Thank you!</a:t>
            </a:r>
          </a:p>
        </p:txBody>
      </p:sp>
      <p:pic>
        <p:nvPicPr>
          <p:cNvPr id="8" name="Picture 6">
            <a:extLst>
              <a:ext uri="{FF2B5EF4-FFF2-40B4-BE49-F238E27FC236}">
                <a16:creationId xmlns:a16="http://schemas.microsoft.com/office/drawing/2014/main" id="{EC057BD4-7E67-B905-6530-0463585AF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029" y="6089086"/>
            <a:ext cx="385100" cy="3785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4F139B5E-4F51-6BDB-4801-1318870901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929" y="6042401"/>
            <a:ext cx="624647" cy="5449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3BB7E05-CB21-9179-787E-F6FC399EB437}"/>
              </a:ext>
            </a:extLst>
          </p:cNvPr>
          <p:cNvSpPr txBox="1"/>
          <p:nvPr/>
        </p:nvSpPr>
        <p:spPr>
          <a:xfrm>
            <a:off x="3679571" y="6130187"/>
            <a:ext cx="6098458" cy="369332"/>
          </a:xfrm>
          <a:prstGeom prst="rect">
            <a:avLst/>
          </a:prstGeom>
          <a:noFill/>
        </p:spPr>
        <p:txBody>
          <a:bodyPr wrap="square">
            <a:spAutoFit/>
          </a:bodyPr>
          <a:lstStyle/>
          <a:p>
            <a:pPr marL="0" indent="0">
              <a:buNone/>
            </a:pPr>
            <a:r>
              <a:rPr lang="en-AU" dirty="0"/>
              <a:t> Atlassian |        @</a:t>
            </a:r>
            <a:r>
              <a:rPr lang="en-AU" dirty="0" err="1"/>
              <a:t>SomyAyazi</a:t>
            </a:r>
            <a:r>
              <a:rPr lang="en-AU" dirty="0"/>
              <a:t> |        </a:t>
            </a:r>
            <a:r>
              <a:rPr lang="en-AU" dirty="0" err="1"/>
              <a:t>somy-ayazi</a:t>
            </a:r>
            <a:r>
              <a:rPr lang="en-AU" dirty="0"/>
              <a:t>​</a:t>
            </a:r>
          </a:p>
        </p:txBody>
      </p:sp>
      <p:pic>
        <p:nvPicPr>
          <p:cNvPr id="12" name="Picture 8">
            <a:extLst>
              <a:ext uri="{FF2B5EF4-FFF2-40B4-BE49-F238E27FC236}">
                <a16:creationId xmlns:a16="http://schemas.microsoft.com/office/drawing/2014/main" id="{B702A392-4C6C-35C7-8710-ED1229375D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3596" y="6146676"/>
            <a:ext cx="361106" cy="32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05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1" name="Freeform: Shape 4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AI and ML in Power BI</a:t>
            </a:r>
          </a:p>
        </p:txBody>
      </p:sp>
      <p:sp>
        <p:nvSpPr>
          <p:cNvPr id="45" name="Freeform: Shape 4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9615865"/>
      </p:ext>
    </p:extLst>
  </p:cSld>
  <p:clrMapOvr>
    <a:masterClrMapping/>
  </p:clrMapOvr>
  <mc:AlternateContent xmlns:mc="http://schemas.openxmlformats.org/markup-compatibility/2006" xmlns:p14="http://schemas.microsoft.com/office/powerpoint/2010/main">
    <mc:Choice Requires="p14">
      <p:transition spd="slow" p14:dur="2000" advTm="12600"/>
    </mc:Choice>
    <mc:Fallback xmlns="">
      <p:transition spd="slow" advTm="12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77" name="Group 717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178" name="Rectangle 717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Isosceles Triangle 717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321734"/>
            <a:ext cx="10905066" cy="1135737"/>
          </a:xfrm>
        </p:spPr>
        <p:txBody>
          <a:bodyPr>
            <a:normAutofit/>
          </a:bodyPr>
          <a:lstStyle/>
          <a:p>
            <a:r>
              <a:rPr lang="en-US" sz="3600"/>
              <a:t>What is AI?</a:t>
            </a:r>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643468" y="1782981"/>
            <a:ext cx="10025155" cy="4393982"/>
          </a:xfrm>
        </p:spPr>
        <p:txBody>
          <a:bodyPr>
            <a:normAutofit/>
          </a:bodyPr>
          <a:lstStyle/>
          <a:p>
            <a:pPr marL="0" indent="0" fontAlgn="base">
              <a:buNone/>
            </a:pPr>
            <a:r>
              <a:rPr lang="en-AU" sz="1700" dirty="0"/>
              <a:t>AI is the creation of software that imitates human behaviours and capabilities and the ability to interact intelligently with the user.</a:t>
            </a:r>
            <a:r>
              <a:rPr lang="en-US" sz="1700" dirty="0"/>
              <a:t>​</a:t>
            </a:r>
          </a:p>
          <a:p>
            <a:pPr marL="0" indent="0" fontAlgn="base">
              <a:buNone/>
            </a:pPr>
            <a:endParaRPr lang="en-US" sz="1700" dirty="0"/>
          </a:p>
          <a:p>
            <a:pPr marL="0" indent="0" fontAlgn="base">
              <a:buNone/>
            </a:pPr>
            <a:r>
              <a:rPr lang="en-AU" sz="1700" u="sng" dirty="0"/>
              <a:t>Key element:</a:t>
            </a:r>
            <a:r>
              <a:rPr lang="en-US" sz="1700" dirty="0"/>
              <a:t>​</a:t>
            </a:r>
          </a:p>
          <a:p>
            <a:pPr fontAlgn="base"/>
            <a:r>
              <a:rPr lang="en-AU" sz="1700" b="1" dirty="0"/>
              <a:t> Machine learning</a:t>
            </a:r>
            <a:r>
              <a:rPr lang="en-AU" sz="1700" dirty="0"/>
              <a:t> - The way we "teach" a computer  model to make prediction and draw conclusions from data.</a:t>
            </a:r>
            <a:r>
              <a:rPr lang="en-US" sz="1700" dirty="0"/>
              <a:t>​</a:t>
            </a:r>
          </a:p>
          <a:p>
            <a:pPr fontAlgn="base"/>
            <a:r>
              <a:rPr lang="en-AU" sz="1700" b="1" dirty="0"/>
              <a:t> Anomaly detection</a:t>
            </a:r>
            <a:r>
              <a:rPr lang="en-AU" sz="1700" dirty="0"/>
              <a:t> - The capability to automatically detect errors or unusual activity in a system.</a:t>
            </a:r>
            <a:r>
              <a:rPr lang="en-US" sz="1700" dirty="0"/>
              <a:t>​</a:t>
            </a:r>
          </a:p>
          <a:p>
            <a:pPr fontAlgn="base"/>
            <a:r>
              <a:rPr lang="en-AU" sz="1700" b="1" dirty="0"/>
              <a:t> Computer vision</a:t>
            </a:r>
            <a:r>
              <a:rPr lang="en-AU" sz="1700" dirty="0"/>
              <a:t> - The capability of software to interpret the world visually through cameras, video, and images.</a:t>
            </a:r>
            <a:r>
              <a:rPr lang="en-US" sz="1700" dirty="0"/>
              <a:t>​</a:t>
            </a:r>
          </a:p>
          <a:p>
            <a:pPr fontAlgn="base"/>
            <a:r>
              <a:rPr lang="en-AU" sz="1700" b="1" dirty="0"/>
              <a:t> Natural language processing</a:t>
            </a:r>
            <a:r>
              <a:rPr lang="en-AU" sz="1700" dirty="0"/>
              <a:t> - The capability for a computer to interpret written or spoken language and respond in kind.</a:t>
            </a:r>
            <a:r>
              <a:rPr lang="en-US" sz="1700" dirty="0"/>
              <a:t>​</a:t>
            </a:r>
          </a:p>
          <a:p>
            <a:pPr fontAlgn="base"/>
            <a:r>
              <a:rPr lang="en-AU" sz="1700" b="1" dirty="0"/>
              <a:t> Conversational AI</a:t>
            </a:r>
            <a:r>
              <a:rPr lang="en-AU" sz="1700" dirty="0"/>
              <a:t> - The capability of a software "agent" to participate in a conversation</a:t>
            </a:r>
            <a:endParaRPr lang="en-US" sz="1700" dirty="0"/>
          </a:p>
        </p:txBody>
      </p:sp>
      <p:grpSp>
        <p:nvGrpSpPr>
          <p:cNvPr id="7181" name="Group 718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182" name="Isosceles Triangle 718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71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a:extLst>
              <a:ext uri="{FF2B5EF4-FFF2-40B4-BE49-F238E27FC236}">
                <a16:creationId xmlns:a16="http://schemas.microsoft.com/office/drawing/2014/main" id="{293EA776-6ACD-8533-7E69-43E680E676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43957" y="5800618"/>
            <a:ext cx="972709" cy="10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98820"/>
      </p:ext>
    </p:extLst>
  </p:cSld>
  <p:clrMapOvr>
    <a:masterClrMapping/>
  </p:clrMapOvr>
  <mc:AlternateContent xmlns:mc="http://schemas.openxmlformats.org/markup-compatibility/2006" xmlns:p14="http://schemas.microsoft.com/office/powerpoint/2010/main">
    <mc:Choice Requires="p14">
      <p:transition spd="slow" p14:dur="2000" advTm="117202"/>
    </mc:Choice>
    <mc:Fallback xmlns="">
      <p:transition spd="slow" advTm="1172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6" y="321734"/>
            <a:ext cx="6891187" cy="1135737"/>
          </a:xfrm>
        </p:spPr>
        <p:txBody>
          <a:bodyPr>
            <a:normAutofit/>
          </a:bodyPr>
          <a:lstStyle/>
          <a:p>
            <a:r>
              <a:rPr lang="en-US" sz="3600"/>
              <a:t>AI in Power BI</a:t>
            </a:r>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302552" y="2393685"/>
            <a:ext cx="3220923" cy="892136"/>
          </a:xfrm>
        </p:spPr>
        <p:txBody>
          <a:bodyPr anchor="t">
            <a:normAutofit/>
          </a:bodyPr>
          <a:lstStyle/>
          <a:p>
            <a:pPr marL="0" indent="0">
              <a:lnSpc>
                <a:spcPct val="150000"/>
              </a:lnSpc>
              <a:buNone/>
            </a:pPr>
            <a:r>
              <a:rPr lang="en-US" dirty="0"/>
              <a:t>Supported Services</a:t>
            </a:r>
          </a:p>
          <a:p>
            <a:pPr lvl="1">
              <a:lnSpc>
                <a:spcPct val="150000"/>
              </a:lnSpc>
              <a:buFont typeface="Wingdings" pitchFamily="2" charset="2"/>
              <a:buChar char="v"/>
            </a:pPr>
            <a:endParaRPr lang="en-US" sz="1600" dirty="0">
              <a:solidFill>
                <a:schemeClr val="tx2"/>
              </a:solidFill>
            </a:endParaRPr>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graphicFrame>
        <p:nvGraphicFramePr>
          <p:cNvPr id="11" name="Content Placeholder 2">
            <a:extLst>
              <a:ext uri="{FF2B5EF4-FFF2-40B4-BE49-F238E27FC236}">
                <a16:creationId xmlns:a16="http://schemas.microsoft.com/office/drawing/2014/main" id="{209EE3AB-B0DD-EDC3-6BE4-3E1C401D36E1}"/>
              </a:ext>
            </a:extLst>
          </p:cNvPr>
          <p:cNvGraphicFramePr>
            <a:graphicFrameLocks/>
          </p:cNvGraphicFramePr>
          <p:nvPr>
            <p:extLst>
              <p:ext uri="{D42A27DB-BD31-4B8C-83A1-F6EECF244321}">
                <p14:modId xmlns:p14="http://schemas.microsoft.com/office/powerpoint/2010/main" val="436583128"/>
              </p:ext>
            </p:extLst>
          </p:nvPr>
        </p:nvGraphicFramePr>
        <p:xfrm>
          <a:off x="3894783" y="1622536"/>
          <a:ext cx="7283736" cy="4687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08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sp>
        <p:nvSpPr>
          <p:cNvPr id="5" name="Content Placeholder 4">
            <a:extLst>
              <a:ext uri="{FF2B5EF4-FFF2-40B4-BE49-F238E27FC236}">
                <a16:creationId xmlns:a16="http://schemas.microsoft.com/office/drawing/2014/main" id="{BA3C335C-D272-1123-2217-842D36B19583}"/>
              </a:ext>
            </a:extLst>
          </p:cNvPr>
          <p:cNvSpPr>
            <a:spLocks noGrp="1"/>
          </p:cNvSpPr>
          <p:nvPr>
            <p:ph idx="1"/>
          </p:nvPr>
        </p:nvSpPr>
        <p:spPr/>
        <p:txBody>
          <a:bodyPr>
            <a:normAutofit fontScale="92500"/>
          </a:bodyPr>
          <a:lstStyle/>
          <a:p>
            <a:pPr>
              <a:lnSpc>
                <a:spcPct val="150000"/>
              </a:lnSpc>
            </a:pPr>
            <a:r>
              <a:rPr lang="en-US" dirty="0"/>
              <a:t>Application: Process large numbers of images and detecting the object on the image using computer vision.</a:t>
            </a:r>
          </a:p>
          <a:p>
            <a:pPr>
              <a:lnSpc>
                <a:spcPct val="150000"/>
              </a:lnSpc>
            </a:pPr>
            <a:r>
              <a:rPr lang="en-US" dirty="0"/>
              <a:t>Likely users: E-commers, internet services</a:t>
            </a:r>
          </a:p>
          <a:p>
            <a:pPr>
              <a:lnSpc>
                <a:spcPct val="150000"/>
              </a:lnSpc>
            </a:pPr>
            <a:r>
              <a:rPr lang="en-US" dirty="0"/>
              <a:t>Tech: Computer Vision within AI. Models are mostly classification algorithm</a:t>
            </a:r>
          </a:p>
          <a:p>
            <a:pPr>
              <a:lnSpc>
                <a:spcPct val="150000"/>
              </a:lnSpc>
            </a:pPr>
            <a:r>
              <a:rPr lang="en-US" dirty="0"/>
              <a:t>Challenges: Label are limited in numbers and lack a structure or taxonomy. Not all language are supported. </a:t>
            </a:r>
          </a:p>
          <a:p>
            <a:endParaRPr lang="en-US" dirty="0"/>
          </a:p>
        </p:txBody>
      </p:sp>
      <p:sp>
        <p:nvSpPr>
          <p:cNvPr id="7" name="Title 6">
            <a:extLst>
              <a:ext uri="{FF2B5EF4-FFF2-40B4-BE49-F238E27FC236}">
                <a16:creationId xmlns:a16="http://schemas.microsoft.com/office/drawing/2014/main" id="{E5B6AA63-8084-63C5-36C0-D53151C87FEA}"/>
              </a:ext>
            </a:extLst>
          </p:cNvPr>
          <p:cNvSpPr>
            <a:spLocks noGrp="1"/>
          </p:cNvSpPr>
          <p:nvPr>
            <p:ph type="title"/>
          </p:nvPr>
        </p:nvSpPr>
        <p:spPr/>
        <p:txBody>
          <a:bodyPr/>
          <a:lstStyle/>
          <a:p>
            <a:endParaRPr lang="en-US" dirty="0"/>
          </a:p>
        </p:txBody>
      </p:sp>
      <p:sp>
        <p:nvSpPr>
          <p:cNvPr id="9" name="Rounded Rectangle 8">
            <a:extLst>
              <a:ext uri="{FF2B5EF4-FFF2-40B4-BE49-F238E27FC236}">
                <a16:creationId xmlns:a16="http://schemas.microsoft.com/office/drawing/2014/main" id="{753B69A2-8604-A7EA-2395-E09625050D43}"/>
              </a:ext>
            </a:extLst>
          </p:cNvPr>
          <p:cNvSpPr/>
          <p:nvPr/>
        </p:nvSpPr>
        <p:spPr>
          <a:xfrm>
            <a:off x="933628" y="407806"/>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lnSpc>
                <a:spcPct val="150000"/>
              </a:lnSpc>
            </a:pPr>
            <a:r>
              <a:rPr lang="en-US" sz="4400" dirty="0"/>
              <a:t>      Detect Image Content</a:t>
            </a:r>
            <a:endParaRPr lang="en-US" dirty="0"/>
          </a:p>
        </p:txBody>
      </p:sp>
      <p:sp>
        <p:nvSpPr>
          <p:cNvPr id="10" name="Rectangle 9" descr="Camera">
            <a:extLst>
              <a:ext uri="{FF2B5EF4-FFF2-40B4-BE49-F238E27FC236}">
                <a16:creationId xmlns:a16="http://schemas.microsoft.com/office/drawing/2014/main" id="{2FF2B7B6-10AB-0618-1C83-37F4EC7EB75A}"/>
              </a:ext>
            </a:extLst>
          </p:cNvPr>
          <p:cNvSpPr/>
          <p:nvPr/>
        </p:nvSpPr>
        <p:spPr>
          <a:xfrm>
            <a:off x="1286504" y="644727"/>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180012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sp>
        <p:nvSpPr>
          <p:cNvPr id="7" name="Title 6">
            <a:extLst>
              <a:ext uri="{FF2B5EF4-FFF2-40B4-BE49-F238E27FC236}">
                <a16:creationId xmlns:a16="http://schemas.microsoft.com/office/drawing/2014/main" id="{E5B6AA63-8084-63C5-36C0-D53151C87FEA}"/>
              </a:ext>
            </a:extLst>
          </p:cNvPr>
          <p:cNvSpPr>
            <a:spLocks noGrp="1"/>
          </p:cNvSpPr>
          <p:nvPr>
            <p:ph type="title"/>
          </p:nvPr>
        </p:nvSpPr>
        <p:spPr/>
        <p:txBody>
          <a:bodyPr/>
          <a:lstStyle/>
          <a:p>
            <a:r>
              <a:rPr lang="en-US" dirty="0"/>
              <a:t> </a:t>
            </a:r>
          </a:p>
        </p:txBody>
      </p:sp>
      <p:sp>
        <p:nvSpPr>
          <p:cNvPr id="38" name="Content Placeholder 2">
            <a:extLst>
              <a:ext uri="{FF2B5EF4-FFF2-40B4-BE49-F238E27FC236}">
                <a16:creationId xmlns:a16="http://schemas.microsoft.com/office/drawing/2014/main" id="{C3142EC9-AF5B-D973-265E-1C458E687FAD}"/>
              </a:ext>
            </a:extLst>
          </p:cNvPr>
          <p:cNvSpPr txBox="1">
            <a:spLocks/>
          </p:cNvSpPr>
          <p:nvPr/>
        </p:nvSpPr>
        <p:spPr>
          <a:xfrm>
            <a:off x="663388" y="2059218"/>
            <a:ext cx="11321828" cy="44832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 Application: Automatically detecting the language for a piece of text</a:t>
            </a:r>
          </a:p>
          <a:p>
            <a:pPr>
              <a:lnSpc>
                <a:spcPct val="150000"/>
              </a:lnSpc>
            </a:pPr>
            <a:r>
              <a:rPr lang="en-US" dirty="0"/>
              <a:t>Likely users: Content handlers (internet services, Academic, History, </a:t>
            </a:r>
            <a:r>
              <a:rPr lang="en-US" dirty="0" err="1"/>
              <a:t>etc</a:t>
            </a:r>
            <a:r>
              <a:rPr lang="en-US" dirty="0"/>
              <a:t>)</a:t>
            </a:r>
          </a:p>
          <a:p>
            <a:pPr>
              <a:lnSpc>
                <a:spcPct val="150000"/>
              </a:lnSpc>
            </a:pPr>
            <a:r>
              <a:rPr lang="en-US" dirty="0"/>
              <a:t>Tech: NLP</a:t>
            </a:r>
          </a:p>
          <a:p>
            <a:pPr>
              <a:lnSpc>
                <a:spcPct val="150000"/>
              </a:lnSpc>
            </a:pPr>
            <a:r>
              <a:rPr lang="en-US" dirty="0"/>
              <a:t>Challenges: Not available for all languages</a:t>
            </a:r>
          </a:p>
          <a:p>
            <a:endParaRPr lang="en-US" dirty="0"/>
          </a:p>
          <a:p>
            <a:pPr>
              <a:lnSpc>
                <a:spcPct val="150000"/>
              </a:lnSpc>
              <a:buFont typeface="Wingdings" pitchFamily="2" charset="2"/>
              <a:buChar char="v"/>
            </a:pPr>
            <a:endParaRPr lang="en-US" sz="2000" dirty="0">
              <a:solidFill>
                <a:schemeClr val="tx2"/>
              </a:solidFill>
            </a:endParaRPr>
          </a:p>
        </p:txBody>
      </p:sp>
      <p:sp>
        <p:nvSpPr>
          <p:cNvPr id="39" name="Rounded Rectangle 38">
            <a:extLst>
              <a:ext uri="{FF2B5EF4-FFF2-40B4-BE49-F238E27FC236}">
                <a16:creationId xmlns:a16="http://schemas.microsoft.com/office/drawing/2014/main" id="{E8D97AB1-C468-42BF-45F5-A8BE09FAEFBF}"/>
              </a:ext>
            </a:extLst>
          </p:cNvPr>
          <p:cNvSpPr/>
          <p:nvPr/>
        </p:nvSpPr>
        <p:spPr>
          <a:xfrm>
            <a:off x="476711" y="471160"/>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lnSpc>
                <a:spcPct val="150000"/>
              </a:lnSpc>
            </a:pPr>
            <a:r>
              <a:rPr lang="en-US" sz="4400" dirty="0"/>
              <a:t>Detect Language</a:t>
            </a:r>
            <a:endParaRPr lang="en-US" dirty="0"/>
          </a:p>
        </p:txBody>
      </p:sp>
      <p:sp>
        <p:nvSpPr>
          <p:cNvPr id="40" name="Rectangle 39" descr="Chat">
            <a:extLst>
              <a:ext uri="{FF2B5EF4-FFF2-40B4-BE49-F238E27FC236}">
                <a16:creationId xmlns:a16="http://schemas.microsoft.com/office/drawing/2014/main" id="{6AD56E20-52D5-2B9C-2430-7EA8A7A675E8}"/>
              </a:ext>
            </a:extLst>
          </p:cNvPr>
          <p:cNvSpPr/>
          <p:nvPr/>
        </p:nvSpPr>
        <p:spPr>
          <a:xfrm>
            <a:off x="991818" y="771452"/>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2252848"/>
              <a:satOff val="-5806"/>
              <a:lumOff val="-3922"/>
              <a:alphaOff val="0"/>
            </a:schemeClr>
          </a:effectRef>
          <a:fontRef idx="minor">
            <a:schemeClr val="lt1"/>
          </a:fontRef>
        </p:style>
      </p:sp>
    </p:spTree>
    <p:extLst>
      <p:ext uri="{BB962C8B-B14F-4D97-AF65-F5344CB8AC3E}">
        <p14:creationId xmlns:p14="http://schemas.microsoft.com/office/powerpoint/2010/main" val="94842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sp>
        <p:nvSpPr>
          <p:cNvPr id="5" name="Content Placeholder 4">
            <a:extLst>
              <a:ext uri="{FF2B5EF4-FFF2-40B4-BE49-F238E27FC236}">
                <a16:creationId xmlns:a16="http://schemas.microsoft.com/office/drawing/2014/main" id="{BA3C335C-D272-1123-2217-842D36B19583}"/>
              </a:ext>
            </a:extLst>
          </p:cNvPr>
          <p:cNvSpPr>
            <a:spLocks noGrp="1"/>
          </p:cNvSpPr>
          <p:nvPr>
            <p:ph idx="1"/>
          </p:nvPr>
        </p:nvSpPr>
        <p:spPr>
          <a:xfrm>
            <a:off x="705970" y="1895313"/>
            <a:ext cx="10780059" cy="4561215"/>
          </a:xfrm>
        </p:spPr>
        <p:txBody>
          <a:bodyPr>
            <a:normAutofit fontScale="55000" lnSpcReduction="20000"/>
          </a:bodyPr>
          <a:lstStyle/>
          <a:p>
            <a:pPr>
              <a:lnSpc>
                <a:spcPct val="150000"/>
              </a:lnSpc>
            </a:pPr>
            <a:r>
              <a:rPr lang="en-US" dirty="0"/>
              <a:t> </a:t>
            </a:r>
            <a:r>
              <a:rPr lang="en-US" sz="4400" dirty="0"/>
              <a:t>Application: useful for detecting positive and negative sentiment in social media, customer reviews, and discussion forums, etc.</a:t>
            </a:r>
          </a:p>
          <a:p>
            <a:pPr>
              <a:lnSpc>
                <a:spcPct val="150000"/>
              </a:lnSpc>
            </a:pPr>
            <a:r>
              <a:rPr lang="en-US" sz="4400" dirty="0"/>
              <a:t>Likely Users: </a:t>
            </a:r>
          </a:p>
          <a:p>
            <a:pPr lvl="1">
              <a:lnSpc>
                <a:spcPct val="150000"/>
              </a:lnSpc>
            </a:pPr>
            <a:r>
              <a:rPr lang="en-US" sz="3300" dirty="0"/>
              <a:t>Marketing departments</a:t>
            </a:r>
          </a:p>
          <a:p>
            <a:pPr lvl="1">
              <a:lnSpc>
                <a:spcPct val="150000"/>
              </a:lnSpc>
            </a:pPr>
            <a:r>
              <a:rPr lang="en-US" sz="3300" dirty="0"/>
              <a:t>Public Organizations</a:t>
            </a:r>
          </a:p>
          <a:p>
            <a:pPr lvl="1">
              <a:lnSpc>
                <a:spcPct val="150000"/>
              </a:lnSpc>
            </a:pPr>
            <a:r>
              <a:rPr lang="en-US" sz="3300" dirty="0"/>
              <a:t>PR departments</a:t>
            </a:r>
          </a:p>
          <a:p>
            <a:pPr lvl="1">
              <a:lnSpc>
                <a:spcPct val="150000"/>
              </a:lnSpc>
            </a:pPr>
            <a:r>
              <a:rPr lang="en-US" sz="3300" dirty="0"/>
              <a:t>Customer Service representatives</a:t>
            </a:r>
          </a:p>
          <a:p>
            <a:pPr>
              <a:lnSpc>
                <a:spcPct val="150000"/>
              </a:lnSpc>
            </a:pPr>
            <a:r>
              <a:rPr lang="en-US" sz="4400" dirty="0"/>
              <a:t>Engine: NLP, Azure cognitive services</a:t>
            </a:r>
          </a:p>
          <a:p>
            <a:pPr>
              <a:lnSpc>
                <a:spcPct val="150000"/>
              </a:lnSpc>
            </a:pPr>
            <a:r>
              <a:rPr lang="en-US" sz="4400" dirty="0"/>
              <a:t>Challenge: Required domain knowledge</a:t>
            </a:r>
          </a:p>
          <a:p>
            <a:endParaRPr lang="en-US" dirty="0"/>
          </a:p>
        </p:txBody>
      </p:sp>
      <p:sp>
        <p:nvSpPr>
          <p:cNvPr id="7" name="Title 6">
            <a:extLst>
              <a:ext uri="{FF2B5EF4-FFF2-40B4-BE49-F238E27FC236}">
                <a16:creationId xmlns:a16="http://schemas.microsoft.com/office/drawing/2014/main" id="{E5B6AA63-8084-63C5-36C0-D53151C87FEA}"/>
              </a:ext>
            </a:extLst>
          </p:cNvPr>
          <p:cNvSpPr>
            <a:spLocks noGrp="1"/>
          </p:cNvSpPr>
          <p:nvPr>
            <p:ph type="title"/>
          </p:nvPr>
        </p:nvSpPr>
        <p:spPr/>
        <p:txBody>
          <a:bodyPr/>
          <a:lstStyle/>
          <a:p>
            <a:endParaRPr lang="en-US" dirty="0"/>
          </a:p>
        </p:txBody>
      </p:sp>
      <p:sp>
        <p:nvSpPr>
          <p:cNvPr id="2" name="Rounded Rectangle 1">
            <a:extLst>
              <a:ext uri="{FF2B5EF4-FFF2-40B4-BE49-F238E27FC236}">
                <a16:creationId xmlns:a16="http://schemas.microsoft.com/office/drawing/2014/main" id="{EC675BA3-1ED8-8052-7184-E571658D494F}"/>
              </a:ext>
            </a:extLst>
          </p:cNvPr>
          <p:cNvSpPr/>
          <p:nvPr/>
        </p:nvSpPr>
        <p:spPr>
          <a:xfrm>
            <a:off x="476711" y="471160"/>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lnSpc>
                <a:spcPct val="150000"/>
              </a:lnSpc>
            </a:pPr>
            <a:r>
              <a:rPr lang="en-US" sz="4400" dirty="0"/>
              <a:t>Semantic Analysis</a:t>
            </a:r>
            <a:endParaRPr lang="en-US" dirty="0"/>
          </a:p>
        </p:txBody>
      </p:sp>
      <p:sp>
        <p:nvSpPr>
          <p:cNvPr id="3" name="Rectangle 2" descr="Drama">
            <a:extLst>
              <a:ext uri="{FF2B5EF4-FFF2-40B4-BE49-F238E27FC236}">
                <a16:creationId xmlns:a16="http://schemas.microsoft.com/office/drawing/2014/main" id="{21CEE642-A58E-B1E8-6BF2-2FA13DCC24D3}"/>
              </a:ext>
            </a:extLst>
          </p:cNvPr>
          <p:cNvSpPr/>
          <p:nvPr/>
        </p:nvSpPr>
        <p:spPr>
          <a:xfrm>
            <a:off x="946755" y="860124"/>
            <a:ext cx="503560" cy="50356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82611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sp>
        <p:nvSpPr>
          <p:cNvPr id="7" name="Title 6">
            <a:extLst>
              <a:ext uri="{FF2B5EF4-FFF2-40B4-BE49-F238E27FC236}">
                <a16:creationId xmlns:a16="http://schemas.microsoft.com/office/drawing/2014/main" id="{E5B6AA63-8084-63C5-36C0-D53151C87FEA}"/>
              </a:ext>
            </a:extLst>
          </p:cNvPr>
          <p:cNvSpPr>
            <a:spLocks noGrp="1"/>
          </p:cNvSpPr>
          <p:nvPr>
            <p:ph type="title"/>
          </p:nvPr>
        </p:nvSpPr>
        <p:spPr/>
        <p:txBody>
          <a:bodyPr/>
          <a:lstStyle/>
          <a:p>
            <a:endParaRPr lang="en-US" dirty="0"/>
          </a:p>
        </p:txBody>
      </p:sp>
      <p:sp>
        <p:nvSpPr>
          <p:cNvPr id="4" name="Rounded Rectangle 3">
            <a:extLst>
              <a:ext uri="{FF2B5EF4-FFF2-40B4-BE49-F238E27FC236}">
                <a16:creationId xmlns:a16="http://schemas.microsoft.com/office/drawing/2014/main" id="{E0CCD489-74D4-3613-6A23-716C17E64DA0}"/>
              </a:ext>
            </a:extLst>
          </p:cNvPr>
          <p:cNvSpPr/>
          <p:nvPr/>
        </p:nvSpPr>
        <p:spPr>
          <a:xfrm>
            <a:off x="476711" y="471160"/>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lnSpc>
                <a:spcPct val="150000"/>
              </a:lnSpc>
            </a:pPr>
            <a:r>
              <a:rPr lang="en-US" sz="4400" dirty="0"/>
              <a:t>       Key Phrase Extraction</a:t>
            </a:r>
            <a:endParaRPr lang="en-US" dirty="0"/>
          </a:p>
        </p:txBody>
      </p:sp>
      <p:sp>
        <p:nvSpPr>
          <p:cNvPr id="6" name="Rectangle 5" descr="Document">
            <a:extLst>
              <a:ext uri="{FF2B5EF4-FFF2-40B4-BE49-F238E27FC236}">
                <a16:creationId xmlns:a16="http://schemas.microsoft.com/office/drawing/2014/main" id="{89A163D3-8E45-FB09-2B90-3E3DBF3B3F17}"/>
              </a:ext>
            </a:extLst>
          </p:cNvPr>
          <p:cNvSpPr/>
          <p:nvPr/>
        </p:nvSpPr>
        <p:spPr>
          <a:xfrm>
            <a:off x="951074" y="757276"/>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sp>
      <p:sp>
        <p:nvSpPr>
          <p:cNvPr id="11" name="Content Placeholder 2">
            <a:extLst>
              <a:ext uri="{FF2B5EF4-FFF2-40B4-BE49-F238E27FC236}">
                <a16:creationId xmlns:a16="http://schemas.microsoft.com/office/drawing/2014/main" id="{C7DE228E-47B3-9AAB-0781-3285873E940B}"/>
              </a:ext>
            </a:extLst>
          </p:cNvPr>
          <p:cNvSpPr>
            <a:spLocks noGrp="1"/>
          </p:cNvSpPr>
          <p:nvPr>
            <p:ph idx="1"/>
          </p:nvPr>
        </p:nvSpPr>
        <p:spPr>
          <a:xfrm>
            <a:off x="518212" y="2092649"/>
            <a:ext cx="11508505" cy="4483225"/>
          </a:xfrm>
        </p:spPr>
        <p:txBody>
          <a:bodyPr anchor="t">
            <a:normAutofit fontScale="77500" lnSpcReduction="20000"/>
          </a:bodyPr>
          <a:lstStyle/>
          <a:p>
            <a:pPr>
              <a:lnSpc>
                <a:spcPct val="150000"/>
              </a:lnSpc>
            </a:pPr>
            <a:r>
              <a:rPr lang="en-US" dirty="0"/>
              <a:t>Application: Save time by automatically deriving the most relevant content from text, an article, social media feeds, survey results an interaction with customer support and many more</a:t>
            </a:r>
          </a:p>
          <a:p>
            <a:pPr>
              <a:lnSpc>
                <a:spcPct val="150000"/>
              </a:lnSpc>
            </a:pPr>
            <a:r>
              <a:rPr lang="en-US" dirty="0"/>
              <a:t>Likely Users: </a:t>
            </a:r>
          </a:p>
          <a:p>
            <a:pPr lvl="1">
              <a:lnSpc>
                <a:spcPct val="150000"/>
              </a:lnSpc>
            </a:pPr>
            <a:r>
              <a:rPr lang="en-US" dirty="0"/>
              <a:t>Academic Researchers, Publishing industry</a:t>
            </a:r>
          </a:p>
          <a:p>
            <a:pPr lvl="1">
              <a:lnSpc>
                <a:spcPct val="150000"/>
              </a:lnSpc>
            </a:pPr>
            <a:r>
              <a:rPr lang="en-US" dirty="0"/>
              <a:t>Marketing and PR departments</a:t>
            </a:r>
          </a:p>
          <a:p>
            <a:pPr lvl="1">
              <a:lnSpc>
                <a:spcPct val="150000"/>
              </a:lnSpc>
            </a:pPr>
            <a:r>
              <a:rPr lang="en-US" dirty="0"/>
              <a:t>Intent services, Cyber security, Customer service</a:t>
            </a:r>
          </a:p>
          <a:p>
            <a:pPr>
              <a:lnSpc>
                <a:spcPct val="150000"/>
              </a:lnSpc>
            </a:pPr>
            <a:r>
              <a:rPr lang="en-US" dirty="0"/>
              <a:t>Engine: NLP, Azure cognitive services</a:t>
            </a:r>
          </a:p>
          <a:p>
            <a:pPr>
              <a:lnSpc>
                <a:spcPct val="150000"/>
              </a:lnSpc>
            </a:pPr>
            <a:r>
              <a:rPr lang="en-US" dirty="0"/>
              <a:t>Challenge: Required domain knowledge</a:t>
            </a:r>
          </a:p>
          <a:p>
            <a:endParaRPr lang="en-US" dirty="0"/>
          </a:p>
          <a:p>
            <a:pPr>
              <a:lnSpc>
                <a:spcPct val="150000"/>
              </a:lnSpc>
              <a:buFont typeface="Wingdings" pitchFamily="2" charset="2"/>
              <a:buChar char="v"/>
            </a:pPr>
            <a:endParaRPr lang="en-US" sz="2000" dirty="0">
              <a:solidFill>
                <a:schemeClr val="tx2"/>
              </a:solidFill>
            </a:endParaRPr>
          </a:p>
        </p:txBody>
      </p:sp>
    </p:spTree>
    <p:extLst>
      <p:ext uri="{BB962C8B-B14F-4D97-AF65-F5344CB8AC3E}">
        <p14:creationId xmlns:p14="http://schemas.microsoft.com/office/powerpoint/2010/main" val="378215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5009</TotalTime>
  <Words>3097</Words>
  <Application>Microsoft Macintosh PowerPoint</Application>
  <PresentationFormat>Widescreen</PresentationFormat>
  <Paragraphs>277</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Segoe UI</vt:lpstr>
      <vt:lpstr>Tw Cen MT</vt:lpstr>
      <vt:lpstr>Wingdings</vt:lpstr>
      <vt:lpstr>Office Theme</vt:lpstr>
      <vt:lpstr>PowerPoint Presentation</vt:lpstr>
      <vt:lpstr>Who am I? </vt:lpstr>
      <vt:lpstr>AI and ML in Power BI</vt:lpstr>
      <vt:lpstr>What is AI?</vt:lpstr>
      <vt:lpstr>AI in Power BI</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Knowledge Mining</vt:lpstr>
      <vt:lpstr>PowerPoint Presentation</vt:lpstr>
      <vt:lpstr>“AI is here to empower   People to be able do more     with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in Power BI</dc:title>
  <dc:creator>Somy Ayazi</dc:creator>
  <cp:lastModifiedBy>Somy Ayazi</cp:lastModifiedBy>
  <cp:revision>14</cp:revision>
  <dcterms:created xsi:type="dcterms:W3CDTF">2022-09-04T09:24:37Z</dcterms:created>
  <dcterms:modified xsi:type="dcterms:W3CDTF">2022-09-16T23:12:24Z</dcterms:modified>
</cp:coreProperties>
</file>