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88" r:id="rId3"/>
    <p:sldId id="258" r:id="rId4"/>
    <p:sldId id="313" r:id="rId5"/>
    <p:sldId id="259" r:id="rId6"/>
    <p:sldId id="260" r:id="rId7"/>
    <p:sldId id="290" r:id="rId8"/>
    <p:sldId id="291" r:id="rId9"/>
    <p:sldId id="292" r:id="rId10"/>
    <p:sldId id="312" r:id="rId11"/>
    <p:sldId id="289" r:id="rId12"/>
    <p:sldId id="314" r:id="rId13"/>
    <p:sldId id="265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Light" panose="020B0306030504020204" pitchFamily="34" charset="0"/>
      <p:regular r:id="rId24"/>
      <p:bold r:id="rId25"/>
      <p:italic r:id="rId26"/>
      <p:boldItalic r:id="rId27"/>
    </p:embeddedFont>
    <p:embeddedFont>
      <p:font typeface="Open Sans SemiBold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1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Existing frontend </a:t>
            </a:r>
          </a:p>
          <a:p>
            <a:pPr marL="228600" indent="-228600">
              <a:buAutoNum type="arabicPeriod"/>
            </a:pPr>
            <a:r>
              <a:rPr lang="en-US" dirty="0"/>
              <a:t>Azure </a:t>
            </a:r>
            <a:r>
              <a:rPr lang="en-US" dirty="0" err="1"/>
              <a:t>Wep</a:t>
            </a:r>
            <a:r>
              <a:rPr lang="en-US" dirty="0"/>
              <a:t> app deployment slot</a:t>
            </a:r>
          </a:p>
          <a:p>
            <a:pPr marL="228600" indent="-228600">
              <a:buAutoNum type="arabicPeriod"/>
            </a:pPr>
            <a:r>
              <a:rPr lang="en-US" dirty="0"/>
              <a:t>Rolling based strategy</a:t>
            </a:r>
          </a:p>
          <a:p>
            <a:pPr marL="228600" indent="-228600">
              <a:buAutoNum type="arabicPeriod"/>
            </a:pPr>
            <a:r>
              <a:rPr lang="en-US" dirty="0"/>
              <a:t>Show API Management </a:t>
            </a:r>
          </a:p>
          <a:p>
            <a:pPr marL="228600" indent="-228600">
              <a:buAutoNum type="arabicPeriod"/>
            </a:pPr>
            <a:r>
              <a:rPr lang="en-US" dirty="0"/>
              <a:t>Swap slot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6486-381D-4498-A648-2425296108D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912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Introduce JK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JK takes over screen 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Stay on this slide until JK has completed talk and Q&amp;A</a:t>
            </a:r>
            <a:endParaRPr/>
          </a:p>
        </p:txBody>
      </p:sp>
      <p:sp>
        <p:nvSpPr>
          <p:cNvPr id="252" name="Google Shape;25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3365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240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Slow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26486-381D-4498-A648-2425296108D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59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Introduce JK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JK takes over screen 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Stay on this slide until JK has completed talk and Q&amp;A</a:t>
            </a:r>
            <a:endParaRPr/>
          </a:p>
        </p:txBody>
      </p:sp>
      <p:sp>
        <p:nvSpPr>
          <p:cNvPr id="252" name="Google Shape;25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e85534a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e9e85534aa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e9e85534aa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650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e85534a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e9e85534aa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e9e85534aa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e85534a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e9e85534aa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e9e85534aa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30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e85534a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e9e85534aa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e9e85534aa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200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9e85534a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e9e85534aa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e9e85534aa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71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67234"/>
            <a:ext cx="12192000" cy="6790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68035" y="5355457"/>
            <a:ext cx="6923965" cy="552973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90000" rIns="180000" bIns="900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5268035" y="1343025"/>
            <a:ext cx="6923965" cy="38481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1412" y="2555831"/>
            <a:ext cx="4482262" cy="47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52902" y="1689100"/>
            <a:ext cx="5095239" cy="45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6343650" y="1689100"/>
            <a:ext cx="5095448" cy="456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Blocks">
  <p:cSld name="Statement Block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752902" y="368968"/>
            <a:ext cx="10686196" cy="622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1412" y="2555831"/>
            <a:ext cx="4482262" cy="47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Half)">
  <p:cSld name="Title and Content (Half)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52902" y="368968"/>
            <a:ext cx="4268277" cy="2671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752475" y="3162300"/>
            <a:ext cx="4268788" cy="305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752475" y="6356350"/>
            <a:ext cx="42687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ly">
  <p:cSld name="Content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752902" y="368300"/>
            <a:ext cx="10686196" cy="586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Video">
  <p:cSld name="Title Slide with Video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5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5268035" y="5355458"/>
            <a:ext cx="6923965" cy="552972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90000" rIns="180000" bIns="900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5268035" y="1343025"/>
            <a:ext cx="6923965" cy="38481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51412" y="2555831"/>
            <a:ext cx="4482262" cy="47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0" y="54592"/>
            <a:ext cx="5095876" cy="680340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180000" tIns="46800" rIns="180000" bIns="468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5268036" y="368968"/>
            <a:ext cx="6171061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5267325" y="1828800"/>
            <a:ext cx="6171773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ftr" idx="11"/>
          </p:nvPr>
        </p:nvSpPr>
        <p:spPr>
          <a:xfrm>
            <a:off x="5267324" y="6356350"/>
            <a:ext cx="61717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>
            <a:spLocks noGrp="1"/>
          </p:cNvSpPr>
          <p:nvPr>
            <p:ph type="pic" idx="2"/>
          </p:nvPr>
        </p:nvSpPr>
        <p:spPr>
          <a:xfrm>
            <a:off x="0" y="54592"/>
            <a:ext cx="12192000" cy="680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1412" y="2555831"/>
            <a:ext cx="4482262" cy="47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5268296" y="1080174"/>
            <a:ext cx="6923690" cy="703713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3"/>
          </p:nvPr>
        </p:nvSpPr>
        <p:spPr>
          <a:xfrm>
            <a:off x="5268296" y="3576416"/>
            <a:ext cx="6923689" cy="703713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4"/>
          </p:nvPr>
        </p:nvSpPr>
        <p:spPr>
          <a:xfrm>
            <a:off x="5268036" y="2744336"/>
            <a:ext cx="6923964" cy="703712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5"/>
          </p:nvPr>
        </p:nvSpPr>
        <p:spPr>
          <a:xfrm>
            <a:off x="5268036" y="4408497"/>
            <a:ext cx="6923964" cy="703712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6"/>
          </p:nvPr>
        </p:nvSpPr>
        <p:spPr>
          <a:xfrm>
            <a:off x="5268034" y="5240577"/>
            <a:ext cx="6923965" cy="703712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7"/>
          </p:nvPr>
        </p:nvSpPr>
        <p:spPr>
          <a:xfrm>
            <a:off x="5268035" y="1912255"/>
            <a:ext cx="6923964" cy="703712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752902" y="682790"/>
            <a:ext cx="4342975" cy="56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 Image (Screenshots)">
  <p:cSld name="Fullscreen Image (Screenshots)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>
            <a:spLocks noGrp="1"/>
          </p:cNvSpPr>
          <p:nvPr>
            <p:ph type="pic" idx="2"/>
          </p:nvPr>
        </p:nvSpPr>
        <p:spPr>
          <a:xfrm>
            <a:off x="0" y="56147"/>
            <a:ext cx="12191999" cy="680185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180000" tIns="46800" rIns="180000" bIns="468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1412" y="2555831"/>
            <a:ext cx="4482262" cy="47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4800"/>
              <a:buFont typeface="Open Sans Light"/>
              <a:buNone/>
              <a:defRPr>
                <a:solidFill>
                  <a:srgbClr val="D0CEC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52902" y="1825625"/>
            <a:ext cx="10686196" cy="4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3200"/>
              <a:buNone/>
              <a:defRPr>
                <a:solidFill>
                  <a:srgbClr val="D0CECE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0CECE"/>
              </a:buClr>
              <a:buSzPts val="2400"/>
              <a:buNone/>
              <a:defRPr>
                <a:solidFill>
                  <a:srgbClr val="D0CECE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0CECE"/>
              </a:buClr>
              <a:buSzPts val="1800"/>
              <a:buNone/>
              <a:defRPr>
                <a:solidFill>
                  <a:srgbClr val="D0CECE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0CECE"/>
              </a:buClr>
              <a:buSzPts val="1400"/>
              <a:buNone/>
              <a:defRPr>
                <a:solidFill>
                  <a:srgbClr val="D0CECE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0CECE"/>
              </a:buClr>
              <a:buSzPts val="1200"/>
              <a:buNone/>
              <a:defRPr>
                <a:solidFill>
                  <a:srgbClr val="D0CEC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0CEC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D0CEC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Caption">
  <p:cSld name="Image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>
            <a:spLocks noGrp="1"/>
          </p:cNvSpPr>
          <p:nvPr>
            <p:ph type="pic" idx="2"/>
          </p:nvPr>
        </p:nvSpPr>
        <p:spPr>
          <a:xfrm>
            <a:off x="0" y="56146"/>
            <a:ext cx="12191999" cy="680185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180000" tIns="46800" rIns="180000" bIns="468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752902" y="5781675"/>
            <a:ext cx="10686196" cy="606425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Large Caption">
  <p:cSld name="Image with Large Ca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>
            <a:spLocks noGrp="1"/>
          </p:cNvSpPr>
          <p:nvPr>
            <p:ph type="pic" idx="2"/>
          </p:nvPr>
        </p:nvSpPr>
        <p:spPr>
          <a:xfrm>
            <a:off x="0" y="54592"/>
            <a:ext cx="12192000" cy="680340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180000" tIns="46800" rIns="180000" bIns="468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1" y="1343025"/>
            <a:ext cx="5095876" cy="38481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360000" tIns="46800" rIns="18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ocks">
  <p:cSld name="Quote Block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>
            <a:spLocks noGrp="1"/>
          </p:cNvSpPr>
          <p:nvPr>
            <p:ph type="pic" idx="2"/>
          </p:nvPr>
        </p:nvSpPr>
        <p:spPr>
          <a:xfrm>
            <a:off x="0" y="54430"/>
            <a:ext cx="12192000" cy="6803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1412" y="2555831"/>
            <a:ext cx="4482262" cy="47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752902" y="1976590"/>
            <a:ext cx="10686196" cy="2176309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720000" tIns="46800" rIns="720000" bIns="46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Light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752902" y="4257676"/>
            <a:ext cx="10686196" cy="6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ctr" anchorCtr="0">
            <a:noAutofit/>
          </a:bodyPr>
          <a:lstStyle>
            <a:lvl1pPr marL="457200" lvl="0" indent="-2286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marL="2286000" lvl="4" indent="-228600" algn="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s Cons">
  <p:cSld name="Pros Co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6343650" y="1689100"/>
            <a:ext cx="5095448" cy="454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  <a:defRPr sz="24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752902" y="1689100"/>
            <a:ext cx="5095239" cy="454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  <a:defRPr sz="24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52902" y="1689099"/>
            <a:ext cx="3352799" cy="455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2"/>
          </p:nvPr>
        </p:nvSpPr>
        <p:spPr>
          <a:xfrm>
            <a:off x="4419601" y="1689100"/>
            <a:ext cx="3352799" cy="455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3"/>
          </p:nvPr>
        </p:nvSpPr>
        <p:spPr>
          <a:xfrm>
            <a:off x="8086299" y="1689100"/>
            <a:ext cx="3352799" cy="455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>
            <a:spLocks noGrp="1"/>
          </p:cNvSpPr>
          <p:nvPr>
            <p:ph type="pic" idx="2"/>
          </p:nvPr>
        </p:nvSpPr>
        <p:spPr>
          <a:xfrm>
            <a:off x="0" y="67234"/>
            <a:ext cx="12192000" cy="6790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"/>
          </p:nvPr>
        </p:nvSpPr>
        <p:spPr>
          <a:xfrm>
            <a:off x="5268035" y="5355457"/>
            <a:ext cx="6923965" cy="552973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90000" rIns="180000" bIns="900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5268035" y="1343025"/>
            <a:ext cx="6923965" cy="38481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1412" y="2555831"/>
            <a:ext cx="4482262" cy="47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esenter Name">
  <p:cSld name="1_Presenter Nam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subTitle" idx="1"/>
          </p:nvPr>
        </p:nvSpPr>
        <p:spPr>
          <a:xfrm>
            <a:off x="5268036" y="1690688"/>
            <a:ext cx="6171061" cy="61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0000" rIns="180000" bIns="900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1412" y="2555831"/>
            <a:ext cx="4482262" cy="47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>
            <a:spLocks noGrp="1"/>
          </p:cNvSpPr>
          <p:nvPr>
            <p:ph type="pic" idx="2"/>
          </p:nvPr>
        </p:nvSpPr>
        <p:spPr>
          <a:xfrm>
            <a:off x="0" y="54592"/>
            <a:ext cx="5095876" cy="680340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180000" tIns="46800" rIns="180000" bIns="468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5268037" y="368968"/>
            <a:ext cx="6171060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3"/>
          </p:nvPr>
        </p:nvSpPr>
        <p:spPr>
          <a:xfrm>
            <a:off x="5267325" y="2300724"/>
            <a:ext cx="6171773" cy="394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ftr" idx="11"/>
          </p:nvPr>
        </p:nvSpPr>
        <p:spPr>
          <a:xfrm>
            <a:off x="5267324" y="6356350"/>
            <a:ext cx="61717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tement Blocks">
  <p:cSld name="1_Statement Block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52902" y="368968"/>
            <a:ext cx="10686196" cy="622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1412" y="2555831"/>
            <a:ext cx="4482262" cy="47423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Slide">
  <p:cSld name="1_Blank Slid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and Content">
  <p:cSld name="12_Title and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and Content">
  <p:cSld name="14_Title and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and Content">
  <p:cSld name="15_Title and Conte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and Content">
  <p:cSld name="16_Title and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and Content">
  <p:cSld name="17_Title and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Title and Content">
  <p:cSld name="18_Title and Conte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itle and Content">
  <p:cSld name="19_Title and Conten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itle and Content">
  <p:cSld name="20_Title and Conten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98" cy="439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9">
            <a:alphaModFix amt="7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 Light"/>
              <a:buNone/>
              <a:defRPr sz="4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52902" y="1825625"/>
            <a:ext cx="10686196" cy="4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norm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2192000" cy="54590"/>
          </a:xfrm>
          <a:prstGeom prst="rect">
            <a:avLst/>
          </a:prstGeom>
          <a:solidFill>
            <a:srgbClr val="CC4141"/>
          </a:solidFill>
          <a:ln>
            <a:noFill/>
          </a:ln>
          <a:effectLst>
            <a:outerShdw blurRad="12700" dist="12700" dir="5400000" algn="t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r>
              <a:rPr lang="en-AU"/>
              <a:t>Join the Conversation #AI #ONNX @PatrickZhao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tQT6EzYk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nnxruntime.ai/docs/get-started/with-javascript.html#onnx-runtime-web" TargetMode="External"/><Relationship Id="rId5" Type="http://schemas.openxmlformats.org/officeDocument/2006/relationships/hyperlink" Target="https://www.youtube.com/watch?v=NBzJu-vR68U" TargetMode="External"/><Relationship Id="rId4" Type="http://schemas.openxmlformats.org/officeDocument/2006/relationships/hyperlink" Target="https://www.youtube.com/watch?v=hPaFA4PyMR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zhao@ssw.com.a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hyperlink" Target="http://bloginteligenciacolectiva.com/blog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11" Type="http://schemas.openxmlformats.org/officeDocument/2006/relationships/hyperlink" Target="http://mediacause.org/if-you-were-a-social-platform-what-would-you-be" TargetMode="External"/><Relationship Id="rId5" Type="http://schemas.openxmlformats.org/officeDocument/2006/relationships/hyperlink" Target="http://pngimg.com/download/73403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hyperlink" Target="https://blog.yorksj.ac.uk/moodle/10-days-of-twitter/" TargetMode="Externa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8203" b="8202"/>
          <a:stretch/>
        </p:blipFill>
        <p:spPr>
          <a:xfrm>
            <a:off x="0" y="9283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0"/>
          <p:cNvSpPr txBox="1">
            <a:spLocks noGrp="1"/>
          </p:cNvSpPr>
          <p:nvPr>
            <p:ph type="subTitle" idx="1"/>
          </p:nvPr>
        </p:nvSpPr>
        <p:spPr>
          <a:xfrm>
            <a:off x="5370025" y="3012199"/>
            <a:ext cx="6436800" cy="7728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90000" rIns="180000" bIns="90000" anchor="ctr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5"/>
              <a:buNone/>
            </a:pPr>
            <a:r>
              <a:rPr lang="en-AU" sz="1654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Patrick Zhao</a:t>
            </a:r>
            <a:endParaRPr sz="1654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5"/>
              <a:buNone/>
            </a:pPr>
            <a:r>
              <a:rPr lang="en-AU" sz="1654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Hack Day Melbourne</a:t>
            </a:r>
            <a:endParaRPr sz="149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5"/>
              <a:buNone/>
            </a:pPr>
            <a:endParaRPr sz="1490" dirty="0">
              <a:solidFill>
                <a:schemeClr val="lt1"/>
              </a:solidFill>
            </a:endParaRPr>
          </a:p>
        </p:txBody>
      </p:sp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542725" y="667525"/>
            <a:ext cx="11264100" cy="22356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180000" tIns="46800" rIns="180000" bIns="46800" anchor="ctr" anchorCtr="0">
            <a:normAutofit/>
          </a:bodyPr>
          <a:lstStyle/>
          <a:p>
            <a:pPr lvl="0">
              <a:buClr>
                <a:schemeClr val="lt2"/>
              </a:buClr>
              <a:buSzPts val="4400"/>
            </a:pPr>
            <a:r>
              <a:rPr lang="en-AU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 ML model deployment easy by using your favourite tool with ONNX</a:t>
            </a:r>
            <a:r>
              <a:rPr lang="en-AU" sz="2400" b="1" dirty="0">
                <a:solidFill>
                  <a:schemeClr val="l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</a:t>
            </a:r>
            <a:endParaRPr sz="2400" b="1" dirty="0">
              <a:solidFill>
                <a:schemeClr val="l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228" name="Google Shape;228;p40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Join the Conversation #AI #ONNX @PatrickZhao</a:t>
            </a:r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amera lens">
            <a:extLst>
              <a:ext uri="{FF2B5EF4-FFF2-40B4-BE49-F238E27FC236}">
                <a16:creationId xmlns:a16="http://schemas.microsoft.com/office/drawing/2014/main" id="{DE45A1D8-C005-4D62-B822-03E7ECDAE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92" r="-2" b="21403"/>
          <a:stretch/>
        </p:blipFill>
        <p:spPr>
          <a:xfrm>
            <a:off x="1" y="0"/>
            <a:ext cx="12199342" cy="6858000"/>
          </a:xfrm>
          <a:prstGeom prst="rect">
            <a:avLst/>
          </a:prstGeom>
          <a:noFill/>
        </p:spPr>
      </p:pic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390A793-6C90-482F-A15F-BE3AD5F464F9}"/>
              </a:ext>
            </a:extLst>
          </p:cNvPr>
          <p:cNvSpPr txBox="1">
            <a:spLocks/>
          </p:cNvSpPr>
          <p:nvPr/>
        </p:nvSpPr>
        <p:spPr>
          <a:xfrm>
            <a:off x="6655071" y="2346159"/>
            <a:ext cx="5544272" cy="1495865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sz="5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2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2"/>
          <p:cNvPicPr preferRelativeResize="0"/>
          <p:nvPr/>
        </p:nvPicPr>
        <p:blipFill rotWithShape="1">
          <a:blip r:embed="rId3">
            <a:alphaModFix/>
          </a:blip>
          <a:srcRect t="8123" b="8123"/>
          <a:stretch/>
        </p:blipFill>
        <p:spPr>
          <a:xfrm>
            <a:off x="-4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 txBox="1"/>
          <p:nvPr/>
        </p:nvSpPr>
        <p:spPr>
          <a:xfrm>
            <a:off x="0" y="2795726"/>
            <a:ext cx="3831900" cy="1015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 b="1" dirty="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Summary</a:t>
            </a:r>
            <a:endParaRPr sz="6000" b="1" dirty="0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4565644" y="3395891"/>
            <a:ext cx="7626353" cy="823934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AU" sz="2800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ONNX</a:t>
            </a:r>
            <a:endParaRPr dirty="0"/>
          </a:p>
        </p:txBody>
      </p:sp>
      <p:sp>
        <p:nvSpPr>
          <p:cNvPr id="257" name="Google Shape;257;p42"/>
          <p:cNvSpPr txBox="1"/>
          <p:nvPr/>
        </p:nvSpPr>
        <p:spPr>
          <a:xfrm>
            <a:off x="4565647" y="1010638"/>
            <a:ext cx="7626353" cy="823934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AU" sz="2800" b="1" dirty="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 Workflow</a:t>
            </a:r>
            <a:endParaRPr dirty="0"/>
          </a:p>
        </p:txBody>
      </p:sp>
      <p:sp>
        <p:nvSpPr>
          <p:cNvPr id="258" name="Google Shape;258;p42"/>
          <p:cNvSpPr txBox="1"/>
          <p:nvPr/>
        </p:nvSpPr>
        <p:spPr>
          <a:xfrm>
            <a:off x="4565643" y="4591525"/>
            <a:ext cx="7626353" cy="823934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AU" sz="2800" b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Demo</a:t>
            </a:r>
            <a:endParaRPr/>
          </a:p>
        </p:txBody>
      </p:sp>
      <p:sp>
        <p:nvSpPr>
          <p:cNvPr id="259" name="Google Shape;259;p42"/>
          <p:cNvSpPr txBox="1"/>
          <p:nvPr/>
        </p:nvSpPr>
        <p:spPr>
          <a:xfrm>
            <a:off x="4565645" y="2206272"/>
            <a:ext cx="7626353" cy="823934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AU" sz="2800" b="1" dirty="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Model Format</a:t>
            </a:r>
            <a:endParaRPr dirty="0"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11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3C926-1E14-A79E-6E45-41596414D6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Join the Conversation #AI #ONNX @PatrickZhao</a:t>
            </a:r>
          </a:p>
        </p:txBody>
      </p:sp>
    </p:spTree>
    <p:extLst>
      <p:ext uri="{BB962C8B-B14F-4D97-AF65-F5344CB8AC3E}">
        <p14:creationId xmlns:p14="http://schemas.microsoft.com/office/powerpoint/2010/main" val="270919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763DD-BCC5-EAED-7D22-F0185121F6FD}"/>
              </a:ext>
            </a:extLst>
          </p:cNvPr>
          <p:cNvSpPr txBox="1"/>
          <p:nvPr/>
        </p:nvSpPr>
        <p:spPr>
          <a:xfrm>
            <a:off x="414068" y="1492370"/>
            <a:ext cx="109949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https://www.youtube.com/watch?v=ZHtQT6EzYk0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https://www.youtube.com/watch?v=hPaFA4PyMRk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https://www.youtube.com/watch?v=NBzJu-vR68U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https://onnxruntime.ai/docs/get-started/with-javascript.html#onnx-runtime-web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9C593-8640-2E59-A07E-8DC1F55AAA9C}"/>
              </a:ext>
            </a:extLst>
          </p:cNvPr>
          <p:cNvSpPr txBox="1"/>
          <p:nvPr/>
        </p:nvSpPr>
        <p:spPr>
          <a:xfrm>
            <a:off x="577970" y="379562"/>
            <a:ext cx="98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96772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title"/>
          </p:nvPr>
        </p:nvSpPr>
        <p:spPr>
          <a:xfrm>
            <a:off x="752902" y="368968"/>
            <a:ext cx="10686196" cy="6222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 Light"/>
              <a:buNone/>
            </a:pPr>
            <a:r>
              <a:rPr lang="en-AU" sz="4800" b="1"/>
              <a:t>Thank you!</a:t>
            </a:r>
            <a:br>
              <a:rPr lang="en-AU" sz="4400" b="1"/>
            </a:br>
            <a:br>
              <a:rPr lang="en-AU"/>
            </a:br>
            <a:br>
              <a:rPr lang="en-AU"/>
            </a:br>
            <a:r>
              <a:rPr lang="en-AU" sz="2000" u="sng">
                <a:solidFill>
                  <a:schemeClr val="hlink"/>
                </a:solidFill>
                <a:hlinkClick r:id="rId3"/>
              </a:rPr>
              <a:t>patrickzhao@ssw.com.au</a:t>
            </a:r>
            <a:br>
              <a:rPr lang="en-AU" sz="2000"/>
            </a:br>
            <a:r>
              <a:rPr lang="en-AU" sz="2000"/>
              <a:t>www.ssw.com.au</a:t>
            </a:r>
            <a:br>
              <a:rPr lang="en-AU" sz="1800"/>
            </a:br>
            <a:r>
              <a:rPr lang="en-AU" sz="1600"/>
              <a:t>Sydney | Melbourne | Brisbane</a:t>
            </a:r>
            <a:endParaRPr sz="1600"/>
          </a:p>
        </p:txBody>
      </p:sp>
      <p:sp>
        <p:nvSpPr>
          <p:cNvPr id="323" name="Google Shape;323;p4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98F508A-E241-4AEB-A343-A1091C1E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049"/>
            <a:ext cx="5115477" cy="681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D6E7602-F675-4EAD-88BF-6017C824B37F}"/>
              </a:ext>
            </a:extLst>
          </p:cNvPr>
          <p:cNvSpPr txBox="1">
            <a:spLocks/>
          </p:cNvSpPr>
          <p:nvPr/>
        </p:nvSpPr>
        <p:spPr>
          <a:xfrm>
            <a:off x="5407806" y="920705"/>
            <a:ext cx="6172200" cy="4873625"/>
          </a:xfrm>
          <a:prstGeom prst="rect">
            <a:avLst/>
          </a:prstGeom>
          <a:noFill/>
        </p:spPr>
        <p:txBody>
          <a:bodyPr vert="horz" lIns="180000" tIns="90000" rIns="180000" bIns="9000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Patrick Zhao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SSW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Solution Architect </a:t>
            </a:r>
          </a:p>
          <a:p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 stack engineer and speaker</a:t>
            </a:r>
          </a:p>
          <a:p>
            <a:endParaRPr lang="en-US" sz="16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CBF3F0AE-48DE-477B-97B3-B1CE8526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 bwMode="auto">
          <a:xfrm>
            <a:off x="5482305" y="4289235"/>
            <a:ext cx="390355" cy="39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A55E526B-650A-4CE1-8573-6E799B68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/>
        </p:blipFill>
        <p:spPr bwMode="auto">
          <a:xfrm>
            <a:off x="5466853" y="4923972"/>
            <a:ext cx="390355" cy="387232"/>
          </a:xfrm>
          <a:prstGeom prst="ellipse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510197A-0659-4E26-827E-4F517AFF3C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5485486" y="2594997"/>
            <a:ext cx="381935" cy="310510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F80528-7265-4EC9-8AC4-AE2AC2186B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/>
          <a:stretch/>
        </p:blipFill>
        <p:spPr>
          <a:xfrm>
            <a:off x="5466854" y="3155033"/>
            <a:ext cx="379876" cy="3798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1278A1-653E-4CC1-80E5-552DA0A3AE7D}"/>
              </a:ext>
            </a:extLst>
          </p:cNvPr>
          <p:cNvSpPr txBox="1"/>
          <p:nvPr/>
        </p:nvSpPr>
        <p:spPr>
          <a:xfrm>
            <a:off x="6096000" y="2592304"/>
            <a:ext cx="4732019" cy="3547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</a:lstStyle>
          <a:p>
            <a:r>
              <a:rPr lang="en-AU" sz="2000" dirty="0">
                <a:solidFill>
                  <a:srgbClr val="2424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twitter.com/paladinapay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3A08F9-1720-4254-B6DE-7221252D53A9}"/>
              </a:ext>
            </a:extLst>
          </p:cNvPr>
          <p:cNvSpPr txBox="1"/>
          <p:nvPr/>
        </p:nvSpPr>
        <p:spPr>
          <a:xfrm>
            <a:off x="6097486" y="3200343"/>
            <a:ext cx="4732019" cy="3547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AU" sz="2000" dirty="0">
                <a:solidFill>
                  <a:srgbClr val="24242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linkedin.com/in/patrickzhao1989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903DA2-3175-49BA-AF17-B7E3B5D1BBCF}"/>
              </a:ext>
            </a:extLst>
          </p:cNvPr>
          <p:cNvSpPr txBox="1"/>
          <p:nvPr/>
        </p:nvSpPr>
        <p:spPr>
          <a:xfrm>
            <a:off x="6148208" y="4289235"/>
            <a:ext cx="4732019" cy="3547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A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github.com/PatrickZhao1989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33DAD-CC09-4341-A496-A04BE417EFFC}"/>
              </a:ext>
            </a:extLst>
          </p:cNvPr>
          <p:cNvSpPr txBox="1"/>
          <p:nvPr/>
        </p:nvSpPr>
        <p:spPr>
          <a:xfrm>
            <a:off x="6148206" y="4937946"/>
            <a:ext cx="4732021" cy="35478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A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patrickzhao.co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1BD5B7-BBB5-406F-99AB-713DEE843CC4}"/>
              </a:ext>
            </a:extLst>
          </p:cNvPr>
          <p:cNvSpPr txBox="1"/>
          <p:nvPr/>
        </p:nvSpPr>
        <p:spPr>
          <a:xfrm>
            <a:off x="6148206" y="3726868"/>
            <a:ext cx="5905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ssw.com.au/people/patrick-zhao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CF65738-C4A5-486A-9953-03D4BAF843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26106" y="3730334"/>
            <a:ext cx="479578" cy="35869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D632F9-C72C-444F-B21D-1C53C92A6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Join the Conversation #AI #ONNX @PatrickZhao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CE0960-DBB1-7343-8874-89C89C5B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17" y="0"/>
            <a:ext cx="1007477" cy="60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Marketplace">
            <a:extLst>
              <a:ext uri="{FF2B5EF4-FFF2-40B4-BE49-F238E27FC236}">
                <a16:creationId xmlns:a16="http://schemas.microsoft.com/office/drawing/2014/main" id="{CEA4718D-5C62-084B-8BD2-F9E02A02C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9" y="928600"/>
            <a:ext cx="711940" cy="7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Databricks Learning - Azure Databricks Learning">
            <a:extLst>
              <a:ext uri="{FF2B5EF4-FFF2-40B4-BE49-F238E27FC236}">
                <a16:creationId xmlns:a16="http://schemas.microsoft.com/office/drawing/2014/main" id="{9F58CA0F-8959-CA47-8BBB-DE970EF7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045" y="986507"/>
            <a:ext cx="649692" cy="64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free Bot Framework Emulator for macOS">
            <a:extLst>
              <a:ext uri="{FF2B5EF4-FFF2-40B4-BE49-F238E27FC236}">
                <a16:creationId xmlns:a16="http://schemas.microsoft.com/office/drawing/2014/main" id="{409A455E-6B61-134B-B708-8B92008D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19" y="1010044"/>
            <a:ext cx="604486" cy="60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zure DevOps - Home Assistant">
            <a:extLst>
              <a:ext uri="{FF2B5EF4-FFF2-40B4-BE49-F238E27FC236}">
                <a16:creationId xmlns:a16="http://schemas.microsoft.com/office/drawing/2014/main" id="{8E4381A8-FBE6-7D40-82CB-4734392D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5" y="986507"/>
            <a:ext cx="596830" cy="5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36EBBACE-7544-C044-AFC3-7F2B37A1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883" y="4107162"/>
            <a:ext cx="1177288" cy="70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411D65-640B-7107-239E-01BF240DBE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88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2"/>
          <p:cNvPicPr preferRelativeResize="0"/>
          <p:nvPr/>
        </p:nvPicPr>
        <p:blipFill rotWithShape="1">
          <a:blip r:embed="rId3">
            <a:alphaModFix/>
          </a:blip>
          <a:srcRect t="8123" b="8123"/>
          <a:stretch/>
        </p:blipFill>
        <p:spPr>
          <a:xfrm>
            <a:off x="-4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 txBox="1"/>
          <p:nvPr/>
        </p:nvSpPr>
        <p:spPr>
          <a:xfrm>
            <a:off x="0" y="2795726"/>
            <a:ext cx="3831900" cy="1015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6000" b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</a:t>
            </a:r>
            <a:r>
              <a:rPr lang="en-AU" sz="6000" b="1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genda</a:t>
            </a:r>
            <a:endParaRPr sz="6000" b="1">
              <a:solidFill>
                <a:schemeClr val="l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4565644" y="3395891"/>
            <a:ext cx="7626353" cy="823934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AU" sz="2800" b="1" dirty="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ONNX</a:t>
            </a:r>
            <a:endParaRPr dirty="0"/>
          </a:p>
        </p:txBody>
      </p:sp>
      <p:sp>
        <p:nvSpPr>
          <p:cNvPr id="257" name="Google Shape;257;p42"/>
          <p:cNvSpPr txBox="1"/>
          <p:nvPr/>
        </p:nvSpPr>
        <p:spPr>
          <a:xfrm>
            <a:off x="4565647" y="1010638"/>
            <a:ext cx="7626353" cy="823934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AU" sz="2800" b="1" dirty="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Machine Learning Workflow</a:t>
            </a:r>
            <a:endParaRPr dirty="0"/>
          </a:p>
        </p:txBody>
      </p:sp>
      <p:sp>
        <p:nvSpPr>
          <p:cNvPr id="258" name="Google Shape;258;p42"/>
          <p:cNvSpPr txBox="1"/>
          <p:nvPr/>
        </p:nvSpPr>
        <p:spPr>
          <a:xfrm>
            <a:off x="4565643" y="4591525"/>
            <a:ext cx="7626353" cy="823934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AU" sz="2800" b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Demo</a:t>
            </a:r>
            <a:endParaRPr/>
          </a:p>
        </p:txBody>
      </p:sp>
      <p:sp>
        <p:nvSpPr>
          <p:cNvPr id="259" name="Google Shape;259;p42"/>
          <p:cNvSpPr txBox="1"/>
          <p:nvPr/>
        </p:nvSpPr>
        <p:spPr>
          <a:xfrm>
            <a:off x="4565645" y="2206272"/>
            <a:ext cx="7626353" cy="823934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en-AU" sz="2800" b="1" dirty="0">
                <a:solidFill>
                  <a:schemeClr val="l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Model Format</a:t>
            </a:r>
            <a:endParaRPr dirty="0"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3C926-1E14-A79E-6E45-41596414D6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AU"/>
              <a:t>Join the Conversation #AI #ONNX @PatrickZhao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752902" y="638397"/>
            <a:ext cx="10686300" cy="83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 Light"/>
              <a:buNone/>
            </a:pPr>
            <a:r>
              <a:rPr lang="en-AU" b="1" dirty="0"/>
              <a:t>AI applications </a:t>
            </a:r>
            <a:endParaRPr sz="6000" b="1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00" cy="28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spAutoFit/>
          </a:bodyPr>
          <a:lstStyle/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800" b="1" dirty="0">
                <a:sym typeface="Arial"/>
              </a:rPr>
              <a:t>Chat bot 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800" b="1" dirty="0">
                <a:sym typeface="Arial"/>
              </a:rPr>
              <a:t>Cognitive service</a:t>
            </a:r>
          </a:p>
          <a:p>
            <a:pPr lvl="2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200" b="1" dirty="0">
                <a:sym typeface="Arial"/>
              </a:rPr>
              <a:t>Voice recognition </a:t>
            </a:r>
          </a:p>
          <a:p>
            <a:pPr lvl="2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200" b="1" dirty="0">
                <a:sym typeface="Arial"/>
              </a:rPr>
              <a:t>Image recognition </a:t>
            </a:r>
          </a:p>
          <a:p>
            <a:pPr lvl="2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200" b="1" dirty="0">
                <a:sym typeface="Arial"/>
              </a:rPr>
              <a:t>Form recognition </a:t>
            </a:r>
          </a:p>
          <a:p>
            <a:pPr lvl="2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200" b="1" dirty="0">
                <a:sym typeface="Arial"/>
              </a:rPr>
              <a:t>OCR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800" b="1" dirty="0">
                <a:sym typeface="Arial"/>
              </a:rPr>
              <a:t>Sentiment analysis </a:t>
            </a:r>
            <a:endParaRPr sz="2800" b="1" dirty="0">
              <a:sym typeface="Arial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latin typeface="Arial"/>
                <a:ea typeface="Arial"/>
                <a:cs typeface="Arial"/>
                <a:sym typeface="Arial"/>
              </a:rPr>
              <a:t>Join the Conversation #AI #ONNX @PatrickZhao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4368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Machine Learning Workflow Explained (and How You Can Practice It Now) |  by Arunn Thevapalan | Towards Data Science">
            <a:extLst>
              <a:ext uri="{FF2B5EF4-FFF2-40B4-BE49-F238E27FC236}">
                <a16:creationId xmlns:a16="http://schemas.microsoft.com/office/drawing/2014/main" id="{9E7565DB-4C92-1A4B-31C0-98F4C719A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6" b="998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68" name="Google Shape;268;p43" hidden="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AU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752902" y="638397"/>
            <a:ext cx="10686300" cy="83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 Light"/>
              <a:buNone/>
            </a:pPr>
            <a:r>
              <a:rPr lang="en-AU" b="1" dirty="0"/>
              <a:t>ML Tool and Model </a:t>
            </a:r>
            <a:r>
              <a:rPr lang="en-AU" b="1" dirty="0" err="1"/>
              <a:t>fomat</a:t>
            </a:r>
            <a:endParaRPr sz="6000" b="1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00" cy="495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sp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36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TensorFlow &amp; </a:t>
            </a:r>
            <a:r>
              <a:rPr lang="en-AU" sz="3600" dirty="0" err="1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Keras</a:t>
            </a:r>
            <a:r>
              <a:rPr lang="en-AU" sz="36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0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Checkpoint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0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HDF5</a:t>
            </a:r>
          </a:p>
          <a:p>
            <a:pPr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3600" dirty="0" err="1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PyTorch</a:t>
            </a:r>
            <a:endParaRPr lang="en-AU" sz="3600" dirty="0">
              <a:solidFill>
                <a:srgbClr val="23252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0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Checkpoint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0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r>
              <a:rPr lang="en-AU" sz="2000" dirty="0" err="1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pt</a:t>
            </a:r>
            <a:r>
              <a:rPr lang="en-AU" sz="20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&amp; .</a:t>
            </a:r>
            <a:r>
              <a:rPr lang="en-AU" sz="2000" dirty="0" err="1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pth</a:t>
            </a:r>
            <a:endParaRPr lang="en-AU" sz="2000" dirty="0">
              <a:solidFill>
                <a:srgbClr val="23252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36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Scikit-Learn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8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Python Pickle</a:t>
            </a:r>
          </a:p>
          <a:p>
            <a:pPr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36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Spark-</a:t>
            </a:r>
            <a:r>
              <a:rPr lang="en-AU" sz="3600" dirty="0" err="1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MLLib</a:t>
            </a:r>
            <a:endParaRPr lang="en-AU" sz="3600" dirty="0">
              <a:solidFill>
                <a:srgbClr val="23252A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r>
              <a:rPr lang="en-AU" sz="2800" dirty="0">
                <a:solidFill>
                  <a:srgbClr val="23252A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Parquet</a:t>
            </a:r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endParaRPr sz="2800" dirty="0">
              <a:solidFill>
                <a:srgbClr val="2325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latin typeface="Arial"/>
                <a:ea typeface="Arial"/>
                <a:cs typeface="Arial"/>
                <a:sym typeface="Arial"/>
              </a:rPr>
              <a:t>Join the Conversation #AI #ONNX @PatrickZhao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752902" y="638397"/>
            <a:ext cx="10686300" cy="83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pen Sans Light"/>
              <a:buNone/>
            </a:pPr>
            <a:r>
              <a:rPr lang="en-AU" b="1" dirty="0"/>
              <a:t>Challenges </a:t>
            </a:r>
            <a:endParaRPr sz="6000" b="1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00" cy="312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sp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AU" b="1" dirty="0"/>
              <a:t>Interoperability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AU" b="1" dirty="0"/>
              <a:t>Hardware access (cross-platform)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AU" b="1" dirty="0"/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endParaRPr sz="2800" dirty="0">
              <a:solidFill>
                <a:srgbClr val="2325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latin typeface="Arial"/>
                <a:ea typeface="Arial"/>
                <a:cs typeface="Arial"/>
                <a:sym typeface="Arial"/>
              </a:rPr>
              <a:t>Join the Conversation #AI #ONNX @PatrickZhao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1241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752902" y="638397"/>
            <a:ext cx="10686300" cy="83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spAutoFit/>
          </a:bodyPr>
          <a:lstStyle/>
          <a:p>
            <a:r>
              <a:rPr lang="en-AU" b="1" dirty="0"/>
              <a:t>Open Neural Network Exchange</a:t>
            </a:r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00" cy="312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sp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AU" b="1" dirty="0"/>
              <a:t>Universal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AU" b="1" dirty="0"/>
              <a:t>Community support 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AU" b="1" dirty="0"/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endParaRPr sz="2800" dirty="0">
              <a:solidFill>
                <a:srgbClr val="2325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latin typeface="Arial"/>
                <a:ea typeface="Arial"/>
                <a:cs typeface="Arial"/>
                <a:sym typeface="Arial"/>
              </a:rPr>
              <a:t>Join the Conversation #AI #ONNX @PatrickZhao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33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752902" y="638397"/>
            <a:ext cx="10686300" cy="833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b" anchorCtr="0">
            <a:spAutoFit/>
          </a:bodyPr>
          <a:lstStyle/>
          <a:p>
            <a:r>
              <a:rPr lang="en-AU" b="1" dirty="0"/>
              <a:t>ONNX runtime</a:t>
            </a:r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752902" y="1828801"/>
            <a:ext cx="10600800" cy="299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6800" rIns="180000" bIns="46800" anchor="t" anchorCtr="0">
            <a:sp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AU" b="1" dirty="0"/>
              <a:t>https://</a:t>
            </a:r>
            <a:r>
              <a:rPr lang="en-AU" b="1" dirty="0" err="1"/>
              <a:t>onnxruntime.ai</a:t>
            </a:r>
            <a:r>
              <a:rPr lang="en-AU" b="1" dirty="0"/>
              <a:t>/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AU" b="1" dirty="0"/>
              <a:t>https://</a:t>
            </a:r>
            <a:r>
              <a:rPr lang="en-AU" b="1" dirty="0" err="1"/>
              <a:t>onnxruntime.ai</a:t>
            </a:r>
            <a:r>
              <a:rPr lang="en-AU" b="1" dirty="0"/>
              <a:t>/docs/get-started/</a:t>
            </a:r>
            <a:r>
              <a:rPr lang="en-AU" b="1" dirty="0" err="1"/>
              <a:t>with-javascript.html#onnx-runtime-web</a:t>
            </a:r>
            <a:endParaRPr lang="en-AU" b="1" dirty="0"/>
          </a:p>
          <a:p>
            <a:pPr lvl="1" indent="-355600">
              <a:lnSpc>
                <a:spcPct val="100000"/>
              </a:lnSpc>
              <a:spcBef>
                <a:spcPts val="0"/>
              </a:spcBef>
              <a:buClr>
                <a:srgbClr val="23252A"/>
              </a:buClr>
              <a:buSzPts val="2000"/>
              <a:buFont typeface="Open Sans SemiBold"/>
              <a:buChar char="●"/>
            </a:pPr>
            <a:endParaRPr sz="2800" dirty="0">
              <a:solidFill>
                <a:srgbClr val="23252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ftr" idx="11"/>
          </p:nvPr>
        </p:nvSpPr>
        <p:spPr>
          <a:xfrm>
            <a:off x="752902" y="6356350"/>
            <a:ext cx="1068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>
                <a:latin typeface="Arial"/>
                <a:ea typeface="Arial"/>
                <a:cs typeface="Arial"/>
                <a:sym typeface="Arial"/>
              </a:rPr>
              <a:t>Join the Conversation #AI #ONNX @PatrickZhao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93372831"/>
      </p:ext>
    </p:extLst>
  </p:cSld>
  <p:clrMapOvr>
    <a:masterClrMapping/>
  </p:clrMapOvr>
</p:sld>
</file>

<file path=ppt/theme/theme1.xml><?xml version="1.0" encoding="utf-8"?>
<a:theme xmlns:a="http://schemas.openxmlformats.org/drawingml/2006/main" name="SSW-Whi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395</Words>
  <Application>Microsoft Macintosh PowerPoint</Application>
  <PresentationFormat>Widescreen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Open Sans Light</vt:lpstr>
      <vt:lpstr>Open Sans SemiBold</vt:lpstr>
      <vt:lpstr>Calibri</vt:lpstr>
      <vt:lpstr>Arial</vt:lpstr>
      <vt:lpstr>Open Sans</vt:lpstr>
      <vt:lpstr>SSW-White</vt:lpstr>
      <vt:lpstr>Making ML model deployment easy by using your favourite tool with ONNX </vt:lpstr>
      <vt:lpstr>PowerPoint Presentation</vt:lpstr>
      <vt:lpstr>PowerPoint Presentation</vt:lpstr>
      <vt:lpstr>AI applications </vt:lpstr>
      <vt:lpstr>PowerPoint Presentation</vt:lpstr>
      <vt:lpstr>ML Tool and Model fomat</vt:lpstr>
      <vt:lpstr>Challenges </vt:lpstr>
      <vt:lpstr>Open Neural Network Exchange</vt:lpstr>
      <vt:lpstr>ONNX runtime</vt:lpstr>
      <vt:lpstr>PowerPoint Presentation</vt:lpstr>
      <vt:lpstr>PowerPoint Presentation</vt:lpstr>
      <vt:lpstr>PowerPoint Presentation</vt:lpstr>
      <vt:lpstr>Thank you!   patrickzhao@ssw.com.au www.ssw.com.au Sydney | Melbourne | Brisbane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Conversational Bot using Azure Bot Framework Composer</dc:title>
  <cp:lastModifiedBy>Patrick Zhao [SSW]</cp:lastModifiedBy>
  <cp:revision>4</cp:revision>
  <dcterms:modified xsi:type="dcterms:W3CDTF">2022-07-09T03:21:30Z</dcterms:modified>
</cp:coreProperties>
</file>