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7772400" cy="10058400"/>
  <p:embeddedFontLst>
    <p:embeddedFont>
      <p:font typeface="Fira Sans Extra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vk/4j0+O/0XGq3ULvzPr2J94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91DF2B-8CE8-47CA-A753-2D559099E446}">
  <a:tblStyle styleId="{2791DF2B-8CE8-47CA-A753-2D559099E44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FiraSansExtraCondensed-regular.fntdata"/><Relationship Id="rId21" Type="http://schemas.openxmlformats.org/officeDocument/2006/relationships/slide" Target="slides/slide14.xml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FiraSansExtra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p9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066244c191_0_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495" name="Google Shape;495;g1066244c191_0_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066244c191_0_13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	 </a:t>
            </a:r>
            <a:endParaRPr/>
          </a:p>
        </p:txBody>
      </p:sp>
      <p:sp>
        <p:nvSpPr>
          <p:cNvPr id="560" name="Google Shape;560;g1066244c191_0_13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5" name="Google Shape;625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dd317ae2b_0_1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50" name="Google Shape;650;gadd317ae2b_0_117:notes"/>
          <p:cNvSpPr/>
          <p:nvPr>
            <p:ph idx="2" type="sldImg"/>
          </p:nvPr>
        </p:nvSpPr>
        <p:spPr>
          <a:xfrm>
            <a:off x="1295655" y="754380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e9140ba5_0_3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105e9140ba5_0_3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5e9140ba5_0_9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105e9140ba5_0_9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dd317ae2b_0_2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1" name="Google Shape;431;gadd317ae2b_0_2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5e9140ba5_0_16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g105e9140ba5_0_16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add317ae2b_0_1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add317ae2b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add317ae2b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add317ae2b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add317ae2b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gadd317ae2b_0_1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add317ae2b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add317ae2b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add317ae2b_0_1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gadd317ae2b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add317ae2b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add317ae2b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add317ae2b_0_14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gadd317ae2b_0_14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add317ae2b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add317ae2b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add317ae2b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add317ae2b_0_15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gadd317ae2b_0_15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gadd317ae2b_0_15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gadd317ae2b_0_15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gadd317ae2b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add317ae2b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add317ae2b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add317ae2b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add317ae2b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dd317ae2b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add317ae2b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add317ae2b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add317ae2b_0_17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2" name="Google Shape;162;gadd317ae2b_0_17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gadd317ae2b_0_1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add317ae2b_0_1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add317ae2b_0_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add317ae2b_0_17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add317ae2b_0_17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gadd317ae2b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add317ae2b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add317ae2b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add317ae2b_0_18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gadd317ae2b_0_1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add317ae2b_0_1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add317ae2b_0_1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add317ae2b_0_19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add317ae2b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add317ae2b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add317ae2b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add317ae2b_0_1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gadd317ae2b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gadd317ae2b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gadd317ae2b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11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5" Type="http://schemas.openxmlformats.org/officeDocument/2006/relationships/image" Target="../media/image3.pn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b="0" l="0" r="0"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MISMO TÍTULO QUE UTILIZ</a:t>
            </a: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Ó</a:t>
            </a:r>
            <a:r>
              <a:rPr b="0" i="0" lang="en-US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EL INFORME TÉCNICO VA AQUÍ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499160" y="11430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 mismo título 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que 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el informe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 flipH="1" rot="10800000">
            <a:off x="6732350" y="1475135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5" name="Google Shape;195;p1"/>
          <p:cNvSpPr/>
          <p:nvPr/>
        </p:nvSpPr>
        <p:spPr>
          <a:xfrm flipH="1" rot="10800000">
            <a:off x="4292075" y="947310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6" name="Google Shape;196;p1"/>
          <p:cNvSpPr/>
          <p:nvPr/>
        </p:nvSpPr>
        <p:spPr>
          <a:xfrm>
            <a:off x="4703260" y="500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9"/>
          <p:cNvSpPr/>
          <p:nvPr/>
        </p:nvSpPr>
        <p:spPr>
          <a:xfrm>
            <a:off x="265320" y="376920"/>
            <a:ext cx="5402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Tiempos de ejecución del algoritmo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9"/>
          <p:cNvSpPr/>
          <p:nvPr/>
        </p:nvSpPr>
        <p:spPr>
          <a:xfrm flipH="1" rot="10800000">
            <a:off x="52765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0" name="Google Shape;470;p9"/>
          <p:cNvSpPr/>
          <p:nvPr/>
        </p:nvSpPr>
        <p:spPr>
          <a:xfrm>
            <a:off x="5733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9"/>
          <p:cNvSpPr/>
          <p:nvPr/>
        </p:nvSpPr>
        <p:spPr>
          <a:xfrm>
            <a:off x="8716975" y="1630200"/>
            <a:ext cx="3425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Tiempos de ejecución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1617970"/>
            <a:ext cx="526680" cy="52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9"/>
          <p:cNvSpPr/>
          <p:nvPr/>
        </p:nvSpPr>
        <p:spPr>
          <a:xfrm flipH="1">
            <a:off x="9302807" y="5400825"/>
            <a:ext cx="752058" cy="6466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6" name="Google Shape;476;p9"/>
          <p:cNvSpPr/>
          <p:nvPr/>
        </p:nvSpPr>
        <p:spPr>
          <a:xfrm>
            <a:off x="73846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las unidades de medida, por ejemplo, minutos, horas...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9"/>
          <p:cNvPicPr preferRelativeResize="0"/>
          <p:nvPr/>
        </p:nvPicPr>
        <p:blipFill rotWithShape="1">
          <a:blip r:embed="rId5">
            <a:alphaModFix/>
          </a:blip>
          <a:srcRect b="27895" l="0" r="0" t="28562"/>
          <a:stretch/>
        </p:blipFill>
        <p:spPr>
          <a:xfrm>
            <a:off x="867925" y="2391275"/>
            <a:ext cx="2329000" cy="10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9"/>
          <p:cNvPicPr preferRelativeResize="0"/>
          <p:nvPr/>
        </p:nvPicPr>
        <p:blipFill rotWithShape="1">
          <a:blip r:embed="rId6">
            <a:alphaModFix/>
          </a:blip>
          <a:srcRect b="27036" l="0" r="0" t="25645"/>
          <a:stretch/>
        </p:blipFill>
        <p:spPr>
          <a:xfrm>
            <a:off x="4940125" y="2391274"/>
            <a:ext cx="2143125" cy="10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9"/>
          <p:cNvPicPr preferRelativeResize="0"/>
          <p:nvPr/>
        </p:nvPicPr>
        <p:blipFill rotWithShape="1">
          <a:blip r:embed="rId7">
            <a:alphaModFix/>
          </a:blip>
          <a:srcRect b="21147" l="10870" r="11313" t="31532"/>
          <a:stretch/>
        </p:blipFill>
        <p:spPr>
          <a:xfrm>
            <a:off x="588275" y="3649400"/>
            <a:ext cx="2940000" cy="9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22725" y="3519225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3675" y="4645100"/>
            <a:ext cx="2329000" cy="119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37200" y="4659289"/>
            <a:ext cx="2607000" cy="121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9"/>
          <p:cNvSpPr/>
          <p:nvPr/>
        </p:nvSpPr>
        <p:spPr>
          <a:xfrm>
            <a:off x="8669750" y="25938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2 horas 51 minutos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9"/>
          <p:cNvSpPr/>
          <p:nvPr/>
        </p:nvSpPr>
        <p:spPr>
          <a:xfrm>
            <a:off x="8745950" y="3840425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6 horas 51 minutos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9"/>
          <p:cNvSpPr/>
          <p:nvPr/>
        </p:nvSpPr>
        <p:spPr>
          <a:xfrm>
            <a:off x="8745950" y="4956050"/>
            <a:ext cx="294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8 horas 51 minutos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3568425" y="2822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9"/>
          <p:cNvSpPr/>
          <p:nvPr/>
        </p:nvSpPr>
        <p:spPr>
          <a:xfrm>
            <a:off x="3720825" y="3965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9"/>
          <p:cNvSpPr/>
          <p:nvPr/>
        </p:nvSpPr>
        <p:spPr>
          <a:xfrm>
            <a:off x="3568425" y="5108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9"/>
          <p:cNvSpPr/>
          <p:nvPr/>
        </p:nvSpPr>
        <p:spPr>
          <a:xfrm>
            <a:off x="7454625" y="27464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9"/>
          <p:cNvSpPr/>
          <p:nvPr/>
        </p:nvSpPr>
        <p:spPr>
          <a:xfrm>
            <a:off x="7530825" y="3965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/>
          <p:nvPr/>
        </p:nvSpPr>
        <p:spPr>
          <a:xfrm>
            <a:off x="7454625" y="5108650"/>
            <a:ext cx="920700" cy="19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AADB"/>
          </a:solidFill>
          <a:ln cap="flat" cmpd="sng" w="28575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9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g1066244c191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1066244c191_0_1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066244c191_0_1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066244c191_0_1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066244c191_0_1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066244c191_0_1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066244c191_0_1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066244c191_0_1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066244c191_0_1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1066244c191_0_1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1066244c191_0_1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Estadística 2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g1066244c191_0_1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Optimización 1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9" name="Google Shape;509;g1066244c191_0_1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Probabilidad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0" name="Google Shape;510;g1066244c191_0_1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&amp; </a:t>
            </a: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4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11" name="Google Shape;511;g1066244c191_0_1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12" name="Google Shape;512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Estimaciones de riesgo MV</a:t>
              </a:r>
              <a:endParaRPr b="1" i="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4" name="Google Shape;514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5" name="Google Shape;515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6" name="Google Shape;516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7" name="Google Shape;517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8" name="Google Shape;518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9" name="Google Shape;519;g1066244c191_0_1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20" name="Google Shape;520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b="1" i="0" lang="en-US" sz="14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timización </a:t>
              </a:r>
              <a:r>
                <a:rPr b="1" lang="en-US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 objetivo</a:t>
              </a:r>
              <a:endParaRPr b="1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1" name="Google Shape;521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2" name="Google Shape;522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3" name="Google Shape;523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4" name="Google Shape;524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5" name="Google Shape;525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6" name="Google Shape;526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7" name="Google Shape;527;g1066244c191_0_1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28" name="Google Shape;528;g1066244c191_0_1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Otras estimaciones de riesgo</a:t>
              </a:r>
              <a:endParaRPr b="1" i="0" sz="13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9" name="Google Shape;529;g1066244c191_0_1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0" name="Google Shape;530;g1066244c191_0_1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g1066244c191_0_1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g1066244c191_0_1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3" name="Google Shape;533;g1066244c191_0_1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4" name="Google Shape;534;g1066244c191_0_1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5" name="Google Shape;535;g1066244c191_0_1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536" name="Google Shape;536;g1066244c191_0_1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Estimación de</a:t>
              </a:r>
              <a:r>
                <a:rPr b="1" lang="en-US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Tráfico</a:t>
              </a:r>
              <a:endParaRPr b="1" i="0" sz="16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7" name="Google Shape;537;g1066244c191_0_1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g1066244c191_0_1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9" name="Google Shape;539;g1066244c191_0_1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0" name="Google Shape;540;g1066244c191_0_1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1" name="Google Shape;541;g1066244c191_0_1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g1066244c191_0_1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43" name="Google Shape;543;g1066244c191_0_1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4" name="Google Shape;544;g1066244c191_0_1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1066244c191_0_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066244c191_0_1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1066244c191_0_1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1066244c191_0_1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1066244c191_0_1"/>
          <p:cNvSpPr/>
          <p:nvPr/>
        </p:nvSpPr>
        <p:spPr>
          <a:xfrm>
            <a:off x="-141598" y="4099808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 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Ingeniería de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sistemas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1066244c191_0_1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1066244c191_0_1"/>
          <p:cNvSpPr/>
          <p:nvPr/>
        </p:nvSpPr>
        <p:spPr>
          <a:xfrm flipH="1" rot="10800000">
            <a:off x="5050475" y="1024007"/>
            <a:ext cx="811836" cy="29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2" name="Google Shape;552;g1066244c191_0_1"/>
          <p:cNvSpPr/>
          <p:nvPr/>
        </p:nvSpPr>
        <p:spPr>
          <a:xfrm rot="10800000">
            <a:off x="10334499" y="947808"/>
            <a:ext cx="806652" cy="4326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3" name="Google Shape;553;g1066244c191_0_1"/>
          <p:cNvSpPr/>
          <p:nvPr/>
        </p:nvSpPr>
        <p:spPr>
          <a:xfrm rot="-3788704">
            <a:off x="8003177" y="1401254"/>
            <a:ext cx="806653" cy="4326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4" name="Google Shape;554;g1066244c191_0_1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1066244c191_0_1"/>
          <p:cNvSpPr/>
          <p:nvPr/>
        </p:nvSpPr>
        <p:spPr>
          <a:xfrm flipH="1" rot="5763114">
            <a:off x="48218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6" name="Google Shape;556;g1066244c191_0_1"/>
          <p:cNvSpPr/>
          <p:nvPr/>
        </p:nvSpPr>
        <p:spPr>
          <a:xfrm flipH="1" rot="5763114">
            <a:off x="72602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7" name="Google Shape;557;g1066244c191_0_1"/>
          <p:cNvSpPr/>
          <p:nvPr/>
        </p:nvSpPr>
        <p:spPr>
          <a:xfrm flipH="1" rot="9163861">
            <a:off x="8936681" y="3462420"/>
            <a:ext cx="811824" cy="29440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1066244c191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80" y="0"/>
            <a:ext cx="12197163" cy="685692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1066244c191_0_133"/>
          <p:cNvSpPr/>
          <p:nvPr/>
        </p:nvSpPr>
        <p:spPr>
          <a:xfrm>
            <a:off x="265327" y="376925"/>
            <a:ext cx="4945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trabajo futuras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1066244c191_0_133"/>
          <p:cNvSpPr/>
          <p:nvPr/>
        </p:nvSpPr>
        <p:spPr>
          <a:xfrm>
            <a:off x="8594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066244c191_0_133"/>
          <p:cNvSpPr/>
          <p:nvPr/>
        </p:nvSpPr>
        <p:spPr>
          <a:xfrm>
            <a:off x="9488921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1066244c191_0_133"/>
          <p:cNvSpPr/>
          <p:nvPr/>
        </p:nvSpPr>
        <p:spPr>
          <a:xfrm>
            <a:off x="3812548" y="12914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1066244c191_0_133"/>
          <p:cNvSpPr/>
          <p:nvPr/>
        </p:nvSpPr>
        <p:spPr>
          <a:xfrm>
            <a:off x="6632743" y="1286300"/>
            <a:ext cx="1993200" cy="4230000"/>
          </a:xfrm>
          <a:prstGeom prst="roundRect">
            <a:avLst>
              <a:gd fmla="val 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066244c191_0_133"/>
          <p:cNvSpPr/>
          <p:nvPr/>
        </p:nvSpPr>
        <p:spPr>
          <a:xfrm>
            <a:off x="9488720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1066244c191_0_133"/>
          <p:cNvSpPr/>
          <p:nvPr/>
        </p:nvSpPr>
        <p:spPr>
          <a:xfrm>
            <a:off x="6630898" y="12863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1066244c191_0_133"/>
          <p:cNvSpPr/>
          <p:nvPr/>
        </p:nvSpPr>
        <p:spPr>
          <a:xfrm>
            <a:off x="3811772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00A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066244c191_0_133"/>
          <p:cNvSpPr/>
          <p:nvPr/>
        </p:nvSpPr>
        <p:spPr>
          <a:xfrm>
            <a:off x="859046" y="1291400"/>
            <a:ext cx="1809900" cy="587400"/>
          </a:xfrm>
          <a:prstGeom prst="homePlate">
            <a:avLst>
              <a:gd fmla="val 40073" name="adj"/>
            </a:avLst>
          </a:prstGeom>
          <a:solidFill>
            <a:srgbClr val="48AC7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066244c191_0_133"/>
          <p:cNvSpPr/>
          <p:nvPr/>
        </p:nvSpPr>
        <p:spPr>
          <a:xfrm>
            <a:off x="6649700" y="13286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Ing. </a:t>
            </a: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3" name="Google Shape;573;g1066244c191_0_133"/>
          <p:cNvSpPr/>
          <p:nvPr/>
        </p:nvSpPr>
        <p:spPr>
          <a:xfrm>
            <a:off x="3802800" y="1379275"/>
            <a:ext cx="1809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1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4" name="Google Shape;574;g1066244c191_0_133"/>
          <p:cNvSpPr/>
          <p:nvPr/>
        </p:nvSpPr>
        <p:spPr>
          <a:xfrm>
            <a:off x="810150" y="1333775"/>
            <a:ext cx="15828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Bases de datos</a:t>
            </a:r>
            <a:endParaRPr b="1" i="0" sz="19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5" name="Google Shape;575;g1066244c191_0_133"/>
          <p:cNvSpPr/>
          <p:nvPr/>
        </p:nvSpPr>
        <p:spPr>
          <a:xfrm>
            <a:off x="9495625" y="1333775"/>
            <a:ext cx="1643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Proyecto 2</a:t>
            </a:r>
            <a:endParaRPr b="1" i="0" sz="22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76" name="Google Shape;576;g1066244c191_0_133"/>
          <p:cNvGrpSpPr/>
          <p:nvPr/>
        </p:nvGrpSpPr>
        <p:grpSpPr>
          <a:xfrm>
            <a:off x="7016850" y="2306088"/>
            <a:ext cx="1088700" cy="830400"/>
            <a:chOff x="368350" y="2234988"/>
            <a:chExt cx="1088700" cy="830400"/>
          </a:xfrm>
        </p:grpSpPr>
        <p:sp>
          <p:nvSpPr>
            <p:cNvPr id="577" name="Google Shape;577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b="1" i="0" lang="en-US" sz="16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b="1" i="0" sz="16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8" name="Google Shape;578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9" name="Google Shape;579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3" name="Google Shape;583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4" name="Google Shape;584;g1066244c191_0_133"/>
          <p:cNvGrpSpPr/>
          <p:nvPr/>
        </p:nvGrpSpPr>
        <p:grpSpPr>
          <a:xfrm>
            <a:off x="4216100" y="2367863"/>
            <a:ext cx="1088700" cy="830400"/>
            <a:chOff x="673150" y="2539788"/>
            <a:chExt cx="1088700" cy="830400"/>
          </a:xfrm>
        </p:grpSpPr>
        <p:sp>
          <p:nvSpPr>
            <p:cNvPr id="585" name="Google Shape;585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r>
                <a:rPr b="1" i="0" lang="en-US" sz="16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plicación web</a:t>
              </a:r>
              <a:endParaRPr b="1" i="0" sz="16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6" name="Google Shape;586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7" name="Google Shape;587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8" name="Google Shape;588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9" name="Google Shape;589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0" name="Google Shape;590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1" name="Google Shape;591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92" name="Google Shape;592;g1066244c191_0_133"/>
          <p:cNvGrpSpPr/>
          <p:nvPr/>
        </p:nvGrpSpPr>
        <p:grpSpPr>
          <a:xfrm>
            <a:off x="1242275" y="2378663"/>
            <a:ext cx="1088700" cy="830400"/>
            <a:chOff x="673150" y="2539788"/>
            <a:chExt cx="1088700" cy="830400"/>
          </a:xfrm>
        </p:grpSpPr>
        <p:sp>
          <p:nvSpPr>
            <p:cNvPr id="593" name="Google Shape;593;g1066244c191_0_133"/>
            <p:cNvSpPr/>
            <p:nvPr/>
          </p:nvSpPr>
          <p:spPr>
            <a:xfrm>
              <a:off x="673150" y="25397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</a:t>
              </a:r>
              <a:r>
                <a:rPr b="1" i="0" lang="en-US" sz="17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tras variables</a:t>
              </a:r>
              <a:endParaRPr b="1" i="0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4" name="Google Shape;594;g1066244c191_0_133"/>
            <p:cNvSpPr/>
            <p:nvPr/>
          </p:nvSpPr>
          <p:spPr>
            <a:xfrm rot="-5400000">
              <a:off x="74989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5" name="Google Shape;595;g1066244c191_0_133"/>
            <p:cNvSpPr/>
            <p:nvPr/>
          </p:nvSpPr>
          <p:spPr>
            <a:xfrm rot="-5400000">
              <a:off x="926637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6" name="Google Shape;596;g1066244c191_0_133"/>
            <p:cNvSpPr/>
            <p:nvPr/>
          </p:nvSpPr>
          <p:spPr>
            <a:xfrm rot="-5400000">
              <a:off x="1103379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7" name="Google Shape;597;g1066244c191_0_133"/>
            <p:cNvSpPr/>
            <p:nvPr/>
          </p:nvSpPr>
          <p:spPr>
            <a:xfrm rot="-5400000">
              <a:off x="1280122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8" name="Google Shape;598;g1066244c191_0_133"/>
            <p:cNvSpPr/>
            <p:nvPr/>
          </p:nvSpPr>
          <p:spPr>
            <a:xfrm rot="-5400000">
              <a:off x="1456884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9" name="Google Shape;599;g1066244c191_0_133"/>
            <p:cNvSpPr/>
            <p:nvPr/>
          </p:nvSpPr>
          <p:spPr>
            <a:xfrm rot="-5400000">
              <a:off x="1633626" y="25997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0" name="Google Shape;600;g1066244c191_0_133"/>
          <p:cNvGrpSpPr/>
          <p:nvPr/>
        </p:nvGrpSpPr>
        <p:grpSpPr>
          <a:xfrm>
            <a:off x="9836250" y="2306088"/>
            <a:ext cx="1088700" cy="830400"/>
            <a:chOff x="368350" y="2234988"/>
            <a:chExt cx="1088700" cy="830400"/>
          </a:xfrm>
        </p:grpSpPr>
        <p:sp>
          <p:nvSpPr>
            <p:cNvPr id="601" name="Google Shape;601;g1066244c191_0_133"/>
            <p:cNvSpPr/>
            <p:nvPr/>
          </p:nvSpPr>
          <p:spPr>
            <a:xfrm>
              <a:off x="368350" y="2234988"/>
              <a:ext cx="1088700" cy="830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ffectLst>
              <a:outerShdw blurRad="85725" rotWithShape="0" algn="bl" dir="7080000" dist="57150">
                <a:srgbClr val="000000">
                  <a:alpha val="1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Incluir ML o VR</a:t>
              </a:r>
              <a:endParaRPr b="1" i="0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2" name="Google Shape;602;g1066244c191_0_133"/>
            <p:cNvSpPr/>
            <p:nvPr/>
          </p:nvSpPr>
          <p:spPr>
            <a:xfrm rot="-5400000">
              <a:off x="44509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3" name="Google Shape;603;g1066244c191_0_133"/>
            <p:cNvSpPr/>
            <p:nvPr/>
          </p:nvSpPr>
          <p:spPr>
            <a:xfrm rot="-5400000">
              <a:off x="621837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4" name="Google Shape;604;g1066244c191_0_133"/>
            <p:cNvSpPr/>
            <p:nvPr/>
          </p:nvSpPr>
          <p:spPr>
            <a:xfrm rot="-5400000">
              <a:off x="798579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5" name="Google Shape;605;g1066244c191_0_133"/>
            <p:cNvSpPr/>
            <p:nvPr/>
          </p:nvSpPr>
          <p:spPr>
            <a:xfrm rot="-5400000">
              <a:off x="975322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6" name="Google Shape;606;g1066244c191_0_133"/>
            <p:cNvSpPr/>
            <p:nvPr/>
          </p:nvSpPr>
          <p:spPr>
            <a:xfrm rot="-5400000">
              <a:off x="1152084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7" name="Google Shape;607;g1066244c191_0_133"/>
            <p:cNvSpPr/>
            <p:nvPr/>
          </p:nvSpPr>
          <p:spPr>
            <a:xfrm rot="-5400000">
              <a:off x="1328826" y="2294924"/>
              <a:ext cx="73200" cy="7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08" name="Google Shape;608;g1066244c191_0_133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9" name="Google Shape;609;g1066244c191_0_133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066244c191_0_133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066244c191_0_133"/>
          <p:cNvSpPr/>
          <p:nvPr/>
        </p:nvSpPr>
        <p:spPr>
          <a:xfrm>
            <a:off x="265315" y="80232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1066244c191_0_133"/>
          <p:cNvSpPr txBox="1"/>
          <p:nvPr/>
        </p:nvSpPr>
        <p:spPr>
          <a:xfrm>
            <a:off x="2745075" y="60521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1066244c191_0_133"/>
          <p:cNvSpPr/>
          <p:nvPr/>
        </p:nvSpPr>
        <p:spPr>
          <a:xfrm>
            <a:off x="7457802" y="594958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Puede añadir, eliminar o cambiar algunas direcciones de trabajo futuras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1066244c191_0_133"/>
          <p:cNvSpPr/>
          <p:nvPr/>
        </p:nvSpPr>
        <p:spPr>
          <a:xfrm>
            <a:off x="69002" y="38127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Eliminar esto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estudia</a:t>
            </a:r>
            <a:r>
              <a:rPr i="1" lang="en-US">
                <a:solidFill>
                  <a:schemeClr val="accent2"/>
                </a:solidFill>
              </a:rPr>
              <a:t>s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Ingeniería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Matemática</a:t>
            </a:r>
            <a:endParaRPr i="1">
              <a:solidFill>
                <a:schemeClr val="accent2"/>
              </a:solidFill>
            </a:endParaRPr>
          </a:p>
        </p:txBody>
      </p:sp>
      <p:sp>
        <p:nvSpPr>
          <p:cNvPr id="615" name="Google Shape;615;g1066244c191_0_133"/>
          <p:cNvSpPr/>
          <p:nvPr/>
        </p:nvSpPr>
        <p:spPr>
          <a:xfrm>
            <a:off x="5646138" y="802325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nombra los cursos en los que podrías seguir trabajando en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066244c191_0_133"/>
          <p:cNvSpPr/>
          <p:nvPr/>
        </p:nvSpPr>
        <p:spPr>
          <a:xfrm flipH="1" rot="10800000">
            <a:off x="5050475" y="1024007"/>
            <a:ext cx="811836" cy="2944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7" name="Google Shape;617;g1066244c191_0_133"/>
          <p:cNvSpPr/>
          <p:nvPr/>
        </p:nvSpPr>
        <p:spPr>
          <a:xfrm rot="10800000">
            <a:off x="10334499" y="947808"/>
            <a:ext cx="806652" cy="4326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8" name="Google Shape;618;g1066244c191_0_133"/>
          <p:cNvSpPr/>
          <p:nvPr/>
        </p:nvSpPr>
        <p:spPr>
          <a:xfrm rot="-3788704">
            <a:off x="8003177" y="1401254"/>
            <a:ext cx="806653" cy="4326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9" name="Google Shape;619;g1066244c191_0_133"/>
          <p:cNvSpPr/>
          <p:nvPr/>
        </p:nvSpPr>
        <p:spPr>
          <a:xfrm>
            <a:off x="4407763" y="3990850"/>
            <a:ext cx="4827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diga qué podría hacer, en los siguientes cursos, para mejorar este proyecto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066244c191_0_133"/>
          <p:cNvSpPr/>
          <p:nvPr/>
        </p:nvSpPr>
        <p:spPr>
          <a:xfrm flipH="1" rot="5763114">
            <a:off x="48218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1" name="Google Shape;621;g1066244c191_0_133"/>
          <p:cNvSpPr/>
          <p:nvPr/>
        </p:nvSpPr>
        <p:spPr>
          <a:xfrm flipH="1" rot="5763114">
            <a:off x="7260283" y="3386199"/>
            <a:ext cx="811824" cy="2944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2" name="Google Shape;622;g1066244c191_0_133"/>
          <p:cNvSpPr/>
          <p:nvPr/>
        </p:nvSpPr>
        <p:spPr>
          <a:xfrm flipH="1" rot="9163861">
            <a:off x="8936681" y="3462420"/>
            <a:ext cx="811824" cy="294405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OSF.IO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0"/>
          <p:cNvSpPr/>
          <p:nvPr/>
        </p:nvSpPr>
        <p:spPr>
          <a:xfrm flipH="1" rot="10800000">
            <a:off x="4321521" y="468155"/>
            <a:ext cx="945756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0" name="Google Shape;630;p10"/>
          <p:cNvSpPr/>
          <p:nvPr/>
        </p:nvSpPr>
        <p:spPr>
          <a:xfrm>
            <a:off x="49717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0"/>
          <p:cNvSpPr/>
          <p:nvPr/>
        </p:nvSpPr>
        <p:spPr>
          <a:xfrm>
            <a:off x="2623800" y="2240875"/>
            <a:ext cx="3649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OSF PREPRINTS y el enlace. No, no en los OSF projects, pero sí en OSF Preprints.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0"/>
          <p:cNvSpPr/>
          <p:nvPr/>
        </p:nvSpPr>
        <p:spPr>
          <a:xfrm flipH="1" rot="10800000">
            <a:off x="2087873" y="2693743"/>
            <a:ext cx="618840" cy="4895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3" name="Google Shape;633;p10"/>
          <p:cNvSpPr/>
          <p:nvPr/>
        </p:nvSpPr>
        <p:spPr>
          <a:xfrm>
            <a:off x="418325" y="3107875"/>
            <a:ext cx="61260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Julián Ramírez, Andrés Salazar, Simón Marín, Mauricio Toro. </a:t>
            </a:r>
            <a:r>
              <a:rPr lang="en-US" sz="2200">
                <a:solidFill>
                  <a:srgbClr val="001E33"/>
                </a:solidFill>
              </a:rPr>
              <a:t>Energy and Storage Optimization in Precision Livestock Farming</a:t>
            </a: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Informe técnico, Universidad EAFIT, 2021. https://doi.org/10.31219/osf.io/du8yt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0"/>
          <p:cNvSpPr/>
          <p:nvPr/>
        </p:nvSpPr>
        <p:spPr>
          <a:xfrm>
            <a:off x="2640426" y="5215875"/>
            <a:ext cx="35088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una captura de pantalla de su informe publicado en osf.io y elimine el círculo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0"/>
          <p:cNvSpPr/>
          <p:nvPr/>
        </p:nvSpPr>
        <p:spPr>
          <a:xfrm flipH="1">
            <a:off x="7405536" y="52618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8" name="Google Shape;638;p10"/>
          <p:cNvSpPr/>
          <p:nvPr/>
        </p:nvSpPr>
        <p:spPr>
          <a:xfrm>
            <a:off x="5509326" y="612875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 los </a:t>
            </a:r>
            <a:r>
              <a:rPr i="1" lang="en-US">
                <a:solidFill>
                  <a:schemeClr val="accent2"/>
                </a:solidFill>
              </a:rPr>
              <a:t>monitores 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al profesores entre los autores, por favor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1576" y="1829064"/>
            <a:ext cx="5550945" cy="3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0"/>
          <p:cNvSpPr/>
          <p:nvPr/>
        </p:nvSpPr>
        <p:spPr>
          <a:xfrm flipH="1">
            <a:off x="5920511" y="4581882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1" name="Google Shape;641;p10"/>
          <p:cNvSpPr txBox="1"/>
          <p:nvPr/>
        </p:nvSpPr>
        <p:spPr>
          <a:xfrm>
            <a:off x="926000" y="60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0"/>
          <p:cNvSpPr/>
          <p:nvPr/>
        </p:nvSpPr>
        <p:spPr>
          <a:xfrm>
            <a:off x="4321529" y="10574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Elimine esta diapositiva si su informe no fue presentado a OSF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0"/>
          <p:cNvSpPr/>
          <p:nvPr/>
        </p:nvSpPr>
        <p:spPr>
          <a:xfrm flipH="1" rot="9395086">
            <a:off x="716280" y="2541321"/>
            <a:ext cx="618825" cy="489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4" name="Google Shape;644;p10"/>
          <p:cNvSpPr/>
          <p:nvPr/>
        </p:nvSpPr>
        <p:spPr>
          <a:xfrm>
            <a:off x="121679" y="19409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citación 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0"/>
          <p:cNvSpPr/>
          <p:nvPr/>
        </p:nvSpPr>
        <p:spPr>
          <a:xfrm flipH="1" rot="9395086">
            <a:off x="8474505" y="1542496"/>
            <a:ext cx="618825" cy="4895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6" name="Google Shape;646;p10"/>
          <p:cNvSpPr/>
          <p:nvPr/>
        </p:nvSpPr>
        <p:spPr>
          <a:xfrm>
            <a:off x="8413304" y="9421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Este es un ejemplo de captura de pantalla 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 un informe anterior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/>
          <p:nvPr/>
        </p:nvSpPr>
        <p:spPr>
          <a:xfrm>
            <a:off x="6751675" y="1710075"/>
            <a:ext cx="1339800" cy="424800"/>
          </a:xfrm>
          <a:prstGeom prst="ellipse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gadd317ae2b_0_117"/>
          <p:cNvPicPr preferRelativeResize="0"/>
          <p:nvPr/>
        </p:nvPicPr>
        <p:blipFill rotWithShape="1">
          <a:blip r:embed="rId3">
            <a:alphaModFix/>
          </a:blip>
          <a:srcRect b="0" l="20134" r="0" t="0"/>
          <a:stretch/>
        </p:blipFill>
        <p:spPr>
          <a:xfrm>
            <a:off x="-47400" y="0"/>
            <a:ext cx="9787201" cy="68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7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¡GRACIAS</a:t>
            </a:r>
            <a:r>
              <a:rPr lang="en-US" sz="6000">
                <a:solidFill>
                  <a:srgbClr val="001E33"/>
                </a:solidFill>
              </a:rPr>
              <a:t>!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 el apoyo de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fueron apoyados por la beca Sapiencia, financiada por el municipio de Medellín. Todos los autores agradecen a la Vicerrectoría de Descubrimiento y Creación, de la Universidad EAFIT, su apoyo en esta investigación.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olvides los reconocimientos a tu beca (si la tienes) P</a:t>
            </a:r>
            <a:r>
              <a:rPr i="1" lang="en-US">
                <a:solidFill>
                  <a:schemeClr val="accent2"/>
                </a:solidFill>
              </a:rPr>
              <a:t>a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 los demás, para quien paga tu matrícula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add317ae2b_0_117"/>
          <p:cNvSpPr/>
          <p:nvPr/>
        </p:nvSpPr>
        <p:spPr>
          <a:xfrm rot="10800000">
            <a:off x="6307580" y="3556275"/>
            <a:ext cx="324270" cy="8430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57" name="Google Shape;65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add317ae2b_0_117"/>
          <p:cNvSpPr txBox="1"/>
          <p:nvPr/>
        </p:nvSpPr>
        <p:spPr>
          <a:xfrm>
            <a:off x="8236550" y="6070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add317ae2b_0_117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add317ae2b_0_117"/>
          <p:cNvSpPr/>
          <p:nvPr/>
        </p:nvSpPr>
        <p:spPr>
          <a:xfrm flipH="1" rot="10800000">
            <a:off x="2539475" y="566310"/>
            <a:ext cx="800658" cy="7638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61" name="Google Shape;661;gadd317ae2b_0_117"/>
          <p:cNvSpPr/>
          <p:nvPr/>
        </p:nvSpPr>
        <p:spPr>
          <a:xfrm>
            <a:off x="2950660" y="11987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Puede cambiar esta fotografía</a:t>
            </a:r>
            <a:endParaRPr b="0" i="0" sz="1400" u="none" cap="none" strike="noStrike">
              <a:solidFill>
                <a:srgbClr val="B45F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 flipH="1" rot="10800000">
            <a:off x="2829600" y="206772"/>
            <a:ext cx="919620" cy="2958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4" name="Google Shape;204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rect b="b" l="l" r="r" t="t"/>
              <a:pathLst>
                <a:path extrusionOk="0" h="7621" w="7875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728640" y="1900800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49125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 </a:t>
            </a:r>
            <a:b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los datos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3551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Segundo autor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¿qué has hecho?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35040" y="4180680"/>
            <a:ext cx="21927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Primer autor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¿qué has hecho?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3135855" y="1064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Ponga una foto sonriente y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 nombre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 flipH="1" rot="10800000">
            <a:off x="2555175" y="1727038"/>
            <a:ext cx="774144" cy="2958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5" name="Google Shape;215;p2"/>
          <p:cNvSpPr/>
          <p:nvPr/>
        </p:nvSpPr>
        <p:spPr>
          <a:xfrm>
            <a:off x="1924350" y="5292650"/>
            <a:ext cx="3223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incluya cuál fue su contribución a este trabajo (</a:t>
            </a:r>
            <a:r>
              <a:rPr b="1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2-3 palabras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"/>
          <p:cNvSpPr/>
          <p:nvPr/>
        </p:nvSpPr>
        <p:spPr>
          <a:xfrm rot="10800000">
            <a:off x="4018650" y="1644327"/>
            <a:ext cx="637686" cy="4286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7" name="Google Shape;217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http://github.com/yourUserName/proyecto/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023825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</a:t>
            </a:r>
            <a:r>
              <a:rPr b="1" lang="en-US" sz="2200">
                <a:solidFill>
                  <a:srgbClr val="001E33"/>
                </a:solidFill>
              </a:rPr>
              <a:t> </a:t>
            </a: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Serna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 de </a:t>
            </a:r>
            <a:b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literatura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7682150" y="604527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URL donde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 encuentra su proyecto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eliminar el círculo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6996626" y="6335156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3" name="Google Shape;22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5971272" y="1633070"/>
            <a:ext cx="3383640" cy="2652120"/>
            <a:chOff x="3165097" y="1342520"/>
            <a:chExt cx="3383640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6" l="0" r="0" t="0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65097" y="1342520"/>
              <a:ext cx="3383640" cy="2652120"/>
            </a:xfrm>
            <a:custGeom>
              <a:rect b="b" l="l" r="r" t="t"/>
              <a:pathLst>
                <a:path extrusionOk="0" h="7367" w="9399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7" name="Google Shape;227;p2"/>
          <p:cNvSpPr/>
          <p:nvPr/>
        </p:nvSpPr>
        <p:spPr>
          <a:xfrm>
            <a:off x="3261725" y="6188925"/>
            <a:ext cx="2114700" cy="424800"/>
          </a:xfrm>
          <a:prstGeom prst="ellipse">
            <a:avLst/>
          </a:prstGeom>
          <a:noFill/>
          <a:ln cap="flat" cmpd="sng" w="1905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674065" y="27891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incluya primero a la estudiante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 flipH="1" rot="10800000">
            <a:off x="4268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6" name="Google Shape;236;p6"/>
          <p:cNvSpPr/>
          <p:nvPr/>
        </p:nvSpPr>
        <p:spPr>
          <a:xfrm>
            <a:off x="5108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8163950" y="54435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primera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Tal vez no sea necesario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cambiar nada en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4435001" y="5216481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41" name="Google Shape;241;p6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del camino más corto restringido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más </a:t>
            </a:r>
            <a:r>
              <a:rPr b="1" lang="en-US" sz="2200">
                <a:solidFill>
                  <a:srgbClr val="001E33"/>
                </a:solidFill>
              </a:rPr>
              <a:t>c</a:t>
            </a: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amino</a:t>
            </a:r>
            <a:r>
              <a:rPr b="1" lang="en-US" sz="2200">
                <a:solidFill>
                  <a:srgbClr val="001E33"/>
                </a:solidFill>
              </a:rPr>
              <a:t> más corto</a:t>
            </a:r>
            <a:endParaRPr b="1" sz="2200">
              <a:solidFill>
                <a:srgbClr val="001E3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600">
                <a:solidFill>
                  <a:srgbClr val="001E33"/>
                </a:solidFill>
              </a:rPr>
              <a:t> restringido</a:t>
            </a:r>
            <a:endParaRPr b="1" i="0" sz="26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b="0" l="6175" r="19325" t="4461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5">
            <a:alphaModFix/>
          </a:blip>
          <a:srcRect b="0" l="6175" r="19325" t="4461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111689" y="2578900"/>
            <a:ext cx="332475" cy="690550"/>
          </a:xfrm>
          <a:custGeom>
            <a:rect b="b" l="l" r="r" t="t"/>
            <a:pathLst>
              <a:path extrusionOk="0" h="27622" w="13299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5e9140ba5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Primer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5e9140ba5_0_31"/>
          <p:cNvSpPr/>
          <p:nvPr/>
        </p:nvSpPr>
        <p:spPr>
          <a:xfrm flipH="1" rot="10800000">
            <a:off x="2744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4" name="Google Shape;264;g105e9140ba5_0_31"/>
          <p:cNvSpPr/>
          <p:nvPr/>
        </p:nvSpPr>
        <p:spPr>
          <a:xfrm>
            <a:off x="35848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05e9140ba5_0_3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7" name="Google Shape;267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g105e9140ba5_0_31"/>
            <p:cNvCxnSpPr>
              <a:stCxn id="267" idx="5"/>
              <a:endCxn id="272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g105e9140ba5_0_31"/>
            <p:cNvCxnSpPr>
              <a:stCxn id="268" idx="6"/>
              <a:endCxn id="270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g105e9140ba5_0_31"/>
            <p:cNvCxnSpPr>
              <a:stCxn id="269" idx="6"/>
              <a:endCxn id="271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g105e9140ba5_0_31"/>
            <p:cNvCxnSpPr>
              <a:stCxn id="275" idx="7"/>
              <a:endCxn id="271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g105e9140ba5_0_31"/>
            <p:cNvCxnSpPr>
              <a:stCxn id="269" idx="7"/>
              <a:endCxn id="270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g105e9140ba5_0_31"/>
            <p:cNvCxnSpPr>
              <a:stCxn id="268" idx="7"/>
              <a:endCxn id="272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g105e9140ba5_0_31"/>
            <p:cNvCxnSpPr>
              <a:stCxn id="270" idx="7"/>
              <a:endCxn id="274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g105e9140ba5_0_31"/>
            <p:cNvCxnSpPr>
              <a:stCxn id="272" idx="5"/>
              <a:endCxn id="273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g105e9140ba5_0_31"/>
            <p:cNvCxnSpPr>
              <a:stCxn id="271" idx="6"/>
              <a:endCxn id="273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g105e9140ba5_0_31"/>
            <p:cNvCxnSpPr>
              <a:stCxn id="270" idx="6"/>
              <a:endCxn id="273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g105e9140ba5_0_31"/>
            <p:cNvCxnSpPr>
              <a:stCxn id="271" idx="7"/>
              <a:endCxn id="274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87" name="Google Shape;287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 el nombre de su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5e9140ba5_0_31"/>
          <p:cNvSpPr/>
          <p:nvPr/>
        </p:nvSpPr>
        <p:spPr>
          <a:xfrm flipH="1">
            <a:off x="5338488" y="4414727"/>
            <a:ext cx="420498" cy="1393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0" name="Google Shape;290;g105e9140ba5_0_31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rgbClr val="ED7D3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 favor, escriba el nombre de su algoritmo</a:t>
            </a:r>
            <a:endParaRPr b="1" i="0" sz="21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5" name="Google Shape;295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6" name="Google Shape;296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105e9140ba5_0_31"/>
            <p:cNvCxnSpPr>
              <a:stCxn id="296" idx="5"/>
              <a:endCxn id="30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g105e9140ba5_0_31"/>
            <p:cNvCxnSpPr>
              <a:stCxn id="297" idx="6"/>
              <a:endCxn id="29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g105e9140ba5_0_31"/>
            <p:cNvCxnSpPr>
              <a:stCxn id="298" idx="6"/>
              <a:endCxn id="30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g105e9140ba5_0_31"/>
            <p:cNvCxnSpPr>
              <a:stCxn id="304" idx="7"/>
              <a:endCxn id="300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g105e9140ba5_0_31"/>
            <p:cNvCxnSpPr>
              <a:stCxn id="298" idx="7"/>
              <a:endCxn id="299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g105e9140ba5_0_31"/>
            <p:cNvCxnSpPr>
              <a:stCxn id="297" idx="7"/>
              <a:endCxn id="301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g105e9140ba5_0_31"/>
            <p:cNvCxnSpPr>
              <a:stCxn id="299" idx="7"/>
              <a:endCxn id="303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g105e9140ba5_0_31"/>
            <p:cNvCxnSpPr>
              <a:stCxn id="301" idx="5"/>
              <a:endCxn id="30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g105e9140ba5_0_31"/>
            <p:cNvCxnSpPr>
              <a:stCxn id="300" idx="6"/>
              <a:endCxn id="302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g105e9140ba5_0_31"/>
            <p:cNvCxnSpPr>
              <a:stCxn id="299" idx="6"/>
              <a:endCxn id="30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38100">
              <a:solidFill>
                <a:srgbClr val="ED7D3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g105e9140ba5_0_31"/>
            <p:cNvCxnSpPr>
              <a:stCxn id="300" idx="7"/>
              <a:endCxn id="303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316" name="Google Shape;316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El camino más corto sin superar un riesgo medio ponderado de acoso </a:t>
            </a:r>
            <a:r>
              <a:rPr b="1" i="1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1" i="1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1" sz="25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g105e9140ba5_0_31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1" i="1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g105e9140ba5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105e9140ba5_0_92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Segundo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05e9140ba5_0_92"/>
          <p:cNvSpPr/>
          <p:nvPr/>
        </p:nvSpPr>
        <p:spPr>
          <a:xfrm flipH="1" rot="10800000">
            <a:off x="32012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7" name="Google Shape;327;g105e9140ba5_0_92"/>
          <p:cNvSpPr/>
          <p:nvPr/>
        </p:nvSpPr>
        <p:spPr>
          <a:xfrm>
            <a:off x="4118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5e9140ba5_0_92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g105e9140ba5_0_92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330" name="Google Shape;330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g105e9140ba5_0_92"/>
            <p:cNvCxnSpPr>
              <a:stCxn id="330" idx="5"/>
              <a:endCxn id="335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g105e9140ba5_0_92"/>
            <p:cNvCxnSpPr>
              <a:stCxn id="331" idx="6"/>
              <a:endCxn id="333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g105e9140ba5_0_92"/>
            <p:cNvCxnSpPr>
              <a:stCxn id="332" idx="6"/>
              <a:endCxn id="334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g105e9140ba5_0_92"/>
            <p:cNvCxnSpPr>
              <a:stCxn id="338" idx="7"/>
              <a:endCxn id="334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g105e9140ba5_0_92"/>
            <p:cNvCxnSpPr>
              <a:stCxn id="332" idx="7"/>
              <a:endCxn id="333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g105e9140ba5_0_92"/>
            <p:cNvCxnSpPr>
              <a:stCxn id="331" idx="7"/>
              <a:endCxn id="335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g105e9140ba5_0_92"/>
            <p:cNvCxnSpPr>
              <a:stCxn id="333" idx="7"/>
              <a:endCxn id="337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g105e9140ba5_0_92"/>
            <p:cNvCxnSpPr>
              <a:stCxn id="335" idx="5"/>
              <a:endCxn id="336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g105e9140ba5_0_92"/>
            <p:cNvCxnSpPr>
              <a:stCxn id="334" idx="6"/>
              <a:endCxn id="336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g105e9140ba5_0_92"/>
            <p:cNvCxnSpPr>
              <a:stCxn id="333" idx="6"/>
              <a:endCxn id="336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g105e9140ba5_0_92"/>
            <p:cNvCxnSpPr>
              <a:stCxn id="334" idx="7"/>
              <a:endCxn id="337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50" name="Google Shape;350;g105e9140ba5_0_92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05e9140ba5_0_92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 el nombre de su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05e9140ba5_0_92"/>
          <p:cNvSpPr/>
          <p:nvPr/>
        </p:nvSpPr>
        <p:spPr>
          <a:xfrm flipH="1">
            <a:off x="5444338" y="3920352"/>
            <a:ext cx="420498" cy="139390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3" name="Google Shape;353;g105e9140ba5_0_92"/>
          <p:cNvSpPr/>
          <p:nvPr/>
        </p:nvSpPr>
        <p:spPr>
          <a:xfrm>
            <a:off x="4163690" y="9200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05e9140ba5_0_92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Por favor, escriba el nombre de su algoritmo</a:t>
            </a:r>
            <a:endParaRPr b="1" i="0" sz="21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g105e9140ba5_0_92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g105e9140ba5_0_92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g105e9140ba5_0_92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58" name="Google Shape;358;g105e9140ba5_0_92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359" name="Google Shape;359;g105e9140ba5_0_92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105e9140ba5_0_92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105e9140ba5_0_92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105e9140ba5_0_92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105e9140ba5_0_92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105e9140ba5_0_92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105e9140ba5_0_92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105e9140ba5_0_92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105e9140ba5_0_92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105e9140ba5_0_92"/>
            <p:cNvCxnSpPr>
              <a:stCxn id="359" idx="5"/>
              <a:endCxn id="36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g105e9140ba5_0_92"/>
            <p:cNvCxnSpPr>
              <a:stCxn id="360" idx="6"/>
              <a:endCxn id="36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g105e9140ba5_0_92"/>
            <p:cNvCxnSpPr>
              <a:stCxn id="361" idx="6"/>
              <a:endCxn id="36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g105e9140ba5_0_92"/>
            <p:cNvCxnSpPr>
              <a:stCxn id="367" idx="7"/>
              <a:endCxn id="363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g105e9140ba5_0_92"/>
            <p:cNvCxnSpPr>
              <a:stCxn id="361" idx="7"/>
              <a:endCxn id="362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g105e9140ba5_0_92"/>
            <p:cNvCxnSpPr>
              <a:stCxn id="360" idx="7"/>
              <a:endCxn id="364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g105e9140ba5_0_92"/>
            <p:cNvCxnSpPr>
              <a:stCxn id="362" idx="7"/>
              <a:endCxn id="366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g105e9140ba5_0_92"/>
            <p:cNvCxnSpPr>
              <a:stCxn id="364" idx="5"/>
              <a:endCxn id="36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g105e9140ba5_0_92"/>
            <p:cNvCxnSpPr>
              <a:stCxn id="363" idx="6"/>
              <a:endCxn id="365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g105e9140ba5_0_92"/>
            <p:cNvCxnSpPr>
              <a:stCxn id="362" idx="6"/>
              <a:endCxn id="36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g105e9140ba5_0_92"/>
            <p:cNvCxnSpPr>
              <a:stCxn id="363" idx="7"/>
              <a:endCxn id="366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cxnSp>
        <p:nvCxnSpPr>
          <p:cNvPr id="379" name="Google Shape;379;g105e9140ba5_0_92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g105e9140ba5_0_92"/>
          <p:cNvSpPr/>
          <p:nvPr/>
        </p:nvSpPr>
        <p:spPr>
          <a:xfrm>
            <a:off x="7848600" y="4241025"/>
            <a:ext cx="40977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Ruta con el menor riesgo promedio ponderado de acoso sin superar una distancia </a:t>
            </a:r>
            <a:r>
              <a:rPr b="1" i="1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1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05e9140ba5_0_92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cap="flat" cmpd="sng" w="28575">
            <a:solidFill>
              <a:srgbClr val="00AAD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2" name="Google Shape;382;g105e9140ba5_0_92"/>
          <p:cNvSpPr txBox="1"/>
          <p:nvPr/>
        </p:nvSpPr>
        <p:spPr>
          <a:xfrm>
            <a:off x="3521413" y="3588025"/>
            <a:ext cx="475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1" lang="en-US" sz="25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1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"/>
          <p:cNvSpPr/>
          <p:nvPr/>
        </p:nvSpPr>
        <p:spPr>
          <a:xfrm>
            <a:off x="162000" y="4973275"/>
            <a:ext cx="69831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Nombre del algoritmo para el camino más corto restringido 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En este semestre, podría ser DFS, BFS, Dijkstra, A*... </a:t>
            </a:r>
            <a:r>
              <a:rPr b="1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por favor, elija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1" name="Google Shape;391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Diseñe sus propias figuras en Lucidchart o equivalente: https://www.lucidchart.com/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</a:t>
            </a:r>
            <a:r>
              <a:rPr i="1" lang="en-US">
                <a:solidFill>
                  <a:schemeClr val="accent2"/>
                </a:solidFill>
              </a:rPr>
              <a:t>gráficas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"/>
          <p:cNvSpPr/>
          <p:nvPr/>
        </p:nvSpPr>
        <p:spPr>
          <a:xfrm>
            <a:off x="4386257" y="59656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5" name="Google Shape;395;p3"/>
          <p:cNvSpPr/>
          <p:nvPr/>
        </p:nvSpPr>
        <p:spPr>
          <a:xfrm>
            <a:off x="79586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7" name="Google Shape;397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Utiliza estos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accent2"/>
                </a:solidFill>
              </a:rPr>
              <a:t>c</a:t>
            </a: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olore</a:t>
            </a:r>
            <a:r>
              <a:rPr i="1" lang="en-US">
                <a:solidFill>
                  <a:schemeClr val="accent2"/>
                </a:solidFill>
              </a:rPr>
              <a:t>s para </a:t>
            </a:r>
            <a:br>
              <a:rPr i="1" lang="en-US">
                <a:solidFill>
                  <a:schemeClr val="accent2"/>
                </a:solidFill>
              </a:rPr>
            </a:br>
            <a:r>
              <a:rPr i="1" lang="en-US">
                <a:solidFill>
                  <a:schemeClr val="accent2"/>
                </a:solidFill>
              </a:rPr>
              <a:t>las gráficas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3"/>
          <p:cNvGrpSpPr/>
          <p:nvPr/>
        </p:nvGrpSpPr>
        <p:grpSpPr>
          <a:xfrm>
            <a:off x="445904" y="1762990"/>
            <a:ext cx="5974004" cy="3227596"/>
            <a:chOff x="2667000" y="1475498"/>
            <a:chExt cx="6858000" cy="3938975"/>
          </a:xfrm>
        </p:grpSpPr>
        <p:pic>
          <p:nvPicPr>
            <p:cNvPr id="401" name="Google Shape;401;p3"/>
            <p:cNvPicPr preferRelativeResize="0"/>
            <p:nvPr/>
          </p:nvPicPr>
          <p:blipFill rotWithShape="1">
            <a:blip r:embed="rId4">
              <a:alphaModFix/>
            </a:blip>
            <a:srcRect b="11402" l="0" r="0" t="12021"/>
            <a:stretch/>
          </p:blipFill>
          <p:spPr>
            <a:xfrm>
              <a:off x="2667000" y="1475498"/>
              <a:ext cx="6858000" cy="393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3"/>
            <p:cNvSpPr/>
            <p:nvPr/>
          </p:nvSpPr>
          <p:spPr>
            <a:xfrm>
              <a:off x="2770375" y="1526325"/>
              <a:ext cx="2655300" cy="82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3379975" y="1602525"/>
              <a:ext cx="2655300" cy="575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"/>
          <p:cNvSpPr/>
          <p:nvPr/>
        </p:nvSpPr>
        <p:spPr>
          <a:xfrm flipH="1" rot="10800000">
            <a:off x="4495000" y="117145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405" name="Google Shape;4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3775" y="2042306"/>
            <a:ext cx="4191000" cy="23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584652" y="4173125"/>
            <a:ext cx="6090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Complejidad en tiempo y memoria del nombre del algoritmo. V es...E es... </a:t>
            </a:r>
            <a:r>
              <a:rPr b="0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(En este semestre, podría ser DFS, BFS, Dijkstra, A*). Por favor, explique qué significan V y E en este problema. </a:t>
            </a:r>
            <a:r>
              <a:rPr b="1" i="0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¡POR FAVOR HÁGALO!</a:t>
            </a:r>
            <a:endParaRPr b="1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5" name="Google Shape;415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6812235" y="10645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 flipH="1" rot="10800000">
            <a:off x="4567200" y="11746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8" name="Google Shape;418;p5"/>
          <p:cNvSpPr/>
          <p:nvPr/>
        </p:nvSpPr>
        <p:spPr>
          <a:xfrm>
            <a:off x="3742440" y="5360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3546805" y="5357025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0" name="Google Shape;420;p5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alta definición relacionada con el problema del acoso sexual callejero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22" name="Google Shape;422;p5"/>
          <p:cNvGraphicFramePr/>
          <p:nvPr/>
        </p:nvGraphicFramePr>
        <p:xfrm>
          <a:off x="471720" y="1194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261475"/>
                <a:gridCol w="1902275"/>
                <a:gridCol w="2082750"/>
              </a:tblGrid>
              <a:tr h="109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temporal</a:t>
                      </a:r>
                      <a:endParaRPr b="0" sz="2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b="0" sz="22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 </a:t>
                      </a:r>
                      <a:r>
                        <a:rPr b="0" baseline="3000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*E*2 </a:t>
                      </a:r>
                      <a:r>
                        <a:rPr baseline="30000" lang="en-US" sz="2200" u="none" cap="none" strike="noStrike">
                          <a:solidFill>
                            <a:srgbClr val="FFFFFF"/>
                          </a:solidFill>
                        </a:rPr>
                        <a:t>V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V*E*2</a:t>
                      </a:r>
                      <a:r>
                        <a:rPr baseline="30000" lang="en-US" sz="2200" u="none" cap="none" strike="noStrike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109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Nombre del algoritmo </a:t>
                      </a:r>
                      <a:r>
                        <a:rPr lang="en-US" sz="2200" u="none" cap="none" strike="noStrike">
                          <a:solidFill>
                            <a:schemeClr val="accent2"/>
                          </a:solidFill>
                        </a:rPr>
                        <a:t>(si ha probado dos)</a:t>
                      </a:r>
                      <a:endParaRPr b="0" sz="22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V*V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</a:t>
                      </a: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b="0"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423" name="Google Shape;423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segunda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"/>
          <p:cNvSpPr/>
          <p:nvPr/>
        </p:nvSpPr>
        <p:spPr>
          <a:xfrm>
            <a:off x="10164765" y="11952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Utilice los superíndices para representar los exponentes. </a:t>
            </a:r>
            <a:r>
              <a:rPr b="1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NO utilice el símbolo ^.</a:t>
            </a:r>
            <a:endParaRPr b="1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"/>
          <p:cNvSpPr/>
          <p:nvPr/>
        </p:nvSpPr>
        <p:spPr>
          <a:xfrm flipH="1">
            <a:off x="2232538" y="5453601"/>
            <a:ext cx="317358" cy="5930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ED7D3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427" name="Google Shape;4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0250" y="1768400"/>
            <a:ext cx="4157674" cy="31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add317ae2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camino más corto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add317ae2b_0_201"/>
          <p:cNvSpPr/>
          <p:nvPr/>
        </p:nvSpPr>
        <p:spPr>
          <a:xfrm>
            <a:off x="356050" y="4858925"/>
            <a:ext cx="11175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Distancia más corta obtenida sin superar un riesgo medio ponderado de acoso </a:t>
            </a:r>
            <a:r>
              <a:rPr b="0" i="1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add317ae2b_0_20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7" name="Google Shape;437;gadd317ae2b_0_201"/>
          <p:cNvSpPr/>
          <p:nvPr/>
        </p:nvSpPr>
        <p:spPr>
          <a:xfrm>
            <a:off x="46062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add317ae2b_0_201"/>
          <p:cNvSpPr/>
          <p:nvPr/>
        </p:nvSpPr>
        <p:spPr>
          <a:xfrm>
            <a:off x="5015760" y="7620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add317ae2b_0_201"/>
          <p:cNvSpPr/>
          <p:nvPr/>
        </p:nvSpPr>
        <p:spPr>
          <a:xfrm flipH="1" rot="10800000">
            <a:off x="4491000" y="10222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0" name="Google Shape;440;gadd317ae2b_0_201"/>
          <p:cNvSpPr/>
          <p:nvPr/>
        </p:nvSpPr>
        <p:spPr>
          <a:xfrm>
            <a:off x="3437640" y="5437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add317ae2b_0_201"/>
          <p:cNvSpPr/>
          <p:nvPr/>
        </p:nvSpPr>
        <p:spPr>
          <a:xfrm>
            <a:off x="3356273" y="52667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42" name="Google Shape;442;gadd317ae2b_0_201"/>
          <p:cNvGraphicFramePr/>
          <p:nvPr/>
        </p:nvGraphicFramePr>
        <p:xfrm>
          <a:off x="333820" y="1499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/>
                <a:gridCol w="3225850"/>
                <a:gridCol w="1540850"/>
                <a:gridCol w="3691900"/>
              </a:tblGrid>
              <a:tr h="7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Origen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Distancia más corta (metros)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Sin superar un riesgo </a:t>
                      </a: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0.84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0.83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0.85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43" name="Google Shape;443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add317ae2b_0_20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g105e9140ba5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105e9140ba5_0_16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Resultados del menor riesgo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105e9140ba5_0_161"/>
          <p:cNvSpPr/>
          <p:nvPr/>
        </p:nvSpPr>
        <p:spPr>
          <a:xfrm>
            <a:off x="356050" y="5163725"/>
            <a:ext cx="10976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Menor riesgo medio ponderado de acoso obtenido sin superar una distancia </a:t>
            </a:r>
            <a:r>
              <a:rPr b="0" i="1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105e9140ba5_0_16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54" name="Google Shape;454;g105e9140ba5_0_161"/>
          <p:cNvSpPr/>
          <p:nvPr/>
        </p:nvSpPr>
        <p:spPr>
          <a:xfrm>
            <a:off x="43776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Mantenga este título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105e9140ba5_0_16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Cree la tabla en Powerpoint. No copie capturas de pantalla pixeladas del informe técnico, por favor.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05e9140ba5_0_161"/>
          <p:cNvSpPr/>
          <p:nvPr/>
        </p:nvSpPr>
        <p:spPr>
          <a:xfrm flipH="1" rot="10800000">
            <a:off x="4491000" y="12508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57" name="Google Shape;457;g105e9140ba5_0_161"/>
          <p:cNvSpPr/>
          <p:nvPr/>
        </p:nvSpPr>
        <p:spPr>
          <a:xfrm>
            <a:off x="3437640" y="61228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Explique las tablas en su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palabras propias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105e9140ba5_0_161"/>
          <p:cNvSpPr/>
          <p:nvPr/>
        </p:nvSpPr>
        <p:spPr>
          <a:xfrm>
            <a:off x="3356273" y="56477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459" name="Google Shape;459;g105e9140ba5_0_161"/>
          <p:cNvGraphicFramePr/>
          <p:nvPr/>
        </p:nvGraphicFramePr>
        <p:xfrm>
          <a:off x="333820" y="1803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{2791DF2B-8CE8-47CA-A753-2D559099E446}</a:tableStyleId>
              </a:tblPr>
              <a:tblGrid>
                <a:gridCol w="2852000"/>
                <a:gridCol w="2716100"/>
                <a:gridCol w="2764725"/>
                <a:gridCol w="2977775"/>
              </a:tblGrid>
              <a:tr h="73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Origen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Destino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Riesgo </a:t>
                      </a:r>
                      <a:r>
                        <a:rPr b="1" lang="en-US" sz="2200">
                          <a:solidFill>
                            <a:srgbClr val="001E33"/>
                          </a:solidFill>
                        </a:rPr>
                        <a:t>promedio</a:t>
                      </a: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 ponderado de acoso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001E33"/>
                          </a:solidFill>
                        </a:rPr>
                        <a:t>Sin superar una distancia (metros)</a:t>
                      </a:r>
                      <a:endParaRPr b="1"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AADB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EAFIT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de Medellín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5000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de Antioquia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???</a:t>
                      </a:r>
                      <a:endParaRPr b="0" sz="22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7000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Nacional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Universidad Luis Amigó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??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001E33"/>
                          </a:solidFill>
                        </a:rPr>
                        <a:t>6500</a:t>
                      </a:r>
                      <a:endParaRPr sz="2200" u="none" cap="none" strike="noStrike">
                        <a:solidFill>
                          <a:srgbClr val="001E33"/>
                        </a:solidFill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460" name="Google Shape;460;g105e9140ba5_0_16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esta diapositiva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tercera entrega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05e9140ba5_0_16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utilizar el color rojo en las diapositivas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105e9140ba5_0_161"/>
          <p:cNvSpPr txBox="1"/>
          <p:nvPr/>
        </p:nvSpPr>
        <p:spPr>
          <a:xfrm>
            <a:off x="6707225" y="60149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 tamaño de la letra debe ser de al menos 22 puntos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2020-06-26T14:36:07Z</dcterms:created>
  <dc:creator>Referee</dc:creator>
</cp:coreProperties>
</file>