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079BB-D09D-A944-B6F3-B7382B0731A2}" type="doc">
      <dgm:prSet loTypeId="urn:microsoft.com/office/officeart/2005/8/layout/process2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86937A0-25A0-D940-8DB9-0E6E9A828A99}">
      <dgm:prSet custT="1"/>
      <dgm:spPr/>
      <dgm:t>
        <a:bodyPr/>
        <a:lstStyle/>
        <a:p>
          <a:r>
            <a:rPr lang="es-CO" sz="1400" dirty="0"/>
            <a:t>76020 registros con 370 variables.</a:t>
          </a:r>
        </a:p>
      </dgm:t>
    </dgm:pt>
    <dgm:pt modelId="{15CB9192-BCCB-2743-A0A3-384603D6C9B5}" type="parTrans" cxnId="{972855C5-00F8-BE42-9078-3BD23A032839}">
      <dgm:prSet/>
      <dgm:spPr/>
      <dgm:t>
        <a:bodyPr/>
        <a:lstStyle/>
        <a:p>
          <a:endParaRPr lang="es-ES" sz="2000"/>
        </a:p>
      </dgm:t>
    </dgm:pt>
    <dgm:pt modelId="{144104AE-3C3F-A84C-96DA-B40C7832D486}" type="sibTrans" cxnId="{972855C5-00F8-BE42-9078-3BD23A032839}">
      <dgm:prSet custT="1"/>
      <dgm:spPr/>
      <dgm:t>
        <a:bodyPr/>
        <a:lstStyle/>
        <a:p>
          <a:endParaRPr lang="es-ES" sz="1000"/>
        </a:p>
      </dgm:t>
    </dgm:pt>
    <dgm:pt modelId="{94FEE3C4-7ED6-BE46-AD9D-87EA2A893897}">
      <dgm:prSet custT="1"/>
      <dgm:spPr/>
      <dgm:t>
        <a:bodyPr/>
        <a:lstStyle/>
        <a:p>
          <a:r>
            <a:rPr lang="es-CO" sz="1400" dirty="0"/>
            <a:t>Eliminación de 44 variables con varianza 0</a:t>
          </a:r>
          <a:endParaRPr lang="es-ES" sz="1400" dirty="0"/>
        </a:p>
      </dgm:t>
    </dgm:pt>
    <dgm:pt modelId="{53DBA10F-E806-B148-BC7D-38906D3CE6F3}" type="parTrans" cxnId="{CC358258-80D9-094F-B856-FCEBD03C0663}">
      <dgm:prSet/>
      <dgm:spPr/>
      <dgm:t>
        <a:bodyPr/>
        <a:lstStyle/>
        <a:p>
          <a:endParaRPr lang="es-ES" sz="2000"/>
        </a:p>
      </dgm:t>
    </dgm:pt>
    <dgm:pt modelId="{C5D2DB8C-62DD-024E-858C-05F8ADFF690D}" type="sibTrans" cxnId="{CC358258-80D9-094F-B856-FCEBD03C0663}">
      <dgm:prSet custT="1"/>
      <dgm:spPr/>
      <dgm:t>
        <a:bodyPr/>
        <a:lstStyle/>
        <a:p>
          <a:endParaRPr lang="es-ES" sz="1000"/>
        </a:p>
      </dgm:t>
    </dgm:pt>
    <dgm:pt modelId="{77E38794-5D41-6746-ADF3-35F3A65204DF}">
      <dgm:prSet custT="1"/>
      <dgm:spPr/>
      <dgm:t>
        <a:bodyPr/>
        <a:lstStyle/>
        <a:p>
          <a:r>
            <a:rPr lang="es-CO" sz="1400" dirty="0"/>
            <a:t>Imputación missing at random</a:t>
          </a:r>
          <a:endParaRPr lang="es-ES" sz="1400" dirty="0"/>
        </a:p>
      </dgm:t>
    </dgm:pt>
    <dgm:pt modelId="{703BB62E-F207-BD42-A5EE-46ECE7C74DD8}" type="parTrans" cxnId="{42564A44-4739-A74B-990B-50AA312269C7}">
      <dgm:prSet/>
      <dgm:spPr/>
      <dgm:t>
        <a:bodyPr/>
        <a:lstStyle/>
        <a:p>
          <a:endParaRPr lang="es-ES" sz="2000"/>
        </a:p>
      </dgm:t>
    </dgm:pt>
    <dgm:pt modelId="{42E540C5-4929-2847-93AD-1C9A541F7075}" type="sibTrans" cxnId="{42564A44-4739-A74B-990B-50AA312269C7}">
      <dgm:prSet custT="1"/>
      <dgm:spPr/>
      <dgm:t>
        <a:bodyPr/>
        <a:lstStyle/>
        <a:p>
          <a:endParaRPr lang="es-ES" sz="1000"/>
        </a:p>
      </dgm:t>
    </dgm:pt>
    <dgm:pt modelId="{13DF4220-C423-204B-BA55-7480DEA67C29}">
      <dgm:prSet custT="1"/>
      <dgm:spPr/>
      <dgm:t>
        <a:bodyPr/>
        <a:lstStyle/>
        <a:p>
          <a:r>
            <a:rPr lang="es-CO" sz="1400" dirty="0"/>
            <a:t>Eliminación de 10 variables adicionales por alta correlación entre ellas y 540 registros.</a:t>
          </a:r>
          <a:endParaRPr lang="es-ES" sz="1400" dirty="0"/>
        </a:p>
      </dgm:t>
    </dgm:pt>
    <dgm:pt modelId="{2E89F12D-1BC7-8C41-84BB-9418431815CE}" type="parTrans" cxnId="{12BA8DAC-B7E3-2245-AACB-DE5A9981EF3B}">
      <dgm:prSet/>
      <dgm:spPr/>
      <dgm:t>
        <a:bodyPr/>
        <a:lstStyle/>
        <a:p>
          <a:endParaRPr lang="es-ES" sz="2000"/>
        </a:p>
      </dgm:t>
    </dgm:pt>
    <dgm:pt modelId="{C4D1C54C-AEBC-2541-B224-E5A232C42C06}" type="sibTrans" cxnId="{12BA8DAC-B7E3-2245-AACB-DE5A9981EF3B}">
      <dgm:prSet custT="1"/>
      <dgm:spPr/>
      <dgm:t>
        <a:bodyPr/>
        <a:lstStyle/>
        <a:p>
          <a:endParaRPr lang="es-ES" sz="1000"/>
        </a:p>
      </dgm:t>
    </dgm:pt>
    <dgm:pt modelId="{C45FA200-C343-4144-9340-81888F9D8E9B}">
      <dgm:prSet custT="1"/>
      <dgm:spPr/>
      <dgm:t>
        <a:bodyPr/>
        <a:lstStyle/>
        <a:p>
          <a:r>
            <a:rPr lang="es-CO" sz="1400"/>
            <a:t>2100 valores atípicos </a:t>
          </a:r>
          <a:endParaRPr lang="es-CO" sz="1400" dirty="0"/>
        </a:p>
      </dgm:t>
    </dgm:pt>
    <dgm:pt modelId="{AD981F56-D31A-CD43-8252-C166CFA5A8FB}" type="parTrans" cxnId="{80936EF5-A067-B640-89EB-8814A771D2F2}">
      <dgm:prSet/>
      <dgm:spPr/>
      <dgm:t>
        <a:bodyPr/>
        <a:lstStyle/>
        <a:p>
          <a:endParaRPr lang="es-ES" sz="2000"/>
        </a:p>
      </dgm:t>
    </dgm:pt>
    <dgm:pt modelId="{64DA4351-585C-AF48-9A7B-2934EE4FD31D}" type="sibTrans" cxnId="{80936EF5-A067-B640-89EB-8814A771D2F2}">
      <dgm:prSet custT="1"/>
      <dgm:spPr/>
      <dgm:t>
        <a:bodyPr/>
        <a:lstStyle/>
        <a:p>
          <a:endParaRPr lang="es-ES" sz="1000"/>
        </a:p>
      </dgm:t>
    </dgm:pt>
    <dgm:pt modelId="{A201BB37-CD3B-D747-93A9-177AA091E5B3}">
      <dgm:prSet custT="1"/>
      <dgm:spPr/>
      <dgm:t>
        <a:bodyPr/>
        <a:lstStyle/>
        <a:p>
          <a:r>
            <a:rPr lang="es-ES" sz="1400" dirty="0"/>
            <a:t>75480 registros con 316 variables</a:t>
          </a:r>
        </a:p>
      </dgm:t>
    </dgm:pt>
    <dgm:pt modelId="{71CC1256-E460-6D44-8FFF-8904FC55D506}" type="parTrans" cxnId="{814E2116-4F2C-4547-B2D6-4F0D83720728}">
      <dgm:prSet/>
      <dgm:spPr/>
      <dgm:t>
        <a:bodyPr/>
        <a:lstStyle/>
        <a:p>
          <a:endParaRPr lang="es-ES" sz="2000"/>
        </a:p>
      </dgm:t>
    </dgm:pt>
    <dgm:pt modelId="{BD93B542-C7F3-F74E-AB02-9D3BEE5B20F1}" type="sibTrans" cxnId="{814E2116-4F2C-4547-B2D6-4F0D83720728}">
      <dgm:prSet/>
      <dgm:spPr/>
      <dgm:t>
        <a:bodyPr/>
        <a:lstStyle/>
        <a:p>
          <a:endParaRPr lang="es-ES" sz="2000"/>
        </a:p>
      </dgm:t>
    </dgm:pt>
    <dgm:pt modelId="{19A19F6D-04FF-B740-9873-7CA2856B9636}">
      <dgm:prSet custT="1"/>
      <dgm:spPr/>
      <dgm:t>
        <a:bodyPr/>
        <a:lstStyle/>
        <a:p>
          <a:r>
            <a:rPr lang="es-CO" sz="1400" dirty="0"/>
            <a:t>67932 registros con 316 variables.</a:t>
          </a:r>
          <a:endParaRPr lang="es-ES" sz="1400" dirty="0"/>
        </a:p>
      </dgm:t>
    </dgm:pt>
    <dgm:pt modelId="{4EA02EE1-F44C-F948-B317-427184E4AE37}" type="parTrans" cxnId="{D1443B1D-3365-A145-899C-1A007A4B8469}">
      <dgm:prSet/>
      <dgm:spPr/>
      <dgm:t>
        <a:bodyPr/>
        <a:lstStyle/>
        <a:p>
          <a:endParaRPr lang="es-ES"/>
        </a:p>
      </dgm:t>
    </dgm:pt>
    <dgm:pt modelId="{06CC6F7E-7D1E-FC49-886B-900E40782F9D}" type="sibTrans" cxnId="{D1443B1D-3365-A145-899C-1A007A4B8469}">
      <dgm:prSet/>
      <dgm:spPr/>
      <dgm:t>
        <a:bodyPr/>
        <a:lstStyle/>
        <a:p>
          <a:endParaRPr lang="es-ES"/>
        </a:p>
      </dgm:t>
    </dgm:pt>
    <dgm:pt modelId="{779B7F13-AB4F-A442-9D7F-4EA9A2DA4AD5}" type="pres">
      <dgm:prSet presAssocID="{3EF079BB-D09D-A944-B6F3-B7382B0731A2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7F924C2-030D-0D42-8CB7-C9796C46EB9D}" type="pres">
      <dgm:prSet presAssocID="{B86937A0-25A0-D940-8DB9-0E6E9A828A99}" presName="node" presStyleLbl="node1" presStyleIdx="0" presStyleCnt="7" custScaleX="1387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15155B-3DE5-D04C-8F8B-15C2A65CAF56}" type="pres">
      <dgm:prSet presAssocID="{144104AE-3C3F-A84C-96DA-B40C7832D486}" presName="sibTrans" presStyleLbl="sibTrans2D1" presStyleIdx="0" presStyleCnt="6"/>
      <dgm:spPr/>
      <dgm:t>
        <a:bodyPr/>
        <a:lstStyle/>
        <a:p>
          <a:endParaRPr lang="es-ES"/>
        </a:p>
      </dgm:t>
    </dgm:pt>
    <dgm:pt modelId="{E7C37A7B-A02A-1149-AAD3-3F9C27CD742A}" type="pres">
      <dgm:prSet presAssocID="{144104AE-3C3F-A84C-96DA-B40C7832D486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CCBA0356-B159-F348-B886-3729D2D764F9}" type="pres">
      <dgm:prSet presAssocID="{C45FA200-C343-4144-9340-81888F9D8E9B}" presName="node" presStyleLbl="node1" presStyleIdx="1" presStyleCnt="7" custScaleX="12518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5ADD86-6EB7-9446-9C1F-4668B4CBF63D}" type="pres">
      <dgm:prSet presAssocID="{64DA4351-585C-AF48-9A7B-2934EE4FD31D}" presName="sibTrans" presStyleLbl="sibTrans2D1" presStyleIdx="1" presStyleCnt="6"/>
      <dgm:spPr/>
      <dgm:t>
        <a:bodyPr/>
        <a:lstStyle/>
        <a:p>
          <a:endParaRPr lang="es-ES"/>
        </a:p>
      </dgm:t>
    </dgm:pt>
    <dgm:pt modelId="{8F88C181-525E-3249-8CB0-5243476ED316}" type="pres">
      <dgm:prSet presAssocID="{64DA4351-585C-AF48-9A7B-2934EE4FD31D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AD8F1C33-4C62-3844-9335-6F35301A3B9B}" type="pres">
      <dgm:prSet presAssocID="{94FEE3C4-7ED6-BE46-AD9D-87EA2A893897}" presName="node" presStyleLbl="node1" presStyleIdx="2" presStyleCnt="7" custScaleX="1814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3D7AF-82BF-CE4C-98CB-4457757D7D08}" type="pres">
      <dgm:prSet presAssocID="{C5D2DB8C-62DD-024E-858C-05F8ADFF690D}" presName="sibTrans" presStyleLbl="sibTrans2D1" presStyleIdx="2" presStyleCnt="6"/>
      <dgm:spPr/>
      <dgm:t>
        <a:bodyPr/>
        <a:lstStyle/>
        <a:p>
          <a:endParaRPr lang="es-ES"/>
        </a:p>
      </dgm:t>
    </dgm:pt>
    <dgm:pt modelId="{0E91F03E-8DC3-9545-A9E6-82335A7E3107}" type="pres">
      <dgm:prSet presAssocID="{C5D2DB8C-62DD-024E-858C-05F8ADFF690D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3CCED9D7-F296-8943-AAB8-C1FB0808F15C}" type="pres">
      <dgm:prSet presAssocID="{77E38794-5D41-6746-ADF3-35F3A65204DF}" presName="node" presStyleLbl="node1" presStyleIdx="3" presStyleCnt="7" custScaleX="1478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31BD27-1BFF-D84A-AA34-C605E7D1F43E}" type="pres">
      <dgm:prSet presAssocID="{42E540C5-4929-2847-93AD-1C9A541F7075}" presName="sibTrans" presStyleLbl="sibTrans2D1" presStyleIdx="3" presStyleCnt="6"/>
      <dgm:spPr/>
      <dgm:t>
        <a:bodyPr/>
        <a:lstStyle/>
        <a:p>
          <a:endParaRPr lang="es-ES"/>
        </a:p>
      </dgm:t>
    </dgm:pt>
    <dgm:pt modelId="{A0B8396A-C641-E141-B431-00A8EB5E2A95}" type="pres">
      <dgm:prSet presAssocID="{42E540C5-4929-2847-93AD-1C9A541F7075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6A12495C-CD3F-054E-BB32-68B06A0968E1}" type="pres">
      <dgm:prSet presAssocID="{13DF4220-C423-204B-BA55-7480DEA67C29}" presName="node" presStyleLbl="node1" presStyleIdx="4" presStyleCnt="7" custScaleX="187916" custLinFactNeighborX="-4299" custLinFactNeighborY="1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6326AE-884A-394A-A39F-2A9CC28D61B8}" type="pres">
      <dgm:prSet presAssocID="{C4D1C54C-AEBC-2541-B224-E5A232C42C06}" presName="sibTrans" presStyleLbl="sibTrans2D1" presStyleIdx="4" presStyleCnt="6"/>
      <dgm:spPr/>
      <dgm:t>
        <a:bodyPr/>
        <a:lstStyle/>
        <a:p>
          <a:endParaRPr lang="es-ES"/>
        </a:p>
      </dgm:t>
    </dgm:pt>
    <dgm:pt modelId="{77759272-976F-7C40-91E0-D02543E1B434}" type="pres">
      <dgm:prSet presAssocID="{C4D1C54C-AEBC-2541-B224-E5A232C42C06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2439FD40-38E7-5D44-94CD-6150F7AA2515}" type="pres">
      <dgm:prSet presAssocID="{A201BB37-CD3B-D747-93A9-177AA091E5B3}" presName="node" presStyleLbl="node1" presStyleIdx="5" presStyleCnt="7" custScaleX="14516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941D08-8717-8849-ABB5-ED036F14561D}" type="pres">
      <dgm:prSet presAssocID="{BD93B542-C7F3-F74E-AB02-9D3BEE5B20F1}" presName="sibTrans" presStyleLbl="sibTrans2D1" presStyleIdx="5" presStyleCnt="6"/>
      <dgm:spPr/>
      <dgm:t>
        <a:bodyPr/>
        <a:lstStyle/>
        <a:p>
          <a:endParaRPr lang="es-ES"/>
        </a:p>
      </dgm:t>
    </dgm:pt>
    <dgm:pt modelId="{E6291B48-A245-5D4B-8B20-5343656B0CAF}" type="pres">
      <dgm:prSet presAssocID="{BD93B542-C7F3-F74E-AB02-9D3BEE5B20F1}" presName="connectorText" presStyleLbl="sibTrans2D1" presStyleIdx="5" presStyleCnt="6"/>
      <dgm:spPr/>
      <dgm:t>
        <a:bodyPr/>
        <a:lstStyle/>
        <a:p>
          <a:endParaRPr lang="es-ES"/>
        </a:p>
      </dgm:t>
    </dgm:pt>
    <dgm:pt modelId="{62229921-78F2-D444-A20D-00F550B1ADFE}" type="pres">
      <dgm:prSet presAssocID="{19A19F6D-04FF-B740-9873-7CA2856B9636}" presName="node" presStyleLbl="node1" presStyleIdx="6" presStyleCnt="7" custScaleX="1533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0BCBEAD-AC5F-D045-8459-E96A879D1316}" type="presOf" srcId="{C5D2DB8C-62DD-024E-858C-05F8ADFF690D}" destId="{0E91F03E-8DC3-9545-A9E6-82335A7E3107}" srcOrd="1" destOrd="0" presId="urn:microsoft.com/office/officeart/2005/8/layout/process2"/>
    <dgm:cxn modelId="{1D004B54-A786-5246-A100-E90E6F6788F6}" type="presOf" srcId="{B86937A0-25A0-D940-8DB9-0E6E9A828A99}" destId="{C7F924C2-030D-0D42-8CB7-C9796C46EB9D}" srcOrd="0" destOrd="0" presId="urn:microsoft.com/office/officeart/2005/8/layout/process2"/>
    <dgm:cxn modelId="{4AF5BCA5-EF77-8742-A52C-151F12DAA7D4}" type="presOf" srcId="{BD93B542-C7F3-F74E-AB02-9D3BEE5B20F1}" destId="{E6291B48-A245-5D4B-8B20-5343656B0CAF}" srcOrd="1" destOrd="0" presId="urn:microsoft.com/office/officeart/2005/8/layout/process2"/>
    <dgm:cxn modelId="{4D654713-E50E-F042-940A-D62CB271A755}" type="presOf" srcId="{C4D1C54C-AEBC-2541-B224-E5A232C42C06}" destId="{086326AE-884A-394A-A39F-2A9CC28D61B8}" srcOrd="0" destOrd="0" presId="urn:microsoft.com/office/officeart/2005/8/layout/process2"/>
    <dgm:cxn modelId="{814E2116-4F2C-4547-B2D6-4F0D83720728}" srcId="{3EF079BB-D09D-A944-B6F3-B7382B0731A2}" destId="{A201BB37-CD3B-D747-93A9-177AA091E5B3}" srcOrd="5" destOrd="0" parTransId="{71CC1256-E460-6D44-8FFF-8904FC55D506}" sibTransId="{BD93B542-C7F3-F74E-AB02-9D3BEE5B20F1}"/>
    <dgm:cxn modelId="{972855C5-00F8-BE42-9078-3BD23A032839}" srcId="{3EF079BB-D09D-A944-B6F3-B7382B0731A2}" destId="{B86937A0-25A0-D940-8DB9-0E6E9A828A99}" srcOrd="0" destOrd="0" parTransId="{15CB9192-BCCB-2743-A0A3-384603D6C9B5}" sibTransId="{144104AE-3C3F-A84C-96DA-B40C7832D486}"/>
    <dgm:cxn modelId="{E5788859-9700-4846-808A-03FCE608B42C}" type="presOf" srcId="{C45FA200-C343-4144-9340-81888F9D8E9B}" destId="{CCBA0356-B159-F348-B886-3729D2D764F9}" srcOrd="0" destOrd="0" presId="urn:microsoft.com/office/officeart/2005/8/layout/process2"/>
    <dgm:cxn modelId="{6C0823E5-E76D-9548-817A-1A2B1A89229A}" type="presOf" srcId="{94FEE3C4-7ED6-BE46-AD9D-87EA2A893897}" destId="{AD8F1C33-4C62-3844-9335-6F35301A3B9B}" srcOrd="0" destOrd="0" presId="urn:microsoft.com/office/officeart/2005/8/layout/process2"/>
    <dgm:cxn modelId="{FAA030B6-7D58-574E-B394-7F41A4CE89BB}" type="presOf" srcId="{BD93B542-C7F3-F74E-AB02-9D3BEE5B20F1}" destId="{3A941D08-8717-8849-ABB5-ED036F14561D}" srcOrd="0" destOrd="0" presId="urn:microsoft.com/office/officeart/2005/8/layout/process2"/>
    <dgm:cxn modelId="{D1443B1D-3365-A145-899C-1A007A4B8469}" srcId="{3EF079BB-D09D-A944-B6F3-B7382B0731A2}" destId="{19A19F6D-04FF-B740-9873-7CA2856B9636}" srcOrd="6" destOrd="0" parTransId="{4EA02EE1-F44C-F948-B317-427184E4AE37}" sibTransId="{06CC6F7E-7D1E-FC49-886B-900E40782F9D}"/>
    <dgm:cxn modelId="{12BA8DAC-B7E3-2245-AACB-DE5A9981EF3B}" srcId="{3EF079BB-D09D-A944-B6F3-B7382B0731A2}" destId="{13DF4220-C423-204B-BA55-7480DEA67C29}" srcOrd="4" destOrd="0" parTransId="{2E89F12D-1BC7-8C41-84BB-9418431815CE}" sibTransId="{C4D1C54C-AEBC-2541-B224-E5A232C42C06}"/>
    <dgm:cxn modelId="{0E9EE3FD-D8B6-2141-B3D9-3AA85934BE6E}" type="presOf" srcId="{144104AE-3C3F-A84C-96DA-B40C7832D486}" destId="{1115155B-3DE5-D04C-8F8B-15C2A65CAF56}" srcOrd="0" destOrd="0" presId="urn:microsoft.com/office/officeart/2005/8/layout/process2"/>
    <dgm:cxn modelId="{9AD481E6-F7CB-0A4C-9DC7-F9C3F68A4A2C}" type="presOf" srcId="{64DA4351-585C-AF48-9A7B-2934EE4FD31D}" destId="{8F88C181-525E-3249-8CB0-5243476ED316}" srcOrd="1" destOrd="0" presId="urn:microsoft.com/office/officeart/2005/8/layout/process2"/>
    <dgm:cxn modelId="{80936EF5-A067-B640-89EB-8814A771D2F2}" srcId="{3EF079BB-D09D-A944-B6F3-B7382B0731A2}" destId="{C45FA200-C343-4144-9340-81888F9D8E9B}" srcOrd="1" destOrd="0" parTransId="{AD981F56-D31A-CD43-8252-C166CFA5A8FB}" sibTransId="{64DA4351-585C-AF48-9A7B-2934EE4FD31D}"/>
    <dgm:cxn modelId="{165C9985-FB45-6941-9403-0ECDE7EA1D07}" type="presOf" srcId="{3EF079BB-D09D-A944-B6F3-B7382B0731A2}" destId="{779B7F13-AB4F-A442-9D7F-4EA9A2DA4AD5}" srcOrd="0" destOrd="0" presId="urn:microsoft.com/office/officeart/2005/8/layout/process2"/>
    <dgm:cxn modelId="{027289F1-3F3E-004A-AD93-7F95A877E54F}" type="presOf" srcId="{13DF4220-C423-204B-BA55-7480DEA67C29}" destId="{6A12495C-CD3F-054E-BB32-68B06A0968E1}" srcOrd="0" destOrd="0" presId="urn:microsoft.com/office/officeart/2005/8/layout/process2"/>
    <dgm:cxn modelId="{2C39E0FC-AA9D-E340-8B7C-55E15FB2681F}" type="presOf" srcId="{77E38794-5D41-6746-ADF3-35F3A65204DF}" destId="{3CCED9D7-F296-8943-AAB8-C1FB0808F15C}" srcOrd="0" destOrd="0" presId="urn:microsoft.com/office/officeart/2005/8/layout/process2"/>
    <dgm:cxn modelId="{101BD01F-899B-CD4E-949B-1286717F0311}" type="presOf" srcId="{42E540C5-4929-2847-93AD-1C9A541F7075}" destId="{2031BD27-1BFF-D84A-AA34-C605E7D1F43E}" srcOrd="0" destOrd="0" presId="urn:microsoft.com/office/officeart/2005/8/layout/process2"/>
    <dgm:cxn modelId="{0277FE23-47D9-2145-918B-80BB0E867433}" type="presOf" srcId="{42E540C5-4929-2847-93AD-1C9A541F7075}" destId="{A0B8396A-C641-E141-B431-00A8EB5E2A95}" srcOrd="1" destOrd="0" presId="urn:microsoft.com/office/officeart/2005/8/layout/process2"/>
    <dgm:cxn modelId="{87BD79D7-C426-CA41-9CDD-3428BA9F1AF2}" type="presOf" srcId="{19A19F6D-04FF-B740-9873-7CA2856B9636}" destId="{62229921-78F2-D444-A20D-00F550B1ADFE}" srcOrd="0" destOrd="0" presId="urn:microsoft.com/office/officeart/2005/8/layout/process2"/>
    <dgm:cxn modelId="{42564A44-4739-A74B-990B-50AA312269C7}" srcId="{3EF079BB-D09D-A944-B6F3-B7382B0731A2}" destId="{77E38794-5D41-6746-ADF3-35F3A65204DF}" srcOrd="3" destOrd="0" parTransId="{703BB62E-F207-BD42-A5EE-46ECE7C74DD8}" sibTransId="{42E540C5-4929-2847-93AD-1C9A541F7075}"/>
    <dgm:cxn modelId="{C43816DD-AFB5-6346-B927-EE32CF9AF532}" type="presOf" srcId="{A201BB37-CD3B-D747-93A9-177AA091E5B3}" destId="{2439FD40-38E7-5D44-94CD-6150F7AA2515}" srcOrd="0" destOrd="0" presId="urn:microsoft.com/office/officeart/2005/8/layout/process2"/>
    <dgm:cxn modelId="{642FA5A3-DC7B-3B4C-B2AD-9ED744C11ECB}" type="presOf" srcId="{C4D1C54C-AEBC-2541-B224-E5A232C42C06}" destId="{77759272-976F-7C40-91E0-D02543E1B434}" srcOrd="1" destOrd="0" presId="urn:microsoft.com/office/officeart/2005/8/layout/process2"/>
    <dgm:cxn modelId="{E9F6BCB1-0376-784F-BD7A-7B65E252C435}" type="presOf" srcId="{144104AE-3C3F-A84C-96DA-B40C7832D486}" destId="{E7C37A7B-A02A-1149-AAD3-3F9C27CD742A}" srcOrd="1" destOrd="0" presId="urn:microsoft.com/office/officeart/2005/8/layout/process2"/>
    <dgm:cxn modelId="{BF2E751B-C40D-A943-AB7E-8D1B5F27CA75}" type="presOf" srcId="{64DA4351-585C-AF48-9A7B-2934EE4FD31D}" destId="{C05ADD86-6EB7-9446-9C1F-4668B4CBF63D}" srcOrd="0" destOrd="0" presId="urn:microsoft.com/office/officeart/2005/8/layout/process2"/>
    <dgm:cxn modelId="{29C955D0-A006-AE41-87AD-11AE50BC1753}" type="presOf" srcId="{C5D2DB8C-62DD-024E-858C-05F8ADFF690D}" destId="{75A3D7AF-82BF-CE4C-98CB-4457757D7D08}" srcOrd="0" destOrd="0" presId="urn:microsoft.com/office/officeart/2005/8/layout/process2"/>
    <dgm:cxn modelId="{CC358258-80D9-094F-B856-FCEBD03C0663}" srcId="{3EF079BB-D09D-A944-B6F3-B7382B0731A2}" destId="{94FEE3C4-7ED6-BE46-AD9D-87EA2A893897}" srcOrd="2" destOrd="0" parTransId="{53DBA10F-E806-B148-BC7D-38906D3CE6F3}" sibTransId="{C5D2DB8C-62DD-024E-858C-05F8ADFF690D}"/>
    <dgm:cxn modelId="{35CAC656-2E88-7640-89D5-F3286B41662E}" type="presParOf" srcId="{779B7F13-AB4F-A442-9D7F-4EA9A2DA4AD5}" destId="{C7F924C2-030D-0D42-8CB7-C9796C46EB9D}" srcOrd="0" destOrd="0" presId="urn:microsoft.com/office/officeart/2005/8/layout/process2"/>
    <dgm:cxn modelId="{0DF407F5-3C73-C14A-9417-235FA1FF5D50}" type="presParOf" srcId="{779B7F13-AB4F-A442-9D7F-4EA9A2DA4AD5}" destId="{1115155B-3DE5-D04C-8F8B-15C2A65CAF56}" srcOrd="1" destOrd="0" presId="urn:microsoft.com/office/officeart/2005/8/layout/process2"/>
    <dgm:cxn modelId="{2CC3ED32-5DF0-F44C-9996-0B39E78066FF}" type="presParOf" srcId="{1115155B-3DE5-D04C-8F8B-15C2A65CAF56}" destId="{E7C37A7B-A02A-1149-AAD3-3F9C27CD742A}" srcOrd="0" destOrd="0" presId="urn:microsoft.com/office/officeart/2005/8/layout/process2"/>
    <dgm:cxn modelId="{DBCB2F78-5E0D-0B43-A7EA-5C349F3F425F}" type="presParOf" srcId="{779B7F13-AB4F-A442-9D7F-4EA9A2DA4AD5}" destId="{CCBA0356-B159-F348-B886-3729D2D764F9}" srcOrd="2" destOrd="0" presId="urn:microsoft.com/office/officeart/2005/8/layout/process2"/>
    <dgm:cxn modelId="{C46FE59D-3321-014C-9E3B-EB8F560C944F}" type="presParOf" srcId="{779B7F13-AB4F-A442-9D7F-4EA9A2DA4AD5}" destId="{C05ADD86-6EB7-9446-9C1F-4668B4CBF63D}" srcOrd="3" destOrd="0" presId="urn:microsoft.com/office/officeart/2005/8/layout/process2"/>
    <dgm:cxn modelId="{91418623-382C-664B-AF0A-4BE98A396FBC}" type="presParOf" srcId="{C05ADD86-6EB7-9446-9C1F-4668B4CBF63D}" destId="{8F88C181-525E-3249-8CB0-5243476ED316}" srcOrd="0" destOrd="0" presId="urn:microsoft.com/office/officeart/2005/8/layout/process2"/>
    <dgm:cxn modelId="{568C5F36-5AAF-7D47-B935-D2F6BACEF9EB}" type="presParOf" srcId="{779B7F13-AB4F-A442-9D7F-4EA9A2DA4AD5}" destId="{AD8F1C33-4C62-3844-9335-6F35301A3B9B}" srcOrd="4" destOrd="0" presId="urn:microsoft.com/office/officeart/2005/8/layout/process2"/>
    <dgm:cxn modelId="{D333E9FD-A06A-F645-ADA7-9947186B97AA}" type="presParOf" srcId="{779B7F13-AB4F-A442-9D7F-4EA9A2DA4AD5}" destId="{75A3D7AF-82BF-CE4C-98CB-4457757D7D08}" srcOrd="5" destOrd="0" presId="urn:microsoft.com/office/officeart/2005/8/layout/process2"/>
    <dgm:cxn modelId="{2F22B46B-9133-074F-A0B6-F0C494055F4E}" type="presParOf" srcId="{75A3D7AF-82BF-CE4C-98CB-4457757D7D08}" destId="{0E91F03E-8DC3-9545-A9E6-82335A7E3107}" srcOrd="0" destOrd="0" presId="urn:microsoft.com/office/officeart/2005/8/layout/process2"/>
    <dgm:cxn modelId="{B7F5F5BE-DBB1-F84F-BF6E-7B3F1BCA28B6}" type="presParOf" srcId="{779B7F13-AB4F-A442-9D7F-4EA9A2DA4AD5}" destId="{3CCED9D7-F296-8943-AAB8-C1FB0808F15C}" srcOrd="6" destOrd="0" presId="urn:microsoft.com/office/officeart/2005/8/layout/process2"/>
    <dgm:cxn modelId="{D915BE2C-F2E9-4649-B6B4-DC9616A676A4}" type="presParOf" srcId="{779B7F13-AB4F-A442-9D7F-4EA9A2DA4AD5}" destId="{2031BD27-1BFF-D84A-AA34-C605E7D1F43E}" srcOrd="7" destOrd="0" presId="urn:microsoft.com/office/officeart/2005/8/layout/process2"/>
    <dgm:cxn modelId="{38123AC3-09D5-7642-BEA4-7149D5E14AEC}" type="presParOf" srcId="{2031BD27-1BFF-D84A-AA34-C605E7D1F43E}" destId="{A0B8396A-C641-E141-B431-00A8EB5E2A95}" srcOrd="0" destOrd="0" presId="urn:microsoft.com/office/officeart/2005/8/layout/process2"/>
    <dgm:cxn modelId="{DAB43910-1D26-E446-8BA6-A78205332E49}" type="presParOf" srcId="{779B7F13-AB4F-A442-9D7F-4EA9A2DA4AD5}" destId="{6A12495C-CD3F-054E-BB32-68B06A0968E1}" srcOrd="8" destOrd="0" presId="urn:microsoft.com/office/officeart/2005/8/layout/process2"/>
    <dgm:cxn modelId="{6F0714B0-EE0E-3343-9388-0DBE5E2CBCED}" type="presParOf" srcId="{779B7F13-AB4F-A442-9D7F-4EA9A2DA4AD5}" destId="{086326AE-884A-394A-A39F-2A9CC28D61B8}" srcOrd="9" destOrd="0" presId="urn:microsoft.com/office/officeart/2005/8/layout/process2"/>
    <dgm:cxn modelId="{E1116491-CA4A-3341-AE06-4D307FE52FF7}" type="presParOf" srcId="{086326AE-884A-394A-A39F-2A9CC28D61B8}" destId="{77759272-976F-7C40-91E0-D02543E1B434}" srcOrd="0" destOrd="0" presId="urn:microsoft.com/office/officeart/2005/8/layout/process2"/>
    <dgm:cxn modelId="{75FDC7B6-94BE-5349-B232-6437FFCB5862}" type="presParOf" srcId="{779B7F13-AB4F-A442-9D7F-4EA9A2DA4AD5}" destId="{2439FD40-38E7-5D44-94CD-6150F7AA2515}" srcOrd="10" destOrd="0" presId="urn:microsoft.com/office/officeart/2005/8/layout/process2"/>
    <dgm:cxn modelId="{5EA11D5B-A7D5-B343-B57D-392D37A837FD}" type="presParOf" srcId="{779B7F13-AB4F-A442-9D7F-4EA9A2DA4AD5}" destId="{3A941D08-8717-8849-ABB5-ED036F14561D}" srcOrd="11" destOrd="0" presId="urn:microsoft.com/office/officeart/2005/8/layout/process2"/>
    <dgm:cxn modelId="{7EBA50DE-3F95-FB47-89A6-661233B90D0A}" type="presParOf" srcId="{3A941D08-8717-8849-ABB5-ED036F14561D}" destId="{E6291B48-A245-5D4B-8B20-5343656B0CAF}" srcOrd="0" destOrd="0" presId="urn:microsoft.com/office/officeart/2005/8/layout/process2"/>
    <dgm:cxn modelId="{EE3E06A9-EB2F-0743-9424-E9792972EBBC}" type="presParOf" srcId="{779B7F13-AB4F-A442-9D7F-4EA9A2DA4AD5}" destId="{62229921-78F2-D444-A20D-00F550B1ADFE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924C2-030D-0D42-8CB7-C9796C46EB9D}">
      <dsp:nvSpPr>
        <dsp:cNvPr id="0" name=""/>
        <dsp:cNvSpPr/>
      </dsp:nvSpPr>
      <dsp:spPr>
        <a:xfrm>
          <a:off x="1290166" y="2864"/>
          <a:ext cx="2601266" cy="468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76020 registros con 370 variables.</a:t>
          </a:r>
        </a:p>
      </dsp:txBody>
      <dsp:txXfrm>
        <a:off x="1303897" y="16595"/>
        <a:ext cx="2573804" cy="441339"/>
      </dsp:txXfrm>
    </dsp:sp>
    <dsp:sp modelId="{1115155B-3DE5-D04C-8F8B-15C2A65CAF56}">
      <dsp:nvSpPr>
        <dsp:cNvPr id="0" name=""/>
        <dsp:cNvSpPr/>
      </dsp:nvSpPr>
      <dsp:spPr>
        <a:xfrm rot="5400000">
          <a:off x="2502899" y="483385"/>
          <a:ext cx="175800" cy="210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-5400000">
        <a:off x="2527511" y="500965"/>
        <a:ext cx="126576" cy="123060"/>
      </dsp:txXfrm>
    </dsp:sp>
    <dsp:sp modelId="{CCBA0356-B159-F348-B886-3729D2D764F9}">
      <dsp:nvSpPr>
        <dsp:cNvPr id="0" name=""/>
        <dsp:cNvSpPr/>
      </dsp:nvSpPr>
      <dsp:spPr>
        <a:xfrm>
          <a:off x="1417052" y="706066"/>
          <a:ext cx="2347495" cy="468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18093"/>
                <a:satOff val="-7665"/>
                <a:lumOff val="143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518093"/>
                <a:satOff val="-7665"/>
                <a:lumOff val="143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/>
            <a:t>2100 valores atípicos </a:t>
          </a:r>
          <a:endParaRPr lang="es-CO" sz="1400" kern="1200" dirty="0"/>
        </a:p>
      </dsp:txBody>
      <dsp:txXfrm>
        <a:off x="1430783" y="719797"/>
        <a:ext cx="2320033" cy="441339"/>
      </dsp:txXfrm>
    </dsp:sp>
    <dsp:sp modelId="{C05ADD86-6EB7-9446-9C1F-4668B4CBF63D}">
      <dsp:nvSpPr>
        <dsp:cNvPr id="0" name=""/>
        <dsp:cNvSpPr/>
      </dsp:nvSpPr>
      <dsp:spPr>
        <a:xfrm rot="5400000">
          <a:off x="2502899" y="1186587"/>
          <a:ext cx="175800" cy="210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21711"/>
                <a:satOff val="-9198"/>
                <a:lumOff val="1726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621711"/>
                <a:satOff val="-9198"/>
                <a:lumOff val="1726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-5400000">
        <a:off x="2527511" y="1204167"/>
        <a:ext cx="126576" cy="123060"/>
      </dsp:txXfrm>
    </dsp:sp>
    <dsp:sp modelId="{AD8F1C33-4C62-3844-9335-6F35301A3B9B}">
      <dsp:nvSpPr>
        <dsp:cNvPr id="0" name=""/>
        <dsp:cNvSpPr/>
      </dsp:nvSpPr>
      <dsp:spPr>
        <a:xfrm>
          <a:off x="889660" y="1409268"/>
          <a:ext cx="3402279" cy="468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036186"/>
                <a:satOff val="-15329"/>
                <a:lumOff val="2876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1036186"/>
                <a:satOff val="-15329"/>
                <a:lumOff val="2876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Eliminación de 44 variables con varianza 0</a:t>
          </a:r>
          <a:endParaRPr lang="es-ES" sz="1400" kern="1200" dirty="0"/>
        </a:p>
      </dsp:txBody>
      <dsp:txXfrm>
        <a:off x="903391" y="1422999"/>
        <a:ext cx="3374817" cy="441339"/>
      </dsp:txXfrm>
    </dsp:sp>
    <dsp:sp modelId="{75A3D7AF-82BF-CE4C-98CB-4457757D7D08}">
      <dsp:nvSpPr>
        <dsp:cNvPr id="0" name=""/>
        <dsp:cNvSpPr/>
      </dsp:nvSpPr>
      <dsp:spPr>
        <a:xfrm rot="5400000">
          <a:off x="2502899" y="1889790"/>
          <a:ext cx="175800" cy="210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243423"/>
                <a:satOff val="-18395"/>
                <a:lumOff val="3451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1243423"/>
                <a:satOff val="-18395"/>
                <a:lumOff val="3451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-5400000">
        <a:off x="2527511" y="1907370"/>
        <a:ext cx="126576" cy="123060"/>
      </dsp:txXfrm>
    </dsp:sp>
    <dsp:sp modelId="{3CCED9D7-F296-8943-AAB8-C1FB0808F15C}">
      <dsp:nvSpPr>
        <dsp:cNvPr id="0" name=""/>
        <dsp:cNvSpPr/>
      </dsp:nvSpPr>
      <dsp:spPr>
        <a:xfrm>
          <a:off x="1204141" y="2112470"/>
          <a:ext cx="2773316" cy="468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Imputación missing at random</a:t>
          </a:r>
          <a:endParaRPr lang="es-ES" sz="1400" kern="1200" dirty="0"/>
        </a:p>
      </dsp:txBody>
      <dsp:txXfrm>
        <a:off x="1217872" y="2126201"/>
        <a:ext cx="2745854" cy="441339"/>
      </dsp:txXfrm>
    </dsp:sp>
    <dsp:sp modelId="{2031BD27-1BFF-D84A-AA34-C605E7D1F43E}">
      <dsp:nvSpPr>
        <dsp:cNvPr id="0" name=""/>
        <dsp:cNvSpPr/>
      </dsp:nvSpPr>
      <dsp:spPr>
        <a:xfrm rot="5792167">
          <a:off x="2461864" y="2593193"/>
          <a:ext cx="177255" cy="210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865134"/>
                <a:satOff val="-27593"/>
                <a:lumOff val="5177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1865134"/>
                <a:satOff val="-27593"/>
                <a:lumOff val="5177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-5400000">
        <a:off x="2490230" y="2610218"/>
        <a:ext cx="126576" cy="124079"/>
      </dsp:txXfrm>
    </dsp:sp>
    <dsp:sp modelId="{6A12495C-CD3F-054E-BB32-68B06A0968E1}">
      <dsp:nvSpPr>
        <dsp:cNvPr id="0" name=""/>
        <dsp:cNvSpPr/>
      </dsp:nvSpPr>
      <dsp:spPr>
        <a:xfrm>
          <a:off x="748279" y="2816076"/>
          <a:ext cx="3523811" cy="468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72372"/>
                <a:satOff val="-30659"/>
                <a:lumOff val="575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2072372"/>
                <a:satOff val="-30659"/>
                <a:lumOff val="575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Eliminación de 10 variables adicionales por alta correlación entre ellas y 540 registros.</a:t>
          </a:r>
          <a:endParaRPr lang="es-ES" sz="1400" kern="1200" dirty="0"/>
        </a:p>
      </dsp:txBody>
      <dsp:txXfrm>
        <a:off x="762010" y="2829807"/>
        <a:ext cx="3496349" cy="441339"/>
      </dsp:txXfrm>
    </dsp:sp>
    <dsp:sp modelId="{086326AE-884A-394A-A39F-2A9CC28D61B8}">
      <dsp:nvSpPr>
        <dsp:cNvPr id="0" name=""/>
        <dsp:cNvSpPr/>
      </dsp:nvSpPr>
      <dsp:spPr>
        <a:xfrm rot="5007387">
          <a:off x="2462167" y="3296396"/>
          <a:ext cx="176648" cy="210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486846"/>
                <a:satOff val="-36790"/>
                <a:lumOff val="690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2486846"/>
                <a:satOff val="-36790"/>
                <a:lumOff val="690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 rot="-5400000">
        <a:off x="2484183" y="3313725"/>
        <a:ext cx="126576" cy="123654"/>
      </dsp:txXfrm>
    </dsp:sp>
    <dsp:sp modelId="{2439FD40-38E7-5D44-94CD-6150F7AA2515}">
      <dsp:nvSpPr>
        <dsp:cNvPr id="0" name=""/>
        <dsp:cNvSpPr/>
      </dsp:nvSpPr>
      <dsp:spPr>
        <a:xfrm>
          <a:off x="1229756" y="3518875"/>
          <a:ext cx="2722086" cy="468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590464"/>
                <a:satOff val="-38323"/>
                <a:lumOff val="719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2590464"/>
                <a:satOff val="-38323"/>
                <a:lumOff val="719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75480 registros con 316 variables</a:t>
          </a:r>
        </a:p>
      </dsp:txBody>
      <dsp:txXfrm>
        <a:off x="1243487" y="3532606"/>
        <a:ext cx="2694624" cy="441339"/>
      </dsp:txXfrm>
    </dsp:sp>
    <dsp:sp modelId="{3A941D08-8717-8849-ABB5-ED036F14561D}">
      <dsp:nvSpPr>
        <dsp:cNvPr id="0" name=""/>
        <dsp:cNvSpPr/>
      </dsp:nvSpPr>
      <dsp:spPr>
        <a:xfrm rot="5400000">
          <a:off x="2502899" y="3999396"/>
          <a:ext cx="175800" cy="210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 rot="-5400000">
        <a:off x="2527511" y="4016976"/>
        <a:ext cx="126576" cy="123060"/>
      </dsp:txXfrm>
    </dsp:sp>
    <dsp:sp modelId="{62229921-78F2-D444-A20D-00F550B1ADFE}">
      <dsp:nvSpPr>
        <dsp:cNvPr id="0" name=""/>
        <dsp:cNvSpPr/>
      </dsp:nvSpPr>
      <dsp:spPr>
        <a:xfrm>
          <a:off x="1152901" y="4222077"/>
          <a:ext cx="2875796" cy="468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/>
            <a:t>67932 registros con 316 variables.</a:t>
          </a:r>
          <a:endParaRPr lang="es-ES" sz="1400" kern="1200" dirty="0"/>
        </a:p>
      </dsp:txBody>
      <dsp:txXfrm>
        <a:off x="1166632" y="4235808"/>
        <a:ext cx="2848334" cy="441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086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9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9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117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96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31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02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59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90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D4DAEB2-71A3-3C46-AE5B-94DDAF48E579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9563077-4457-F04E-8B33-E54283D8D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41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731520"/>
            <a:ext cx="8991600" cy="429768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/>
              <a:t>Grupo</a:t>
            </a:r>
            <a:r>
              <a:rPr lang="en-US" sz="1800" b="1" dirty="0"/>
              <a:t> de </a:t>
            </a:r>
            <a:r>
              <a:rPr lang="en-US" sz="1800" b="1" dirty="0" err="1" smtClean="0"/>
              <a:t>trabajo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John Franklin Gonzalez </a:t>
            </a:r>
            <a:r>
              <a:rPr lang="en-US" sz="1800" dirty="0" err="1"/>
              <a:t>Gamboa</a:t>
            </a:r>
            <a:r>
              <a:rPr lang="en-US" sz="1800" dirty="0"/>
              <a:t> - 201725981</a:t>
            </a:r>
            <a:br>
              <a:rPr lang="en-US" sz="1800" dirty="0"/>
            </a:br>
            <a:r>
              <a:rPr lang="en-US" sz="1800" dirty="0"/>
              <a:t>Jorge Eduardo Rodriguez Cardozo - 200711501</a:t>
            </a:r>
            <a:br>
              <a:rPr lang="en-US" sz="1800" dirty="0"/>
            </a:br>
            <a:r>
              <a:rPr lang="en-US" sz="1800" dirty="0"/>
              <a:t>German Augusto </a:t>
            </a:r>
            <a:r>
              <a:rPr lang="en-US" sz="1800" dirty="0" err="1"/>
              <a:t>Carvajal</a:t>
            </a:r>
            <a:r>
              <a:rPr lang="en-US" sz="1800" dirty="0"/>
              <a:t> Murcia - 201313516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87BD-3C3F-F34C-BA90-708D5CF1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4992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Santander Customer Satisfaction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89BCBABD-106F-FF4C-B1C2-7B47B488372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8138351"/>
              </p:ext>
            </p:extLst>
          </p:nvPr>
        </p:nvGraphicFramePr>
        <p:xfrm>
          <a:off x="755072" y="1908751"/>
          <a:ext cx="5181600" cy="469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E8109B4D-BC37-D243-B407-55987BE99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633984" y="1998137"/>
            <a:ext cx="3820192" cy="213321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343FC5C-7576-9549-A50D-88859389378E}"/>
              </a:ext>
            </a:extLst>
          </p:cNvPr>
          <p:cNvSpPr/>
          <p:nvPr/>
        </p:nvSpPr>
        <p:spPr>
          <a:xfrm>
            <a:off x="3095502" y="745067"/>
            <a:ext cx="8126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El Banco Santander desea Identificar los clientes insatisfechos en una etapa temprana de la relación comercial lo cual le permita tomar medidas preventivas para mejorar la satisfacción de sus clientes.</a:t>
            </a:r>
          </a:p>
        </p:txBody>
      </p:sp>
      <p:sp>
        <p:nvSpPr>
          <p:cNvPr id="8" name="Pentágono 7">
            <a:extLst>
              <a:ext uri="{FF2B5EF4-FFF2-40B4-BE49-F238E27FC236}">
                <a16:creationId xmlns:a16="http://schemas.microsoft.com/office/drawing/2014/main" id="{D484D07A-4179-E242-8467-B07E5DACE83F}"/>
              </a:ext>
            </a:extLst>
          </p:cNvPr>
          <p:cNvSpPr/>
          <p:nvPr/>
        </p:nvSpPr>
        <p:spPr>
          <a:xfrm>
            <a:off x="914400" y="833931"/>
            <a:ext cx="1973284" cy="608720"/>
          </a:xfrm>
          <a:prstGeom prst="homePlat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Problemática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22109F2-8071-0D49-8353-955D3E1A0250}"/>
              </a:ext>
            </a:extLst>
          </p:cNvPr>
          <p:cNvSpPr txBox="1"/>
          <p:nvPr/>
        </p:nvSpPr>
        <p:spPr>
          <a:xfrm>
            <a:off x="7273540" y="1587725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Datos Imbalanceados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F3DB642-2D52-C443-97E6-0128CB4A6CF1}"/>
              </a:ext>
            </a:extLst>
          </p:cNvPr>
          <p:cNvSpPr txBox="1"/>
          <p:nvPr/>
        </p:nvSpPr>
        <p:spPr>
          <a:xfrm>
            <a:off x="7273540" y="417242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Datos Balanceados 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74FB873-1189-7143-B70F-FD765A39D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3576" y="4582841"/>
            <a:ext cx="3820192" cy="2038132"/>
          </a:xfrm>
          <a:prstGeom prst="rect">
            <a:avLst/>
          </a:prstGeom>
        </p:spPr>
      </p:pic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090B2C7C-C939-C34D-8AEA-7F79ADABD401}"/>
              </a:ext>
            </a:extLst>
          </p:cNvPr>
          <p:cNvSpPr/>
          <p:nvPr/>
        </p:nvSpPr>
        <p:spPr>
          <a:xfrm>
            <a:off x="6828312" y="2256597"/>
            <a:ext cx="1626919" cy="6766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/>
              <a:t>65302</a:t>
            </a:r>
          </a:p>
        </p:txBody>
      </p:sp>
      <p:sp>
        <p:nvSpPr>
          <p:cNvPr id="3" name="Rectángulo 2"/>
          <p:cNvSpPr/>
          <p:nvPr/>
        </p:nvSpPr>
        <p:spPr>
          <a:xfrm>
            <a:off x="0" y="6587254"/>
            <a:ext cx="4346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https://www.kaggle.com/c/santander-customer-satisfaction</a:t>
            </a:r>
          </a:p>
        </p:txBody>
      </p:sp>
    </p:spTree>
    <p:extLst>
      <p:ext uri="{BB962C8B-B14F-4D97-AF65-F5344CB8AC3E}">
        <p14:creationId xmlns:p14="http://schemas.microsoft.com/office/powerpoint/2010/main" val="25385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C35B8-C564-7143-9609-13324785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024"/>
            <a:ext cx="7729728" cy="603504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Modelos Calibrados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32D8F7-DF03-4744-B75E-3D7025D1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481" y="1784604"/>
            <a:ext cx="3718560" cy="3671316"/>
          </a:xfrm>
        </p:spPr>
        <p:txBody>
          <a:bodyPr/>
          <a:lstStyle/>
          <a:p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endParaRPr lang="es-CO" dirty="0"/>
          </a:p>
          <a:p>
            <a:pPr lvl="1"/>
            <a:r>
              <a:rPr lang="es-CO" dirty="0" err="1" smtClean="0"/>
              <a:t>Learning</a:t>
            </a:r>
            <a:r>
              <a:rPr lang="es-CO" dirty="0" smtClean="0"/>
              <a:t> </a:t>
            </a:r>
            <a:r>
              <a:rPr lang="es-CO" dirty="0" err="1" smtClean="0"/>
              <a:t>rate</a:t>
            </a:r>
            <a:endParaRPr lang="es-CO" dirty="0" smtClean="0"/>
          </a:p>
          <a:p>
            <a:pPr lvl="2"/>
            <a:r>
              <a:rPr lang="es-CO" dirty="0" smtClean="0"/>
              <a:t>0.5</a:t>
            </a:r>
          </a:p>
          <a:p>
            <a:pPr lvl="1"/>
            <a:r>
              <a:rPr lang="es-CO" dirty="0" smtClean="0"/>
              <a:t>N </a:t>
            </a:r>
            <a:r>
              <a:rPr lang="es-CO" dirty="0" err="1" smtClean="0"/>
              <a:t>estimators</a:t>
            </a:r>
            <a:r>
              <a:rPr lang="es-CO" dirty="0" smtClean="0"/>
              <a:t> (cantidad de árboles)</a:t>
            </a:r>
          </a:p>
          <a:p>
            <a:pPr lvl="2"/>
            <a:r>
              <a:rPr lang="es-CO" dirty="0" smtClean="0"/>
              <a:t>100</a:t>
            </a:r>
          </a:p>
          <a:p>
            <a:pPr lvl="1"/>
            <a:r>
              <a:rPr lang="es-CO" dirty="0" smtClean="0"/>
              <a:t>Max </a:t>
            </a:r>
            <a:r>
              <a:rPr lang="es-CO" dirty="0" err="1" smtClean="0"/>
              <a:t>Depth</a:t>
            </a:r>
            <a:r>
              <a:rPr lang="es-CO" dirty="0" smtClean="0"/>
              <a:t> (profundidad máxima )</a:t>
            </a:r>
          </a:p>
          <a:p>
            <a:pPr lvl="2"/>
            <a:r>
              <a:rPr lang="es-CO" dirty="0"/>
              <a:t>3</a:t>
            </a:r>
            <a:endParaRPr lang="es-CO" dirty="0" smtClean="0"/>
          </a:p>
          <a:p>
            <a:pPr lvl="2"/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A88E9-9661-0047-AD94-27FBFEA9D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39" y="1784604"/>
            <a:ext cx="3718561" cy="3671316"/>
          </a:xfrm>
        </p:spPr>
        <p:txBody>
          <a:bodyPr/>
          <a:lstStyle/>
          <a:p>
            <a:r>
              <a:rPr lang="es-CO" dirty="0" smtClean="0"/>
              <a:t>Regresión Logística</a:t>
            </a:r>
          </a:p>
          <a:p>
            <a:pPr lvl="1"/>
            <a:r>
              <a:rPr lang="es-CO" dirty="0" smtClean="0"/>
              <a:t>Parámetro que se calibraron</a:t>
            </a:r>
          </a:p>
          <a:p>
            <a:pPr lvl="2"/>
            <a:r>
              <a:rPr lang="es-CO" dirty="0" smtClean="0"/>
              <a:t>Regresión Penalizada </a:t>
            </a:r>
            <a:r>
              <a:rPr lang="es-CO" dirty="0"/>
              <a:t>L1  </a:t>
            </a:r>
            <a:r>
              <a:rPr lang="es-CO" dirty="0" smtClean="0"/>
              <a:t>(Mínimas </a:t>
            </a:r>
            <a:r>
              <a:rPr lang="es-CO" dirty="0"/>
              <a:t>desviaciones </a:t>
            </a:r>
            <a:r>
              <a:rPr lang="es-CO" dirty="0" smtClean="0"/>
              <a:t>absolutas). </a:t>
            </a:r>
            <a:r>
              <a:rPr lang="es-ES" dirty="0"/>
              <a:t>El método minimiza la suma de errores absolutos (SAE) </a:t>
            </a:r>
            <a:endParaRPr lang="es-CO" dirty="0" smtClean="0"/>
          </a:p>
          <a:p>
            <a:pPr lvl="1"/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24A88E9-9661-0047-AD94-27FBFEA9DAE1}"/>
              </a:ext>
            </a:extLst>
          </p:cNvPr>
          <p:cNvSpPr txBox="1">
            <a:spLocks/>
          </p:cNvSpPr>
          <p:nvPr/>
        </p:nvSpPr>
        <p:spPr>
          <a:xfrm>
            <a:off x="8183881" y="1784605"/>
            <a:ext cx="3779520" cy="367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Random</a:t>
            </a:r>
            <a:r>
              <a:rPr lang="es-CO" dirty="0"/>
              <a:t> </a:t>
            </a:r>
            <a:r>
              <a:rPr lang="es-CO" dirty="0" err="1" smtClean="0"/>
              <a:t>Forest</a:t>
            </a:r>
            <a:endParaRPr lang="es-CO" dirty="0" smtClean="0"/>
          </a:p>
          <a:p>
            <a:pPr lvl="1"/>
            <a:r>
              <a:rPr lang="es-CO" dirty="0" smtClean="0"/>
              <a:t>N </a:t>
            </a:r>
            <a:r>
              <a:rPr lang="es-CO" dirty="0" err="1" smtClean="0"/>
              <a:t>estimators</a:t>
            </a:r>
            <a:r>
              <a:rPr lang="es-CO" dirty="0" smtClean="0"/>
              <a:t> (cantidad de árboles)</a:t>
            </a:r>
          </a:p>
          <a:p>
            <a:pPr lvl="2"/>
            <a:r>
              <a:rPr lang="es-CO" dirty="0" smtClean="0"/>
              <a:t>100</a:t>
            </a:r>
          </a:p>
          <a:p>
            <a:pPr lvl="1"/>
            <a:r>
              <a:rPr lang="es-CO" dirty="0" smtClean="0"/>
              <a:t>Max </a:t>
            </a:r>
            <a:r>
              <a:rPr lang="es-CO" dirty="0" err="1" smtClean="0"/>
              <a:t>Features</a:t>
            </a:r>
            <a:endParaRPr lang="es-CO" dirty="0" smtClean="0"/>
          </a:p>
          <a:p>
            <a:pPr lvl="2"/>
            <a:r>
              <a:rPr lang="es-CO" dirty="0" smtClean="0"/>
              <a:t>30</a:t>
            </a:r>
          </a:p>
          <a:p>
            <a:pPr lvl="1"/>
            <a:r>
              <a:rPr lang="es-CO" dirty="0" smtClean="0"/>
              <a:t>Max </a:t>
            </a:r>
            <a:r>
              <a:rPr lang="es-CO" dirty="0" err="1" smtClean="0"/>
              <a:t>Depth</a:t>
            </a:r>
            <a:endParaRPr lang="es-CO" dirty="0" smtClean="0"/>
          </a:p>
          <a:p>
            <a:pPr lvl="2"/>
            <a:r>
              <a:rPr lang="es-CO" dirty="0" smtClean="0"/>
              <a:t>30</a:t>
            </a: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24A88E9-9661-0047-AD94-27FBFEA9DAE1}"/>
              </a:ext>
            </a:extLst>
          </p:cNvPr>
          <p:cNvSpPr txBox="1">
            <a:spLocks/>
          </p:cNvSpPr>
          <p:nvPr/>
        </p:nvSpPr>
        <p:spPr>
          <a:xfrm>
            <a:off x="365759" y="870204"/>
            <a:ext cx="11597642" cy="851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/>
              <a:t>Metodología:</a:t>
            </a:r>
            <a:r>
              <a:rPr lang="es-CO" dirty="0"/>
              <a:t> Se calibraron 3 modelos por validación cruzada con K-</a:t>
            </a:r>
            <a:r>
              <a:rPr lang="es-CO" dirty="0" err="1"/>
              <a:t>fold</a:t>
            </a:r>
            <a:r>
              <a:rPr lang="es-CO" dirty="0"/>
              <a:t> </a:t>
            </a:r>
            <a:r>
              <a:rPr lang="es-CO" dirty="0" err="1" smtClean="0"/>
              <a:t>cross-validation</a:t>
            </a:r>
            <a:r>
              <a:rPr lang="es-CO" dirty="0" smtClean="0"/>
              <a:t>. Para la regresión logística se usaron 5 </a:t>
            </a:r>
            <a:r>
              <a:rPr lang="es-CO" dirty="0" err="1" smtClean="0"/>
              <a:t>folds</a:t>
            </a:r>
            <a:r>
              <a:rPr lang="es-CO" dirty="0" smtClean="0"/>
              <a:t>, para el </a:t>
            </a:r>
            <a:r>
              <a:rPr lang="es-CO" dirty="0" err="1" smtClean="0"/>
              <a:t>gradient</a:t>
            </a:r>
            <a:r>
              <a:rPr lang="es-CO" dirty="0" smtClean="0"/>
              <a:t> </a:t>
            </a:r>
            <a:r>
              <a:rPr lang="es-CO" dirty="0" err="1" smtClean="0"/>
              <a:t>boosting</a:t>
            </a:r>
            <a:r>
              <a:rPr lang="es-CO" dirty="0" smtClean="0"/>
              <a:t> y el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forest</a:t>
            </a:r>
            <a:r>
              <a:rPr lang="es-CO" dirty="0" smtClean="0"/>
              <a:t> se usaron 3 </a:t>
            </a:r>
            <a:r>
              <a:rPr lang="es-CO" dirty="0" err="1" smtClean="0"/>
              <a:t>folds</a:t>
            </a:r>
            <a:r>
              <a:rPr lang="es-CO" dirty="0" smtClean="0"/>
              <a:t>. La métrica de análisis que se usó en test fue AUC.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7" y="4449200"/>
            <a:ext cx="2336909" cy="15361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95" y="4449200"/>
            <a:ext cx="2365248" cy="15361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78" y="6092190"/>
            <a:ext cx="2029883" cy="5219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84" y="6092952"/>
            <a:ext cx="2070354" cy="52120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108" y="4450849"/>
            <a:ext cx="2387067" cy="15345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247" y="6092952"/>
            <a:ext cx="2268788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05195-3644-8349-9D76-221A28F2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7452"/>
            <a:ext cx="7729728" cy="603504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y Conclusiones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89560" y="899161"/>
            <a:ext cx="1310640" cy="5745479"/>
          </a:xfrm>
        </p:spPr>
        <p:txBody>
          <a:bodyPr>
            <a:noAutofit/>
          </a:bodyPr>
          <a:lstStyle/>
          <a:p>
            <a:r>
              <a:rPr lang="es-CO" sz="1600" dirty="0" smtClean="0"/>
              <a:t>Regresión Logística</a:t>
            </a:r>
          </a:p>
          <a:p>
            <a:endParaRPr lang="es-CO" sz="1600" dirty="0" smtClean="0"/>
          </a:p>
          <a:p>
            <a:endParaRPr lang="es-CO" sz="1600" dirty="0"/>
          </a:p>
          <a:p>
            <a:r>
              <a:rPr lang="es-CO" sz="1600" dirty="0" err="1" smtClean="0"/>
              <a:t>Gradient</a:t>
            </a:r>
            <a:r>
              <a:rPr lang="es-CO" sz="1600" dirty="0" smtClean="0"/>
              <a:t> </a:t>
            </a:r>
            <a:r>
              <a:rPr lang="es-CO" sz="1600" dirty="0" err="1" smtClean="0"/>
              <a:t>Boosting</a:t>
            </a:r>
            <a:endParaRPr lang="es-CO" sz="1600" dirty="0" smtClean="0"/>
          </a:p>
          <a:p>
            <a:endParaRPr lang="es-CO" sz="1600" dirty="0"/>
          </a:p>
          <a:p>
            <a:r>
              <a:rPr lang="es-CO" sz="1600" dirty="0" err="1" smtClean="0"/>
              <a:t>Random</a:t>
            </a:r>
            <a:r>
              <a:rPr lang="es-CO" sz="1600" dirty="0" smtClean="0"/>
              <a:t> </a:t>
            </a:r>
            <a:r>
              <a:rPr lang="es-CO" sz="1600" dirty="0" err="1" smtClean="0"/>
              <a:t>Forest</a:t>
            </a:r>
            <a:endParaRPr lang="es-CO" sz="1600" dirty="0" smtClean="0"/>
          </a:p>
          <a:p>
            <a:endParaRPr lang="es-CO" sz="1600" dirty="0"/>
          </a:p>
          <a:p>
            <a:endParaRPr lang="es-CO" sz="1600" dirty="0" smtClean="0"/>
          </a:p>
          <a:p>
            <a:r>
              <a:rPr lang="es-CO" sz="1600" dirty="0" err="1" smtClean="0"/>
              <a:t>Stacking</a:t>
            </a:r>
            <a:r>
              <a:rPr lang="es-CO" sz="1600" dirty="0" smtClean="0"/>
              <a:t> por votación</a:t>
            </a:r>
          </a:p>
          <a:p>
            <a:endParaRPr lang="es-CO" sz="1600" dirty="0"/>
          </a:p>
          <a:p>
            <a:pPr marL="0" indent="0">
              <a:buNone/>
            </a:pPr>
            <a:endParaRPr lang="es-CO" sz="1600" dirty="0" smtClean="0"/>
          </a:p>
          <a:p>
            <a:r>
              <a:rPr lang="es-CO" sz="1600" dirty="0" err="1" smtClean="0"/>
              <a:t>Staking</a:t>
            </a:r>
            <a:r>
              <a:rPr lang="es-CO" sz="1600" dirty="0" smtClean="0"/>
              <a:t> Sumados</a:t>
            </a:r>
          </a:p>
          <a:p>
            <a:endParaRPr lang="es-CO" sz="1600" dirty="0"/>
          </a:p>
          <a:p>
            <a:endParaRPr lang="es-CO" sz="1600" dirty="0" smtClean="0"/>
          </a:p>
          <a:p>
            <a:endParaRPr lang="en-US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2" y="899161"/>
            <a:ext cx="7315200" cy="892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2" y="1964429"/>
            <a:ext cx="7315200" cy="1054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302" y="3211514"/>
            <a:ext cx="7315200" cy="11186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302" y="4531212"/>
            <a:ext cx="7315200" cy="9762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302" y="5690664"/>
            <a:ext cx="7315200" cy="963527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204960" y="899161"/>
            <a:ext cx="2834640" cy="5745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 smtClean="0"/>
              <a:t>Dada la sospecha de </a:t>
            </a:r>
            <a:r>
              <a:rPr lang="es-CO" sz="1600" dirty="0" err="1" smtClean="0"/>
              <a:t>overfitting</a:t>
            </a:r>
            <a:r>
              <a:rPr lang="es-CO" sz="1600" dirty="0" smtClean="0"/>
              <a:t> sobre los datos de test se probaron los 3 modelos y 2 combinaciones de ellos (por votación y seleccionando todos los positivos de cada uno).</a:t>
            </a:r>
          </a:p>
          <a:p>
            <a:endParaRPr lang="es-CO" sz="1600" dirty="0"/>
          </a:p>
          <a:p>
            <a:r>
              <a:rPr lang="es-CO" sz="1600" dirty="0" smtClean="0"/>
              <a:t>A pesar de que la regresión logística tiene la mayor varianza, también tiene el mejor poder predictivo. Tanto </a:t>
            </a:r>
            <a:r>
              <a:rPr lang="es-CO" sz="1600" dirty="0" err="1" smtClean="0"/>
              <a:t>Gradient</a:t>
            </a:r>
            <a:r>
              <a:rPr lang="es-CO" sz="1600" dirty="0" smtClean="0"/>
              <a:t> </a:t>
            </a:r>
            <a:r>
              <a:rPr lang="es-CO" sz="1600" dirty="0" err="1" smtClean="0"/>
              <a:t>Boosting</a:t>
            </a:r>
            <a:r>
              <a:rPr lang="es-CO" sz="1600" dirty="0" smtClean="0"/>
              <a:t>, como </a:t>
            </a:r>
            <a:r>
              <a:rPr lang="es-CO" sz="1600" dirty="0" err="1" smtClean="0"/>
              <a:t>Random</a:t>
            </a:r>
            <a:r>
              <a:rPr lang="es-CO" sz="1600" dirty="0" smtClean="0"/>
              <a:t> </a:t>
            </a:r>
            <a:r>
              <a:rPr lang="es-CO" sz="1600" dirty="0" err="1" smtClean="0"/>
              <a:t>Forest</a:t>
            </a:r>
            <a:r>
              <a:rPr lang="es-CO" sz="1600" dirty="0" smtClean="0"/>
              <a:t> tienen muy baja varianza pero predicen pocos positivos. </a:t>
            </a:r>
          </a:p>
          <a:p>
            <a:endParaRPr lang="es-CO" sz="1600" dirty="0"/>
          </a:p>
          <a:p>
            <a:r>
              <a:rPr lang="es-CO" sz="1600" dirty="0" smtClean="0"/>
              <a:t>Finalmente se encontró que los mejores resultados los da la suma de los tres modelos combinados y dado que la varianza es baja en los tres,  no es un factor determinante para descartar alguno.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81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{632E5B6D-9F02-9D4D-9309-02955166A1C8}tf10001069</Template>
  <TotalTime>942</TotalTime>
  <Words>318</Words>
  <Application>Microsoft Office PowerPoint</Application>
  <PresentationFormat>Panorámica</PresentationFormat>
  <Paragraphs>53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Paquete</vt:lpstr>
      <vt:lpstr>Grupo de trabajo  John Franklin Gonzalez Gamboa - 201725981 Jorge Eduardo Rodriguez Cardozo - 200711501 German Augusto Carvajal Murcia - 201313516 </vt:lpstr>
      <vt:lpstr>Santander Customer Satisfaction</vt:lpstr>
      <vt:lpstr>Modelos Calibrados</vt:lpstr>
      <vt:lpstr>Resultados y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franklin gonzalez gamboa</dc:creator>
  <cp:lastModifiedBy>Jorge Rodriguez</cp:lastModifiedBy>
  <cp:revision>23</cp:revision>
  <dcterms:created xsi:type="dcterms:W3CDTF">2018-06-23T15:30:09Z</dcterms:created>
  <dcterms:modified xsi:type="dcterms:W3CDTF">2018-06-24T22:24:32Z</dcterms:modified>
</cp:coreProperties>
</file>