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18"/>
    <p:restoredTop sz="93587"/>
  </p:normalViewPr>
  <p:slideViewPr>
    <p:cSldViewPr snapToGrid="0" snapToObjects="1">
      <p:cViewPr varScale="1">
        <p:scale>
          <a:sx n="157" d="100"/>
          <a:sy n="157" d="100"/>
        </p:scale>
        <p:origin x="1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B881-5EF8-0C43-8401-BB3E8E8C3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– Deep Learning and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84C8D-8E43-D04A-8521-B94AE8B42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991612"/>
          </a:xfrm>
        </p:spPr>
        <p:txBody>
          <a:bodyPr>
            <a:normAutofit/>
          </a:bodyPr>
          <a:lstStyle/>
          <a:p>
            <a:r>
              <a:rPr lang="en-US" sz="1600" dirty="0"/>
              <a:t>Jorge Rodriguez – 200711501</a:t>
            </a:r>
          </a:p>
          <a:p>
            <a:r>
              <a:rPr lang="en-US" sz="1600" dirty="0"/>
              <a:t>German Carvajal – 201313516</a:t>
            </a:r>
          </a:p>
          <a:p>
            <a:endParaRPr lang="en-US" sz="1600" dirty="0"/>
          </a:p>
          <a:p>
            <a:r>
              <a:rPr lang="en-US" sz="1600" dirty="0"/>
              <a:t>Universidad de </a:t>
            </a:r>
            <a:r>
              <a:rPr lang="en-US" sz="1600" dirty="0" err="1"/>
              <a:t>los</a:t>
            </a:r>
            <a:r>
              <a:rPr lang="en-US" sz="1600" dirty="0"/>
              <a:t> Andes</a:t>
            </a:r>
          </a:p>
          <a:p>
            <a:r>
              <a:rPr lang="en-US" sz="1600" dirty="0"/>
              <a:t>July 23</a:t>
            </a:r>
            <a:r>
              <a:rPr lang="en-US" sz="1600" baseline="30000" dirty="0"/>
              <a:t>rd</a:t>
            </a:r>
            <a:r>
              <a:rPr lang="en-US" sz="1600" dirty="0"/>
              <a:t> - 2018</a:t>
            </a:r>
          </a:p>
        </p:txBody>
      </p:sp>
    </p:spTree>
    <p:extLst>
      <p:ext uri="{BB962C8B-B14F-4D97-AF65-F5344CB8AC3E}">
        <p14:creationId xmlns:p14="http://schemas.microsoft.com/office/powerpoint/2010/main" val="314797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12FE-E2DE-2F40-9931-4827E028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aim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CDC9E-AE50-5D4A-996F-95D736C08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AIM: </a:t>
            </a:r>
            <a:r>
              <a:rPr lang="en-US" dirty="0"/>
              <a:t>Predict movie genres based on the plot and the artwork.</a:t>
            </a:r>
          </a:p>
          <a:p>
            <a:r>
              <a:rPr lang="en-US" b="1" dirty="0">
                <a:solidFill>
                  <a:srgbClr val="0070C0"/>
                </a:solidFill>
              </a:rPr>
              <a:t>Tools: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One vs. rest classifier with base </a:t>
            </a:r>
            <a:r>
              <a:rPr lang="en-US" dirty="0" err="1">
                <a:solidFill>
                  <a:schemeClr val="tx1"/>
                </a:solidFill>
              </a:rPr>
              <a:t>RandomForest</a:t>
            </a:r>
            <a:r>
              <a:rPr lang="en-US" dirty="0">
                <a:solidFill>
                  <a:schemeClr val="tx1"/>
                </a:solidFill>
              </a:rPr>
              <a:t> model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Train,  Test,  Validation splitting training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5-fold cross validation training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Neural networks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Multiple input model – Transfer learning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Single input models and stacking - transfer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1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CAD8-8685-FE4C-A24C-EC4131F5D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One vs. rest classifier with base </a:t>
            </a:r>
            <a:r>
              <a:rPr lang="en-US" dirty="0" err="1">
                <a:solidFill>
                  <a:schemeClr val="tx1"/>
                </a:solidFill>
              </a:rPr>
              <a:t>RandomForest</a:t>
            </a:r>
            <a:r>
              <a:rPr lang="en-US" dirty="0">
                <a:solidFill>
                  <a:schemeClr val="tx1"/>
                </a:solidFill>
              </a:rPr>
              <a:t>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75371-3231-5842-B218-5DBFED770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Models trained using two strategies for validation ad randomized parameter </a:t>
            </a:r>
            <a:r>
              <a:rPr lang="en-US" dirty="0" err="1"/>
              <a:t>optization</a:t>
            </a:r>
            <a:r>
              <a:rPr lang="en-US" dirty="0"/>
              <a:t>. All model inputs	 were a mixture of lemmatized text and grayscale images.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err="1"/>
              <a:t>Sppliting</a:t>
            </a:r>
            <a:r>
              <a:rPr lang="en-US" dirty="0"/>
              <a:t> of data</a:t>
            </a:r>
          </a:p>
          <a:p>
            <a:pPr lvl="2"/>
            <a:r>
              <a:rPr lang="en-US" dirty="0"/>
              <a:t>Validation AUC: 0.6208</a:t>
            </a:r>
          </a:p>
          <a:p>
            <a:pPr lvl="2"/>
            <a:r>
              <a:rPr lang="en-US" dirty="0"/>
              <a:t>Kaggle AUC: 0.7602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5-Fold cross validation</a:t>
            </a:r>
          </a:p>
          <a:p>
            <a:pPr lvl="2"/>
            <a:r>
              <a:rPr lang="en-US" dirty="0"/>
              <a:t>Validation AUC: 0.6674</a:t>
            </a:r>
          </a:p>
          <a:p>
            <a:pPr lvl="2"/>
            <a:r>
              <a:rPr lang="en-US" dirty="0"/>
              <a:t>Kaggle AUC: 0.6802</a:t>
            </a:r>
          </a:p>
          <a:p>
            <a:pPr marL="5715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4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3D1E-E292-6540-8084-4C9593C2D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Neural networks: multiple input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43D90-0945-2849-81CB-D4C729727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296" y="2366390"/>
            <a:ext cx="7008800" cy="4166490"/>
          </a:xfrm>
        </p:spPr>
        <p:txBody>
          <a:bodyPr/>
          <a:lstStyle/>
          <a:p>
            <a:r>
              <a:rPr lang="en-US" dirty="0"/>
              <a:t>Model with 3 inputs:  Lemmatized text, Grayscale images and VGG16 output for color images</a:t>
            </a:r>
          </a:p>
          <a:p>
            <a:r>
              <a:rPr lang="en-US" dirty="0"/>
              <a:t>Parameters: 2’839.176</a:t>
            </a:r>
          </a:p>
          <a:p>
            <a:r>
              <a:rPr lang="en-US" dirty="0" err="1"/>
              <a:t>Computationaly</a:t>
            </a:r>
            <a:r>
              <a:rPr lang="en-US" dirty="0"/>
              <a:t> complex model: no final computations due to computational limitations</a:t>
            </a:r>
          </a:p>
          <a:p>
            <a:r>
              <a:rPr lang="en-US" dirty="0"/>
              <a:t>Partial results: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2EC1AC-C959-F343-8222-D7EA889ED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93" y="2366390"/>
            <a:ext cx="4223428" cy="40745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A7BECA-F5B1-DF4F-91B4-9AFEA33D3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481" y="4490720"/>
            <a:ext cx="5184559" cy="184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6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2B92-D177-C147-884D-9B12974E7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networks: stacking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02C97-D713-0540-A3F1-AF7441899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5136" y="2542039"/>
            <a:ext cx="3458464" cy="4404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Individual models for each input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B866E-FE59-E943-A351-37EE17049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47" y="3072132"/>
            <a:ext cx="1096242" cy="326796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5CA9C4-83CC-2D4E-A3CE-20E88066C410}"/>
              </a:ext>
            </a:extLst>
          </p:cNvPr>
          <p:cNvSpPr txBox="1">
            <a:spLocks/>
          </p:cNvSpPr>
          <p:nvPr/>
        </p:nvSpPr>
        <p:spPr>
          <a:xfrm>
            <a:off x="564896" y="6340097"/>
            <a:ext cx="1406144" cy="440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AUC: 0.8177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3E929B-71B4-AE47-BE48-79A2D083CBA5}"/>
              </a:ext>
            </a:extLst>
          </p:cNvPr>
          <p:cNvSpPr txBox="1">
            <a:spLocks/>
          </p:cNvSpPr>
          <p:nvPr/>
        </p:nvSpPr>
        <p:spPr>
          <a:xfrm>
            <a:off x="564896" y="2570738"/>
            <a:ext cx="1406144" cy="440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3D6122-42C3-EF49-8332-177CD0A9E6AF}"/>
              </a:ext>
            </a:extLst>
          </p:cNvPr>
          <p:cNvSpPr txBox="1">
            <a:spLocks/>
          </p:cNvSpPr>
          <p:nvPr/>
        </p:nvSpPr>
        <p:spPr>
          <a:xfrm>
            <a:off x="2475911" y="2570738"/>
            <a:ext cx="1406144" cy="440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Grayscale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304492-D6B4-6C49-AE00-33AC67476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151" y="3011174"/>
            <a:ext cx="1511665" cy="332892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24858E-1D4A-9E4F-B504-E85AEF5F724A}"/>
              </a:ext>
            </a:extLst>
          </p:cNvPr>
          <p:cNvSpPr txBox="1">
            <a:spLocks/>
          </p:cNvSpPr>
          <p:nvPr/>
        </p:nvSpPr>
        <p:spPr>
          <a:xfrm>
            <a:off x="2475911" y="6340097"/>
            <a:ext cx="1406144" cy="440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AUC: 0.5139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98D2C9-C2D1-AC47-BC6A-D51D56AEB22E}"/>
              </a:ext>
            </a:extLst>
          </p:cNvPr>
          <p:cNvSpPr txBox="1">
            <a:spLocks/>
          </p:cNvSpPr>
          <p:nvPr/>
        </p:nvSpPr>
        <p:spPr>
          <a:xfrm>
            <a:off x="4589250" y="2560836"/>
            <a:ext cx="1406144" cy="440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Color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782303-001F-1547-9A63-B80B06361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644" y="3761740"/>
            <a:ext cx="1607356" cy="2449832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021AB7B-984E-8C41-BCBF-8E1DD264E6BB}"/>
              </a:ext>
            </a:extLst>
          </p:cNvPr>
          <p:cNvSpPr txBox="1">
            <a:spLocks/>
          </p:cNvSpPr>
          <p:nvPr/>
        </p:nvSpPr>
        <p:spPr>
          <a:xfrm>
            <a:off x="4589250" y="3072132"/>
            <a:ext cx="1406144" cy="440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B050"/>
                </a:solidFill>
              </a:rPr>
              <a:t>VGG16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3AF356-D5AD-1249-AD1A-88FA3CD391A6}"/>
              </a:ext>
            </a:extLst>
          </p:cNvPr>
          <p:cNvSpPr txBox="1">
            <a:spLocks/>
          </p:cNvSpPr>
          <p:nvPr/>
        </p:nvSpPr>
        <p:spPr>
          <a:xfrm>
            <a:off x="4574377" y="3371103"/>
            <a:ext cx="1406144" cy="440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8E45835-D2A3-2A44-8D1C-7CF322CF0047}"/>
              </a:ext>
            </a:extLst>
          </p:cNvPr>
          <p:cNvSpPr txBox="1">
            <a:spLocks/>
          </p:cNvSpPr>
          <p:nvPr/>
        </p:nvSpPr>
        <p:spPr>
          <a:xfrm>
            <a:off x="4574377" y="6340097"/>
            <a:ext cx="1406144" cy="440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AUC: 0.5169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8BD77D-C922-A04D-88C6-2C3ED83D1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3049" y="3011174"/>
            <a:ext cx="4802638" cy="2626628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E026C0C-AC40-C64A-853F-45C2080EDFAD}"/>
              </a:ext>
            </a:extLst>
          </p:cNvPr>
          <p:cNvSpPr txBox="1">
            <a:spLocks/>
          </p:cNvSpPr>
          <p:nvPr/>
        </p:nvSpPr>
        <p:spPr>
          <a:xfrm>
            <a:off x="8591296" y="5878325"/>
            <a:ext cx="1406144" cy="440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AUC: 0.7978</a:t>
            </a:r>
          </a:p>
        </p:txBody>
      </p:sp>
    </p:spTree>
    <p:extLst>
      <p:ext uri="{BB962C8B-B14F-4D97-AF65-F5344CB8AC3E}">
        <p14:creationId xmlns:p14="http://schemas.microsoft.com/office/powerpoint/2010/main" val="419198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5FD9-4B34-F946-8047-A8917B37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51EEB-CF65-634C-800C-44A477DB6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 are good performing classification tools but require intense computational tasks that prevent fast generalizations or training of models. Even predictions with pre-</a:t>
            </a:r>
            <a:r>
              <a:rPr lang="en-US" dirty="0" err="1"/>
              <a:t>trainig</a:t>
            </a:r>
            <a:r>
              <a:rPr lang="en-US" dirty="0"/>
              <a:t> applications such as VGG16 need time to get predictions for feature extractions.</a:t>
            </a:r>
          </a:p>
        </p:txBody>
      </p:sp>
    </p:spTree>
    <p:extLst>
      <p:ext uri="{BB962C8B-B14F-4D97-AF65-F5344CB8AC3E}">
        <p14:creationId xmlns:p14="http://schemas.microsoft.com/office/powerpoint/2010/main" val="69863185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20</TotalTime>
  <Words>206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Final project – Deep Learning and neural networks</vt:lpstr>
      <vt:lpstr>Project aim and tools</vt:lpstr>
      <vt:lpstr>One vs. rest classifier with base RandomForest model</vt:lpstr>
      <vt:lpstr>Neural networks: multiple input</vt:lpstr>
      <vt:lpstr>Neural networks: stacking</vt:lpstr>
      <vt:lpstr>conclusion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– Deep Learning and neural networks</dc:title>
  <dc:creator>German Augusto Carvajal Murcia</dc:creator>
  <cp:lastModifiedBy>German Augusto Carvajal Murcia</cp:lastModifiedBy>
  <cp:revision>4</cp:revision>
  <dcterms:created xsi:type="dcterms:W3CDTF">2018-07-23T22:09:19Z</dcterms:created>
  <dcterms:modified xsi:type="dcterms:W3CDTF">2018-07-23T22:29:28Z</dcterms:modified>
</cp:coreProperties>
</file>