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36576000" cy="2057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SECTION_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46799" y="10033279"/>
            <a:ext cx="34082402" cy="3367200"/>
          </a:xfrm>
          <a:prstGeom prst="rect">
            <a:avLst/>
          </a:prstGeom>
        </p:spPr>
        <p:txBody>
          <a:bodyPr/>
          <a:lstStyle>
            <a:lvl1pPr algn="ctr">
              <a:defRPr sz="14400">
                <a:solidFill>
                  <a:srgbClr val="FFFFFF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1246799" y="13119275"/>
            <a:ext cx="34082402" cy="3170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685800" indent="-914400" algn="ctr">
              <a:lnSpc>
                <a:spcPct val="100000"/>
              </a:lnSpc>
              <a:buClrTx/>
              <a:buSzTx/>
              <a:buFontTx/>
              <a:buNone/>
              <a:defRPr sz="9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85800" indent="-355600" algn="ctr">
              <a:lnSpc>
                <a:spcPct val="100000"/>
              </a:lnSpc>
              <a:buClrTx/>
              <a:buSzTx/>
              <a:buFontTx/>
              <a:buNone/>
              <a:defRPr sz="9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indent="101600" algn="ctr">
              <a:lnSpc>
                <a:spcPct val="100000"/>
              </a:lnSpc>
              <a:buClrTx/>
              <a:buSzTx/>
              <a:buFontTx/>
              <a:buNone/>
              <a:defRPr sz="9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85800" indent="558800" algn="ctr">
              <a:lnSpc>
                <a:spcPct val="100000"/>
              </a:lnSpc>
              <a:buClrTx/>
              <a:buSzTx/>
              <a:buFontTx/>
              <a:buNone/>
              <a:defRPr sz="9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685800" indent="1016000" algn="ctr">
              <a:lnSpc>
                <a:spcPct val="100000"/>
              </a:lnSpc>
              <a:buClrTx/>
              <a:buSzTx/>
              <a:buFontTx/>
              <a:buNone/>
              <a:defRPr sz="9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tekst"/>
          <p:cNvSpPr txBox="1"/>
          <p:nvPr>
            <p:ph type="title"/>
          </p:nvPr>
        </p:nvSpPr>
        <p:spPr>
          <a:xfrm>
            <a:off x="2466000" y="2222400"/>
            <a:ext cx="13402801" cy="30228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9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ianummer"/>
          <p:cNvSpPr txBox="1"/>
          <p:nvPr>
            <p:ph type="sldNum" sz="quarter" idx="2"/>
          </p:nvPr>
        </p:nvSpPr>
        <p:spPr>
          <a:xfrm>
            <a:off x="34775480" y="18796927"/>
            <a:ext cx="1309152" cy="12862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kst"/>
          <p:cNvSpPr txBox="1"/>
          <p:nvPr>
            <p:ph type="title"/>
          </p:nvPr>
        </p:nvSpPr>
        <p:spPr>
          <a:xfrm>
            <a:off x="6336124" y="4389099"/>
            <a:ext cx="23903702" cy="12512401"/>
          </a:xfrm>
          <a:prstGeom prst="rect">
            <a:avLst/>
          </a:prstGeom>
        </p:spPr>
        <p:txBody>
          <a:bodyPr anchor="ctr"/>
          <a:lstStyle>
            <a:lvl1pPr algn="ctr">
              <a:defRPr sz="14400"/>
            </a:lvl1pPr>
          </a:lstStyle>
          <a:p>
            <a:pPr/>
            <a:r>
              <a:t>Titeltekst</a:t>
            </a:r>
          </a:p>
        </p:txBody>
      </p:sp>
      <p:sp>
        <p:nvSpPr>
          <p:cNvPr id="105" name="Dianummer"/>
          <p:cNvSpPr txBox="1"/>
          <p:nvPr>
            <p:ph type="sldNum" sz="quarter" idx="2"/>
          </p:nvPr>
        </p:nvSpPr>
        <p:spPr>
          <a:xfrm>
            <a:off x="17678400" y="18425909"/>
            <a:ext cx="8534400" cy="12862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kst"/>
          <p:cNvSpPr txBox="1"/>
          <p:nvPr>
            <p:ph type="title"/>
          </p:nvPr>
        </p:nvSpPr>
        <p:spPr>
          <a:xfrm>
            <a:off x="1735200" y="2130225"/>
            <a:ext cx="32154599" cy="30228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21" name="Hoofdtekst - niveau één…"/>
          <p:cNvSpPr txBox="1"/>
          <p:nvPr>
            <p:ph type="body" sz="quarter" idx="1"/>
          </p:nvPr>
        </p:nvSpPr>
        <p:spPr>
          <a:xfrm>
            <a:off x="1735225" y="5600624"/>
            <a:ext cx="15544801" cy="9385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kst"/>
          <p:cNvSpPr txBox="1"/>
          <p:nvPr>
            <p:ph type="title"/>
          </p:nvPr>
        </p:nvSpPr>
        <p:spPr>
          <a:xfrm>
            <a:off x="1735200" y="2130225"/>
            <a:ext cx="32154599" cy="30228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0" name="Hoofdtekst - niveau één…"/>
          <p:cNvSpPr txBox="1"/>
          <p:nvPr>
            <p:ph type="body" sz="quarter" idx="1"/>
          </p:nvPr>
        </p:nvSpPr>
        <p:spPr>
          <a:xfrm>
            <a:off x="18345024" y="5600624"/>
            <a:ext cx="15544801" cy="9385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1" name="Google Shape;20;p4"/>
          <p:cNvSpPr txBox="1"/>
          <p:nvPr>
            <p:ph type="body" sz="quarter" idx="13"/>
          </p:nvPr>
        </p:nvSpPr>
        <p:spPr>
          <a:xfrm>
            <a:off x="1735225" y="5600624"/>
            <a:ext cx="15544801" cy="9385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3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kst"/>
          <p:cNvSpPr txBox="1"/>
          <p:nvPr>
            <p:ph type="title"/>
          </p:nvPr>
        </p:nvSpPr>
        <p:spPr>
          <a:xfrm>
            <a:off x="1741725" y="2222400"/>
            <a:ext cx="31423202" cy="302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4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eltekst"/>
          <p:cNvSpPr txBox="1"/>
          <p:nvPr>
            <p:ph type="title"/>
          </p:nvPr>
        </p:nvSpPr>
        <p:spPr>
          <a:xfrm>
            <a:off x="15910399" y="2222400"/>
            <a:ext cx="19120801" cy="30228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6" name="Hoofdtekst - niveau één…"/>
          <p:cNvSpPr txBox="1"/>
          <p:nvPr>
            <p:ph type="body" sz="half" idx="1"/>
          </p:nvPr>
        </p:nvSpPr>
        <p:spPr>
          <a:xfrm>
            <a:off x="15910399" y="5558399"/>
            <a:ext cx="19120801" cy="1271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indent="-533400">
              <a:buClr>
                <a:srgbClr val="424242"/>
              </a:buClr>
              <a:buSzPts val="4800"/>
              <a:buFont typeface="Roboto Light"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7" name="Dianummer"/>
          <p:cNvSpPr txBox="1"/>
          <p:nvPr>
            <p:ph type="sldNum" sz="quarter" idx="2"/>
          </p:nvPr>
        </p:nvSpPr>
        <p:spPr>
          <a:xfrm>
            <a:off x="17678400" y="18425909"/>
            <a:ext cx="8534400" cy="12862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kst"/>
          <p:cNvSpPr txBox="1"/>
          <p:nvPr>
            <p:ph type="title"/>
          </p:nvPr>
        </p:nvSpPr>
        <p:spPr>
          <a:xfrm>
            <a:off x="15910399" y="2222400"/>
            <a:ext cx="19120801" cy="302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5" name="Hoofdtekst - niveau één…"/>
          <p:cNvSpPr txBox="1"/>
          <p:nvPr>
            <p:ph type="body" sz="half" idx="1"/>
          </p:nvPr>
        </p:nvSpPr>
        <p:spPr>
          <a:xfrm>
            <a:off x="15910399" y="5558399"/>
            <a:ext cx="19120801" cy="1271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-533400">
              <a:buClr>
                <a:srgbClr val="FFFFFF"/>
              </a:buClr>
              <a:buSzPts val="4800"/>
              <a:buFont typeface="Roboto Light"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indent="-533400">
              <a:buClr>
                <a:srgbClr val="FFFFFF"/>
              </a:buClr>
              <a:buSzPts val="4800"/>
              <a:buFont typeface="Roboto Light"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indent="-533400">
              <a:buClr>
                <a:srgbClr val="FFFFFF"/>
              </a:buClr>
              <a:buSzPts val="4800"/>
              <a:buFont typeface="Roboto Light"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indent="-533400">
              <a:buClr>
                <a:srgbClr val="FFFFFF"/>
              </a:buClr>
              <a:buSzPts val="4800"/>
              <a:buFont typeface="Roboto Light"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indent="-533400">
              <a:buClr>
                <a:srgbClr val="FFFFFF"/>
              </a:buClr>
              <a:buSzPts val="4800"/>
              <a:buFont typeface="Roboto Light"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6" name="Dianummer"/>
          <p:cNvSpPr txBox="1"/>
          <p:nvPr>
            <p:ph type="sldNum" sz="quarter" idx="2"/>
          </p:nvPr>
        </p:nvSpPr>
        <p:spPr>
          <a:xfrm>
            <a:off x="17678400" y="18425909"/>
            <a:ext cx="8534400" cy="12862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kst"/>
          <p:cNvSpPr txBox="1"/>
          <p:nvPr>
            <p:ph type="title"/>
          </p:nvPr>
        </p:nvSpPr>
        <p:spPr>
          <a:xfrm>
            <a:off x="1760124" y="4505600"/>
            <a:ext cx="19750802" cy="7357200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pPr/>
            <a:r>
              <a:t>Titeltekst</a:t>
            </a:r>
          </a:p>
        </p:txBody>
      </p:sp>
      <p:sp>
        <p:nvSpPr>
          <p:cNvPr id="74" name="Dianummer"/>
          <p:cNvSpPr txBox="1"/>
          <p:nvPr>
            <p:ph type="sldNum" sz="quarter" idx="2"/>
          </p:nvPr>
        </p:nvSpPr>
        <p:spPr>
          <a:xfrm>
            <a:off x="17678400" y="18425909"/>
            <a:ext cx="8534400" cy="12862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oofdtekst - niveau één…"/>
          <p:cNvSpPr txBox="1"/>
          <p:nvPr>
            <p:ph type="body" sz="quarter" idx="1"/>
          </p:nvPr>
        </p:nvSpPr>
        <p:spPr>
          <a:xfrm>
            <a:off x="1246799" y="16922300"/>
            <a:ext cx="23995202" cy="2420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2466000" y="2222400"/>
            <a:ext cx="31423202" cy="302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1828800" y="4800600"/>
            <a:ext cx="32918400" cy="1357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699" tIns="365699" rIns="365699" bIns="365699"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34768287" y="18737817"/>
            <a:ext cx="1316345" cy="1404501"/>
          </a:xfrm>
          <a:prstGeom prst="rect">
            <a:avLst/>
          </a:prstGeom>
          <a:ln w="12700">
            <a:miter lim="400000"/>
          </a:ln>
        </p:spPr>
        <p:txBody>
          <a:bodyPr wrap="none" lIns="365699" tIns="365699" rIns="365699" bIns="365699" anchor="ctr">
            <a:spAutoFit/>
          </a:bodyPr>
          <a:lstStyle>
            <a:lvl1pPr algn="r">
              <a:defRPr sz="4000">
                <a:solidFill>
                  <a:schemeClr val="accent2">
                    <a:lumOff val="21764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solidFill>
            <a:srgbClr val="424242"/>
          </a:solidFill>
          <a:uFillTx/>
          <a:latin typeface="Roboto Light"/>
          <a:ea typeface="Roboto Light"/>
          <a:cs typeface="Roboto Light"/>
          <a:sym typeface="Roboto Light"/>
        </a:defRPr>
      </a:lvl9pPr>
    </p:titleStyle>
    <p:bodyStyle>
      <a:lvl1pPr marL="457200" marR="0" indent="-685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●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813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○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5385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■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957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●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4529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○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9101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■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3673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●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8245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○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81714" marR="0" indent="-7511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200"/>
        <a:buFont typeface="Arial"/>
        <a:buChar char="■"/>
        <a:tabLst/>
        <a:defRPr b="0" baseline="0" cap="none" i="0" spc="0" strike="noStrike" sz="72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9.png"/><Relationship Id="rId5" Type="http://schemas.openxmlformats.org/officeDocument/2006/relationships/image" Target="../media/image3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7;p15"/>
          <p:cNvSpPr txBox="1"/>
          <p:nvPr>
            <p:ph type="title"/>
          </p:nvPr>
        </p:nvSpPr>
        <p:spPr>
          <a:xfrm>
            <a:off x="15910399" y="3581786"/>
            <a:ext cx="15471585" cy="5228855"/>
          </a:xfrm>
          <a:prstGeom prst="rect">
            <a:avLst/>
          </a:prstGeom>
        </p:spPr>
        <p:txBody>
          <a:bodyPr/>
          <a:lstStyle/>
          <a:p>
            <a:pPr>
              <a:defRPr sz="160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Flutter</a:t>
            </a:r>
          </a:p>
          <a:p>
            <a:pPr>
              <a:defRPr sz="160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After Hello World</a:t>
            </a:r>
          </a:p>
        </p:txBody>
      </p:sp>
      <p:sp>
        <p:nvSpPr>
          <p:cNvPr id="115" name="Jeroen Meijer (Jay)"/>
          <p:cNvSpPr txBox="1"/>
          <p:nvPr/>
        </p:nvSpPr>
        <p:spPr>
          <a:xfrm>
            <a:off x="14497094" y="17986815"/>
            <a:ext cx="8254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400"/>
              </a:spcBef>
              <a:defRPr sz="59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Jeroen Meijer (Jay)</a:t>
            </a:r>
          </a:p>
        </p:txBody>
      </p:sp>
      <p:sp>
        <p:nvSpPr>
          <p:cNvPr id="116" name="05-10-2019"/>
          <p:cNvSpPr txBox="1"/>
          <p:nvPr/>
        </p:nvSpPr>
        <p:spPr>
          <a:xfrm>
            <a:off x="30513052" y="756977"/>
            <a:ext cx="5258467" cy="12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4" algn="r" defTabSz="825500">
              <a:lnSpc>
                <a:spcPct val="80000"/>
              </a:lnSpc>
              <a:spcBef>
                <a:spcPts val="3200"/>
              </a:spcBef>
              <a:defRPr b="1" cap="all" sz="6200">
                <a:solidFill>
                  <a:srgbClr val="A6AAA9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05-10-2019</a:t>
            </a:r>
          </a:p>
        </p:txBody>
      </p:sp>
      <p:sp>
        <p:nvSpPr>
          <p:cNvPr id="117" name="@JFKDEV"/>
          <p:cNvSpPr txBox="1"/>
          <p:nvPr/>
        </p:nvSpPr>
        <p:spPr>
          <a:xfrm>
            <a:off x="29678659" y="16475471"/>
            <a:ext cx="480321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DDDDDD"/>
                </a:solidFill>
              </a:rPr>
              <a:t>@</a:t>
            </a:r>
            <a:r>
              <a:rPr>
                <a:solidFill>
                  <a:srgbClr val="A7A7A7"/>
                </a:solidFill>
              </a:rPr>
              <a:t>JFKDEV</a:t>
            </a:r>
          </a:p>
        </p:txBody>
      </p:sp>
      <p:sp>
        <p:nvSpPr>
          <p:cNvPr id="118" name="/jeroen-meijer"/>
          <p:cNvSpPr txBox="1"/>
          <p:nvPr/>
        </p:nvSpPr>
        <p:spPr>
          <a:xfrm>
            <a:off x="26077341" y="17834415"/>
            <a:ext cx="825404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DDDDDD"/>
                </a:solidFill>
              </a:rPr>
              <a:t>/</a:t>
            </a:r>
            <a:r>
              <a:rPr>
                <a:solidFill>
                  <a:srgbClr val="A7A7A7"/>
                </a:solidFill>
              </a:rPr>
              <a:t>jeroen-meijer</a:t>
            </a:r>
          </a:p>
        </p:txBody>
      </p:sp>
      <p:pic>
        <p:nvPicPr>
          <p:cNvPr id="119" name="Afbeelding" descr="Afbeelding"/>
          <p:cNvPicPr>
            <a:picLocks noChangeAspect="1"/>
          </p:cNvPicPr>
          <p:nvPr/>
        </p:nvPicPr>
        <p:blipFill>
          <a:blip r:embed="rId2">
            <a:alphaModFix amt="69655"/>
            <a:extLst/>
          </a:blip>
          <a:stretch>
            <a:fillRect/>
          </a:stretch>
        </p:blipFill>
        <p:spPr>
          <a:xfrm>
            <a:off x="34794769" y="16570935"/>
            <a:ext cx="1129874" cy="1129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Afbeelding" descr="Afbeelding"/>
          <p:cNvPicPr>
            <a:picLocks noChangeAspect="1"/>
          </p:cNvPicPr>
          <p:nvPr/>
        </p:nvPicPr>
        <p:blipFill>
          <a:blip r:embed="rId3">
            <a:alphaModFix amt="64827"/>
            <a:extLst/>
          </a:blip>
          <a:stretch>
            <a:fillRect/>
          </a:stretch>
        </p:blipFill>
        <p:spPr>
          <a:xfrm>
            <a:off x="34851705" y="17986815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Jeroen Headshot Circle.png" descr="Jeroen Headshot Circ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27015" y="13325870"/>
            <a:ext cx="4394201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https://jfk.dev"/>
          <p:cNvSpPr txBox="1"/>
          <p:nvPr/>
        </p:nvSpPr>
        <p:spPr>
          <a:xfrm>
            <a:off x="27680546" y="14862570"/>
            <a:ext cx="680132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DDDDDD"/>
                </a:solidFill>
              </a:rPr>
              <a:t>https://</a:t>
            </a:r>
            <a:r>
              <a:rPr>
                <a:solidFill>
                  <a:srgbClr val="A7A7A7"/>
                </a:solidFill>
              </a:rPr>
              <a:t>jfk.dev</a:t>
            </a:r>
          </a:p>
        </p:txBody>
      </p:sp>
      <p:pic>
        <p:nvPicPr>
          <p:cNvPr id="123" name="Afbeelding" descr="Afbeelding"/>
          <p:cNvPicPr>
            <a:picLocks noChangeAspect="1"/>
          </p:cNvPicPr>
          <p:nvPr/>
        </p:nvPicPr>
        <p:blipFill>
          <a:blip r:embed="rId5">
            <a:alphaModFix amt="45848"/>
            <a:extLst/>
          </a:blip>
          <a:stretch>
            <a:fillRect/>
          </a:stretch>
        </p:blipFill>
        <p:spPr>
          <a:xfrm>
            <a:off x="34851705" y="15014970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ackages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Packages</a:t>
            </a:r>
          </a:p>
        </p:txBody>
      </p:sp>
      <p:sp>
        <p:nvSpPr>
          <p:cNvPr id="151" name="Extend your app’s functionality by importing existing code…"/>
          <p:cNvSpPr txBox="1"/>
          <p:nvPr/>
        </p:nvSpPr>
        <p:spPr>
          <a:xfrm>
            <a:off x="1756778" y="4361504"/>
            <a:ext cx="34168647" cy="861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Extend your app’s functionality by importing existing code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Can be found on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pub.dev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Are imported using the </a:t>
            </a:r>
            <a:r>
              <a:rPr>
                <a:solidFill>
                  <a:schemeClr val="accent3">
                    <a:lumOff val="11470"/>
                  </a:schemeClr>
                </a:solidFill>
              </a:rPr>
              <a:t>pubspec.yam</a:t>
            </a:r>
            <a:r>
              <a:t>l file</a:t>
            </a:r>
            <a:br/>
            <a:r>
              <a:rPr>
                <a:ln w="0" cap="flat">
                  <a:solidFill>
                    <a:srgbClr val="E06C75"/>
                  </a:solidFill>
                  <a:prstDash val="solid"/>
                  <a:miter lim="400000"/>
                </a:ln>
                <a:solidFill>
                  <a:srgbClr val="E06C75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dependencies</a:t>
            </a:r>
            <a:r>
              <a:rPr>
                <a:ln w="0" cap="flat">
                  <a:solidFill>
                    <a:srgbClr val="E06C75"/>
                  </a:solidFill>
                  <a:prstDash val="solid"/>
                  <a:miter lim="400000"/>
                </a:ln>
                <a:solidFill>
                  <a:srgbClr val="C3C3C3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:</a:t>
            </a:r>
            <a:br>
              <a:rPr>
                <a:ln w="0" cap="flat">
                  <a:solidFill>
                    <a:srgbClr val="E06C75"/>
                  </a:solidFill>
                  <a:prstDash val="solid"/>
                  <a:miter lim="400000"/>
                </a:ln>
                <a:solidFill>
                  <a:srgbClr val="E06C75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</a:br>
            <a:r>
              <a:rPr>
                <a:ln w="0" cap="flat">
                  <a:solidFill>
                    <a:srgbClr val="E06C75"/>
                  </a:solidFill>
                  <a:prstDash val="solid"/>
                  <a:miter lim="400000"/>
                </a:ln>
                <a:solidFill>
                  <a:srgbClr val="E06C75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  camera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: </a:t>
            </a:r>
            <a:r>
              <a:rPr>
                <a:solidFill>
                  <a:srgbClr val="A2CA84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^0.5.4+3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Tip: Use </a:t>
            </a:r>
            <a:r>
              <a:rPr>
                <a:solidFill>
                  <a:schemeClr val="accent3">
                    <a:lumOff val="11470"/>
                  </a:schemeClr>
                </a:solidFill>
              </a:rPr>
              <a:t>Pubspec Assist</a:t>
            </a:r>
            <a:r>
              <a:t> to easily add and update dependencies.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ugins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Plugins</a:t>
            </a:r>
          </a:p>
        </p:txBody>
      </p:sp>
      <p:sp>
        <p:nvSpPr>
          <p:cNvPr id="154" name="Most packages are plugins…"/>
          <p:cNvSpPr txBox="1"/>
          <p:nvPr/>
        </p:nvSpPr>
        <p:spPr>
          <a:xfrm>
            <a:off x="1756778" y="4361504"/>
            <a:ext cx="34168647" cy="787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Most packages are plugins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Allows two-way communication between Dart and the native platform code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Call native APIs from Flutter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Wrap your existing Java/Kotlin and Objective C/Swift code.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camera</a:t>
            </a:r>
            <a:r>
              <a:rPr>
                <a:latin typeface="Product Sans"/>
                <a:ea typeface="Product Sans"/>
                <a:cs typeface="Product Sans"/>
                <a:sym typeface="Product Sans"/>
              </a:rPr>
              <a:t>, </a:t>
            </a:r>
            <a:r>
              <a:rPr>
                <a:solidFill>
                  <a:srgbClr val="75B2E9"/>
                </a:solidFill>
              </a:rPr>
              <a:t>bluetooth</a:t>
            </a:r>
            <a:r>
              <a:rPr>
                <a:latin typeface="Product Sans"/>
                <a:ea typeface="Product Sans"/>
                <a:cs typeface="Product Sans"/>
                <a:sym typeface="Product Sans"/>
              </a:rPr>
              <a:t>, </a:t>
            </a:r>
            <a:r>
              <a:rPr>
                <a:solidFill>
                  <a:srgbClr val="4CBD3C"/>
                </a:solidFill>
              </a:rPr>
              <a:t>connectivity</a:t>
            </a:r>
            <a:r>
              <a:rPr>
                <a:latin typeface="Product Sans"/>
                <a:ea typeface="Product Sans"/>
                <a:cs typeface="Product Sans"/>
                <a:sym typeface="Product Sans"/>
              </a:rPr>
              <a:t>, </a:t>
            </a:r>
            <a:r>
              <a:rPr>
                <a:solidFill>
                  <a:schemeClr val="accent1"/>
                </a:solidFill>
              </a:rPr>
              <a:t>firebase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87;p20"/>
          <p:cNvSpPr txBox="1"/>
          <p:nvPr>
            <p:ph type="title"/>
          </p:nvPr>
        </p:nvSpPr>
        <p:spPr>
          <a:xfrm>
            <a:off x="6336124" y="4389099"/>
            <a:ext cx="23903702" cy="12512401"/>
          </a:xfrm>
          <a:prstGeom prst="rect">
            <a:avLst/>
          </a:prstGeom>
        </p:spPr>
        <p:txBody>
          <a:bodyPr/>
          <a:lstStyle/>
          <a:p>
            <a:pPr>
              <a:defRPr sz="200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Go explore!</a:t>
            </a:r>
          </a:p>
          <a:p>
            <a:pPr>
              <a:defRPr sz="20000"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Ask questions!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81;p19"/>
          <p:cNvSpPr txBox="1"/>
          <p:nvPr>
            <p:ph type="ctrTitle"/>
          </p:nvPr>
        </p:nvSpPr>
        <p:spPr>
          <a:xfrm>
            <a:off x="719824" y="10055236"/>
            <a:ext cx="23125703" cy="3367201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Thank you for your attention.</a:t>
            </a:r>
          </a:p>
        </p:txBody>
      </p:sp>
      <p:sp>
        <p:nvSpPr>
          <p:cNvPr id="159" name="Google Shape;81;p19"/>
          <p:cNvSpPr txBox="1"/>
          <p:nvPr/>
        </p:nvSpPr>
        <p:spPr>
          <a:xfrm>
            <a:off x="824867" y="7327786"/>
            <a:ext cx="15813919" cy="2335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84631">
              <a:defRPr sz="7631">
                <a:solidFill>
                  <a:srgbClr val="FFFFFF">
                    <a:alpha val="73839"/>
                  </a:srgbClr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Flutter</a:t>
            </a:r>
          </a:p>
          <a:p>
            <a:pPr defTabSz="484631">
              <a:defRPr sz="7631">
                <a:solidFill>
                  <a:srgbClr val="FFFFFF">
                    <a:alpha val="73839"/>
                  </a:srgbClr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After Hello World</a:t>
            </a:r>
          </a:p>
        </p:txBody>
      </p:sp>
      <p:sp>
        <p:nvSpPr>
          <p:cNvPr id="160" name="Jeroen Meijer (Jay)"/>
          <p:cNvSpPr txBox="1"/>
          <p:nvPr/>
        </p:nvSpPr>
        <p:spPr>
          <a:xfrm>
            <a:off x="27627566" y="11926597"/>
            <a:ext cx="825404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400"/>
              </a:spcBef>
              <a:defRPr sz="5900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Jeroen Meijer (Jay)</a:t>
            </a:r>
          </a:p>
        </p:txBody>
      </p:sp>
      <p:sp>
        <p:nvSpPr>
          <p:cNvPr id="161" name="@JFKDEV"/>
          <p:cNvSpPr txBox="1"/>
          <p:nvPr/>
        </p:nvSpPr>
        <p:spPr>
          <a:xfrm>
            <a:off x="29986061" y="15092160"/>
            <a:ext cx="48032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FFFFFF">
                    <a:alpha val="58896"/>
                  </a:srgbClr>
                </a:solidFill>
              </a:rPr>
              <a:t>@</a:t>
            </a:r>
            <a:r>
              <a:t>JFKDEV</a:t>
            </a:r>
          </a:p>
        </p:txBody>
      </p:sp>
      <p:sp>
        <p:nvSpPr>
          <p:cNvPr id="162" name="/jeroen-meijer"/>
          <p:cNvSpPr txBox="1"/>
          <p:nvPr/>
        </p:nvSpPr>
        <p:spPr>
          <a:xfrm>
            <a:off x="26041858" y="16451104"/>
            <a:ext cx="859692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FFFFFF">
                    <a:alpha val="58896"/>
                  </a:srgbClr>
                </a:solidFill>
              </a:rPr>
              <a:t>/</a:t>
            </a:r>
            <a:r>
              <a:t>jeroen-meijer</a:t>
            </a:r>
          </a:p>
        </p:txBody>
      </p:sp>
      <p:pic>
        <p:nvPicPr>
          <p:cNvPr id="163" name="Afbeelding" descr="Afbeeldi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02170" y="15187624"/>
            <a:ext cx="1129874" cy="1129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Afbeelding" descr="Afbeeldi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59106" y="16603504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Jeroen Headshot Circle.png" descr="Jeroen Headshot Circ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57488" y="7265652"/>
            <a:ext cx="4394201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ttps://jfk.dev"/>
          <p:cNvSpPr txBox="1"/>
          <p:nvPr/>
        </p:nvSpPr>
        <p:spPr>
          <a:xfrm>
            <a:off x="25792216" y="13770765"/>
            <a:ext cx="89970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8500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FFFFFF">
                    <a:alpha val="58896"/>
                  </a:srgbClr>
                </a:solidFill>
              </a:rPr>
              <a:t>https://</a:t>
            </a:r>
            <a:r>
              <a:t>jfk.dev</a:t>
            </a:r>
          </a:p>
        </p:txBody>
      </p:sp>
      <p:sp>
        <p:nvSpPr>
          <p:cNvPr id="167" name="Slides and code available at: https://jfk.dev/talks"/>
          <p:cNvSpPr txBox="1"/>
          <p:nvPr/>
        </p:nvSpPr>
        <p:spPr>
          <a:xfrm>
            <a:off x="593129" y="16654304"/>
            <a:ext cx="2337909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5900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Slides and code available at: </a:t>
            </a:r>
            <a:r>
              <a:rPr>
                <a:solidFill>
                  <a:srgbClr val="FFFFFF">
                    <a:alpha val="58896"/>
                  </a:srgbClr>
                </a:solidFill>
              </a:rPr>
              <a:t>https://</a:t>
            </a:r>
            <a:r>
              <a:t>jfk.dev</a:t>
            </a:r>
            <a:r>
              <a:rPr>
                <a:solidFill>
                  <a:srgbClr val="FFFFFF">
                    <a:alpha val="80161"/>
                  </a:srgbClr>
                </a:solidFill>
              </a:rPr>
              <a:t>/</a:t>
            </a:r>
            <a:r>
              <a:t>talks</a:t>
            </a:r>
          </a:p>
        </p:txBody>
      </p:sp>
      <p:pic>
        <p:nvPicPr>
          <p:cNvPr id="168" name="Afbeelding" descr="Afbeeldi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209906" y="13987219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o am I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Who am I</a:t>
            </a:r>
          </a:p>
        </p:txBody>
      </p:sp>
      <p:sp>
        <p:nvSpPr>
          <p:cNvPr id="126" name="Jeroen Meijer (Jay)…"/>
          <p:cNvSpPr txBox="1"/>
          <p:nvPr/>
        </p:nvSpPr>
        <p:spPr>
          <a:xfrm>
            <a:off x="1756778" y="4361504"/>
            <a:ext cx="29198389" cy="958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Jeroen Meijer (Jay)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Dart &amp; Flutter GDE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Flutter freelancer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Admin and Head of GitHub for the Flutter Community 💙 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In love with Flutter for 2 years.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Writer of the VS Code extension Pubspec Assist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2"/>
      <p:bldP build="whole" bldLvl="1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lutter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Flutter</a:t>
            </a:r>
          </a:p>
        </p:txBody>
      </p:sp>
      <p:sp>
        <p:nvSpPr>
          <p:cNvPr id="129" name="Portable UI toolkit…"/>
          <p:cNvSpPr txBox="1"/>
          <p:nvPr/>
        </p:nvSpPr>
        <p:spPr>
          <a:xfrm>
            <a:off x="1756778" y="4361504"/>
            <a:ext cx="29198389" cy="949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Portable UI toolkit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Open source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Native apps on almost any platform</a:t>
            </a:r>
            <a:r>
              <a:rPr>
                <a:solidFill>
                  <a:srgbClr val="A7A7A7"/>
                </a:solidFill>
              </a:rPr>
              <a:t> (iOS, Android, Web)</a:t>
            </a:r>
            <a:endParaRPr>
              <a:solidFill>
                <a:srgbClr val="A7A7A7"/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High performance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Uses custom rendering engine and UI elements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Complete control over the screen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DE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IDE</a:t>
            </a:r>
          </a:p>
        </p:txBody>
      </p:sp>
      <p:sp>
        <p:nvSpPr>
          <p:cNvPr id="132" name="Choose your editor (VS Code, IntelliJ/Android Studio, Other)…"/>
          <p:cNvSpPr txBox="1"/>
          <p:nvPr/>
        </p:nvSpPr>
        <p:spPr>
          <a:xfrm>
            <a:off x="1756778" y="4361504"/>
            <a:ext cx="29198389" cy="458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Choose your editor</a:t>
            </a:r>
            <a:r>
              <a:rPr>
                <a:solidFill>
                  <a:srgbClr val="A7A7A7"/>
                </a:solidFill>
              </a:rPr>
              <a:t> (VS Code, IntelliJ/Android Studio, Other)</a:t>
            </a:r>
            <a:endParaRPr>
              <a:solidFill>
                <a:srgbClr val="A7A7A7"/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Learn your editor</a:t>
            </a:r>
            <a:r>
              <a:rPr>
                <a:solidFill>
                  <a:srgbClr val="A7A7A7"/>
                </a:solidFill>
              </a:rPr>
              <a:t> (extensions, breakpoints, hotkeys)</a:t>
            </a:r>
            <a:endParaRPr>
              <a:solidFill>
                <a:srgbClr val="A7A7A7"/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Use linters </a:t>
            </a:r>
            <a:r>
              <a:rPr>
                <a:solidFill>
                  <a:srgbClr val="A7A7A7"/>
                </a:solidFill>
              </a:rPr>
              <a:t>(clean code, consistency, readability)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ooling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Tooling</a:t>
            </a:r>
          </a:p>
        </p:txBody>
      </p:sp>
      <p:sp>
        <p:nvSpPr>
          <p:cNvPr id="135" name="flutter run -d DEVICE_ID…"/>
          <p:cNvSpPr txBox="1"/>
          <p:nvPr/>
        </p:nvSpPr>
        <p:spPr>
          <a:xfrm>
            <a:off x="1756778" y="4361504"/>
            <a:ext cx="29198389" cy="942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run</a:t>
            </a:r>
            <a:r>
              <a:t> </a:t>
            </a:r>
            <a:r>
              <a:rPr>
                <a:solidFill>
                  <a:srgbClr val="A7A7A7"/>
                </a:solidFill>
              </a:rPr>
              <a:t>-d DEVICE_ID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packages get</a:t>
            </a:r>
            <a:r>
              <a:t> </a:t>
            </a:r>
            <a:r>
              <a:rPr>
                <a:solidFill>
                  <a:srgbClr val="DDDDDD"/>
                </a:solidFill>
              </a:rPr>
              <a:t>|</a:t>
            </a:r>
            <a:r>
              <a:t> 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pub get</a:t>
            </a:r>
            <a:endParaRPr>
              <a:solidFill>
                <a:schemeClr val="accent5">
                  <a:satOff val="-51311"/>
                  <a:lumOff val="33627"/>
                </a:schemeClr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devices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doctor</a:t>
            </a:r>
            <a:endParaRPr>
              <a:solidFill>
                <a:schemeClr val="accent5">
                  <a:satOff val="-51311"/>
                  <a:lumOff val="33627"/>
                </a:schemeClr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analyze</a:t>
            </a:r>
            <a:endParaRPr>
              <a:solidFill>
                <a:schemeClr val="accent5">
                  <a:satOff val="-51311"/>
                  <a:lumOff val="33627"/>
                </a:schemeClr>
              </a:solidFill>
            </a:endParaRP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Fira Code Medium"/>
                <a:ea typeface="Fira Code Medium"/>
                <a:cs typeface="Fira Code Medium"/>
                <a:sym typeface="Fira Code Medium"/>
              </a:defRPr>
            </a:pPr>
            <a:r>
              <a:t>flutter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clean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idgets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Widgets</a:t>
            </a:r>
          </a:p>
        </p:txBody>
      </p:sp>
      <p:sp>
        <p:nvSpPr>
          <p:cNvPr id="138" name="Immutable Classes, PODOs (Plain Old Dart Objects)…"/>
          <p:cNvSpPr txBox="1"/>
          <p:nvPr/>
        </p:nvSpPr>
        <p:spPr>
          <a:xfrm>
            <a:off x="1756778" y="4361504"/>
            <a:ext cx="34168647" cy="1118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Immutable Classes, PODOs (Plain Old Dart Objects)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2 types: </a:t>
            </a:r>
            <a:r>
              <a:rPr>
                <a:solidFill>
                  <a:schemeClr val="accent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StatelessWidget</a:t>
            </a:r>
            <a:r>
              <a:t> and </a:t>
            </a:r>
            <a:r>
              <a:rPr>
                <a:solidFill>
                  <a:schemeClr val="accent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StatefulWidget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Composed together to create UI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Can do anything other classes can</a:t>
            </a:r>
          </a:p>
          <a:p>
            <a:pPr lvl="1" marL="1428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Parameters</a:t>
            </a:r>
            <a:r>
              <a:rPr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>
                <a:ln w="0" cap="flat">
                  <a:solidFill>
                    <a:srgbClr val="E5C07B"/>
                  </a:solidFill>
                  <a:prstDash val="solid"/>
                  <a:miter lim="400000"/>
                </a:ln>
                <a:solidFill>
                  <a:srgbClr val="E5C07B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Button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(title</a:t>
            </a:r>
            <a:r>
              <a:rPr>
                <a:ln w="0" cap="flat">
                  <a:solidFill>
                    <a:srgbClr val="ABB2BF"/>
                  </a:solidFill>
                  <a:prstDash val="solid"/>
                  <a:miter lim="400000"/>
                </a:ln>
                <a:solidFill>
                  <a:srgbClr val="ABB2BF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: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 </a:t>
            </a:r>
            <a:r>
              <a:rPr>
                <a:solidFill>
                  <a:srgbClr val="A2CA84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'Submit'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, color</a:t>
            </a:r>
            <a:r>
              <a:rPr>
                <a:ln w="0" cap="flat">
                  <a:solidFill>
                    <a:srgbClr val="ABB2BF"/>
                  </a:solidFill>
                  <a:prstDash val="solid"/>
                  <a:miter lim="400000"/>
                </a:ln>
                <a:solidFill>
                  <a:srgbClr val="ABB2BF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: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 </a:t>
            </a:r>
            <a:r>
              <a:rPr>
                <a:ln w="0" cap="flat">
                  <a:solidFill>
                    <a:srgbClr val="E5C07B"/>
                  </a:solidFill>
                  <a:prstDash val="solid"/>
                  <a:miter lim="400000"/>
                </a:ln>
                <a:solidFill>
                  <a:srgbClr val="E5C07B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Colors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.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latin typeface="Fira Code Medium"/>
                <a:ea typeface="Fira Code Medium"/>
                <a:cs typeface="Fira Code Medium"/>
                <a:sym typeface="Fira Code Medium"/>
              </a:rPr>
              <a:t>blue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)</a:t>
            </a:r>
          </a:p>
          <a:p>
            <a:pPr lvl="1" marL="1428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Functions</a:t>
            </a:r>
            <a:r>
              <a:rPr>
                <a:latin typeface="Fira Code Regular"/>
                <a:ea typeface="Fira Code Regular"/>
                <a:cs typeface="Fira Code Regular"/>
                <a:sym typeface="Fira Code Regular"/>
              </a:rPr>
              <a:t>  </a:t>
            </a:r>
            <a:r>
              <a:rPr>
                <a:ln w="0" cap="flat">
                  <a:solidFill>
                    <a:srgbClr val="61AFEF"/>
                  </a:solidFill>
                  <a:prstDash val="solid"/>
                  <a:miter lim="400000"/>
                </a:ln>
                <a:solidFill>
                  <a:srgbClr val="61AFEF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_onTap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() { </a:t>
            </a:r>
            <a:r>
              <a:rPr>
                <a:solidFill>
                  <a:srgbClr val="A6AAA9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… 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}</a:t>
            </a:r>
          </a:p>
          <a:p>
            <a:pPr lvl="1" marL="1428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Getters</a:t>
            </a:r>
            <a:r>
              <a:rPr>
                <a:latin typeface="Fira Code Regular"/>
                <a:ea typeface="Fira Code Regular"/>
                <a:cs typeface="Fira Code Regular"/>
                <a:sym typeface="Fira Code Regular"/>
              </a:rPr>
              <a:t>   </a:t>
            </a:r>
            <a:r>
              <a:rPr>
                <a:ln w="0" cap="flat">
                  <a:solidFill>
                    <a:srgbClr val="C678DD"/>
                  </a:solidFill>
                  <a:prstDash val="solid"/>
                  <a:miter lim="400000"/>
                </a:ln>
                <a:solidFill>
                  <a:srgbClr val="C678DD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get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 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_displayedNames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 =&gt; names.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take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(</a:t>
            </a:r>
            <a:r>
              <a:rPr>
                <a:ln w="0" cap="flat">
                  <a:solidFill>
                    <a:srgbClr val="D19A66"/>
                  </a:solidFill>
                  <a:prstDash val="solid"/>
                  <a:miter lim="400000"/>
                </a:ln>
                <a:solidFill>
                  <a:srgbClr val="D19A66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3</a:t>
            </a:r>
            <a:r>
              <a:rPr>
                <a:ln w="0" cap="flat">
                  <a:solidFill>
                    <a:schemeClr val="accent2">
                      <a:lumOff val="60400"/>
                    </a:schemeClr>
                  </a:solidFill>
                  <a:prstDash val="solid"/>
                  <a:miter lim="400000"/>
                </a:ln>
                <a:solidFill>
                  <a:schemeClr val="accent2">
                    <a:lumOff val="60400"/>
                  </a:schemeClr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idgets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Widgets</a:t>
            </a:r>
          </a:p>
        </p:txBody>
      </p:sp>
      <p:sp>
        <p:nvSpPr>
          <p:cNvPr id="141" name="Built-in widget packages are material, cupertino and widgets…"/>
          <p:cNvSpPr txBox="1"/>
          <p:nvPr/>
        </p:nvSpPr>
        <p:spPr>
          <a:xfrm>
            <a:off x="1756778" y="4361504"/>
            <a:ext cx="34168647" cy="906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Built-in widget packages are </a:t>
            </a:r>
            <a:r>
              <a:rPr>
                <a:solidFill>
                  <a:schemeClr val="accent1"/>
                </a:solidFill>
              </a:rPr>
              <a:t>material</a:t>
            </a:r>
            <a:r>
              <a:t>, </a:t>
            </a:r>
            <a:r>
              <a:rPr>
                <a:solidFill>
                  <a:schemeClr val="accent5">
                    <a:satOff val="-51311"/>
                    <a:lumOff val="33627"/>
                  </a:schemeClr>
                </a:solidFill>
              </a:rPr>
              <a:t>cupertino</a:t>
            </a:r>
            <a:r>
              <a:t> and </a:t>
            </a:r>
            <a:r>
              <a:rPr>
                <a:solidFill>
                  <a:schemeClr val="accent6">
                    <a:satOff val="-40157"/>
                    <a:lumOff val="-12549"/>
                  </a:schemeClr>
                </a:solidFill>
              </a:rPr>
              <a:t>widgets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”There’s a widget for that!”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Almost all UI is composable from existing widgets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If something’s missing, look for well-maintained packages</a:t>
            </a:r>
            <a:br/>
            <a:r>
              <a:t>  (Badly maintained packages can cause trouble.)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Multiple types of widgets </a:t>
            </a:r>
            <a:r>
              <a:rPr>
                <a:solidFill>
                  <a:srgbClr val="A7A7A7"/>
                </a:solidFill>
              </a:rPr>
              <a:t>(visual, layout, functional)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tate Management"/>
          <p:cNvSpPr txBox="1"/>
          <p:nvPr/>
        </p:nvSpPr>
        <p:spPr>
          <a:xfrm>
            <a:off x="9579585" y="1668984"/>
            <a:ext cx="1741683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State Management</a:t>
            </a:r>
          </a:p>
        </p:txBody>
      </p:sp>
      <p:graphicFrame>
        <p:nvGraphicFramePr>
          <p:cNvPr id="144" name="Tabel"/>
          <p:cNvGraphicFramePr/>
          <p:nvPr/>
        </p:nvGraphicFramePr>
        <p:xfrm>
          <a:off x="8887788" y="3923046"/>
          <a:ext cx="18800424" cy="31663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266808"/>
                <a:gridCol w="6266808"/>
                <a:gridCol w="6266808"/>
              </a:tblGrid>
              <a:tr h="1583171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Provider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Get 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Redux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583171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MobX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Bloc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sz="7000">
                          <a:solidFill>
                            <a:srgbClr val="A7A7A7"/>
                          </a:solidFill>
                          <a:latin typeface="Product Sans"/>
                          <a:ea typeface="Product Sans"/>
                          <a:cs typeface="Product Sans"/>
                          <a:sym typeface="Product Sans"/>
                        </a:rPr>
                        <a:t>ChangeNotifier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Which one is the best?…"/>
          <p:cNvSpPr txBox="1"/>
          <p:nvPr/>
        </p:nvSpPr>
        <p:spPr>
          <a:xfrm>
            <a:off x="1203677" y="7159049"/>
            <a:ext cx="34168647" cy="829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Which one is the best?</a:t>
            </a:r>
          </a:p>
          <a:p>
            <a:pPr marL="793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D23635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None.</a:t>
            </a:r>
          </a:p>
          <a:p>
            <a:pPr marL="793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How to choose the best one for your project:</a:t>
            </a:r>
          </a:p>
          <a:p>
            <a:pPr lvl="1" marL="1428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Does my app need to be online all the time?</a:t>
            </a:r>
          </a:p>
          <a:p>
            <a:pPr lvl="1" marL="1428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What state management pattern does my team know?</a:t>
            </a:r>
          </a:p>
          <a:p>
            <a:pPr lvl="1" marL="1428750" indent="-793750" defTabSz="825500">
              <a:lnSpc>
                <a:spcPct val="80000"/>
              </a:lnSpc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How complex is my app and will it grow in the future?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2"/>
      <p:bldP build="whole" bldLvl="1" animBg="1" rev="0" advAuto="0" spid="1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ackend"/>
          <p:cNvSpPr txBox="1"/>
          <p:nvPr/>
        </p:nvSpPr>
        <p:spPr>
          <a:xfrm>
            <a:off x="13298630" y="1668984"/>
            <a:ext cx="997874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3900"/>
              </a:spcBef>
              <a:defRPr sz="135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48" name="Dart supports many protocols, such as http and grpc.…"/>
          <p:cNvSpPr txBox="1"/>
          <p:nvPr/>
        </p:nvSpPr>
        <p:spPr>
          <a:xfrm>
            <a:off x="1756778" y="4361504"/>
            <a:ext cx="34168647" cy="11197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Dart supports many protocols, such as 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http</a:t>
            </a:r>
            <a:r>
              <a:t> and 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grpc</a:t>
            </a:r>
            <a:r>
              <a:t>.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Two 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http</a:t>
            </a:r>
            <a:r>
              <a:t> clients</a:t>
            </a:r>
          </a:p>
          <a:p>
            <a:pPr lvl="1" marL="1428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solidFill>
                  <a:srgbClr val="A7A7A7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package:</a:t>
            </a: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http  </a:t>
            </a:r>
            <a:r>
              <a:t>for simple APIs (GET, POST, DELETE, etc.)</a:t>
            </a:r>
          </a:p>
          <a:p>
            <a:pPr lvl="1" marL="1428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rPr>
                <a:latin typeface="Fira Code Medium"/>
                <a:ea typeface="Fira Code Medium"/>
                <a:cs typeface="Fira Code Medium"/>
                <a:sym typeface="Fira Code Medium"/>
              </a:rPr>
              <a:t>HttpClient    </a:t>
            </a:r>
            <a:r>
              <a:t>for fine-grain control (streams, cookies, etc.)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Use existing packages (for example, </a:t>
            </a:r>
            <a:r>
              <a:rPr>
                <a:solidFill>
                  <a:schemeClr val="accent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firebase</a:t>
            </a:r>
            <a:r>
              <a:t>)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Use whatever pattern works for you</a:t>
            </a:r>
          </a:p>
          <a:p>
            <a:pPr marL="793750" indent="-793750" defTabSz="825500">
              <a:spcBef>
                <a:spcPts val="3400"/>
              </a:spcBef>
              <a:buClr>
                <a:srgbClr val="34A5DA"/>
              </a:buClr>
              <a:buSzPct val="104999"/>
              <a:buFont typeface="Avenir Next"/>
              <a:buChar char="‣"/>
              <a:defRPr sz="7800">
                <a:solidFill>
                  <a:srgbClr val="535353"/>
                </a:solidFill>
                <a:latin typeface="Product Sans"/>
                <a:ea typeface="Product Sans"/>
                <a:cs typeface="Product Sans"/>
                <a:sym typeface="Product Sans"/>
              </a:defRPr>
            </a:pPr>
            <a:r>
              <a:t>Recommended: abstract API class + repository pattern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