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4064000" cy="457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812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12800" latinLnBrk="0">
      <a:defRPr sz="1200">
        <a:latin typeface="+mj-lt"/>
        <a:ea typeface="+mj-ea"/>
        <a:cs typeface="+mj-cs"/>
        <a:sym typeface="Arial"/>
      </a:defRPr>
    </a:lvl1pPr>
    <a:lvl2pPr indent="228600" defTabSz="812800" latinLnBrk="0">
      <a:defRPr sz="1200">
        <a:latin typeface="+mj-lt"/>
        <a:ea typeface="+mj-ea"/>
        <a:cs typeface="+mj-cs"/>
        <a:sym typeface="Arial"/>
      </a:defRPr>
    </a:lvl2pPr>
    <a:lvl3pPr indent="457200" defTabSz="812800" latinLnBrk="0">
      <a:defRPr sz="1200">
        <a:latin typeface="+mj-lt"/>
        <a:ea typeface="+mj-ea"/>
        <a:cs typeface="+mj-cs"/>
        <a:sym typeface="Arial"/>
      </a:defRPr>
    </a:lvl3pPr>
    <a:lvl4pPr indent="685800" defTabSz="812800" latinLnBrk="0">
      <a:defRPr sz="1200">
        <a:latin typeface="+mj-lt"/>
        <a:ea typeface="+mj-ea"/>
        <a:cs typeface="+mj-cs"/>
        <a:sym typeface="Arial"/>
      </a:defRPr>
    </a:lvl4pPr>
    <a:lvl5pPr indent="914400" defTabSz="812800" latinLnBrk="0">
      <a:defRPr sz="1200">
        <a:latin typeface="+mj-lt"/>
        <a:ea typeface="+mj-ea"/>
        <a:cs typeface="+mj-cs"/>
        <a:sym typeface="Arial"/>
      </a:defRPr>
    </a:lvl5pPr>
    <a:lvl6pPr indent="1143000" defTabSz="812800" latinLnBrk="0">
      <a:defRPr sz="1200">
        <a:latin typeface="+mj-lt"/>
        <a:ea typeface="+mj-ea"/>
        <a:cs typeface="+mj-cs"/>
        <a:sym typeface="Arial"/>
      </a:defRPr>
    </a:lvl6pPr>
    <a:lvl7pPr indent="1371600" defTabSz="812800" latinLnBrk="0">
      <a:defRPr sz="1200">
        <a:latin typeface="+mj-lt"/>
        <a:ea typeface="+mj-ea"/>
        <a:cs typeface="+mj-cs"/>
        <a:sym typeface="Arial"/>
      </a:defRPr>
    </a:lvl7pPr>
    <a:lvl8pPr indent="1600200" defTabSz="812800" latinLnBrk="0">
      <a:defRPr sz="1200">
        <a:latin typeface="+mj-lt"/>
        <a:ea typeface="+mj-ea"/>
        <a:cs typeface="+mj-cs"/>
        <a:sym typeface="Arial"/>
      </a:defRPr>
    </a:lvl8pPr>
    <a:lvl9pPr indent="1828800" defTabSz="812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kst"/>
          <p:cNvSpPr txBox="1"/>
          <p:nvPr>
            <p:ph type="title"/>
          </p:nvPr>
        </p:nvSpPr>
        <p:spPr>
          <a:xfrm>
            <a:off x="138533" y="1473922"/>
            <a:ext cx="2740934" cy="912267"/>
          </a:xfrm>
          <a:prstGeom prst="rect">
            <a:avLst/>
          </a:prstGeom>
        </p:spPr>
        <p:txBody>
          <a:bodyPr anchor="b"/>
          <a:lstStyle>
            <a:lvl1pPr>
              <a:defRPr sz="46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" name="Hoofdtekst - niveau één…"/>
          <p:cNvSpPr txBox="1"/>
          <p:nvPr>
            <p:ph type="body" sz="quarter" idx="1"/>
          </p:nvPr>
        </p:nvSpPr>
        <p:spPr>
          <a:xfrm>
            <a:off x="138533" y="2462088"/>
            <a:ext cx="3786934" cy="352268"/>
          </a:xfrm>
          <a:prstGeom prst="rect">
            <a:avLst/>
          </a:prstGeom>
        </p:spPr>
        <p:txBody>
          <a:bodyPr/>
          <a:lstStyle>
            <a:lvl1pPr marL="293511" indent="-166511">
              <a:buClrTx/>
              <a:buSzTx/>
              <a:buFontTx/>
              <a:buNone/>
              <a:defRPr sz="1600"/>
            </a:lvl1pPr>
            <a:lvl2pPr marL="293511" indent="309738">
              <a:buClrTx/>
              <a:buSzTx/>
              <a:buFontTx/>
              <a:buNone/>
              <a:defRPr sz="1600"/>
            </a:lvl2pPr>
            <a:lvl3pPr marL="293511" indent="779638">
              <a:buClrTx/>
              <a:buSzTx/>
              <a:buFontTx/>
              <a:buNone/>
              <a:defRPr sz="1600"/>
            </a:lvl3pPr>
            <a:lvl4pPr marL="293511" indent="1249538">
              <a:buClrTx/>
              <a:buSzTx/>
              <a:buFontTx/>
              <a:buNone/>
              <a:defRPr sz="1600"/>
            </a:lvl4pPr>
            <a:lvl5pPr marL="293511" indent="1706738">
              <a:buClrTx/>
              <a:buSzTx/>
              <a:buFontTx/>
              <a:buNone/>
              <a:defRPr sz="16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Google Shape;12;p2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15" name="Dianummer"/>
          <p:cNvSpPr txBox="1"/>
          <p:nvPr>
            <p:ph type="sldNum" sz="quarter" idx="2"/>
          </p:nvPr>
        </p:nvSpPr>
        <p:spPr>
          <a:xfrm>
            <a:off x="2912533" y="3183050"/>
            <a:ext cx="948268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kst"/>
          <p:cNvSpPr txBox="1"/>
          <p:nvPr>
            <p:ph type="title"/>
          </p:nvPr>
        </p:nvSpPr>
        <p:spPr>
          <a:xfrm>
            <a:off x="138533" y="1389933"/>
            <a:ext cx="1248001" cy="3358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Titeltekst</a:t>
            </a:r>
          </a:p>
        </p:txBody>
      </p:sp>
      <p:sp>
        <p:nvSpPr>
          <p:cNvPr id="105" name="Hoofdtekst - niveau één…"/>
          <p:cNvSpPr txBox="1"/>
          <p:nvPr>
            <p:ph type="body" sz="quarter" idx="1"/>
          </p:nvPr>
        </p:nvSpPr>
        <p:spPr>
          <a:xfrm>
            <a:off x="138533" y="1760599"/>
            <a:ext cx="2054534" cy="1413068"/>
          </a:xfrm>
          <a:prstGeom prst="rect">
            <a:avLst/>
          </a:prstGeom>
        </p:spPr>
        <p:txBody>
          <a:bodyPr/>
          <a:lstStyle>
            <a:lvl1pPr marL="406400" indent="-254000">
              <a:buSzPts val="1000"/>
              <a:defRPr sz="1000"/>
            </a:lvl1pPr>
            <a:lvl2pPr marL="863600" indent="-254000">
              <a:buSzPts val="1000"/>
              <a:defRPr sz="1000"/>
            </a:lvl2pPr>
            <a:lvl3pPr marL="1320800" indent="-254000">
              <a:buSzPts val="1000"/>
              <a:defRPr sz="1000"/>
            </a:lvl3pPr>
            <a:lvl4pPr marL="1778000" indent="-254000">
              <a:buSzPts val="1000"/>
              <a:defRPr sz="1000"/>
            </a:lvl4pPr>
            <a:lvl5pPr marL="2235200" indent="-254000">
              <a:buSzPts val="1000"/>
              <a:defRPr sz="1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6" name="Google Shape;59;p11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107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2"/>
          <p:cNvSpPr/>
          <p:nvPr/>
        </p:nvSpPr>
        <p:spPr>
          <a:xfrm>
            <a:off x="2032000" y="1142944"/>
            <a:ext cx="2032001" cy="228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5" name="Titeltekst"/>
          <p:cNvSpPr txBox="1"/>
          <p:nvPr>
            <p:ph type="title"/>
          </p:nvPr>
        </p:nvSpPr>
        <p:spPr>
          <a:xfrm>
            <a:off x="117999" y="1464811"/>
            <a:ext cx="1797868" cy="65880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116" name="Hoofdtekst - niveau één…"/>
          <p:cNvSpPr txBox="1"/>
          <p:nvPr>
            <p:ph type="body" sz="quarter" idx="1"/>
          </p:nvPr>
        </p:nvSpPr>
        <p:spPr>
          <a:xfrm>
            <a:off x="117999" y="2188088"/>
            <a:ext cx="1797868" cy="548935"/>
          </a:xfrm>
          <a:prstGeom prst="rect">
            <a:avLst/>
          </a:prstGeom>
        </p:spPr>
        <p:txBody>
          <a:bodyPr/>
          <a:lstStyle>
            <a:lvl1pPr marL="293511" indent="-166511">
              <a:buClrTx/>
              <a:buSzTx/>
              <a:buFontTx/>
              <a:buNone/>
              <a:defRPr sz="1800"/>
            </a:lvl1pPr>
            <a:lvl2pPr marL="293511" indent="309738">
              <a:buClrTx/>
              <a:buSzTx/>
              <a:buFontTx/>
              <a:buNone/>
              <a:defRPr sz="1800"/>
            </a:lvl2pPr>
            <a:lvl3pPr marL="293511" indent="779638">
              <a:buClrTx/>
              <a:buSzTx/>
              <a:buFontTx/>
              <a:buNone/>
              <a:defRPr sz="1800"/>
            </a:lvl3pPr>
            <a:lvl4pPr marL="293511" indent="1249538">
              <a:buClrTx/>
              <a:buSzTx/>
              <a:buFontTx/>
              <a:buNone/>
              <a:defRPr sz="1800"/>
            </a:lvl4pPr>
            <a:lvl5pPr marL="293511" indent="1706738">
              <a:buClrTx/>
              <a:buSzTx/>
              <a:buFontTx/>
              <a:buNone/>
              <a:defRPr sz="1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7" name="Google Shape;65;p12"/>
          <p:cNvSpPr txBox="1"/>
          <p:nvPr>
            <p:ph type="body" sz="quarter" idx="21"/>
          </p:nvPr>
        </p:nvSpPr>
        <p:spPr>
          <a:xfrm>
            <a:off x="2195333" y="1464811"/>
            <a:ext cx="1705334" cy="1642267"/>
          </a:xfrm>
          <a:prstGeom prst="rect">
            <a:avLst/>
          </a:prstGeom>
          <a:ln w="12700"/>
        </p:spPr>
        <p:txBody>
          <a:bodyPr/>
          <a:lstStyle/>
          <a:p>
            <a:pPr/>
          </a:p>
        </p:txBody>
      </p:sp>
      <p:sp>
        <p:nvSpPr>
          <p:cNvPr id="118" name="Google Shape;66;p12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119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69;p13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127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72;p14"/>
          <p:cNvSpPr txBox="1"/>
          <p:nvPr/>
        </p:nvSpPr>
        <p:spPr>
          <a:xfrm>
            <a:off x="146999" y="265011"/>
            <a:ext cx="3311720" cy="88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spAutoFit/>
          </a:bodyPr>
          <a:lstStyle>
            <a:lvl1pPr>
              <a:defRPr sz="50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135" name="Google Shape;73;p14"/>
          <p:cNvSpPr txBox="1"/>
          <p:nvPr/>
        </p:nvSpPr>
        <p:spPr>
          <a:xfrm>
            <a:off x="691333" y="3853615"/>
            <a:ext cx="2082484" cy="411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/>
          <a:p>
            <a:pPr>
              <a:defRPr sz="1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hello@verygood.ventures</a:t>
            </a:r>
          </a:p>
          <a:p>
            <a:pPr>
              <a:defRPr sz="1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@VGVentures</a:t>
            </a:r>
          </a:p>
        </p:txBody>
      </p:sp>
      <p:pic>
        <p:nvPicPr>
          <p:cNvPr id="136" name="Google Shape;74;p14" descr="Google Shape;74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27" y="3790720"/>
            <a:ext cx="537258" cy="53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Dianummer"/>
          <p:cNvSpPr txBox="1"/>
          <p:nvPr>
            <p:ph type="sldNum" sz="quarter" idx="2"/>
          </p:nvPr>
        </p:nvSpPr>
        <p:spPr>
          <a:xfrm>
            <a:off x="2912533" y="3183050"/>
            <a:ext cx="948268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kst"/>
          <p:cNvSpPr txBox="1"/>
          <p:nvPr>
            <p:ph type="title"/>
          </p:nvPr>
        </p:nvSpPr>
        <p:spPr>
          <a:xfrm>
            <a:off x="158488" y="1173896"/>
            <a:ext cx="3615016" cy="905653"/>
          </a:xfrm>
          <a:prstGeom prst="rect">
            <a:avLst/>
          </a:prstGeom>
        </p:spPr>
        <p:txBody>
          <a:bodyPr anchor="b"/>
          <a:lstStyle>
            <a:lvl1pPr>
              <a:defRPr sz="3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2" name="Hoofdtekst - niveau één…"/>
          <p:cNvSpPr txBox="1"/>
          <p:nvPr>
            <p:ph type="body" sz="quarter" idx="1"/>
          </p:nvPr>
        </p:nvSpPr>
        <p:spPr>
          <a:xfrm>
            <a:off x="158488" y="2625900"/>
            <a:ext cx="3786935" cy="352267"/>
          </a:xfrm>
          <a:prstGeom prst="rect">
            <a:avLst/>
          </a:prstGeom>
        </p:spPr>
        <p:txBody>
          <a:bodyPr/>
          <a:lstStyle>
            <a:lvl1pPr marL="293511" indent="-166511">
              <a:buClrTx/>
              <a:buSzTx/>
              <a:buFontTx/>
              <a:buNone/>
            </a:lvl1pPr>
            <a:lvl2pPr marL="293511" indent="309738">
              <a:buClrTx/>
              <a:buSzTx/>
              <a:buFontTx/>
              <a:buNone/>
            </a:lvl2pPr>
            <a:lvl3pPr marL="293511" indent="779638">
              <a:buClrTx/>
              <a:buSzTx/>
              <a:buFontTx/>
              <a:buNone/>
            </a:lvl3pPr>
            <a:lvl4pPr marL="293511" indent="1249538">
              <a:buClrTx/>
              <a:buSzTx/>
              <a:buFontTx/>
              <a:buNone/>
            </a:lvl4pPr>
            <a:lvl5pPr marL="293511" indent="1706738">
              <a:buClrTx/>
              <a:buSzTx/>
              <a:buFontTx/>
              <a:buNone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3" name="Google Shape;22;p4"/>
          <p:cNvSpPr/>
          <p:nvPr/>
        </p:nvSpPr>
        <p:spPr>
          <a:xfrm>
            <a:off x="208253" y="2462465"/>
            <a:ext cx="3515486" cy="29334"/>
          </a:xfrm>
          <a:prstGeom prst="rect">
            <a:avLst/>
          </a:prstGeom>
          <a:solidFill>
            <a:srgbClr val="13B9F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" name="Google Shape;23;p4" descr="Google Shape;2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33" y="135855"/>
            <a:ext cx="905652" cy="90565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Google Shape;24;p4"/>
          <p:cNvSpPr txBox="1"/>
          <p:nvPr/>
        </p:nvSpPr>
        <p:spPr>
          <a:xfrm>
            <a:off x="138533" y="4248249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36" name="Dianummer"/>
          <p:cNvSpPr txBox="1"/>
          <p:nvPr>
            <p:ph type="sldNum" sz="quarter" idx="2"/>
          </p:nvPr>
        </p:nvSpPr>
        <p:spPr>
          <a:xfrm>
            <a:off x="2912533" y="3183050"/>
            <a:ext cx="948268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kst"/>
          <p:cNvSpPr txBox="1"/>
          <p:nvPr>
            <p:ph type="title"/>
          </p:nvPr>
        </p:nvSpPr>
        <p:spPr>
          <a:xfrm>
            <a:off x="138533" y="1473922"/>
            <a:ext cx="2740934" cy="912267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Titeltekst</a:t>
            </a:r>
          </a:p>
        </p:txBody>
      </p:sp>
      <p:sp>
        <p:nvSpPr>
          <p:cNvPr id="44" name="Google Shape;27;p5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45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3" name="Hoofdtekst - niveau één…"/>
          <p:cNvSpPr txBox="1"/>
          <p:nvPr>
            <p:ph type="body" sz="quarter" idx="1"/>
          </p:nvPr>
        </p:nvSpPr>
        <p:spPr>
          <a:xfrm>
            <a:off x="138533" y="1583344"/>
            <a:ext cx="1777734" cy="1518401"/>
          </a:xfrm>
          <a:prstGeom prst="rect">
            <a:avLst/>
          </a:prstGeom>
        </p:spPr>
        <p:txBody>
          <a:bodyPr/>
          <a:lstStyle>
            <a:lvl1pPr marL="411842" indent="-272142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4" name="Google Shape;32;p6"/>
          <p:cNvSpPr txBox="1"/>
          <p:nvPr>
            <p:ph type="body" sz="quarter" idx="21"/>
          </p:nvPr>
        </p:nvSpPr>
        <p:spPr>
          <a:xfrm>
            <a:off x="2147733" y="1583344"/>
            <a:ext cx="1777734" cy="1518401"/>
          </a:xfrm>
          <a:prstGeom prst="rect">
            <a:avLst/>
          </a:prstGeom>
          <a:ln w="12700"/>
        </p:spPr>
        <p:txBody>
          <a:bodyPr/>
          <a:lstStyle/>
          <a:p>
            <a:pPr marL="411842" indent="-272142">
              <a:buSzPts val="1200"/>
              <a:defRPr sz="1200"/>
            </a:pPr>
          </a:p>
        </p:txBody>
      </p:sp>
      <p:sp>
        <p:nvSpPr>
          <p:cNvPr id="55" name="Google Shape;33;p6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56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4" name="Hoofdtekst - niveau één…"/>
          <p:cNvSpPr txBox="1"/>
          <p:nvPr>
            <p:ph type="body" sz="quarter" idx="1"/>
          </p:nvPr>
        </p:nvSpPr>
        <p:spPr>
          <a:xfrm>
            <a:off x="138533" y="1583344"/>
            <a:ext cx="1108801" cy="1518401"/>
          </a:xfrm>
          <a:prstGeom prst="rect">
            <a:avLst/>
          </a:prstGeom>
        </p:spPr>
        <p:txBody>
          <a:bodyPr/>
          <a:lstStyle>
            <a:lvl1pPr marL="411842" indent="-272142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5" name="Google Shape;38;p7"/>
          <p:cNvSpPr txBox="1"/>
          <p:nvPr>
            <p:ph type="body" sz="quarter" idx="21"/>
          </p:nvPr>
        </p:nvSpPr>
        <p:spPr>
          <a:xfrm>
            <a:off x="1538820" y="1583344"/>
            <a:ext cx="1031602" cy="1518401"/>
          </a:xfrm>
          <a:prstGeom prst="rect">
            <a:avLst/>
          </a:prstGeom>
          <a:ln w="12700"/>
        </p:spPr>
        <p:txBody>
          <a:bodyPr/>
          <a:lstStyle/>
          <a:p>
            <a:pPr marL="411842" indent="-272142">
              <a:buSzPts val="1200"/>
              <a:defRPr sz="1200"/>
            </a:pPr>
          </a:p>
        </p:txBody>
      </p:sp>
      <p:sp>
        <p:nvSpPr>
          <p:cNvPr id="66" name="Google Shape;39;p7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67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  <p:sp>
        <p:nvSpPr>
          <p:cNvPr id="68" name="Google Shape;41;p7"/>
          <p:cNvSpPr txBox="1"/>
          <p:nvPr>
            <p:ph type="body" sz="quarter" idx="22"/>
          </p:nvPr>
        </p:nvSpPr>
        <p:spPr>
          <a:xfrm>
            <a:off x="2861908" y="1583344"/>
            <a:ext cx="1031601" cy="1518401"/>
          </a:xfrm>
          <a:prstGeom prst="rect">
            <a:avLst/>
          </a:prstGeom>
          <a:ln w="12700"/>
        </p:spPr>
        <p:txBody>
          <a:bodyPr/>
          <a:lstStyle/>
          <a:p>
            <a:pPr marL="411842" indent="-272142">
              <a:buSzPts val="1200"/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6" name="Hoofdtekst - niveau één…"/>
          <p:cNvSpPr txBox="1"/>
          <p:nvPr>
            <p:ph type="body" sz="quarter" idx="1"/>
          </p:nvPr>
        </p:nvSpPr>
        <p:spPr>
          <a:xfrm>
            <a:off x="138533" y="1583344"/>
            <a:ext cx="1777734" cy="1518401"/>
          </a:xfrm>
          <a:prstGeom prst="rect">
            <a:avLst/>
          </a:prstGeom>
        </p:spPr>
        <p:txBody>
          <a:bodyPr/>
          <a:lstStyle>
            <a:lvl1pPr marL="411842" indent="-272142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7" name="Google Shape;45;p8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78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86" name="Hoofdtekst - niveau één…"/>
          <p:cNvSpPr txBox="1"/>
          <p:nvPr>
            <p:ph type="body" sz="quarter" idx="1"/>
          </p:nvPr>
        </p:nvSpPr>
        <p:spPr>
          <a:xfrm>
            <a:off x="2147733" y="1583344"/>
            <a:ext cx="1777734" cy="1518401"/>
          </a:xfrm>
          <a:prstGeom prst="rect">
            <a:avLst/>
          </a:prstGeom>
        </p:spPr>
        <p:txBody>
          <a:bodyPr/>
          <a:lstStyle>
            <a:lvl1pPr marL="411842" indent="-272142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7" name="Google Shape;50;p9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88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96" name="Google Shape;54;p10"/>
          <p:cNvSpPr txBox="1"/>
          <p:nvPr/>
        </p:nvSpPr>
        <p:spPr>
          <a:xfrm>
            <a:off x="138533" y="3198555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  <p:sp>
        <p:nvSpPr>
          <p:cNvPr id="97" name="Dianummer"/>
          <p:cNvSpPr txBox="1"/>
          <p:nvPr>
            <p:ph type="sldNum" sz="quarter" idx="2"/>
          </p:nvPr>
        </p:nvSpPr>
        <p:spPr>
          <a:xfrm>
            <a:off x="3803015" y="3236565"/>
            <a:ext cx="154800" cy="157467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138533" y="1224322"/>
            <a:ext cx="3786934" cy="25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138533" y="1583344"/>
            <a:ext cx="3786934" cy="1518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3803015" y="3227831"/>
            <a:ext cx="154800" cy="157468"/>
          </a:xfrm>
          <a:prstGeom prst="rect">
            <a:avLst/>
          </a:prstGeom>
          <a:ln w="3175">
            <a:miter lim="400000"/>
          </a:ln>
        </p:spPr>
        <p:txBody>
          <a:bodyPr wrap="none" lIns="40633" tIns="40633" rIns="40633" bIns="40633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Google Shape;24;p4"/>
          <p:cNvSpPr txBox="1"/>
          <p:nvPr/>
        </p:nvSpPr>
        <p:spPr>
          <a:xfrm>
            <a:off x="138533" y="4248249"/>
            <a:ext cx="1212401" cy="23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 anchor="ctr">
            <a:spAutoFit/>
          </a:bodyPr>
          <a:lstStyle>
            <a:lvl1pPr>
              <a:defRPr sz="500">
                <a:solidFill>
                  <a:srgbClr val="B7B7B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© Very Good Ventures LLC - Confidential and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1pPr>
      <a:lvl2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2pPr>
      <a:lvl3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3pPr>
      <a:lvl4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4pPr>
      <a:lvl5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5pPr>
      <a:lvl6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6pPr>
      <a:lvl7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7pPr>
      <a:lvl8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8pPr>
      <a:lvl9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SemiBold"/>
          <a:ea typeface="Source Sans Pro SemiBold"/>
          <a:cs typeface="Source Sans Pro SemiBold"/>
          <a:sym typeface="Source Sans Pro SemiBold"/>
        </a:defRPr>
      </a:lvl9pPr>
    </p:titleStyle>
    <p:bodyStyle>
      <a:lvl1pPr marL="415925" marR="0" indent="-288925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938334" marR="0" indent="-335084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452995" marR="0" indent="-379845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9875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24447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9019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33591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8163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4273550" marR="0" indent="-44450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Source Sans Pro Regular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0" algn="l" defTabSz="812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79;p15"/>
          <p:cNvSpPr txBox="1"/>
          <p:nvPr>
            <p:ph type="title"/>
          </p:nvPr>
        </p:nvSpPr>
        <p:spPr>
          <a:xfrm>
            <a:off x="182853" y="1100632"/>
            <a:ext cx="3515486" cy="1302709"/>
          </a:xfrm>
          <a:prstGeom prst="rect">
            <a:avLst/>
          </a:prstGeom>
        </p:spPr>
        <p:txBody>
          <a:bodyPr/>
          <a:lstStyle/>
          <a:p>
            <a:pPr defTabSz="617727">
              <a:defRPr sz="2584"/>
            </a:pPr>
            <a:r>
              <a:t>TESTING IN FLUTTER</a:t>
            </a:r>
          </a:p>
          <a:p>
            <a:pPr defTabSz="617727">
              <a:defRPr sz="2584"/>
            </a:pPr>
            <a:r>
              <a:t>AND DART</a:t>
            </a:r>
          </a:p>
          <a:p>
            <a:pPr defTabSz="617727">
              <a:defRPr sz="2584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(for the lazy) </a:t>
            </a:r>
          </a:p>
        </p:txBody>
      </p:sp>
      <p:sp>
        <p:nvSpPr>
          <p:cNvPr id="147" name="Google Shape;80;p15"/>
          <p:cNvSpPr txBox="1"/>
          <p:nvPr>
            <p:ph type="body" sz="quarter" idx="1"/>
          </p:nvPr>
        </p:nvSpPr>
        <p:spPr>
          <a:xfrm>
            <a:off x="158488" y="2582310"/>
            <a:ext cx="3786935" cy="352268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 quick-fire introduction to testing logic and UI.</a:t>
            </a:r>
          </a:p>
        </p:txBody>
      </p:sp>
      <p:sp>
        <p:nvSpPr>
          <p:cNvPr id="148" name="Google Shape;81;p15"/>
          <p:cNvSpPr txBox="1"/>
          <p:nvPr/>
        </p:nvSpPr>
        <p:spPr>
          <a:xfrm>
            <a:off x="158488" y="2929686"/>
            <a:ext cx="3786935" cy="35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>
            <a:lvl1pPr>
              <a:defRPr sz="600">
                <a:solidFill>
                  <a:srgbClr val="1A1938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Oct 29, 2021</a:t>
            </a:r>
          </a:p>
        </p:txBody>
      </p:sp>
      <p:sp>
        <p:nvSpPr>
          <p:cNvPr id="149" name="Google Shape;82;p15"/>
          <p:cNvSpPr txBox="1"/>
          <p:nvPr>
            <p:ph type="sldNum" sz="quarter" idx="4294967295"/>
          </p:nvPr>
        </p:nvSpPr>
        <p:spPr>
          <a:xfrm>
            <a:off x="3803015" y="3236565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88;p16"/>
          <p:cNvSpPr txBox="1"/>
          <p:nvPr/>
        </p:nvSpPr>
        <p:spPr>
          <a:xfrm>
            <a:off x="138533" y="966499"/>
            <a:ext cx="3786934" cy="2447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The  </a:t>
            </a:r>
            <a:r>
              <a:rPr spc="-150">
                <a:latin typeface="Fira Code Bold"/>
                <a:ea typeface="Fira Code Bold"/>
                <a:cs typeface="Fira Code Bold"/>
                <a:sym typeface="Fira Code Bold"/>
              </a:rPr>
              <a:t>WidgetTester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mechanism to test widgets. (Duh.)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Creates a widget tree that can be interacted with.</a:t>
            </a:r>
            <a:endParaRPr>
              <a:solidFill>
                <a:srgbClr val="A7A7A7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800"/>
              </a:spcBef>
              <a:defRPr i="1"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solidFill>
                  <a:srgbClr val="A7A7A7"/>
                </a:solidFill>
              </a:rPr>
              <a:t>pump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the app, </a:t>
            </a:r>
            <a:r>
              <a:rPr>
                <a:solidFill>
                  <a:srgbClr val="A7A7A7"/>
                </a:solidFill>
              </a:rPr>
              <a:t>tap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on this button,</a:t>
            </a:r>
            <a:b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get me the </a:t>
            </a:r>
            <a:r>
              <a:rPr>
                <a:solidFill>
                  <a:srgbClr val="A7A7A7"/>
                </a:solidFill>
              </a:rPr>
              <a:t>instance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of this widget,</a:t>
            </a:r>
            <a:b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find the </a:t>
            </a:r>
            <a:r>
              <a:rPr>
                <a:solidFill>
                  <a:srgbClr val="A7A7A7"/>
                </a:solidFill>
              </a:rPr>
              <a:t>state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of my   </a:t>
            </a:r>
            <a:r>
              <a:rPr i="0" spc="-112">
                <a:solidFill>
                  <a:srgbClr val="A7A7A7"/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Scaffold</a:t>
            </a:r>
          </a:p>
        </p:txBody>
      </p:sp>
      <p:sp>
        <p:nvSpPr>
          <p:cNvPr id="192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193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194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54800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Afgeronde rechthoek"/>
          <p:cNvSpPr/>
          <p:nvPr/>
        </p:nvSpPr>
        <p:spPr>
          <a:xfrm>
            <a:off x="758262" y="1073981"/>
            <a:ext cx="2298667" cy="418609"/>
          </a:xfrm>
          <a:prstGeom prst="roundRect">
            <a:avLst>
              <a:gd name="adj" fmla="val 16599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Afgeronde rechthoek"/>
          <p:cNvSpPr/>
          <p:nvPr/>
        </p:nvSpPr>
        <p:spPr>
          <a:xfrm>
            <a:off x="1625079" y="2640546"/>
            <a:ext cx="890042" cy="220968"/>
          </a:xfrm>
          <a:prstGeom prst="roundRect">
            <a:avLst>
              <a:gd name="adj" fmla="val 21617"/>
            </a:avLst>
          </a:prstGeom>
          <a:ln w="12700">
            <a:solidFill>
              <a:srgbClr val="A5A5A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88;p16"/>
          <p:cNvSpPr txBox="1"/>
          <p:nvPr/>
        </p:nvSpPr>
        <p:spPr>
          <a:xfrm>
            <a:off x="138533" y="966499"/>
            <a:ext cx="3786934" cy="23644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Finders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way to find widgets in the widget tree.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Can be used with matchers.</a:t>
            </a:r>
            <a:endParaRPr>
              <a:solidFill>
                <a:srgbClr val="A7A7A7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>
              <a:solidFill>
                <a:srgbClr val="A7A7A7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800"/>
              </a:spcBef>
              <a:defRPr i="1"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find the   </a:t>
            </a:r>
            <a:r>
              <a:rPr i="0" spc="-69">
                <a:solidFill>
                  <a:srgbClr val="A7A7A7"/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MaterialApp </a:t>
            </a:r>
            <a:r>
              <a:rPr spc="-112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find the </a:t>
            </a:r>
            <a:r>
              <a:rPr>
                <a:solidFill>
                  <a:srgbClr val="A7A7A7"/>
                </a:solidFill>
              </a:rPr>
              <a:t>text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“Home”,</a:t>
            </a:r>
            <a:b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find the alarm </a:t>
            </a:r>
            <a:r>
              <a:rPr>
                <a:solidFill>
                  <a:srgbClr val="A7A7A7"/>
                </a:solidFill>
              </a:rPr>
              <a:t>icon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find the text </a:t>
            </a:r>
            <a:r>
              <a:rPr>
                <a:solidFill>
                  <a:srgbClr val="A7A7A7"/>
                </a:solidFill>
              </a:rPr>
              <a:t>within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this tile</a:t>
            </a:r>
          </a:p>
        </p:txBody>
      </p:sp>
      <p:sp>
        <p:nvSpPr>
          <p:cNvPr id="199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200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201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54800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Afgeronde rechthoek"/>
          <p:cNvSpPr/>
          <p:nvPr/>
        </p:nvSpPr>
        <p:spPr>
          <a:xfrm>
            <a:off x="795406" y="2473385"/>
            <a:ext cx="1199701" cy="220968"/>
          </a:xfrm>
          <a:prstGeom prst="roundRect">
            <a:avLst>
              <a:gd name="adj" fmla="val 21617"/>
            </a:avLst>
          </a:prstGeom>
          <a:ln w="12700">
            <a:solidFill>
              <a:srgbClr val="A5A5A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88;p16"/>
          <p:cNvSpPr txBox="1"/>
          <p:nvPr/>
        </p:nvSpPr>
        <p:spPr>
          <a:xfrm>
            <a:off x="138533" y="966499"/>
            <a:ext cx="3786934" cy="23644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Mocks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Fake external dependencies and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dictate their behaviour.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Extremely powerful and flexible.</a:t>
            </a:r>
            <a:endParaRPr>
              <a:solidFill>
                <a:srgbClr val="A7A7A7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the </a:t>
            </a:r>
            <a:r>
              <a:rPr spc="-69">
                <a:solidFill>
                  <a:srgbClr val="A7A7A7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mocktail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package. 🦄</a:t>
            </a:r>
          </a:p>
        </p:txBody>
      </p:sp>
      <p:sp>
        <p:nvSpPr>
          <p:cNvPr id="205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206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207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54800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88;p16"/>
          <p:cNvSpPr txBox="1"/>
          <p:nvPr/>
        </p:nvSpPr>
        <p:spPr>
          <a:xfrm>
            <a:off x="138533" y="966499"/>
            <a:ext cx="3786934" cy="23644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Code Coverage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metric of what lines of code have been </a:t>
            </a:r>
            <a:r>
              <a:t>run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during tests.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VGV aims for </a:t>
            </a:r>
            <a:r>
              <a:rPr>
                <a:solidFill>
                  <a:srgbClr val="A7A7A7"/>
                </a:solidFill>
              </a:rPr>
              <a:t>100%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code coverage.</a:t>
            </a:r>
          </a:p>
        </p:txBody>
      </p:sp>
      <p:sp>
        <p:nvSpPr>
          <p:cNvPr id="210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211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212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54800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61;p14"/>
          <p:cNvSpPr txBox="1"/>
          <p:nvPr/>
        </p:nvSpPr>
        <p:spPr>
          <a:xfrm>
            <a:off x="636004" y="3020752"/>
            <a:ext cx="1277766" cy="80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914400">
              <a:defRPr sz="1000">
                <a:solidFill>
                  <a:srgbClr val="202124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Jeroen Meijer (Jay)</a:t>
            </a:r>
          </a:p>
          <a:p>
            <a:pPr defTabSz="914400">
              <a:defRPr sz="1000">
                <a:solidFill>
                  <a:srgbClr val="202124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Senior Engineer</a:t>
            </a:r>
          </a:p>
          <a:p>
            <a:pPr defTabSz="914400">
              <a:defRPr sz="1000">
                <a:solidFill>
                  <a:srgbClr val="202124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@jfkdev</a:t>
            </a:r>
          </a:p>
        </p:txBody>
      </p:sp>
      <p:pic>
        <p:nvPicPr>
          <p:cNvPr id="215" name="Jeroen Profi Smile Transparent.png" descr="Jeroen Profi Smile Transparent.png"/>
          <p:cNvPicPr>
            <a:picLocks noChangeAspect="1"/>
          </p:cNvPicPr>
          <p:nvPr/>
        </p:nvPicPr>
        <p:blipFill>
          <a:blip r:embed="rId2">
            <a:extLst/>
          </a:blip>
          <a:srcRect l="0" t="393" r="15" b="21841"/>
          <a:stretch>
            <a:fillRect/>
          </a:stretch>
        </p:blipFill>
        <p:spPr>
          <a:xfrm>
            <a:off x="149782" y="3074686"/>
            <a:ext cx="514748" cy="514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8" y="0"/>
                </a:moveTo>
                <a:cubicBezTo>
                  <a:pt x="4843" y="0"/>
                  <a:pt x="0" y="4843"/>
                  <a:pt x="0" y="10808"/>
                </a:cubicBezTo>
                <a:cubicBezTo>
                  <a:pt x="0" y="16774"/>
                  <a:pt x="4843" y="21600"/>
                  <a:pt x="10808" y="21600"/>
                </a:cubicBezTo>
                <a:cubicBezTo>
                  <a:pt x="16774" y="21600"/>
                  <a:pt x="21600" y="16774"/>
                  <a:pt x="21600" y="10808"/>
                </a:cubicBezTo>
                <a:cubicBezTo>
                  <a:pt x="21600" y="4843"/>
                  <a:pt x="16774" y="0"/>
                  <a:pt x="1080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6" name="Google Shape;282;p33" descr="Google Shape;282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2657" y="2368612"/>
            <a:ext cx="973024" cy="101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282;p33" descr="Google Shape;282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93" y="3190350"/>
            <a:ext cx="393414" cy="41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7;p16"/>
          <p:cNvSpPr txBox="1"/>
          <p:nvPr>
            <p:ph type="title"/>
          </p:nvPr>
        </p:nvSpPr>
        <p:spPr>
          <a:xfrm>
            <a:off x="138533" y="182229"/>
            <a:ext cx="3786934" cy="600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You don’t test enough.</a:t>
            </a:r>
          </a:p>
        </p:txBody>
      </p:sp>
      <p:sp>
        <p:nvSpPr>
          <p:cNvPr id="152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If you do, that’s great!</a:t>
            </a:r>
          </a:p>
        </p:txBody>
      </p:sp>
      <p:sp>
        <p:nvSpPr>
          <p:cNvPr id="153" name="Google Shape;89;p16"/>
          <p:cNvSpPr txBox="1"/>
          <p:nvPr>
            <p:ph type="sldNum" sz="quarter" idx="2"/>
          </p:nvPr>
        </p:nvSpPr>
        <p:spPr>
          <a:xfrm>
            <a:off x="3803015" y="3227831"/>
            <a:ext cx="127001" cy="1574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Google Shape;88;p16"/>
          <p:cNvSpPr txBox="1"/>
          <p:nvPr/>
        </p:nvSpPr>
        <p:spPr>
          <a:xfrm>
            <a:off x="138533" y="1092651"/>
            <a:ext cx="3786934" cy="544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buClr>
                <a:srgbClr val="000000"/>
              </a:buClr>
              <a:buFont typeface="Source Sans Pro Regular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Why test?</a:t>
            </a:r>
            <a:br/>
            <a:r>
              <a:t>One word: confidence.</a:t>
            </a:r>
          </a:p>
        </p:txBody>
      </p:sp>
      <p:sp>
        <p:nvSpPr>
          <p:cNvPr id="155" name="Google Shape;88;p16"/>
          <p:cNvSpPr txBox="1"/>
          <p:nvPr/>
        </p:nvSpPr>
        <p:spPr>
          <a:xfrm>
            <a:off x="138533" y="1693605"/>
            <a:ext cx="3786934" cy="11847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Current code works as expected.</a:t>
            </a:r>
          </a:p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Past code doesn’t cause bugs.</a:t>
            </a:r>
          </a:p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Code will change over time (and still work).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6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6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6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p" bldLvl="5" animBg="1" rev="0" advAuto="0" spid="15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7;p16"/>
          <p:cNvSpPr txBox="1"/>
          <p:nvPr>
            <p:ph type="title"/>
          </p:nvPr>
        </p:nvSpPr>
        <p:spPr>
          <a:xfrm>
            <a:off x="138533" y="182229"/>
            <a:ext cx="3786934" cy="600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BuT wHaT dO??!?</a:t>
            </a:r>
          </a:p>
        </p:txBody>
      </p:sp>
      <p:sp>
        <p:nvSpPr>
          <p:cNvPr id="158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Don’t panic.</a:t>
            </a:r>
          </a:p>
        </p:txBody>
      </p:sp>
      <p:sp>
        <p:nvSpPr>
          <p:cNvPr id="159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Google Shape;88;p16"/>
          <p:cNvSpPr txBox="1"/>
          <p:nvPr/>
        </p:nvSpPr>
        <p:spPr>
          <a:xfrm>
            <a:off x="138533" y="1092651"/>
            <a:ext cx="3786934" cy="544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buClr>
                <a:srgbClr val="000000"/>
              </a:buClr>
              <a:buFont typeface="Source Sans Pro Regular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What should I test?</a:t>
            </a:r>
            <a:br/>
            <a:r>
              <a:t>Whatever you want.</a:t>
            </a:r>
          </a:p>
        </p:txBody>
      </p:sp>
      <p:sp>
        <p:nvSpPr>
          <p:cNvPr id="161" name="Google Shape;88;p16"/>
          <p:cNvSpPr txBox="1"/>
          <p:nvPr/>
        </p:nvSpPr>
        <p:spPr>
          <a:xfrm>
            <a:off x="138533" y="1693605"/>
            <a:ext cx="3786934" cy="11847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At VGV, we test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what gives the most value</a:t>
            </a:r>
            <a:r>
              <a:t>.</a:t>
            </a:r>
            <a:br/>
            <a:r>
              <a:t>Logic, widgets, context differences, navigation, and more.</a:t>
            </a:r>
          </a:p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You </a:t>
            </a:r>
            <a:r>
              <a:rPr i="1"/>
              <a:t>can</a:t>
            </a:r>
            <a:r>
              <a:t> test anything.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6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6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p" bldLvl="5" animBg="1" rev="0" advAuto="0" spid="16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88;p16"/>
          <p:cNvSpPr txBox="1"/>
          <p:nvPr/>
        </p:nvSpPr>
        <p:spPr>
          <a:xfrm>
            <a:off x="138533" y="1108015"/>
            <a:ext cx="3786934" cy="11847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Multiple types of tests.</a:t>
            </a:r>
          </a:p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Generally, try to test for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output</a:t>
            </a:r>
            <a:r>
              <a:t>.</a:t>
            </a:r>
          </a:p>
          <a:p>
            <a:pPr marL="140368" indent="-140368">
              <a:spcBef>
                <a:spcPts val="800"/>
              </a:spcBef>
              <a:buSzPct val="100000"/>
              <a:buChar char="•"/>
              <a:defRPr sz="1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Let’s get to it.</a:t>
            </a:r>
          </a:p>
        </p:txBody>
      </p:sp>
      <p:sp>
        <p:nvSpPr>
          <p:cNvPr id="166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But how do I test? 🤔</a:t>
            </a:r>
          </a:p>
        </p:txBody>
      </p:sp>
      <p:sp>
        <p:nvSpPr>
          <p:cNvPr id="167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Glad you asked.</a:t>
            </a:r>
          </a:p>
        </p:txBody>
      </p:sp>
      <p:sp>
        <p:nvSpPr>
          <p:cNvPr id="168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6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6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6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88;p16"/>
          <p:cNvSpPr txBox="1"/>
          <p:nvPr/>
        </p:nvSpPr>
        <p:spPr>
          <a:xfrm>
            <a:off x="138533" y="966499"/>
            <a:ext cx="3786934" cy="1310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Test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block of code that </a:t>
            </a:r>
            <a:r>
              <a:t>performs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i="1"/>
              <a:t>some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t>operation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makes </a:t>
            </a:r>
            <a:r>
              <a:t>assertions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about the result.</a:t>
            </a:r>
          </a:p>
        </p:txBody>
      </p:sp>
      <p:sp>
        <p:nvSpPr>
          <p:cNvPr id="171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172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173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88;p16"/>
          <p:cNvSpPr txBox="1"/>
          <p:nvPr/>
        </p:nvSpPr>
        <p:spPr>
          <a:xfrm>
            <a:off x="138533" y="966499"/>
            <a:ext cx="3786934" cy="1310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Groups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Allows grouping a set of related tests.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Supports string concatenation of test names.</a:t>
            </a:r>
          </a:p>
        </p:txBody>
      </p:sp>
      <p:sp>
        <p:nvSpPr>
          <p:cNvPr id="176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177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178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88;p16"/>
          <p:cNvSpPr txBox="1"/>
          <p:nvPr/>
        </p:nvSpPr>
        <p:spPr>
          <a:xfrm>
            <a:off x="138533" y="966499"/>
            <a:ext cx="3786934" cy="1739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1400"/>
              <a:t> </a:t>
            </a:r>
            <a:r>
              <a:t>expect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Make assertions in testing.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Attempts to </a:t>
            </a:r>
            <a: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match</a:t>
            </a:r>
            <a:r>
              <a:rPr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against B.</a:t>
            </a:r>
          </a:p>
        </p:txBody>
      </p:sp>
      <p:sp>
        <p:nvSpPr>
          <p:cNvPr id="181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182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183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Afgeronde rechthoek"/>
          <p:cNvSpPr/>
          <p:nvPr/>
        </p:nvSpPr>
        <p:spPr>
          <a:xfrm>
            <a:off x="196948" y="1078214"/>
            <a:ext cx="1369120" cy="418610"/>
          </a:xfrm>
          <a:prstGeom prst="roundRect">
            <a:avLst>
              <a:gd name="adj" fmla="val 17266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88;p16"/>
          <p:cNvSpPr txBox="1"/>
          <p:nvPr/>
        </p:nvSpPr>
        <p:spPr>
          <a:xfrm>
            <a:off x="138533" y="966499"/>
            <a:ext cx="3786934" cy="14619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633" tIns="40633" rIns="40633" bIns="40633">
            <a:normAutofit fontScale="100000" lnSpcReduction="0"/>
          </a:bodyPr>
          <a:lstStyle/>
          <a:p>
            <a:pPr>
              <a:spcBef>
                <a:spcPts val="800"/>
              </a:spcBef>
              <a:defRPr sz="25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Matchers</a:t>
            </a:r>
          </a:p>
          <a:p>
            <a:pPr>
              <a:spcBef>
                <a:spcPts val="800"/>
              </a:spcBef>
              <a:defRPr sz="140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Defines how to check or assert values.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</a:t>
            </a:r>
            <a:r>
              <a:rPr i="1">
                <a:solidFill>
                  <a:srgbClr val="A7A7A7"/>
                </a:solidFill>
              </a:rPr>
              <a:t>equals</a:t>
            </a:r>
            <a: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B, “hi there” </a:t>
            </a:r>
            <a:r>
              <a:rPr i="1">
                <a:solidFill>
                  <a:srgbClr val="A7A7A7"/>
                </a:solidFill>
              </a:rPr>
              <a:t>contains</a:t>
            </a:r>
            <a: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“hi”,</a:t>
            </a:r>
            <a:b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i="1">
                <a:solidFill>
                  <a:srgbClr val="A7A7A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this stream </a:t>
            </a:r>
            <a:r>
              <a:rPr i="1">
                <a:solidFill>
                  <a:srgbClr val="A7A7A7"/>
                </a:solidFill>
              </a:rPr>
              <a:t>emits </a:t>
            </a:r>
            <a:r>
              <a:rPr spc="-196">
                <a:solidFill>
                  <a:srgbClr val="A7A7A7"/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[1, 2, 3]</a:t>
            </a:r>
          </a:p>
        </p:txBody>
      </p:sp>
      <p:sp>
        <p:nvSpPr>
          <p:cNvPr id="187" name="Google Shape;87;p16"/>
          <p:cNvSpPr txBox="1"/>
          <p:nvPr>
            <p:ph type="title"/>
          </p:nvPr>
        </p:nvSpPr>
        <p:spPr>
          <a:xfrm>
            <a:off x="138533" y="182229"/>
            <a:ext cx="3786934" cy="54468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Testing in practice</a:t>
            </a:r>
          </a:p>
        </p:txBody>
      </p:sp>
      <p:sp>
        <p:nvSpPr>
          <p:cNvPr id="188" name="Google Shape;88;p16"/>
          <p:cNvSpPr txBox="1"/>
          <p:nvPr>
            <p:ph type="body" sz="quarter" idx="1"/>
          </p:nvPr>
        </p:nvSpPr>
        <p:spPr>
          <a:xfrm>
            <a:off x="138533" y="595615"/>
            <a:ext cx="3786934" cy="323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None/>
              <a:defRPr i="1" sz="1200">
                <a:solidFill>
                  <a:srgbClr val="A7A7A7"/>
                </a:solidFill>
              </a:defRPr>
            </a:lvl1pPr>
          </a:lstStyle>
          <a:p>
            <a:pPr/>
            <a:r>
              <a:t>Let’s see it in action.</a:t>
            </a:r>
          </a:p>
        </p:txBody>
      </p:sp>
      <p:sp>
        <p:nvSpPr>
          <p:cNvPr id="189" name="Google Shape;89;p16"/>
          <p:cNvSpPr txBox="1"/>
          <p:nvPr>
            <p:ph type="sldNum" sz="quarter" idx="2"/>
          </p:nvPr>
        </p:nvSpPr>
        <p:spPr>
          <a:xfrm>
            <a:off x="3803015" y="3227832"/>
            <a:ext cx="127001" cy="157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fad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GV - Light">
  <a:themeElements>
    <a:clrScheme name="VGV -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VGV -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GV -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GV - Light">
  <a:themeElements>
    <a:clrScheme name="VGV -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VGV -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GV -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