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82"/>
  </p:notesMasterIdLst>
  <p:sldIdLst>
    <p:sldId id="282" r:id="rId2"/>
    <p:sldId id="315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296" r:id="rId17"/>
    <p:sldId id="288" r:id="rId18"/>
    <p:sldId id="330" r:id="rId19"/>
    <p:sldId id="331" r:id="rId20"/>
    <p:sldId id="332" r:id="rId21"/>
    <p:sldId id="333" r:id="rId22"/>
    <p:sldId id="294" r:id="rId23"/>
    <p:sldId id="334" r:id="rId24"/>
    <p:sldId id="335" r:id="rId25"/>
    <p:sldId id="336" r:id="rId26"/>
    <p:sldId id="337" r:id="rId27"/>
    <p:sldId id="338" r:id="rId28"/>
    <p:sldId id="297" r:id="rId29"/>
    <p:sldId id="295" r:id="rId30"/>
    <p:sldId id="339" r:id="rId31"/>
    <p:sldId id="340" r:id="rId32"/>
    <p:sldId id="298" r:id="rId33"/>
    <p:sldId id="293" r:id="rId34"/>
    <p:sldId id="341" r:id="rId35"/>
    <p:sldId id="342" r:id="rId36"/>
    <p:sldId id="343" r:id="rId37"/>
    <p:sldId id="299" r:id="rId38"/>
    <p:sldId id="300" r:id="rId39"/>
    <p:sldId id="344" r:id="rId40"/>
    <p:sldId id="345" r:id="rId41"/>
    <p:sldId id="346" r:id="rId42"/>
    <p:sldId id="347" r:id="rId43"/>
    <p:sldId id="301" r:id="rId44"/>
    <p:sldId id="303" r:id="rId45"/>
    <p:sldId id="302" r:id="rId46"/>
    <p:sldId id="348" r:id="rId47"/>
    <p:sldId id="349" r:id="rId48"/>
    <p:sldId id="304" r:id="rId49"/>
    <p:sldId id="350" r:id="rId50"/>
    <p:sldId id="351" r:id="rId51"/>
    <p:sldId id="352" r:id="rId52"/>
    <p:sldId id="305" r:id="rId53"/>
    <p:sldId id="306" r:id="rId54"/>
    <p:sldId id="369" r:id="rId55"/>
    <p:sldId id="370" r:id="rId56"/>
    <p:sldId id="371" r:id="rId57"/>
    <p:sldId id="372" r:id="rId58"/>
    <p:sldId id="373" r:id="rId59"/>
    <p:sldId id="307" r:id="rId60"/>
    <p:sldId id="308" r:id="rId61"/>
    <p:sldId id="366" r:id="rId62"/>
    <p:sldId id="367" r:id="rId63"/>
    <p:sldId id="368" r:id="rId64"/>
    <p:sldId id="309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10" r:id="rId75"/>
    <p:sldId id="311" r:id="rId76"/>
    <p:sldId id="353" r:id="rId77"/>
    <p:sldId id="354" r:id="rId78"/>
    <p:sldId id="355" r:id="rId79"/>
    <p:sldId id="356" r:id="rId80"/>
    <p:sldId id="316" r:id="rId81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07"/>
  </p:normalViewPr>
  <p:slideViewPr>
    <p:cSldViewPr snapToGrid="0" snapToObjects="1">
      <p:cViewPr varScale="1">
        <p:scale>
          <a:sx n="131" d="100"/>
          <a:sy n="131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16-4-2018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mtClean="0"/>
              <a:t>Because half of the learners in the training know</a:t>
            </a:r>
            <a:r>
              <a:rPr lang="nl-NL" baseline="0" smtClean="0"/>
              <a:t> little JavaScript but do know Java. Can be skipped.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90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:</a:t>
            </a:r>
            <a:r>
              <a:rPr lang="nl-NL" baseline="0" dirty="0" smtClean="0"/>
              <a:t> get a </a:t>
            </a:r>
            <a:r>
              <a:rPr lang="nl-NL" baseline="0" dirty="0" err="1" smtClean="0"/>
              <a:t>specific</a:t>
            </a:r>
            <a:r>
              <a:rPr lang="nl-NL" baseline="0" dirty="0" smtClean="0"/>
              <a:t> record, filter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data, get </a:t>
            </a:r>
            <a:r>
              <a:rPr lang="nl-NL" baseline="0" dirty="0" err="1" smtClean="0"/>
              <a:t>indexnumbers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fetchsizes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transform</a:t>
            </a:r>
            <a:r>
              <a:rPr lang="nl-NL" baseline="0" dirty="0" smtClean="0"/>
              <a:t> data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JSON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0548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857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depend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representation</a:t>
            </a:r>
            <a:r>
              <a:rPr lang="nl-NL" baseline="0" dirty="0" smtClean="0"/>
              <a:t> of data (</a:t>
            </a:r>
            <a:r>
              <a:rPr lang="nl-NL" baseline="0" dirty="0" err="1" smtClean="0"/>
              <a:t>collection</a:t>
            </a:r>
            <a:r>
              <a:rPr lang="nl-NL" baseline="0" dirty="0" smtClean="0"/>
              <a:t> or array)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jet component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476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JET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12 column </a:t>
            </a:r>
            <a:r>
              <a:rPr lang="nl-NL" baseline="0" dirty="0" err="1" smtClean="0"/>
              <a:t>Grid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layout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parent</a:t>
            </a:r>
            <a:r>
              <a:rPr lang="nl-NL" baseline="0" dirty="0" smtClean="0"/>
              <a:t> element is </a:t>
            </a:r>
            <a:r>
              <a:rPr lang="nl-NL" baseline="0" dirty="0" err="1" smtClean="0"/>
              <a:t>divided</a:t>
            </a:r>
            <a:r>
              <a:rPr lang="nl-NL" baseline="0" dirty="0" smtClean="0"/>
              <a:t> in 12 </a:t>
            </a:r>
            <a:r>
              <a:rPr lang="nl-NL" baseline="0" dirty="0" err="1" smtClean="0"/>
              <a:t>equal</a:t>
            </a:r>
            <a:r>
              <a:rPr lang="nl-NL" baseline="0" dirty="0" smtClean="0"/>
              <a:t> columns.</a:t>
            </a:r>
          </a:p>
          <a:p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set a </a:t>
            </a:r>
            <a:r>
              <a:rPr lang="nl-NL" baseline="0" dirty="0" err="1" smtClean="0"/>
              <a:t>child</a:t>
            </a:r>
            <a:r>
              <a:rPr lang="nl-NL" baseline="0" dirty="0" smtClean="0"/>
              <a:t> element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certain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amount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width</a:t>
            </a:r>
            <a:r>
              <a:rPr lang="nl-NL" baseline="0" dirty="0" smtClean="0"/>
              <a:t>) of columns in order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make </a:t>
            </a:r>
            <a:r>
              <a:rPr lang="nl-NL" baseline="0" dirty="0" err="1" smtClean="0"/>
              <a:t>sure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elements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shown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same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row</a:t>
            </a:r>
            <a:r>
              <a:rPr lang="nl-NL" baseline="0" dirty="0" smtClean="0"/>
              <a:t> (or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).</a:t>
            </a:r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325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330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3718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67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360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Short</a:t>
            </a:r>
            <a:r>
              <a:rPr lang="nl-NL" baseline="0" dirty="0" smtClean="0"/>
              <a:t> demo of JET </a:t>
            </a:r>
            <a:r>
              <a:rPr lang="nl-NL" baseline="0" dirty="0" err="1" smtClean="0"/>
              <a:t>Cookbook</a:t>
            </a:r>
            <a:r>
              <a:rPr lang="nl-NL" baseline="0" dirty="0" smtClean="0"/>
              <a:t>, show different </a:t>
            </a:r>
            <a:r>
              <a:rPr lang="nl-NL" baseline="0" dirty="0" err="1" smtClean="0"/>
              <a:t>categories</a:t>
            </a:r>
            <a:endParaRPr lang="nl-NL" baseline="0" dirty="0" smtClean="0"/>
          </a:p>
          <a:p>
            <a:r>
              <a:rPr lang="nl-NL" baseline="0" dirty="0" smtClean="0"/>
              <a:t>Short demo of </a:t>
            </a:r>
            <a:r>
              <a:rPr lang="nl-NL" baseline="0" dirty="0" err="1" smtClean="0"/>
              <a:t>how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include</a:t>
            </a:r>
            <a:r>
              <a:rPr lang="nl-NL" baseline="0" dirty="0" smtClean="0"/>
              <a:t> component </a:t>
            </a:r>
            <a:r>
              <a:rPr lang="nl-NL" baseline="0" smtClean="0"/>
              <a:t>in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322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Checklist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remember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components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from</a:t>
            </a:r>
            <a:r>
              <a:rPr lang="nl-NL" baseline="0" dirty="0" smtClean="0"/>
              <a:t> </a:t>
            </a:r>
            <a:r>
              <a:rPr lang="nl-NL" baseline="0" smtClean="0"/>
              <a:t>cookbook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8791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different types of </a:t>
            </a:r>
            <a:r>
              <a:rPr lang="nl-NL" baseline="0" dirty="0" err="1" smtClean="0"/>
              <a:t>requests</a:t>
            </a:r>
            <a:r>
              <a:rPr lang="nl-NL" baseline="0" dirty="0" smtClean="0"/>
              <a:t> in short</a:t>
            </a:r>
          </a:p>
          <a:p>
            <a:r>
              <a:rPr lang="nl-NL" baseline="0" dirty="0" err="1" smtClean="0"/>
              <a:t>Further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JSON-format: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pairs?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666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Showing</a:t>
            </a:r>
            <a:r>
              <a:rPr lang="nl-NL" dirty="0" smtClean="0"/>
              <a:t> Postman here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is a </a:t>
            </a:r>
            <a:r>
              <a:rPr lang="nl-NL" baseline="0" dirty="0" err="1" smtClean="0"/>
              <a:t>good</a:t>
            </a:r>
            <a:r>
              <a:rPr lang="nl-NL" baseline="0" dirty="0" smtClean="0"/>
              <a:t> tool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have in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toolbox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It is </a:t>
            </a:r>
            <a:r>
              <a:rPr lang="nl-NL" baseline="0" dirty="0" err="1" smtClean="0"/>
              <a:t>enough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know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basics of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body.</a:t>
            </a:r>
          </a:p>
          <a:p>
            <a:r>
              <a:rPr lang="nl-NL" baseline="0" dirty="0" smtClean="0"/>
              <a:t>But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</a:t>
            </a:r>
            <a:r>
              <a:rPr lang="nl-NL" baseline="0" dirty="0" smtClean="0"/>
              <a:t> headers (in case of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necessary</a:t>
            </a:r>
            <a:r>
              <a:rPr lang="nl-NL" baseline="0" dirty="0" smtClean="0"/>
              <a:t>)</a:t>
            </a:r>
          </a:p>
          <a:p>
            <a:r>
              <a:rPr lang="nl-NL" baseline="0" dirty="0" err="1" smtClean="0"/>
              <a:t>Authorization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added</a:t>
            </a:r>
            <a:endParaRPr lang="nl-NL" baseline="0" dirty="0" smtClean="0"/>
          </a:p>
          <a:p>
            <a:r>
              <a:rPr lang="nl-NL" baseline="0" dirty="0" smtClean="0"/>
              <a:t>Testing.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709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assignments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course we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json</a:t>
            </a:r>
            <a:r>
              <a:rPr lang="nl-NL" baseline="0" dirty="0" smtClean="0"/>
              <a:t>-server as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easy way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get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post data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00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4/16/2018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4/16/2018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4/16/2018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4/16/2018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4/16/2018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4/16/2018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4/16/2018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4/16/2018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4/16/2018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4/16/2018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4/16/2018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4/16/2018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webfolder/technetwork/jet/globalGetStarted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webfolder/technetwork/jet/globalExamples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t9EvsNEPMw" TargetMode="External"/><Relationship Id="rId2" Type="http://schemas.openxmlformats.org/officeDocument/2006/relationships/hyperlink" Target="https://www.youtube.com/watch?v=yznhGmE9VEg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webfolder/technetwork/jet/jetCookbook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middleware/jet410/jet/developer/GUID-293CB342-196F-4FC3-AE69-D1226A025FBB.htm#JETDG113" TargetMode="Externa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nklasens/amis-course-2018.git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s://github.com/lucasjellema/sig-meetup-jet-openlayers-composite-components.git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w3schools.com/jquery/default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afbeelding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1" r="1658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Oracle JET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sz="1200" dirty="0" smtClean="0"/>
              <a:t>Talent </a:t>
            </a:r>
            <a:r>
              <a:rPr lang="nl-NL" sz="1200" dirty="0" err="1" smtClean="0"/>
              <a:t>Launch</a:t>
            </a:r>
            <a:r>
              <a:rPr lang="nl-NL" sz="1200" dirty="0" smtClean="0"/>
              <a:t> April 2018</a:t>
            </a:r>
            <a:br>
              <a:rPr lang="nl-NL" sz="1200" dirty="0" smtClean="0"/>
            </a:br>
            <a:r>
              <a:rPr lang="nl-NL" sz="1200" dirty="0" smtClean="0"/>
              <a:t>Jeroen Rijnboutt &amp; Laura Broekstra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Agenda – Day 2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Finish assignments day 1</a:t>
            </a:r>
          </a:p>
          <a:p>
            <a:r>
              <a:rPr lang="nl-NL" smtClean="0"/>
              <a:t>Visualization components</a:t>
            </a:r>
          </a:p>
          <a:p>
            <a:r>
              <a:rPr lang="nl-NL" smtClean="0"/>
              <a:t>Layout</a:t>
            </a:r>
          </a:p>
          <a:p>
            <a:r>
              <a:rPr lang="nl-NL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Lunch</a:t>
            </a:r>
            <a:endParaRPr lang="nl-NL" smtClean="0"/>
          </a:p>
          <a:p>
            <a:r>
              <a:rPr lang="nl-NL" smtClean="0"/>
              <a:t>JET architecture</a:t>
            </a:r>
          </a:p>
          <a:p>
            <a:r>
              <a:rPr lang="nl-NL" smtClean="0"/>
              <a:t>Composite Components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717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Installing JET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current version 4.2.0</a:t>
            </a:r>
          </a:p>
          <a:p>
            <a:r>
              <a:rPr lang="nl-NL"/>
              <a:t>Get Started page: </a:t>
            </a:r>
            <a:r>
              <a:rPr lang="nl-NL" sz="120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http://</a:t>
            </a:r>
            <a:r>
              <a:rPr lang="nl-NL" sz="120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www.oracle.com/webfolder/technetwork/jet/globalGetStarted.html</a:t>
            </a:r>
            <a:endParaRPr lang="nl-NL" sz="12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nl-NL" sz="12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nl-NL" smtClean="0"/>
              <a:t>Install Oracle JET CLI from NPM</a:t>
            </a:r>
          </a:p>
          <a:p>
            <a:r>
              <a:rPr lang="nl-NL" b="1"/>
              <a:t>npm -g install @</a:t>
            </a:r>
            <a:r>
              <a:rPr lang="nl-NL" b="1" smtClean="0"/>
              <a:t>oracle/ojet-cli</a:t>
            </a:r>
            <a:endParaRPr lang="nl-NL" i="1"/>
          </a:p>
          <a:p>
            <a:r>
              <a:rPr lang="nl-NL" b="1" smtClean="0"/>
              <a:t>ojet create &lt;applicationName&gt;</a:t>
            </a:r>
          </a:p>
          <a:p>
            <a:r>
              <a:rPr lang="nl-NL" b="1" smtClean="0"/>
              <a:t> </a:t>
            </a:r>
          </a:p>
          <a:p>
            <a:r>
              <a:rPr lang="nl-NL"/>
              <a:t>Optional: Use a </a:t>
            </a:r>
            <a:r>
              <a:rPr lang="nl-NL" smtClean="0"/>
              <a:t>template:</a:t>
            </a:r>
            <a:endParaRPr lang="nl-NL"/>
          </a:p>
          <a:p>
            <a:r>
              <a:rPr lang="nl-NL" b="1"/>
              <a:t>ojet create &lt;applicationName&gt; </a:t>
            </a:r>
            <a:r>
              <a:rPr lang="nl-NL" b="1" smtClean="0"/>
              <a:t>--template=navdrawer</a:t>
            </a:r>
            <a:endParaRPr lang="nl-NL" b="1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05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JET templates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>
                <a:hlinkClick r:id="rId2"/>
              </a:rPr>
              <a:t>http://</a:t>
            </a:r>
            <a:r>
              <a:rPr lang="nl-NL" smtClean="0">
                <a:hlinkClick r:id="rId2"/>
              </a:rPr>
              <a:t>www.oracle.com/webfolder/technetwork/jet/globalExamples.html</a:t>
            </a:r>
            <a:endParaRPr lang="nl-NL" smtClean="0"/>
          </a:p>
          <a:p>
            <a:endParaRPr lang="nl-NL"/>
          </a:p>
          <a:p>
            <a:r>
              <a:rPr lang="nl-NL" smtClean="0"/>
              <a:t>Basic Starter – no navigation</a:t>
            </a:r>
          </a:p>
          <a:p>
            <a:r>
              <a:rPr lang="nl-NL" smtClean="0"/>
              <a:t>Nav Bar Starter – a navigation bar</a:t>
            </a:r>
          </a:p>
          <a:p>
            <a:r>
              <a:rPr lang="nl-NL" smtClean="0"/>
              <a:t>Nav Drawer Starter – a navigation drawer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35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Basic starter</a:t>
            </a:r>
            <a:endParaRPr lang="nl-NL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216433"/>
            <a:ext cx="6623050" cy="322022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31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Navbar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6" y="716970"/>
            <a:ext cx="7432424" cy="359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48" y="1954301"/>
            <a:ext cx="2019699" cy="271121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71205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Navdrawer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6" y="716970"/>
            <a:ext cx="7432424" cy="359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30" y="1954304"/>
            <a:ext cx="2023960" cy="27291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3487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DIY JET Installation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91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JavaScript</a:t>
            </a:r>
            <a:r>
              <a:rPr lang="nl-NL" dirty="0" smtClean="0"/>
              <a:t> </a:t>
            </a:r>
            <a:r>
              <a:rPr lang="nl-NL" dirty="0" err="1" smtClean="0"/>
              <a:t>Refresher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17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6265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JavaScript refresh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Presentation JavaScript</a:t>
            </a:r>
          </a:p>
          <a:p>
            <a:r>
              <a:rPr lang="nl-NL" smtClean="0"/>
              <a:t>Differences / Similarities Java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60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24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Oracle JET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60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JavaScript debugging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Console.log</a:t>
            </a:r>
          </a:p>
          <a:p>
            <a:r>
              <a:rPr lang="nl-NL" smtClean="0"/>
              <a:t>console.log(‘debug message’);</a:t>
            </a:r>
          </a:p>
          <a:p>
            <a:r>
              <a:rPr lang="nl-NL" smtClean="0"/>
              <a:t>Also Objects, Arrays, etc.</a:t>
            </a:r>
          </a:p>
          <a:p>
            <a:r>
              <a:rPr lang="nl-NL" smtClean="0"/>
              <a:t>Debugging / developer tools available in all browsers (F12)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72" y="2167103"/>
            <a:ext cx="3498863" cy="981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590" y="3436927"/>
            <a:ext cx="3164202" cy="915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981" y="2120741"/>
            <a:ext cx="4204365" cy="102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60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JET logging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Standard JET logger: ojLogger</a:t>
            </a:r>
          </a:p>
          <a:p>
            <a:r>
              <a:rPr lang="nl-NL" smtClean="0"/>
              <a:t>Different default log levels: ERROR, WARN, LOG, INFO, NONE</a:t>
            </a:r>
          </a:p>
          <a:p>
            <a:r>
              <a:rPr lang="nl-NL" smtClean="0"/>
              <a:t>Write a logline:</a:t>
            </a:r>
          </a:p>
          <a:p>
            <a:pPr lvl="1"/>
            <a:r>
              <a:rPr lang="nl-NL" altLang="nl-NL" sz="1200">
                <a:latin typeface="Arial Unicode MS" panose="020B0604020202020204" pitchFamily="34" charset="-128"/>
              </a:rPr>
              <a:t>oj.Logger.warn("Beware of </a:t>
            </a:r>
            <a:r>
              <a:rPr lang="nl-NL" altLang="nl-NL" sz="1200" smtClean="0">
                <a:latin typeface="Arial Unicode MS" panose="020B0604020202020204" pitchFamily="34" charset="-128"/>
              </a:rPr>
              <a:t>bugs in </a:t>
            </a:r>
            <a:r>
              <a:rPr lang="nl-NL" altLang="nl-NL" sz="1200">
                <a:latin typeface="Arial Unicode MS" panose="020B0604020202020204" pitchFamily="34" charset="-128"/>
              </a:rPr>
              <a:t>the above code"); </a:t>
            </a:r>
            <a:endParaRPr lang="nl-NL" altLang="nl-NL" sz="1200" smtClean="0">
              <a:latin typeface="Arial Unicode MS" panose="020B0604020202020204" pitchFamily="34" charset="-128"/>
            </a:endParaRPr>
          </a:p>
          <a:p>
            <a:pPr lvl="1"/>
            <a:endParaRPr lang="nl-NL" altLang="nl-NL" sz="1200">
              <a:latin typeface="Arial Unicode MS" panose="020B0604020202020204" pitchFamily="34" charset="-128"/>
            </a:endParaRPr>
          </a:p>
          <a:p>
            <a:r>
              <a:rPr lang="nl-NL" altLang="nl-NL" smtClean="0">
                <a:latin typeface="Arial Unicode MS" panose="020B0604020202020204" pitchFamily="34" charset="-128"/>
              </a:rPr>
              <a:t>By default only log errors will show in the console</a:t>
            </a:r>
            <a:endParaRPr lang="nl-NL" altLang="nl-NL">
              <a:latin typeface="Arial" panose="020B0604020202020204" pitchFamily="34" charset="0"/>
            </a:endParaRPr>
          </a:p>
          <a:p>
            <a:r>
              <a:rPr lang="nl-NL" smtClean="0"/>
              <a:t>Set the loglevel manually in code or console</a:t>
            </a:r>
          </a:p>
          <a:p>
            <a:pPr lvl="1"/>
            <a:r>
              <a:rPr lang="nl-NL" sz="1200"/>
              <a:t>oj.Logger.option</a:t>
            </a:r>
            <a:r>
              <a:rPr lang="nl-NL" sz="1400"/>
              <a:t>("level", </a:t>
            </a:r>
            <a:r>
              <a:rPr lang="nl-NL" sz="1400" smtClean="0"/>
              <a:t>oj.Logger.LEVEL_WARN);</a:t>
            </a:r>
            <a:endParaRPr lang="nl-NL" sz="1400"/>
          </a:p>
          <a:p>
            <a:pPr lvl="1"/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08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Require</a:t>
            </a:r>
            <a:r>
              <a:rPr lang="nl-NL" dirty="0" smtClean="0"/>
              <a:t> &amp; </a:t>
            </a:r>
            <a:r>
              <a:rPr lang="nl-NL" dirty="0" err="1" smtClean="0"/>
              <a:t>Knockout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4820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RequireJS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Week 1 - part 2: </a:t>
            </a:r>
            <a:r>
              <a:rPr lang="nl-NL" smtClean="0">
                <a:hlinkClick r:id="rId2"/>
              </a:rPr>
              <a:t>https://www.youtube.com/watch?v=yznhGmE9VEg</a:t>
            </a:r>
            <a:endParaRPr lang="nl-NL"/>
          </a:p>
          <a:p>
            <a:r>
              <a:rPr lang="nl-NL"/>
              <a:t>Week 1 - part 3: https</a:t>
            </a:r>
            <a:r>
              <a:rPr lang="nl-NL" smtClean="0"/>
              <a:t>://</a:t>
            </a:r>
            <a:r>
              <a:rPr lang="nl-NL" smtClean="0">
                <a:hlinkClick r:id="rId3"/>
              </a:rPr>
              <a:t>www.youtube.com/watch?v=it9EvsNEPMw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4986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KnockoutJS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Library for databinding</a:t>
            </a:r>
          </a:p>
          <a:p>
            <a:r>
              <a:rPr lang="nl-NL" smtClean="0"/>
              <a:t>Good </a:t>
            </a:r>
            <a:r>
              <a:rPr lang="nl-NL"/>
              <a:t>tutorials: </a:t>
            </a:r>
            <a:r>
              <a:rPr lang="nl-NL">
                <a:hlinkClick r:id="rId2"/>
              </a:rPr>
              <a:t>http://knockoutjs.com</a:t>
            </a:r>
            <a:r>
              <a:rPr lang="nl-NL" smtClean="0">
                <a:hlinkClick r:id="rId2"/>
              </a:rPr>
              <a:t>/</a:t>
            </a:r>
            <a:endParaRPr lang="nl-NL" smtClean="0"/>
          </a:p>
          <a:p>
            <a:r>
              <a:rPr lang="nl-NL" smtClean="0"/>
              <a:t>Start with: Introduction &amp; Working with lists and collections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12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Observable Arrays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Declare the array:</a:t>
            </a:r>
          </a:p>
          <a:p>
            <a:pPr marL="0" indent="0">
              <a:buNone/>
            </a:pPr>
            <a:r>
              <a:rPr lang="nl-NL" smtClean="0"/>
              <a:t>	var niceArray = new ObservableArray([“String1”, “String2”]);</a:t>
            </a:r>
          </a:p>
          <a:p>
            <a:r>
              <a:rPr lang="nl-NL" smtClean="0"/>
              <a:t>Add a new item:</a:t>
            </a:r>
          </a:p>
          <a:p>
            <a:pPr marL="0" indent="0">
              <a:buNone/>
            </a:pPr>
            <a:r>
              <a:rPr lang="nl-NL" smtClean="0"/>
              <a:t>	niceArray.push(“String3”);</a:t>
            </a:r>
          </a:p>
          <a:p>
            <a:r>
              <a:rPr lang="nl-NL" smtClean="0"/>
              <a:t>Remove last item:</a:t>
            </a:r>
          </a:p>
          <a:p>
            <a:pPr marL="360000" lvl="2" indent="0">
              <a:buNone/>
            </a:pPr>
            <a:r>
              <a:rPr lang="nl-NL"/>
              <a:t>	</a:t>
            </a:r>
            <a:r>
              <a:rPr lang="nl-NL" smtClean="0"/>
              <a:t>niceArray.pop();</a:t>
            </a:r>
          </a:p>
          <a:p>
            <a:r>
              <a:rPr lang="nl-NL" smtClean="0"/>
              <a:t>Remove specific item: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 smtClean="0"/>
              <a:t>niceArray.remove(“String2”);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Read more in documentation: http://knockoutjs.com/documentation/observableArrays.html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2933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Ko if and if not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Easy way to dynamically show and hide divs in your view</a:t>
            </a:r>
          </a:p>
          <a:p>
            <a:r>
              <a:rPr lang="nl-NL" smtClean="0"/>
              <a:t>Use comment syntax:</a:t>
            </a:r>
          </a:p>
          <a:p>
            <a:pPr lvl="1"/>
            <a:endParaRPr lang="nl-NL"/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26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76" y="1609120"/>
            <a:ext cx="5043369" cy="1175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76" y="3073035"/>
            <a:ext cx="4686706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95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New databinding syntax since JET 4.0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takes a small step towards Angular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&lt;span data-bind="text: id"&gt;&lt;/span&gt;</a:t>
            </a:r>
          </a:p>
          <a:p>
            <a:pPr marL="0" indent="0">
              <a:buNone/>
            </a:pPr>
            <a:r>
              <a:rPr lang="nl-NL"/>
              <a:t>&lt;span data-bind="text: name"&gt;&lt;/span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 smtClean="0"/>
              <a:t>Becomes: </a:t>
            </a:r>
          </a:p>
          <a:p>
            <a:pPr marL="0" indent="0">
              <a:buNone/>
            </a:pPr>
            <a:r>
              <a:rPr lang="nl-NL" smtClean="0"/>
              <a:t>&lt;</a:t>
            </a:r>
            <a:r>
              <a:rPr lang="nl-NL"/>
              <a:t>p&gt;{{id}} {{name}}&lt;/p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This is two-way databinding (write changes back to observable)</a:t>
            </a:r>
          </a:p>
          <a:p>
            <a:r>
              <a:rPr lang="nl-NL" smtClean="0"/>
              <a:t>One-way binding (no write-back) goes like this: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</a:t>
            </a:r>
            <a:r>
              <a:rPr lang="nl-NL" smtClean="0"/>
              <a:t>p&gt;[[id]] [[name]]&lt;/</a:t>
            </a:r>
            <a:r>
              <a:rPr lang="nl-NL"/>
              <a:t>p&gt;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3430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DIY </a:t>
            </a:r>
            <a:r>
              <a:rPr lang="nl-NL" dirty="0" err="1" smtClean="0"/>
              <a:t>Knockout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587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9532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Facts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JET announced on OOW 2015</a:t>
            </a:r>
          </a:p>
          <a:p>
            <a:r>
              <a:rPr lang="nl-NL" smtClean="0"/>
              <a:t>Open Source Release (v2.0.0) February 2016</a:t>
            </a:r>
          </a:p>
          <a:p>
            <a:r>
              <a:rPr lang="nl-NL" smtClean="0"/>
              <a:t>Version 3 - March 2017</a:t>
            </a:r>
          </a:p>
          <a:p>
            <a:r>
              <a:rPr lang="nl-NL" smtClean="0"/>
              <a:t>Version 4 - September 2017</a:t>
            </a:r>
          </a:p>
          <a:p>
            <a:r>
              <a:rPr lang="nl-NL" smtClean="0"/>
              <a:t>Version 5 - April 2018 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8656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Shows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/>
              <a:t>available</a:t>
            </a:r>
            <a:r>
              <a:rPr lang="nl-NL" dirty="0"/>
              <a:t> JET </a:t>
            </a:r>
            <a:r>
              <a:rPr lang="nl-NL" dirty="0" err="1" smtClean="0"/>
              <a:t>components</a:t>
            </a:r>
            <a:endParaRPr lang="nl-NL" dirty="0"/>
          </a:p>
          <a:p>
            <a:r>
              <a:rPr lang="nl-NL" smtClean="0"/>
              <a:t>Code </a:t>
            </a:r>
            <a:r>
              <a:rPr lang="nl-NL" dirty="0" err="1" smtClean="0"/>
              <a:t>examples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Adjust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test code in browser</a:t>
            </a:r>
          </a:p>
          <a:p>
            <a:r>
              <a:rPr lang="nl-NL" dirty="0" smtClean="0"/>
              <a:t>JS </a:t>
            </a:r>
            <a:r>
              <a:rPr lang="nl-NL" dirty="0" err="1" smtClean="0"/>
              <a:t>Doc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30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Components</a:t>
            </a:r>
            <a:endParaRPr lang="nl-NL" dirty="0"/>
          </a:p>
        </p:txBody>
      </p:sp>
      <p:pic>
        <p:nvPicPr>
          <p:cNvPr id="7" name="Afbeelding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65" y="1512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Use</a:t>
            </a:r>
            <a:r>
              <a:rPr lang="nl-NL" dirty="0" smtClean="0"/>
              <a:t> HTML</a:t>
            </a:r>
          </a:p>
          <a:p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JavaScript</a:t>
            </a:r>
            <a:endParaRPr lang="nl-NL" dirty="0"/>
          </a:p>
          <a:p>
            <a:r>
              <a:rPr lang="nl-NL" dirty="0" err="1" smtClean="0"/>
              <a:t>Include</a:t>
            </a:r>
            <a:r>
              <a:rPr lang="nl-NL" dirty="0" smtClean="0"/>
              <a:t> component in </a:t>
            </a:r>
            <a:r>
              <a:rPr lang="nl-NL" dirty="0" err="1" smtClean="0"/>
              <a:t>define</a:t>
            </a:r>
            <a:r>
              <a:rPr lang="nl-NL" dirty="0" smtClean="0"/>
              <a:t>-block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31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Checklist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8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DIY 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454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33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2033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34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REpresentational</a:t>
            </a:r>
            <a:r>
              <a:rPr lang="nl-NL" dirty="0" smtClean="0"/>
              <a:t> State Transfer</a:t>
            </a:r>
          </a:p>
          <a:p>
            <a:r>
              <a:rPr lang="nl-NL" dirty="0" smtClean="0"/>
              <a:t>Acces web services</a:t>
            </a:r>
          </a:p>
          <a:p>
            <a:r>
              <a:rPr lang="nl-NL" dirty="0" smtClean="0"/>
              <a:t>HTTP calls (GET / POST / DELETE / ..)</a:t>
            </a:r>
          </a:p>
          <a:p>
            <a:r>
              <a:rPr lang="nl-NL" dirty="0" smtClean="0"/>
              <a:t>Call </a:t>
            </a:r>
            <a:r>
              <a:rPr lang="nl-NL" dirty="0" err="1" smtClean="0"/>
              <a:t>with</a:t>
            </a:r>
            <a:r>
              <a:rPr lang="nl-NL" dirty="0" smtClean="0"/>
              <a:t> URL</a:t>
            </a:r>
          </a:p>
          <a:p>
            <a:r>
              <a:rPr lang="nl-NL" dirty="0" smtClean="0"/>
              <a:t>Response code</a:t>
            </a:r>
          </a:p>
          <a:p>
            <a:r>
              <a:rPr lang="nl-NL" dirty="0" smtClean="0"/>
              <a:t>JSON output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JavaScript</a:t>
            </a:r>
            <a:r>
              <a:rPr lang="nl-NL" dirty="0" smtClean="0"/>
              <a:t> Object </a:t>
            </a:r>
            <a:r>
              <a:rPr lang="nl-NL" dirty="0" err="1" smtClean="0"/>
              <a:t>Notation</a:t>
            </a:r>
            <a:endParaRPr lang="nl-NL" dirty="0" smtClean="0"/>
          </a:p>
          <a:p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humans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computers</a:t>
            </a:r>
          </a:p>
          <a:p>
            <a:r>
              <a:rPr lang="nl-NL" dirty="0" smtClean="0"/>
              <a:t>Name/</a:t>
            </a:r>
            <a:r>
              <a:rPr lang="nl-NL" dirty="0" err="1" smtClean="0"/>
              <a:t>value</a:t>
            </a:r>
            <a:r>
              <a:rPr lang="nl-NL" dirty="0" smtClean="0"/>
              <a:t> pairs</a:t>
            </a:r>
          </a:p>
          <a:p>
            <a:r>
              <a:rPr lang="nl-NL" dirty="0" smtClean="0"/>
              <a:t>List of </a:t>
            </a:r>
            <a:r>
              <a:rPr lang="nl-NL" dirty="0" err="1" smtClean="0"/>
              <a:t>values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smtClean="0"/>
              <a:t>JSON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03" y="2459306"/>
            <a:ext cx="2378363" cy="211269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319" y="3274142"/>
            <a:ext cx="2140197" cy="30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3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POST-</a:t>
            </a:r>
            <a:r>
              <a:rPr lang="nl-NL" dirty="0" err="1" smtClean="0"/>
              <a:t>request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save data</a:t>
            </a:r>
          </a:p>
          <a:p>
            <a:r>
              <a:rPr lang="nl-NL" dirty="0" smtClean="0"/>
              <a:t>Test </a:t>
            </a:r>
            <a:r>
              <a:rPr lang="nl-NL" dirty="0" err="1" smtClean="0"/>
              <a:t>requests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Postman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35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POST(man)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16" y="1858421"/>
            <a:ext cx="5664162" cy="222315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64" y="3904783"/>
            <a:ext cx="3571836" cy="60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10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36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JSON-(</a:t>
            </a:r>
            <a:r>
              <a:rPr lang="nl-NL" dirty="0" err="1" smtClean="0"/>
              <a:t>mock</a:t>
            </a:r>
            <a:r>
              <a:rPr lang="nl-NL" dirty="0" smtClean="0"/>
              <a:t>)server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719998" y="1718187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JSON-file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15" y="2254043"/>
            <a:ext cx="1068126" cy="948814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3906018" y="1710809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l</a:t>
            </a:r>
            <a:r>
              <a:rPr lang="nl-NL" dirty="0" err="1" smtClean="0">
                <a:solidFill>
                  <a:schemeClr val="tx1"/>
                </a:solidFill>
              </a:rPr>
              <a:t>ocalhost</a:t>
            </a:r>
            <a:r>
              <a:rPr lang="nl-NL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</a:rPr>
              <a:t>3000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1" name="Rechte verbindingslijn met pijl 10"/>
          <p:cNvCxnSpPr>
            <a:stCxn id="7" idx="3"/>
            <a:endCxn id="9" idx="1"/>
          </p:cNvCxnSpPr>
          <p:nvPr/>
        </p:nvCxnSpPr>
        <p:spPr>
          <a:xfrm flipV="1">
            <a:off x="1835959" y="2507222"/>
            <a:ext cx="2070059" cy="7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/>
          <p:cNvSpPr/>
          <p:nvPr/>
        </p:nvSpPr>
        <p:spPr>
          <a:xfrm>
            <a:off x="7092039" y="1718187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App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3" name="Rechte verbindingslijn met pijl 12"/>
          <p:cNvCxnSpPr>
            <a:stCxn id="12" idx="1"/>
            <a:endCxn id="9" idx="3"/>
          </p:cNvCxnSpPr>
          <p:nvPr/>
        </p:nvCxnSpPr>
        <p:spPr>
          <a:xfrm flipH="1" flipV="1">
            <a:off x="5021979" y="2507222"/>
            <a:ext cx="2070060" cy="7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2406918" y="2254043"/>
            <a:ext cx="101149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Exposes</a:t>
            </a:r>
            <a:r>
              <a:rPr lang="nl-NL" sz="1300" dirty="0" smtClean="0"/>
              <a:t> data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5746026" y="2268644"/>
            <a:ext cx="62196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Request</a:t>
            </a:r>
            <a:endParaRPr lang="nl-NL" sz="1300" dirty="0" smtClean="0"/>
          </a:p>
        </p:txBody>
      </p:sp>
    </p:spTree>
    <p:extLst>
      <p:ext uri="{BB962C8B-B14F-4D97-AF65-F5344CB8AC3E}">
        <p14:creationId xmlns:p14="http://schemas.microsoft.com/office/powerpoint/2010/main" val="481790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DIY JSON Server &amp; POST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795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38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64104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3163146"/>
            <a:ext cx="6623999" cy="1552853"/>
          </a:xfrm>
        </p:spPr>
        <p:txBody>
          <a:bodyPr/>
          <a:lstStyle/>
          <a:p>
            <a:r>
              <a:rPr lang="nl-NL" dirty="0" err="1" smtClean="0"/>
              <a:t>Perform</a:t>
            </a:r>
            <a:r>
              <a:rPr lang="nl-NL" dirty="0" smtClean="0"/>
              <a:t> operations </a:t>
            </a:r>
            <a:r>
              <a:rPr lang="nl-NL" dirty="0"/>
              <a:t>on data in backend</a:t>
            </a:r>
          </a:p>
          <a:p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/>
              <a:t>headers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customize</a:t>
            </a:r>
            <a:r>
              <a:rPr lang="nl-NL" dirty="0"/>
              <a:t> </a:t>
            </a:r>
            <a:r>
              <a:rPr lang="nl-NL" dirty="0" err="1" smtClean="0"/>
              <a:t>request</a:t>
            </a:r>
            <a:r>
              <a:rPr lang="nl-NL" dirty="0" smtClean="0"/>
              <a:t>-URL</a:t>
            </a:r>
          </a:p>
          <a:p>
            <a:r>
              <a:rPr lang="nl-NL" dirty="0" smtClean="0"/>
              <a:t>Format data </a:t>
            </a:r>
            <a:r>
              <a:rPr lang="nl-NL" dirty="0" err="1" smtClean="0"/>
              <a:t>for</a:t>
            </a:r>
            <a:r>
              <a:rPr lang="nl-NL" dirty="0" smtClean="0"/>
              <a:t> JET </a:t>
            </a:r>
            <a:r>
              <a:rPr lang="nl-NL" dirty="0" err="1" smtClean="0"/>
              <a:t>collection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dirty="0" smtClean="0"/>
              <a:t>Standard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data (get, filter, metadata, </a:t>
            </a:r>
            <a:r>
              <a:rPr lang="nl-NL" dirty="0" err="1" smtClean="0"/>
              <a:t>transform</a:t>
            </a:r>
            <a:r>
              <a:rPr lang="nl-NL" dirty="0" smtClean="0"/>
              <a:t>)</a:t>
            </a:r>
          </a:p>
          <a:p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39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Framework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2" t="15125" r="10788" b="14326"/>
          <a:stretch/>
        </p:blipFill>
        <p:spPr>
          <a:xfrm>
            <a:off x="2283387" y="1368000"/>
            <a:ext cx="3511297" cy="165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7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JET?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is an JavaScript Extensible Toolkit.</a:t>
            </a:r>
          </a:p>
          <a:p>
            <a:r>
              <a:rPr lang="nl-NL" smtClean="0"/>
              <a:t>Not to be confused with a framework.</a:t>
            </a:r>
          </a:p>
          <a:p>
            <a:r>
              <a:rPr lang="nl-NL" smtClean="0"/>
              <a:t>Oracle chooses open-source modularity over a framework with EOL.</a:t>
            </a:r>
          </a:p>
          <a:p>
            <a:r>
              <a:rPr lang="nl-NL" smtClean="0"/>
              <a:t>What is a toolkit?</a:t>
            </a:r>
          </a:p>
          <a:p>
            <a:pPr lvl="1"/>
            <a:r>
              <a:rPr lang="nl-NL" smtClean="0"/>
              <a:t>Collection of proven (adult) libraries.</a:t>
            </a:r>
          </a:p>
          <a:p>
            <a:pPr lvl="1"/>
            <a:r>
              <a:rPr lang="nl-NL" smtClean="0"/>
              <a:t>Together they provide all needed functionality.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568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 16"/>
          <p:cNvGraphicFramePr>
            <a:graphicFrameLocks noGrp="1"/>
          </p:cNvGraphicFramePr>
          <p:nvPr>
            <p:extLst/>
          </p:nvPr>
        </p:nvGraphicFramePr>
        <p:xfrm>
          <a:off x="725225" y="1681736"/>
          <a:ext cx="3048000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142243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Record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7669028"/>
                  </a:ext>
                </a:extLst>
              </a:tr>
            </a:tbl>
          </a:graphicData>
        </a:graphic>
      </p:graphicFrame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40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Model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smtClean="0"/>
              <a:t>Collection</a:t>
            </a:r>
            <a:endParaRPr lang="nl-NL" dirty="0"/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201" y="3053839"/>
            <a:ext cx="3033023" cy="807790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4"/>
          </p:nvPr>
        </p:nvPicPr>
        <p:blipFill>
          <a:blip r:embed="rId4"/>
          <a:stretch>
            <a:fillRect/>
          </a:stretch>
        </p:blipFill>
        <p:spPr>
          <a:xfrm>
            <a:off x="4693340" y="3078740"/>
            <a:ext cx="3744912" cy="757988"/>
          </a:xfrm>
          <a:prstGeom prst="rect">
            <a:avLst/>
          </a:prstGeom>
        </p:spPr>
      </p:pic>
      <p:cxnSp>
        <p:nvCxnSpPr>
          <p:cNvPr id="11" name="Rechte verbindingslijn met pijl 10"/>
          <p:cNvCxnSpPr>
            <a:stCxn id="9" idx="3"/>
          </p:cNvCxnSpPr>
          <p:nvPr/>
        </p:nvCxnSpPr>
        <p:spPr>
          <a:xfrm>
            <a:off x="3773224" y="3457734"/>
            <a:ext cx="1080235" cy="9163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4693340" y="1322175"/>
          <a:ext cx="3744911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44911">
                  <a:extLst>
                    <a:ext uri="{9D8B030D-6E8A-4147-A177-3AD203B41FA5}">
                      <a16:colId xmlns:a16="http://schemas.microsoft.com/office/drawing/2014/main" xmlns="" val="1909856764"/>
                    </a:ext>
                  </a:extLst>
                </a:gridCol>
              </a:tblGrid>
              <a:tr h="1621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Tabel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1021415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5831217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7332384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4899398"/>
                  </a:ext>
                </a:extLst>
              </a:tr>
            </a:tbl>
          </a:graphicData>
        </a:graphic>
      </p:graphicFrame>
      <p:cxnSp>
        <p:nvCxnSpPr>
          <p:cNvPr id="14" name="Rechte verbindingslijn met pijl 13"/>
          <p:cNvCxnSpPr/>
          <p:nvPr/>
        </p:nvCxnSpPr>
        <p:spPr>
          <a:xfrm flipH="1">
            <a:off x="2462946" y="1767878"/>
            <a:ext cx="2294339" cy="9927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114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014"/>
          <a:stretch/>
        </p:blipFill>
        <p:spPr>
          <a:xfrm>
            <a:off x="1439634" y="1301373"/>
            <a:ext cx="3528366" cy="2086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41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719999" y="1305691"/>
            <a:ext cx="34304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GET</a:t>
            </a:r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891520" y="1593669"/>
            <a:ext cx="0" cy="48071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669504" y="2199881"/>
            <a:ext cx="44403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JSON</a:t>
            </a: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895793" y="2508941"/>
            <a:ext cx="0" cy="48071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82328" y="3094071"/>
            <a:ext cx="201497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Parse</a:t>
            </a:r>
            <a:r>
              <a:rPr lang="nl-NL" sz="1300" dirty="0" smtClean="0"/>
              <a:t> </a:t>
            </a:r>
            <a:r>
              <a:rPr lang="nl-NL" sz="1300" dirty="0" err="1" smtClean="0"/>
              <a:t>to</a:t>
            </a:r>
            <a:r>
              <a:rPr lang="nl-NL" sz="1300" dirty="0" smtClean="0"/>
              <a:t> easy </a:t>
            </a:r>
            <a:r>
              <a:rPr lang="nl-NL" sz="1300" dirty="0" err="1" smtClean="0"/>
              <a:t>to</a:t>
            </a:r>
            <a:r>
              <a:rPr lang="nl-NL" sz="1300" dirty="0" smtClean="0"/>
              <a:t> </a:t>
            </a:r>
            <a:r>
              <a:rPr lang="nl-NL" sz="1300" dirty="0" err="1" smtClean="0"/>
              <a:t>use</a:t>
            </a:r>
            <a:r>
              <a:rPr lang="nl-NL" sz="1300" dirty="0" smtClean="0"/>
              <a:t> object</a:t>
            </a:r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417" y="2372457"/>
            <a:ext cx="4883719" cy="164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37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42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Datasource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Representation</a:t>
            </a:r>
            <a:r>
              <a:rPr lang="nl-NL" dirty="0" smtClean="0"/>
              <a:t> of data </a:t>
            </a:r>
            <a:r>
              <a:rPr lang="nl-NL" dirty="0" err="1"/>
              <a:t>u</a:t>
            </a:r>
            <a:r>
              <a:rPr lang="nl-NL" dirty="0" err="1" smtClean="0"/>
              <a:t>sable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i="1" dirty="0" err="1" smtClean="0"/>
              <a:t>CollectionTableDataSource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Table</a:t>
            </a:r>
            <a:endParaRPr lang="nl-NL" dirty="0"/>
          </a:p>
          <a:p>
            <a:pPr marL="180000" lvl="1" indent="0">
              <a:buNone/>
            </a:pPr>
            <a:endParaRPr lang="nl-NL" dirty="0" smtClean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17" y="2116391"/>
            <a:ext cx="6226080" cy="220999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17" y="3237611"/>
            <a:ext cx="6157494" cy="220999"/>
          </a:xfrm>
          <a:prstGeom prst="rect">
            <a:avLst/>
          </a:prstGeom>
        </p:spPr>
      </p:pic>
      <p:cxnSp>
        <p:nvCxnSpPr>
          <p:cNvPr id="18" name="Rechte verbindingslijn met pijl 17"/>
          <p:cNvCxnSpPr>
            <a:stCxn id="9" idx="2"/>
          </p:cNvCxnSpPr>
          <p:nvPr/>
        </p:nvCxnSpPr>
        <p:spPr>
          <a:xfrm>
            <a:off x="4230957" y="2337390"/>
            <a:ext cx="2284796" cy="90022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0270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DIY Collection &amp; </a:t>
            </a:r>
            <a:r>
              <a:rPr lang="nl-NL" dirty="0" err="1" smtClean="0"/>
              <a:t>Table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780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44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End of Oracle JET Day 1</a:t>
            </a:r>
            <a:endParaRPr lang="nl-NL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168414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Recap</a:t>
            </a:r>
            <a:r>
              <a:rPr lang="nl-NL" dirty="0" smtClean="0"/>
              <a:t> Day 1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45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58948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Recap day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What is JET?</a:t>
            </a:r>
          </a:p>
          <a:p>
            <a:r>
              <a:rPr lang="nl-NL" smtClean="0"/>
              <a:t>First application</a:t>
            </a:r>
          </a:p>
          <a:p>
            <a:r>
              <a:rPr lang="nl-NL" smtClean="0"/>
              <a:t>JavaScript refresher</a:t>
            </a:r>
          </a:p>
          <a:p>
            <a:r>
              <a:rPr lang="nl-NL" smtClean="0"/>
              <a:t>RequireJS</a:t>
            </a:r>
          </a:p>
          <a:p>
            <a:r>
              <a:rPr lang="nl-NL" smtClean="0"/>
              <a:t>KnockoutJS</a:t>
            </a:r>
          </a:p>
          <a:p>
            <a:r>
              <a:rPr lang="nl-NL" smtClean="0"/>
              <a:t>Cookbook</a:t>
            </a:r>
          </a:p>
          <a:p>
            <a:r>
              <a:rPr lang="nl-NL" smtClean="0"/>
              <a:t>REST</a:t>
            </a:r>
          </a:p>
          <a:p>
            <a:r>
              <a:rPr lang="nl-NL" smtClean="0"/>
              <a:t>Common Model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4560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Program day 2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Finish excercises day 1</a:t>
            </a:r>
          </a:p>
          <a:p>
            <a:r>
              <a:rPr lang="nl-NL" smtClean="0"/>
              <a:t>Visualization components</a:t>
            </a:r>
          </a:p>
          <a:p>
            <a:r>
              <a:rPr lang="nl-NL" smtClean="0"/>
              <a:t>Layout</a:t>
            </a:r>
          </a:p>
          <a:p>
            <a:r>
              <a:rPr lang="nl-NL" smtClean="0"/>
              <a:t>Application architecture</a:t>
            </a:r>
          </a:p>
          <a:p>
            <a:r>
              <a:rPr lang="nl-NL" smtClean="0"/>
              <a:t>Composite Component</a:t>
            </a:r>
          </a:p>
          <a:p>
            <a:pPr lvl="1"/>
            <a:r>
              <a:rPr lang="nl-NL" smtClean="0"/>
              <a:t>Create your own Component!</a:t>
            </a:r>
          </a:p>
          <a:p>
            <a:r>
              <a:rPr lang="nl-NL" smtClean="0"/>
              <a:t>Wrap-up</a:t>
            </a:r>
          </a:p>
          <a:p>
            <a:endParaRPr lang="nl-NL" smtClean="0"/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0658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Visualisations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48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72437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Visualization Components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provides numerous nice components in the Cookbook</a:t>
            </a:r>
          </a:p>
          <a:p>
            <a:r>
              <a:rPr lang="nl-NL" smtClean="0"/>
              <a:t>One of the key features of Oracle JET</a:t>
            </a:r>
          </a:p>
          <a:p>
            <a:endParaRPr lang="nl-NL" smtClean="0"/>
          </a:p>
          <a:p>
            <a:r>
              <a:rPr lang="nl-NL" smtClean="0"/>
              <a:t>Required data structure can be complex</a:t>
            </a:r>
          </a:p>
          <a:p>
            <a:r>
              <a:rPr lang="nl-NL" smtClean="0"/>
              <a:t>We start easy: Bar Chart</a:t>
            </a:r>
          </a:p>
          <a:p>
            <a:r>
              <a:rPr lang="nl-NL" smtClean="0"/>
              <a:t>Extra excercises for more complexity</a:t>
            </a:r>
          </a:p>
          <a:p>
            <a:r>
              <a:rPr lang="nl-NL" smtClean="0"/>
              <a:t>Use the JSdocs! A lot is not used in the cookbook</a:t>
            </a:r>
          </a:p>
          <a:p>
            <a:r>
              <a:rPr lang="nl-NL" smtClean="0"/>
              <a:t>We user RequireJS text plugin</a:t>
            </a:r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294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</a:t>
            </a:r>
            <a:r>
              <a:rPr lang="nl-NL" smtClean="0"/>
              <a:t>dvantages toolkit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Easier to add other libraries.</a:t>
            </a:r>
          </a:p>
          <a:p>
            <a:r>
              <a:rPr lang="nl-NL" smtClean="0"/>
              <a:t>Easier to throw out libraries and choose different solution.</a:t>
            </a:r>
          </a:p>
          <a:p>
            <a:r>
              <a:rPr lang="nl-NL" smtClean="0"/>
              <a:t>Easy for Oracle to change configuration of toolkit in later versions.</a:t>
            </a:r>
          </a:p>
          <a:p>
            <a:r>
              <a:rPr lang="nl-NL" smtClean="0"/>
              <a:t>Good documentation for separate libraries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808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Excercise notes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Required data structure can be complex</a:t>
            </a:r>
          </a:p>
          <a:p>
            <a:r>
              <a:rPr lang="nl-NL" smtClean="0"/>
              <a:t>We start easy: Bar Chart</a:t>
            </a:r>
          </a:p>
          <a:p>
            <a:r>
              <a:rPr lang="nl-NL" smtClean="0"/>
              <a:t>Extra excercises for more complexity</a:t>
            </a:r>
          </a:p>
          <a:p>
            <a:r>
              <a:rPr lang="nl-NL" smtClean="0"/>
              <a:t>Use the JSdocs! A lot is not used in the cookbook</a:t>
            </a:r>
          </a:p>
          <a:p>
            <a:endParaRPr lang="nl-NL" smtClean="0"/>
          </a:p>
          <a:p>
            <a:r>
              <a:rPr lang="nl-NL" smtClean="0"/>
              <a:t>We user RequireJS text plugin</a:t>
            </a:r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2102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3" y="288000"/>
            <a:ext cx="6624000" cy="504000"/>
          </a:xfrm>
        </p:spPr>
        <p:txBody>
          <a:bodyPr/>
          <a:lstStyle/>
          <a:p>
            <a:r>
              <a:rPr lang="nl-NL" smtClean="0"/>
              <a:t>RequireJS text plugin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Standard part of JET</a:t>
            </a:r>
          </a:p>
          <a:p>
            <a:r>
              <a:rPr lang="nl-NL" smtClean="0"/>
              <a:t>Used for inserting non-JavaScript files</a:t>
            </a:r>
          </a:p>
          <a:p>
            <a:r>
              <a:rPr lang="nl-NL" smtClean="0"/>
              <a:t>Used in alle Composite Components:</a:t>
            </a:r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51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24" y="1996285"/>
            <a:ext cx="5163935" cy="156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849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DIY Chart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95266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53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662575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152000"/>
            <a:ext cx="6623999" cy="3491999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Responsive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pPr marL="180000" lvl="1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54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Flexbox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1774302" y="1811266"/>
            <a:ext cx="4775931" cy="1381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2106244" y="2178347"/>
            <a:ext cx="1172814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3644157" y="2178347"/>
            <a:ext cx="1171660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157019" y="2178347"/>
            <a:ext cx="1150014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3660527" y="1837967"/>
            <a:ext cx="160781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</a:t>
            </a:r>
            <a:r>
              <a:rPr lang="nl-NL" sz="1300" dirty="0" smtClean="0"/>
              <a:t>-container (</a:t>
            </a:r>
            <a:r>
              <a:rPr lang="nl-NL" sz="1300" dirty="0" err="1" smtClean="0"/>
              <a:t>oj-flex</a:t>
            </a:r>
            <a:r>
              <a:rPr lang="nl-NL" sz="13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77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55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Layout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/>
              <a:t>Flex-direction</a:t>
            </a:r>
            <a:r>
              <a:rPr lang="nl-NL" dirty="0"/>
              <a:t>: </a:t>
            </a:r>
            <a:r>
              <a:rPr lang="nl-NL" dirty="0" err="1" smtClean="0"/>
              <a:t>row</a:t>
            </a:r>
            <a:r>
              <a:rPr lang="nl-NL" dirty="0" smtClean="0"/>
              <a:t> (default)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Flex-direction</a:t>
            </a:r>
            <a:r>
              <a:rPr lang="nl-NL" dirty="0" smtClean="0"/>
              <a:t>: column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1167144" y="2107531"/>
            <a:ext cx="2312266" cy="1230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1150359" y="1932872"/>
            <a:ext cx="23458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991851" y="2107531"/>
            <a:ext cx="0" cy="1278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 rot="16200000">
            <a:off x="422797" y="2646967"/>
            <a:ext cx="78752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Cross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13" name="Tekstvak 12"/>
          <p:cNvSpPr txBox="1"/>
          <p:nvPr/>
        </p:nvSpPr>
        <p:spPr>
          <a:xfrm>
            <a:off x="1929103" y="2628621"/>
            <a:ext cx="100348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Flexcontainer</a:t>
            </a:r>
            <a:endParaRPr lang="nl-NL" sz="1300" dirty="0" smtClean="0"/>
          </a:p>
        </p:txBody>
      </p:sp>
      <p:sp>
        <p:nvSpPr>
          <p:cNvPr id="18" name="Tekstvak 17"/>
          <p:cNvSpPr txBox="1"/>
          <p:nvPr/>
        </p:nvSpPr>
        <p:spPr>
          <a:xfrm>
            <a:off x="1966384" y="1620907"/>
            <a:ext cx="71378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Main</a:t>
            </a:r>
            <a:r>
              <a:rPr lang="nl-NL" sz="1300" dirty="0" smtClean="0"/>
              <a:t>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19" name="Rechthoek 18"/>
          <p:cNvSpPr/>
          <p:nvPr/>
        </p:nvSpPr>
        <p:spPr>
          <a:xfrm>
            <a:off x="4915606" y="2107531"/>
            <a:ext cx="2312266" cy="1230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4898821" y="1932872"/>
            <a:ext cx="23458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4740313" y="2107531"/>
            <a:ext cx="0" cy="1278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 rot="16200000">
            <a:off x="4208128" y="2646967"/>
            <a:ext cx="71378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Main</a:t>
            </a:r>
            <a:r>
              <a:rPr lang="nl-NL" sz="1300" dirty="0" smtClean="0"/>
              <a:t>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23" name="Tekstvak 22"/>
          <p:cNvSpPr txBox="1"/>
          <p:nvPr/>
        </p:nvSpPr>
        <p:spPr>
          <a:xfrm>
            <a:off x="5677565" y="2628621"/>
            <a:ext cx="100348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Flexcontainer</a:t>
            </a:r>
            <a:endParaRPr lang="nl-NL" sz="1300" dirty="0" smtClean="0"/>
          </a:p>
        </p:txBody>
      </p:sp>
      <p:sp>
        <p:nvSpPr>
          <p:cNvPr id="24" name="Tekstvak 23"/>
          <p:cNvSpPr txBox="1"/>
          <p:nvPr/>
        </p:nvSpPr>
        <p:spPr>
          <a:xfrm>
            <a:off x="5714846" y="1620907"/>
            <a:ext cx="78752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Cross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</p:spTree>
    <p:extLst>
      <p:ext uri="{BB962C8B-B14F-4D97-AF65-F5344CB8AC3E}">
        <p14:creationId xmlns:p14="http://schemas.microsoft.com/office/powerpoint/2010/main" val="4238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56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Alignment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nl-NL" sz="1600" dirty="0" err="1" smtClean="0"/>
              <a:t>Justify</a:t>
            </a:r>
            <a:r>
              <a:rPr lang="nl-NL" sz="1600" dirty="0" smtClean="0"/>
              <a:t>-content: </a:t>
            </a:r>
            <a:r>
              <a:rPr lang="nl-NL" sz="1600" dirty="0" err="1"/>
              <a:t>align</a:t>
            </a:r>
            <a:r>
              <a:rPr lang="nl-NL" sz="1600" dirty="0"/>
              <a:t> items </a:t>
            </a:r>
            <a:r>
              <a:rPr lang="nl-NL" sz="1600" dirty="0" err="1"/>
              <a:t>along</a:t>
            </a:r>
            <a:r>
              <a:rPr lang="nl-NL" sz="1600" dirty="0"/>
              <a:t> </a:t>
            </a:r>
            <a:r>
              <a:rPr lang="nl-NL" sz="1600" dirty="0" err="1"/>
              <a:t>Main</a:t>
            </a:r>
            <a:r>
              <a:rPr lang="nl-NL" sz="1600" dirty="0"/>
              <a:t> </a:t>
            </a:r>
            <a:r>
              <a:rPr lang="nl-NL" sz="1600" dirty="0" err="1" smtClean="0"/>
              <a:t>Axis</a:t>
            </a:r>
            <a:endParaRPr lang="nl-NL" sz="1600" dirty="0" smtClean="0"/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-end</a:t>
            </a:r>
          </a:p>
          <a:p>
            <a:pPr marL="465750" lvl="1" indent="-285750"/>
            <a:r>
              <a:rPr lang="nl-NL" sz="1600" dirty="0" smtClean="0"/>
              <a:t>Center</a:t>
            </a:r>
          </a:p>
          <a:p>
            <a:pPr marL="465750" lvl="1" indent="-285750"/>
            <a:r>
              <a:rPr lang="nl-NL" sz="1600" dirty="0" smtClean="0"/>
              <a:t>Space-</a:t>
            </a:r>
            <a:r>
              <a:rPr lang="nl-NL" sz="1600" dirty="0" err="1" smtClean="0"/>
              <a:t>around</a:t>
            </a:r>
            <a:endParaRPr lang="nl-NL" sz="1600" dirty="0" smtClean="0"/>
          </a:p>
          <a:p>
            <a:pPr marL="465750" lvl="1" indent="-285750"/>
            <a:r>
              <a:rPr lang="nl-NL" sz="1600" dirty="0" smtClean="0"/>
              <a:t>Space-</a:t>
            </a:r>
            <a:r>
              <a:rPr lang="nl-NL" sz="1600" dirty="0" err="1" smtClean="0"/>
              <a:t>between</a:t>
            </a:r>
            <a:endParaRPr lang="nl-NL" sz="1600" dirty="0" smtClean="0"/>
          </a:p>
          <a:p>
            <a:pPr marL="180000" lvl="1" indent="0">
              <a:buNone/>
            </a:pPr>
            <a:endParaRPr lang="nl-NL" sz="1600" dirty="0"/>
          </a:p>
          <a:p>
            <a:pPr marL="285750" indent="-285750"/>
            <a:r>
              <a:rPr lang="nl-NL" sz="1600" dirty="0" err="1"/>
              <a:t>Align</a:t>
            </a:r>
            <a:r>
              <a:rPr lang="nl-NL" sz="1600" dirty="0"/>
              <a:t>-items: </a:t>
            </a:r>
            <a:r>
              <a:rPr lang="nl-NL" sz="1600" dirty="0" err="1"/>
              <a:t>align</a:t>
            </a:r>
            <a:r>
              <a:rPr lang="nl-NL" sz="1600" dirty="0"/>
              <a:t> items </a:t>
            </a:r>
            <a:r>
              <a:rPr lang="nl-NL" sz="1600" dirty="0" err="1"/>
              <a:t>along</a:t>
            </a:r>
            <a:r>
              <a:rPr lang="nl-NL" sz="1600" dirty="0"/>
              <a:t> Cross </a:t>
            </a:r>
            <a:r>
              <a:rPr lang="nl-NL" sz="1600" dirty="0" err="1" smtClean="0"/>
              <a:t>Axis</a:t>
            </a:r>
            <a:endParaRPr lang="nl-NL" sz="1600" dirty="0" smtClean="0"/>
          </a:p>
          <a:p>
            <a:pPr marL="465750" lvl="1" indent="-285750"/>
            <a:r>
              <a:rPr lang="nl-NL" sz="1600" dirty="0" smtClean="0"/>
              <a:t>Center</a:t>
            </a:r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-start</a:t>
            </a:r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-end</a:t>
            </a:r>
          </a:p>
          <a:p>
            <a:pPr marL="465750" lvl="1" indent="-285750"/>
            <a:r>
              <a:rPr lang="nl-NL" sz="1600" dirty="0" smtClean="0"/>
              <a:t>Baseline</a:t>
            </a:r>
            <a:endParaRPr lang="nl-NL" sz="1600" dirty="0"/>
          </a:p>
          <a:p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125" y="1224000"/>
            <a:ext cx="1595692" cy="146271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125" y="2822244"/>
            <a:ext cx="1595692" cy="18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57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12 column </a:t>
            </a:r>
            <a:r>
              <a:rPr lang="nl-NL" dirty="0" err="1" smtClean="0"/>
              <a:t>Grid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54" y="1224001"/>
            <a:ext cx="6036085" cy="360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58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Responsive</a:t>
            </a:r>
            <a:r>
              <a:rPr lang="nl-NL" dirty="0" smtClean="0"/>
              <a:t> </a:t>
            </a:r>
            <a:r>
              <a:rPr lang="nl-NL" dirty="0" err="1" smtClean="0"/>
              <a:t>sizing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64" y="1575522"/>
            <a:ext cx="6954665" cy="209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DIY </a:t>
            </a:r>
            <a:r>
              <a:rPr lang="nl-NL" dirty="0" err="1" smtClean="0"/>
              <a:t>Flex</a:t>
            </a:r>
            <a:r>
              <a:rPr lang="nl-NL" dirty="0" smtClean="0"/>
              <a:t> </a:t>
            </a:r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2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Disadvantages toolkit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Not the most modern. (No TypeScript, ES6)</a:t>
            </a:r>
          </a:p>
          <a:p>
            <a:r>
              <a:rPr lang="nl-NL" smtClean="0"/>
              <a:t>Possible faster EOL for older versions</a:t>
            </a:r>
          </a:p>
          <a:p>
            <a:r>
              <a:rPr lang="nl-NL" smtClean="0"/>
              <a:t>No concise documentation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06970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60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63967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Module </a:t>
            </a:r>
            <a:r>
              <a:rPr lang="nl-NL" dirty="0" err="1" smtClean="0"/>
              <a:t>navigation</a:t>
            </a:r>
            <a:endParaRPr lang="nl-NL" dirty="0" smtClean="0"/>
          </a:p>
          <a:p>
            <a:r>
              <a:rPr lang="nl-NL" dirty="0" smtClean="0"/>
              <a:t>Router state</a:t>
            </a:r>
          </a:p>
          <a:p>
            <a:r>
              <a:rPr lang="nl-NL" dirty="0" smtClean="0"/>
              <a:t>Store information on router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61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Routing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l="2352" r="1455"/>
          <a:stretch/>
        </p:blipFill>
        <p:spPr>
          <a:xfrm>
            <a:off x="3468541" y="1080000"/>
            <a:ext cx="4955459" cy="1303133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6" y="4019321"/>
            <a:ext cx="8748518" cy="205758"/>
          </a:xfrm>
          <a:prstGeom prst="rect">
            <a:avLst/>
          </a:prstGeom>
        </p:spPr>
      </p:pic>
      <p:cxnSp>
        <p:nvCxnSpPr>
          <p:cNvPr id="10" name="Rechte verbindingslijn met pijl 9"/>
          <p:cNvCxnSpPr>
            <a:stCxn id="7" idx="2"/>
            <a:endCxn id="11" idx="0"/>
          </p:cNvCxnSpPr>
          <p:nvPr/>
        </p:nvCxnSpPr>
        <p:spPr>
          <a:xfrm flipH="1">
            <a:off x="4031997" y="2383133"/>
            <a:ext cx="1914274" cy="82055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4"/>
          <a:srcRect t="10443" b="2"/>
          <a:stretch/>
        </p:blipFill>
        <p:spPr>
          <a:xfrm>
            <a:off x="2934622" y="3203683"/>
            <a:ext cx="2194750" cy="204741"/>
          </a:xfrm>
          <a:prstGeom prst="rect">
            <a:avLst/>
          </a:prstGeom>
        </p:spPr>
      </p:pic>
      <p:cxnSp>
        <p:nvCxnSpPr>
          <p:cNvPr id="14" name="Rechte verbindingslijn met pijl 13"/>
          <p:cNvCxnSpPr>
            <a:stCxn id="11" idx="2"/>
          </p:cNvCxnSpPr>
          <p:nvPr/>
        </p:nvCxnSpPr>
        <p:spPr>
          <a:xfrm>
            <a:off x="4031997" y="3408424"/>
            <a:ext cx="3435603" cy="61089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981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62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“Manages content </a:t>
            </a:r>
            <a:r>
              <a:rPr lang="nl-NL" dirty="0" err="1" smtClean="0"/>
              <a:t>replacement</a:t>
            </a:r>
            <a:r>
              <a:rPr lang="nl-NL" dirty="0" smtClean="0"/>
              <a:t>”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router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navigation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ojModule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“</a:t>
            </a:r>
            <a:r>
              <a:rPr lang="nl-NL" dirty="0" err="1" smtClean="0"/>
              <a:t>Reusable</a:t>
            </a:r>
            <a:r>
              <a:rPr lang="nl-NL" dirty="0" smtClean="0"/>
              <a:t> piece of UI”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Has </a:t>
            </a:r>
            <a:r>
              <a:rPr lang="nl-NL" dirty="0" err="1" smtClean="0"/>
              <a:t>own</a:t>
            </a:r>
            <a:r>
              <a:rPr lang="nl-NL" dirty="0" smtClean="0"/>
              <a:t> html / JS / CSS</a:t>
            </a:r>
          </a:p>
          <a:p>
            <a:r>
              <a:rPr lang="nl-NL" dirty="0" smtClean="0"/>
              <a:t>Works on </a:t>
            </a:r>
            <a:r>
              <a:rPr lang="nl-NL" dirty="0" err="1" smtClean="0"/>
              <a:t>it’s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or </a:t>
            </a:r>
            <a:r>
              <a:rPr lang="nl-NL" dirty="0" err="1" smtClean="0"/>
              <a:t>with</a:t>
            </a:r>
            <a:r>
              <a:rPr lang="nl-NL" dirty="0" smtClean="0"/>
              <a:t> input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parent-application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1233948" y="3462894"/>
            <a:ext cx="667610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7200" dirty="0" smtClean="0"/>
              <a:t>Clean codebase</a:t>
            </a:r>
          </a:p>
        </p:txBody>
      </p:sp>
    </p:spTree>
    <p:extLst>
      <p:ext uri="{BB962C8B-B14F-4D97-AF65-F5344CB8AC3E}">
        <p14:creationId xmlns:p14="http://schemas.microsoft.com/office/powerpoint/2010/main" val="31275660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 iets over MVVM in eerste stuk?</a:t>
            </a:r>
          </a:p>
          <a:p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docs.oracle.com/middleware/jet410/jet/developer/GUID-293CB342-196F-4FC3-AE69-D1226A025FBB.htm#JETDG113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63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Verder nog?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62562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64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951604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Composite Components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What is it?</a:t>
            </a:r>
          </a:p>
          <a:p>
            <a:pPr lvl="1"/>
            <a:r>
              <a:rPr lang="nl-NL" smtClean="0"/>
              <a:t>Encapsulated piece of functionality</a:t>
            </a:r>
          </a:p>
          <a:p>
            <a:pPr marL="180000" lvl="1" indent="0">
              <a:buNone/>
            </a:pPr>
            <a:endParaRPr lang="nl-NL" smtClean="0"/>
          </a:p>
          <a:p>
            <a:r>
              <a:rPr lang="nl-NL" smtClean="0"/>
              <a:t>Why use it?</a:t>
            </a:r>
          </a:p>
          <a:p>
            <a:pPr lvl="1"/>
            <a:r>
              <a:rPr lang="nl-NL" smtClean="0"/>
              <a:t>Decreases size of files</a:t>
            </a:r>
          </a:p>
          <a:p>
            <a:pPr lvl="1"/>
            <a:r>
              <a:rPr lang="nl-NL" smtClean="0"/>
              <a:t>Ready to distribute</a:t>
            </a:r>
          </a:p>
          <a:p>
            <a:pPr lvl="1"/>
            <a:r>
              <a:rPr lang="nl-NL" smtClean="0"/>
              <a:t>Ready for re-use</a:t>
            </a:r>
          </a:p>
          <a:p>
            <a:pPr lvl="1"/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2732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Structure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HTML file (view)</a:t>
            </a:r>
          </a:p>
          <a:p>
            <a:r>
              <a:rPr lang="nl-NL" smtClean="0"/>
              <a:t>JavaScript file (viewModel)</a:t>
            </a:r>
          </a:p>
          <a:p>
            <a:r>
              <a:rPr lang="nl-NL" smtClean="0"/>
              <a:t>Loader file (starting point)</a:t>
            </a:r>
          </a:p>
          <a:p>
            <a:r>
              <a:rPr lang="nl-NL" smtClean="0"/>
              <a:t>JSON configuration file (parameters)</a:t>
            </a:r>
          </a:p>
          <a:p>
            <a:r>
              <a:rPr lang="nl-NL" smtClean="0"/>
              <a:t>CSS file (styling)</a:t>
            </a:r>
          </a:p>
          <a:p>
            <a:endParaRPr lang="nl-NL" smtClean="0"/>
          </a:p>
          <a:p>
            <a:r>
              <a:rPr lang="nl-NL"/>
              <a:t>Plaatje structuur CC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79702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Creating your component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o</a:t>
            </a:r>
            <a:r>
              <a:rPr lang="nl-NL" smtClean="0"/>
              <a:t>jet create component &lt;component-name&gt;</a:t>
            </a:r>
            <a:endParaRPr lang="nl-NL"/>
          </a:p>
          <a:p>
            <a:r>
              <a:rPr lang="nl-NL"/>
              <a:t>ojet create component </a:t>
            </a:r>
            <a:r>
              <a:rPr lang="nl-NL" smtClean="0"/>
              <a:t>first-component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67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30" y="1589469"/>
            <a:ext cx="2654311" cy="151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989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Loader.js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68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7" y="1186095"/>
            <a:ext cx="7460627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164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Component.json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69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21" y="1268617"/>
            <a:ext cx="3673158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4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in the toolkit?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RequireJS – Lazy-loading of modules</a:t>
            </a:r>
          </a:p>
          <a:p>
            <a:r>
              <a:rPr lang="nl-NL" smtClean="0"/>
              <a:t>KnockoutJS – Databinding</a:t>
            </a:r>
          </a:p>
          <a:p>
            <a:r>
              <a:rPr lang="nl-NL" smtClean="0"/>
              <a:t>jQuery</a:t>
            </a:r>
          </a:p>
          <a:p>
            <a:r>
              <a:rPr lang="nl-NL" smtClean="0"/>
              <a:t>Cordova – Mobile applications  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43364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70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50" y="348395"/>
            <a:ext cx="5357324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496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71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32" y="1123824"/>
            <a:ext cx="6172735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532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Camel-case </a:t>
            </a:r>
            <a:r>
              <a:rPr lang="en-US"/>
              <a:t>property names are converted into case-insensitive HTML element attributes with hyphens at the camel-case break point of the original name. 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72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4" y="732800"/>
            <a:ext cx="4100410" cy="1932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00" y="2009553"/>
            <a:ext cx="3002540" cy="1310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9595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Excercise notes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Simple component for use in VBCS training</a:t>
            </a:r>
          </a:p>
          <a:p>
            <a:r>
              <a:rPr lang="nl-NL" smtClean="0"/>
              <a:t>Expand on this with extra excercises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60596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DIY </a:t>
            </a:r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1263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Recap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853632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Wrap-up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Thank you!</a:t>
            </a:r>
          </a:p>
          <a:p>
            <a:r>
              <a:rPr lang="nl-NL" smtClean="0"/>
              <a:t>Short introduction into Oracle JET</a:t>
            </a:r>
          </a:p>
          <a:p>
            <a:r>
              <a:rPr lang="nl-NL" smtClean="0"/>
              <a:t>Strenghts (and weaknesses)</a:t>
            </a:r>
          </a:p>
          <a:p>
            <a:r>
              <a:rPr lang="nl-NL" smtClean="0"/>
              <a:t>Position in the JavaScript landscape</a:t>
            </a:r>
          </a:p>
          <a:p>
            <a:r>
              <a:rPr lang="nl-NL" smtClean="0"/>
              <a:t>Oracle JET and AMIS</a:t>
            </a:r>
          </a:p>
          <a:p>
            <a:pPr marL="180000" lvl="1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9368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Sources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smtClean="0">
                <a:hlinkClick r:id="rId2"/>
              </a:rPr>
              <a:t>http</a:t>
            </a:r>
            <a:r>
              <a:rPr lang="nl-NL">
                <a:hlinkClick r:id="rId2"/>
              </a:rPr>
              <a:t>://</a:t>
            </a:r>
            <a:r>
              <a:rPr lang="nl-NL" smtClean="0">
                <a:hlinkClick r:id="rId2"/>
              </a:rPr>
              <a:t>www.oracle.com</a:t>
            </a:r>
            <a:endParaRPr lang="nl-NL" smtClean="0"/>
          </a:p>
          <a:p>
            <a:pPr lvl="1"/>
            <a:r>
              <a:rPr lang="nl-NL">
                <a:hlinkClick r:id="rId3"/>
              </a:rPr>
              <a:t>http://</a:t>
            </a:r>
            <a:r>
              <a:rPr lang="nl-NL" smtClean="0">
                <a:hlinkClick r:id="rId3"/>
              </a:rPr>
              <a:t>knockoutjs.com</a:t>
            </a:r>
            <a:endParaRPr lang="nl-NL" smtClean="0"/>
          </a:p>
          <a:p>
            <a:pPr lvl="1"/>
            <a:r>
              <a:rPr lang="nl-NL">
                <a:hlinkClick r:id="rId4"/>
              </a:rPr>
              <a:t>https://</a:t>
            </a:r>
            <a:r>
              <a:rPr lang="nl-NL" smtClean="0">
                <a:hlinkClick r:id="rId4"/>
              </a:rPr>
              <a:t>github.com/nklasens/amis-course-2018.git</a:t>
            </a:r>
            <a:r>
              <a:rPr lang="nl-NL" smtClean="0"/>
              <a:t> (Nico Klasens, Lucas Jellema)</a:t>
            </a:r>
          </a:p>
          <a:p>
            <a:pPr lvl="1"/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5816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Feedback</a:t>
            </a:r>
            <a:endParaRPr lang="nl-NL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37" y="936625"/>
            <a:ext cx="4476225" cy="37798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71846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DIY Extra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SIG Lucas Jellema JET and OpenLayers</a:t>
            </a:r>
          </a:p>
          <a:p>
            <a:pPr lvl="1"/>
            <a:r>
              <a:rPr lang="nl-NL">
                <a:hlinkClick r:id="rId2"/>
              </a:rPr>
              <a:t>https://</a:t>
            </a:r>
            <a:r>
              <a:rPr lang="nl-NL" smtClean="0">
                <a:hlinkClick r:id="rId2"/>
              </a:rPr>
              <a:t>github.com/lucasjellema/sig-meetup-jet-openlayers-composite-components.git</a:t>
            </a:r>
            <a:endParaRPr lang="nl-NL" smtClean="0"/>
          </a:p>
          <a:p>
            <a:r>
              <a:rPr lang="nl-NL" smtClean="0"/>
              <a:t>Other Knockout tutorials</a:t>
            </a:r>
          </a:p>
          <a:p>
            <a:pPr lvl="1"/>
            <a:r>
              <a:rPr lang="nl-NL">
                <a:hlinkClick r:id="rId3"/>
              </a:rPr>
              <a:t>http://knockoutjs.com</a:t>
            </a:r>
            <a:endParaRPr lang="nl-NL"/>
          </a:p>
          <a:p>
            <a:r>
              <a:rPr lang="nl-NL" smtClean="0"/>
              <a:t>jQuery tutorials</a:t>
            </a:r>
          </a:p>
          <a:p>
            <a:pPr lvl="1"/>
            <a:r>
              <a:rPr lang="nl-NL">
                <a:hlinkClick r:id="rId4"/>
              </a:rPr>
              <a:t>https://</a:t>
            </a:r>
            <a:r>
              <a:rPr lang="nl-NL" smtClean="0">
                <a:hlinkClick r:id="rId4"/>
              </a:rPr>
              <a:t>www.w3schools.com/jquery/default.asp</a:t>
            </a:r>
            <a:endParaRPr lang="nl-NL" smtClean="0"/>
          </a:p>
          <a:p>
            <a:pPr lvl="1"/>
            <a:r>
              <a:rPr lang="nl-NL"/>
              <a:t>http://jqfundamentals.com/chapter/jquery-basics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980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Oracle JET and AMIS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Darling - begin 2017 (POC)</a:t>
            </a:r>
          </a:p>
          <a:p>
            <a:r>
              <a:rPr lang="nl-NL" smtClean="0"/>
              <a:t>Follow-up Darling – october 2017</a:t>
            </a:r>
          </a:p>
          <a:p>
            <a:r>
              <a:rPr lang="nl-NL" smtClean="0"/>
              <a:t>IHC – summer 2017 (2 small portals)</a:t>
            </a:r>
          </a:p>
          <a:p>
            <a:r>
              <a:rPr lang="nl-NL"/>
              <a:t>Follow-up IHC – november 2017 (1 big portal)</a:t>
            </a:r>
          </a:p>
          <a:p>
            <a:pPr lvl="1"/>
            <a:r>
              <a:rPr lang="nl-NL" smtClean="0"/>
              <a:t>Grown to 5 developers (+2 architects)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62516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80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End of Oracle JET Day 2</a:t>
            </a:r>
            <a:endParaRPr lang="nl-NL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47347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Agenda – Day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General JET</a:t>
            </a:r>
          </a:p>
          <a:p>
            <a:r>
              <a:rPr lang="nl-NL" smtClean="0"/>
              <a:t>First installation</a:t>
            </a:r>
          </a:p>
          <a:p>
            <a:r>
              <a:rPr lang="nl-NL" smtClean="0"/>
              <a:t>Refreshing our JavaScript</a:t>
            </a:r>
          </a:p>
          <a:p>
            <a:r>
              <a:rPr lang="nl-NL" smtClean="0"/>
              <a:t>RequireJS</a:t>
            </a:r>
          </a:p>
          <a:p>
            <a:r>
              <a:rPr lang="nl-NL" smtClean="0"/>
              <a:t>KnockoutJS</a:t>
            </a:r>
          </a:p>
          <a:p>
            <a:r>
              <a:rPr lang="nl-NL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Lunch</a:t>
            </a:r>
          </a:p>
          <a:p>
            <a:r>
              <a:rPr lang="nl-NL" smtClean="0"/>
              <a:t>JET Cookbook</a:t>
            </a:r>
          </a:p>
          <a:p>
            <a:r>
              <a:rPr lang="nl-NL" smtClean="0"/>
              <a:t>Working with REST</a:t>
            </a:r>
          </a:p>
          <a:p>
            <a:r>
              <a:rPr lang="nl-NL" smtClean="0"/>
              <a:t>JET Common Model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61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78</TotalTime>
  <Words>1824</Words>
  <Application>Microsoft Office PowerPoint</Application>
  <PresentationFormat>On-screen Show (16:9)</PresentationFormat>
  <Paragraphs>553</Paragraphs>
  <Slides>80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Arial Unicode MS</vt:lpstr>
      <vt:lpstr>Arial</vt:lpstr>
      <vt:lpstr>Calibri</vt:lpstr>
      <vt:lpstr>Office-thema</vt:lpstr>
      <vt:lpstr> Oracle JET      Talent Launch April 2018 Jeroen Rijnboutt &amp; Laura Broekstra</vt:lpstr>
      <vt:lpstr> Oracle JET</vt:lpstr>
      <vt:lpstr>Facts</vt:lpstr>
      <vt:lpstr>What is JET?</vt:lpstr>
      <vt:lpstr>Advantages toolkit</vt:lpstr>
      <vt:lpstr>Disadvantages toolkit</vt:lpstr>
      <vt:lpstr>What is in the toolkit?</vt:lpstr>
      <vt:lpstr>Oracle JET and AMIS</vt:lpstr>
      <vt:lpstr>Agenda – Day 1</vt:lpstr>
      <vt:lpstr>Agenda – Day 2</vt:lpstr>
      <vt:lpstr>Installing JET</vt:lpstr>
      <vt:lpstr>JET templates</vt:lpstr>
      <vt:lpstr>Basic starter</vt:lpstr>
      <vt:lpstr>Navbar</vt:lpstr>
      <vt:lpstr>Navdrawer</vt:lpstr>
      <vt:lpstr>DIY JET Installation</vt:lpstr>
      <vt:lpstr> JavaScript Refresher</vt:lpstr>
      <vt:lpstr>JavaScript refresh</vt:lpstr>
      <vt:lpstr>jQuery</vt:lpstr>
      <vt:lpstr>JavaScript debugging</vt:lpstr>
      <vt:lpstr>JET logging</vt:lpstr>
      <vt:lpstr> Require &amp; Knockout</vt:lpstr>
      <vt:lpstr>RequireJS</vt:lpstr>
      <vt:lpstr>KnockoutJS</vt:lpstr>
      <vt:lpstr>Observable Arrays</vt:lpstr>
      <vt:lpstr>Ko if and if not</vt:lpstr>
      <vt:lpstr>New databinding syntax since JET 4.0</vt:lpstr>
      <vt:lpstr>DIY Knockout</vt:lpstr>
      <vt:lpstr> JET Cookbook</vt:lpstr>
      <vt:lpstr>JET Cookbook</vt:lpstr>
      <vt:lpstr>JET Cookbook</vt:lpstr>
      <vt:lpstr>DIY JET Cookbook</vt:lpstr>
      <vt:lpstr> REST</vt:lpstr>
      <vt:lpstr>REST</vt:lpstr>
      <vt:lpstr>REST</vt:lpstr>
      <vt:lpstr>REST</vt:lpstr>
      <vt:lpstr>DIY JSON Server &amp; POST</vt:lpstr>
      <vt:lpstr> Common Model</vt:lpstr>
      <vt:lpstr>Common Model</vt:lpstr>
      <vt:lpstr>Common Model</vt:lpstr>
      <vt:lpstr>Common Model</vt:lpstr>
      <vt:lpstr>Common Model</vt:lpstr>
      <vt:lpstr>DIY Collection &amp; Table</vt:lpstr>
      <vt:lpstr>End of Oracle JET Day 1</vt:lpstr>
      <vt:lpstr> Recap Day 1 </vt:lpstr>
      <vt:lpstr>Recap day 1</vt:lpstr>
      <vt:lpstr>Program day 2</vt:lpstr>
      <vt:lpstr> Visualisations </vt:lpstr>
      <vt:lpstr>Visualization Components</vt:lpstr>
      <vt:lpstr>Excercise notes</vt:lpstr>
      <vt:lpstr>RequireJS text plugin</vt:lpstr>
      <vt:lpstr>DIY Chart</vt:lpstr>
      <vt:lpstr> Layout</vt:lpstr>
      <vt:lpstr>Layout</vt:lpstr>
      <vt:lpstr>Layout</vt:lpstr>
      <vt:lpstr>Layout</vt:lpstr>
      <vt:lpstr>Layout</vt:lpstr>
      <vt:lpstr>Layout</vt:lpstr>
      <vt:lpstr>DIY Flex Layout</vt:lpstr>
      <vt:lpstr> Architecture</vt:lpstr>
      <vt:lpstr>Architecture</vt:lpstr>
      <vt:lpstr>Architecture</vt:lpstr>
      <vt:lpstr>Architecture</vt:lpstr>
      <vt:lpstr> Composite Component</vt:lpstr>
      <vt:lpstr>Composite Components</vt:lpstr>
      <vt:lpstr>Structure</vt:lpstr>
      <vt:lpstr>Creating your component</vt:lpstr>
      <vt:lpstr>Loader.js</vt:lpstr>
      <vt:lpstr>Component.json</vt:lpstr>
      <vt:lpstr>Example</vt:lpstr>
      <vt:lpstr>Example</vt:lpstr>
      <vt:lpstr>Example</vt:lpstr>
      <vt:lpstr>Excercise notes</vt:lpstr>
      <vt:lpstr>DIY Composite Component</vt:lpstr>
      <vt:lpstr> Recap</vt:lpstr>
      <vt:lpstr>Wrap-up</vt:lpstr>
      <vt:lpstr>Sources</vt:lpstr>
      <vt:lpstr>Feedback</vt:lpstr>
      <vt:lpstr>DIY Extra</vt:lpstr>
      <vt:lpstr>End of Oracle JET Day 2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JET      Talent Launch April 2018 Jeroen Rijnboutt &amp; Laura Broekstra</dc:title>
  <dc:subject/>
  <dc:creator>Laura Broekstra</dc:creator>
  <cp:keywords/>
  <dc:description>Amis - versie 1 - juni 2017
Ontwerp: Humming
Template: Ton Persoon</dc:description>
  <cp:lastModifiedBy>Jeroen Rijnboutt</cp:lastModifiedBy>
  <cp:revision>6</cp:revision>
  <dcterms:created xsi:type="dcterms:W3CDTF">2018-04-04T12:08:56Z</dcterms:created>
  <dcterms:modified xsi:type="dcterms:W3CDTF">2018-04-16T10:34:20Z</dcterms:modified>
  <cp:category/>
</cp:coreProperties>
</file>