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09"/>
  </p:notesMasterIdLst>
  <p:sldIdLst>
    <p:sldId id="282" r:id="rId2"/>
    <p:sldId id="315" r:id="rId3"/>
    <p:sldId id="37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96" r:id="rId17"/>
    <p:sldId id="288" r:id="rId18"/>
    <p:sldId id="330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400" r:id="rId39"/>
    <p:sldId id="403" r:id="rId40"/>
    <p:sldId id="407" r:id="rId41"/>
    <p:sldId id="408" r:id="rId42"/>
    <p:sldId id="331" r:id="rId43"/>
    <p:sldId id="409" r:id="rId44"/>
    <p:sldId id="410" r:id="rId45"/>
    <p:sldId id="332" r:id="rId46"/>
    <p:sldId id="333" r:id="rId47"/>
    <p:sldId id="294" r:id="rId48"/>
    <p:sldId id="334" r:id="rId49"/>
    <p:sldId id="335" r:id="rId50"/>
    <p:sldId id="374" r:id="rId51"/>
    <p:sldId id="336" r:id="rId52"/>
    <p:sldId id="337" r:id="rId53"/>
    <p:sldId id="338" r:id="rId54"/>
    <p:sldId id="297" r:id="rId55"/>
    <p:sldId id="295" r:id="rId56"/>
    <p:sldId id="339" r:id="rId57"/>
    <p:sldId id="340" r:id="rId58"/>
    <p:sldId id="298" r:id="rId59"/>
    <p:sldId id="293" r:id="rId60"/>
    <p:sldId id="341" r:id="rId61"/>
    <p:sldId id="342" r:id="rId62"/>
    <p:sldId id="343" r:id="rId63"/>
    <p:sldId id="299" r:id="rId64"/>
    <p:sldId id="300" r:id="rId65"/>
    <p:sldId id="344" r:id="rId66"/>
    <p:sldId id="345" r:id="rId67"/>
    <p:sldId id="346" r:id="rId68"/>
    <p:sldId id="347" r:id="rId69"/>
    <p:sldId id="301" r:id="rId70"/>
    <p:sldId id="303" r:id="rId71"/>
    <p:sldId id="302" r:id="rId72"/>
    <p:sldId id="348" r:id="rId73"/>
    <p:sldId id="349" r:id="rId74"/>
    <p:sldId id="304" r:id="rId75"/>
    <p:sldId id="350" r:id="rId76"/>
    <p:sldId id="351" r:id="rId77"/>
    <p:sldId id="352" r:id="rId78"/>
    <p:sldId id="305" r:id="rId79"/>
    <p:sldId id="306" r:id="rId80"/>
    <p:sldId id="369" r:id="rId81"/>
    <p:sldId id="370" r:id="rId82"/>
    <p:sldId id="371" r:id="rId83"/>
    <p:sldId id="372" r:id="rId84"/>
    <p:sldId id="373" r:id="rId85"/>
    <p:sldId id="307" r:id="rId86"/>
    <p:sldId id="308" r:id="rId87"/>
    <p:sldId id="411" r:id="rId88"/>
    <p:sldId id="412" r:id="rId89"/>
    <p:sldId id="413" r:id="rId90"/>
    <p:sldId id="414" r:id="rId91"/>
    <p:sldId id="415" r:id="rId92"/>
    <p:sldId id="309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10" r:id="rId102"/>
    <p:sldId id="311" r:id="rId103"/>
    <p:sldId id="353" r:id="rId104"/>
    <p:sldId id="354" r:id="rId105"/>
    <p:sldId id="355" r:id="rId106"/>
    <p:sldId id="356" r:id="rId107"/>
    <p:sldId id="316" r:id="rId10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07"/>
  </p:normalViewPr>
  <p:slideViewPr>
    <p:cSldViewPr snapToGrid="0" snapToObjects="1">
      <p:cViewPr varScale="1">
        <p:scale>
          <a:sx n="129" d="100"/>
          <a:sy n="129" d="100"/>
        </p:scale>
        <p:origin x="12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18-4-2018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1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36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2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79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09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00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5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47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12 column </a:t>
            </a:r>
            <a:r>
              <a:rPr lang="nl-NL" baseline="0" dirty="0" err="1" smtClean="0"/>
              <a:t>Grid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layout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parent</a:t>
            </a:r>
            <a:r>
              <a:rPr lang="nl-NL" baseline="0" dirty="0" smtClean="0"/>
              <a:t> element is </a:t>
            </a:r>
            <a:r>
              <a:rPr lang="nl-NL" baseline="0" dirty="0" err="1" smtClean="0"/>
              <a:t>divided</a:t>
            </a:r>
            <a:r>
              <a:rPr lang="nl-NL" baseline="0" dirty="0" smtClean="0"/>
              <a:t> in 12 </a:t>
            </a:r>
            <a:r>
              <a:rPr lang="nl-NL" baseline="0" dirty="0" err="1" smtClean="0"/>
              <a:t>equal</a:t>
            </a:r>
            <a:r>
              <a:rPr lang="nl-NL" baseline="0" dirty="0" smtClean="0"/>
              <a:t> columns.</a:t>
            </a:r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set a </a:t>
            </a:r>
            <a:r>
              <a:rPr lang="nl-NL" baseline="0" dirty="0" err="1" smtClean="0"/>
              <a:t>child</a:t>
            </a:r>
            <a:r>
              <a:rPr lang="nl-NL" baseline="0" dirty="0" smtClean="0"/>
              <a:t> element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certain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width</a:t>
            </a:r>
            <a:r>
              <a:rPr lang="nl-NL" baseline="0" dirty="0" smtClean="0"/>
              <a:t>) of columns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sure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elements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shown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same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row</a:t>
            </a:r>
            <a:r>
              <a:rPr lang="nl-NL" baseline="0" dirty="0" smtClean="0"/>
              <a:t> (or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).</a:t>
            </a:r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2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90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30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707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91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5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04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9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07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7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71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78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6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nklasens/amis-course-2018.git" TargetMode="Externa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jqfundamentals.com/chapter/jquery-basics" TargetMode="External"/><Relationship Id="rId4" Type="http://schemas.openxmlformats.org/officeDocument/2006/relationships/hyperlink" Target="https://www.w3schools.com/jquery/default.asp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1736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Camel-case </a:t>
            </a:r>
            <a:r>
              <a:rPr lang="en-US"/>
              <a:t>property names are converted into case-insensitive HTML element attributes with hyphens at the camel-case break point of the original name. 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4" y="732800"/>
            <a:ext cx="4100410" cy="193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00" y="2009553"/>
            <a:ext cx="3002540" cy="131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958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Composite </a:t>
            </a:r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Simple component for use in VBCS </a:t>
            </a:r>
            <a:r>
              <a:rPr lang="nl-NL" smtClean="0"/>
              <a:t>training</a:t>
            </a:r>
          </a:p>
          <a:p>
            <a:endParaRPr lang="nl-NL"/>
          </a:p>
          <a:p>
            <a:r>
              <a:rPr lang="nl-NL"/>
              <a:t>Expand on this with extra </a:t>
            </a:r>
            <a:r>
              <a:rPr lang="nl-NL" smtClean="0"/>
              <a:t>assignments</a:t>
            </a:r>
            <a:endParaRPr lang="nl-NL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102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Thank you!</a:t>
            </a:r>
          </a:p>
          <a:p>
            <a:endParaRPr lang="nl-NL" smtClean="0"/>
          </a:p>
          <a:p>
            <a:r>
              <a:rPr lang="nl-NL" smtClean="0"/>
              <a:t>What have we done?</a:t>
            </a:r>
          </a:p>
          <a:p>
            <a:r>
              <a:rPr lang="nl-NL" smtClean="0"/>
              <a:t>Oracle JET and the UI Practice</a:t>
            </a:r>
          </a:p>
          <a:p>
            <a:pPr marL="180000" lvl="1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103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25" y="221245"/>
            <a:ext cx="2865866" cy="2010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2" y="3237626"/>
            <a:ext cx="896842" cy="896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50" y="2953748"/>
            <a:ext cx="1654566" cy="1464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581" y="3054485"/>
            <a:ext cx="1542469" cy="12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68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 and further reading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mtClean="0">
                <a:hlinkClick r:id="rId2"/>
              </a:rPr>
              <a:t>http</a:t>
            </a:r>
            <a:r>
              <a:rPr lang="nl-NL">
                <a:hlinkClick r:id="rId2"/>
              </a:rPr>
              <a:t>://</a:t>
            </a:r>
            <a:r>
              <a:rPr lang="nl-NL" smtClean="0">
                <a:hlinkClick r:id="rId2"/>
              </a:rPr>
              <a:t>www.oracle.com</a:t>
            </a:r>
            <a:endParaRPr lang="nl-NL" smtClean="0"/>
          </a:p>
          <a:p>
            <a:pPr lvl="1"/>
            <a:r>
              <a:rPr lang="nl-NL">
                <a:hlinkClick r:id="rId3"/>
              </a:rPr>
              <a:t>http://</a:t>
            </a:r>
            <a:r>
              <a:rPr lang="nl-NL" smtClean="0">
                <a:hlinkClick r:id="rId3"/>
              </a:rPr>
              <a:t>knockoutjs.com</a:t>
            </a:r>
            <a:endParaRPr lang="nl-NL" smtClean="0"/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github.com/nklasens/amis-course-2018.git</a:t>
            </a:r>
            <a:r>
              <a:rPr lang="nl-NL" smtClean="0"/>
              <a:t> (Nico Klasens, Lucas Jellema)</a:t>
            </a:r>
          </a:p>
          <a:p>
            <a:pPr lvl="1"/>
            <a:r>
              <a:rPr lang="nl-NL" smtClean="0"/>
              <a:t>Duncan Mills </a:t>
            </a:r>
            <a:r>
              <a:rPr lang="nl-NL"/>
              <a:t>blogs: https://blogs.oracle.com/groundside/cca</a:t>
            </a:r>
            <a:endParaRPr lang="nl-NL" smtClean="0"/>
          </a:p>
          <a:p>
            <a:pPr lvl="1"/>
            <a:endParaRPr lang="nl-NL" smtClean="0"/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816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846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DIY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>
                <a:hlinkClick r:id="rId5"/>
              </a:rPr>
              <a:t>http://</a:t>
            </a:r>
            <a:r>
              <a:rPr lang="nl-NL" smtClean="0">
                <a:hlinkClick r:id="rId5"/>
              </a:rPr>
              <a:t>jqfundamentals.com/chapter/jquery-basics</a:t>
            </a:r>
            <a:endParaRPr lang="nl-NL" smtClean="0"/>
          </a:p>
          <a:p>
            <a:r>
              <a:rPr lang="nl-NL" smtClean="0"/>
              <a:t>JET MOOC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048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4.2.0</a:t>
            </a:r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endParaRPr lang="nl-NL" b="1" smtClean="0"/>
          </a:p>
          <a:p>
            <a:r>
              <a:rPr lang="nl-NL"/>
              <a:t>Optional: Use 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35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2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First application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r>
              <a:rPr lang="nl-NL" dirty="0" err="1" smtClean="0"/>
              <a:t>Refresher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626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60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license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9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VARIABLES (</a:t>
            </a:r>
            <a:r>
              <a:rPr lang="nl-NL" dirty="0" err="1" smtClean="0"/>
              <a:t>i,e</a:t>
            </a:r>
            <a:r>
              <a:rPr lang="nl-NL" dirty="0" smtClean="0"/>
              <a:t>,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Overwrites </a:t>
            </a:r>
            <a:r>
              <a:rPr lang="en-US" dirty="0"/>
              <a:t>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9" y="2305542"/>
            <a:ext cx="1464271" cy="1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</a:t>
            </a:r>
            <a:r>
              <a:rPr lang="nl-NL" dirty="0" smtClean="0"/>
              <a:t>TYPES (i.e. stuff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in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 smtClean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 smtClean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 smtClean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 smtClean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540000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0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NUMBERS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, -3, 3.33, -3.33. These all are numbers in JS, whether it’s some integer or floating point 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  <a:endParaRPr lang="en-US" dirty="0" smtClean="0"/>
          </a:p>
          <a:p>
            <a:pPr lvl="2"/>
            <a:r>
              <a:rPr lang="en-US" dirty="0" smtClean="0"/>
              <a:t>5 </a:t>
            </a:r>
            <a:r>
              <a:rPr lang="en-US" dirty="0"/>
              <a:t>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</a:t>
            </a:r>
            <a:r>
              <a:rPr lang="en-US" dirty="0" smtClean="0"/>
              <a:t>(--)</a:t>
            </a:r>
          </a:p>
          <a:p>
            <a:pPr marL="1800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four;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8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\“special\” word here.”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14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</a:t>
            </a:r>
            <a:r>
              <a:rPr lang="en-US" dirty="0" smtClean="0"/>
              <a:t>&gt;”, “</a:t>
            </a:r>
            <a:r>
              <a:rPr lang="en-US" dirty="0"/>
              <a:t>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Cases </a:t>
            </a:r>
            <a:r>
              <a:rPr lang="en-US" dirty="0"/>
              <a:t>for false </a:t>
            </a:r>
          </a:p>
          <a:p>
            <a:r>
              <a:rPr lang="en-US" dirty="0"/>
              <a:t>“&lt;empty string&gt;”, undefined, null</a:t>
            </a:r>
            <a:r>
              <a:rPr lang="en-US"/>
              <a:t>, </a:t>
            </a:r>
            <a:r>
              <a:rPr lang="en-US" smtClean="0"/>
              <a:t>0</a:t>
            </a:r>
            <a:r>
              <a:rPr lang="en-US" dirty="0"/>
              <a:t>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37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[1, {“k”: “v”}, 2.3, [“another”, “array”]];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types: Single dimensional and Multi dimensional (array of array(s)).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[“1st”, “2nd”, “3rd”];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Accessing </a:t>
            </a:r>
            <a:r>
              <a:rPr lang="en-US" dirty="0"/>
              <a:t>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5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1st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2nd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You guess here.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[“1st”]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67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WRITING TO </a:t>
            </a:r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/>
              <a:t>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“3rd”;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Writing to </a:t>
            </a:r>
            <a:r>
              <a:rPr lang="en-US" dirty="0"/>
              <a:t>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94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</a:t>
            </a:r>
            <a:r>
              <a:rPr lang="en-US" dirty="0" smtClean="0"/>
              <a:t>decisions.</a:t>
            </a:r>
          </a:p>
          <a:p>
            <a:endParaRPr lang="en-US" dirty="0" smtClean="0"/>
          </a:p>
          <a:p>
            <a:r>
              <a:rPr lang="en-US" dirty="0" smtClean="0"/>
              <a:t>Flow statements: Expects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 smtClean="0"/>
              <a:t>Expression </a:t>
            </a:r>
            <a:r>
              <a:rPr lang="en-US" i="1" dirty="0"/>
              <a:t>is </a:t>
            </a:r>
            <a:r>
              <a:rPr lang="en-US" i="1" dirty="0" smtClean="0"/>
              <a:t>a combination </a:t>
            </a:r>
            <a:r>
              <a:rPr lang="en-US" i="1" dirty="0"/>
              <a:t>of values, variable references, function calls and operators that evaluates to some value. </a:t>
            </a:r>
          </a:p>
          <a:p>
            <a:r>
              <a:rPr lang="en-US" dirty="0" smtClean="0"/>
              <a:t>Some </a:t>
            </a:r>
            <a:r>
              <a:rPr lang="en-US" dirty="0"/>
              <a:t>comparison operators that we can use are: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(&lt;), greater than (&gt;),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equal to (&lt;=), greater than equal to (&gt;=), equals to (==),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equals to (!=), not </a:t>
            </a:r>
            <a:r>
              <a:rPr lang="en-US" dirty="0" smtClean="0"/>
              <a:t>(!)</a:t>
            </a:r>
            <a:endParaRPr lang="en-US" dirty="0"/>
          </a:p>
          <a:p>
            <a:r>
              <a:rPr lang="en-US" dirty="0"/>
              <a:t> Multiple conditions operators: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(&amp;&amp;), </a:t>
            </a:r>
            <a:endParaRPr lang="en-US" dirty="0" smtClean="0"/>
          </a:p>
          <a:p>
            <a:pPr lvl="1"/>
            <a:r>
              <a:rPr lang="en-US" dirty="0" smtClean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45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CONDITION: COMPARISON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!== 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“1”;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5" y="1914883"/>
            <a:ext cx="2165824" cy="20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 smtClean="0"/>
              <a:t>else-if </a:t>
            </a:r>
            <a:r>
              <a:rPr lang="en-US" dirty="0"/>
              <a:t>statements: It’s not reverse of the if-else. It just says if condition false then check this (else-if) condition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(condition)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condition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(condition) {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2nd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false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26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SWITCH STATEMENT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86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  <a:endParaRPr lang="en-US" dirty="0" smtClean="0"/>
          </a:p>
          <a:p>
            <a:pPr lvl="1"/>
            <a:r>
              <a:rPr lang="en-US" dirty="0" err="1" smtClean="0"/>
              <a:t>Incrementer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expression, </a:t>
            </a:r>
            <a:endParaRPr lang="en-US" dirty="0" smtClean="0"/>
          </a:p>
          <a:p>
            <a:pPr lvl="1"/>
            <a:r>
              <a:rPr lang="en-US" dirty="0" smtClean="0"/>
              <a:t>logic </a:t>
            </a:r>
            <a:r>
              <a:rPr lang="en-US" dirty="0"/>
              <a:t>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37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for loop: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(declaration; condition; action)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31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(var i = 0; i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10; i++)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 i );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(var i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 ";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1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 smtClean="0"/>
              <a:t>Functions </a:t>
            </a:r>
            <a:r>
              <a:rPr lang="en-US" dirty="0"/>
              <a:t>are like little packages of JavaScript code waiting to be called into action. </a:t>
            </a:r>
          </a:p>
          <a:p>
            <a:r>
              <a:rPr lang="en-US" dirty="0" smtClean="0"/>
              <a:t>Some </a:t>
            </a:r>
            <a:r>
              <a:rPr lang="en-US" dirty="0"/>
              <a:t>predefined functions are alert(), prompt() and confirm().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return values. </a:t>
            </a:r>
            <a:endParaRPr lang="en-US" dirty="0" smtClean="0"/>
          </a:p>
          <a:p>
            <a:r>
              <a:rPr lang="en-US" dirty="0" smtClean="0"/>
              <a:t>Values returned by functions </a:t>
            </a:r>
            <a:r>
              <a:rPr lang="en-US" dirty="0"/>
              <a:t>are: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 smtClean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user </a:t>
            </a:r>
            <a:r>
              <a:rPr lang="en-US" dirty="0"/>
              <a:t>input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 smtClean="0"/>
              <a:t>empty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655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Calling </a:t>
            </a:r>
            <a:r>
              <a:rPr lang="en-US" dirty="0"/>
              <a:t>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Parentheses </a:t>
            </a:r>
            <a:r>
              <a:rPr lang="en-US" dirty="0"/>
              <a:t>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5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 smtClean="0"/>
              <a:t>parameter</a:t>
            </a:r>
            <a:r>
              <a:rPr lang="en-US" dirty="0" smtClean="0"/>
              <a:t>. </a:t>
            </a:r>
            <a:r>
              <a:rPr lang="en-US" dirty="0"/>
              <a:t>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Calling function with arguments: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</a:t>
            </a:r>
            <a:r>
              <a:rPr lang="en-US" dirty="0" smtClean="0"/>
              <a:t>parameters/arguments.</a:t>
            </a:r>
            <a:endParaRPr lang="en-US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37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RETURN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785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 smtClean="0"/>
              <a:t>Array </a:t>
            </a:r>
            <a:r>
              <a:rPr lang="en-US" dirty="0"/>
              <a:t>is an object of JavaScript. </a:t>
            </a:r>
            <a:r>
              <a:rPr lang="en-US" dirty="0" smtClean="0"/>
              <a:t>An </a:t>
            </a:r>
            <a:r>
              <a:rPr lang="en-US" dirty="0"/>
              <a:t>array can be created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3];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b="1" dirty="0"/>
              <a:t>instantiation</a:t>
            </a:r>
            <a:r>
              <a:rPr lang="en-US" dirty="0"/>
              <a:t> of </a:t>
            </a:r>
            <a:r>
              <a:rPr lang="en-US" dirty="0" smtClean="0"/>
              <a:t>an object </a:t>
            </a:r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 smtClean="0"/>
              <a:t>Built-in </a:t>
            </a:r>
            <a:r>
              <a:rPr lang="en-US" dirty="0"/>
              <a:t>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possible deprecation.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6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EVERYTHING IS AN OBJECT: STRING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5‘;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57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</a:t>
            </a:r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4, 6 ]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[ 6, 4, 3, 2, 1 ]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added to the beginning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793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JavaScript library</a:t>
            </a:r>
          </a:p>
          <a:p>
            <a:r>
              <a:rPr lang="nl-NL" smtClean="0"/>
              <a:t>Simplifies common tasks</a:t>
            </a:r>
          </a:p>
          <a:p>
            <a:r>
              <a:rPr lang="nl-NL" smtClean="0"/>
              <a:t>Helps with AJAX calls, DOM manipulation.</a:t>
            </a:r>
          </a:p>
          <a:p>
            <a:r>
              <a:rPr lang="nl-NL" smtClean="0"/>
              <a:t>Widely used and supported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24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syntax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$</a:t>
            </a:r>
          </a:p>
          <a:p>
            <a:r>
              <a:rPr lang="nl-NL" smtClean="0"/>
              <a:t>$(“#button”).click();  	</a:t>
            </a:r>
            <a:r>
              <a:rPr lang="nl-NL" i="1" smtClean="0"/>
              <a:t>-id</a:t>
            </a:r>
          </a:p>
          <a:p>
            <a:r>
              <a:rPr lang="nl-NL" smtClean="0"/>
              <a:t>$(“.button</a:t>
            </a:r>
            <a:r>
              <a:rPr lang="nl-NL"/>
              <a:t>”).click</a:t>
            </a:r>
            <a:r>
              <a:rPr lang="nl-NL" smtClean="0"/>
              <a:t>();  	</a:t>
            </a:r>
            <a:r>
              <a:rPr lang="nl-NL" i="1" smtClean="0"/>
              <a:t>-class</a:t>
            </a:r>
            <a:endParaRPr lang="nl-NL" i="1"/>
          </a:p>
          <a:p>
            <a:r>
              <a:rPr lang="nl-NL" smtClean="0"/>
              <a:t>$(“button</a:t>
            </a:r>
            <a:r>
              <a:rPr lang="nl-NL"/>
              <a:t>”).click</a:t>
            </a:r>
            <a:r>
              <a:rPr lang="nl-NL" smtClean="0"/>
              <a:t>(); 	</a:t>
            </a:r>
            <a:r>
              <a:rPr lang="nl-NL" i="1" smtClean="0"/>
              <a:t>-tag</a:t>
            </a:r>
          </a:p>
          <a:p>
            <a:endParaRPr lang="nl-NL" i="1" smtClean="0"/>
          </a:p>
          <a:p>
            <a:r>
              <a:rPr lang="nl-NL" b="1"/>
              <a:t>$(</a:t>
            </a:r>
            <a:r>
              <a:rPr lang="nl-NL" b="1" i="1"/>
              <a:t>selector</a:t>
            </a:r>
            <a:r>
              <a:rPr lang="nl-NL" b="1"/>
              <a:t>).</a:t>
            </a:r>
            <a:r>
              <a:rPr lang="nl-NL" b="1" i="1"/>
              <a:t>action</a:t>
            </a:r>
            <a:r>
              <a:rPr lang="nl-NL" b="1" smtClean="0"/>
              <a:t>()    = DOM manipulation</a:t>
            </a:r>
          </a:p>
          <a:p>
            <a:endParaRPr lang="nl-NL" b="1" i="1"/>
          </a:p>
          <a:p>
            <a:r>
              <a:rPr lang="nl-NL" smtClean="0"/>
              <a:t>Actions: click, hide, show, toggle, fade etc.</a:t>
            </a:r>
            <a:endParaRPr lang="nl-NL"/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85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 AJAX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GET</a:t>
            </a:r>
          </a:p>
          <a:p>
            <a:r>
              <a:rPr lang="nl-NL"/>
              <a:t>$.get(</a:t>
            </a:r>
            <a:r>
              <a:rPr lang="nl-NL" i="1"/>
              <a:t>URL,callback</a:t>
            </a:r>
            <a:r>
              <a:rPr lang="nl-NL" smtClean="0"/>
              <a:t>);</a:t>
            </a:r>
          </a:p>
          <a:p>
            <a:r>
              <a:rPr lang="nl-NL"/>
              <a:t>$.get</a:t>
            </a:r>
            <a:r>
              <a:rPr lang="nl-NL" smtClean="0"/>
              <a:t>("</a:t>
            </a:r>
            <a:r>
              <a:rPr lang="nl-NL"/>
              <a:t>https://</a:t>
            </a:r>
            <a:r>
              <a:rPr lang="nl-NL" smtClean="0"/>
              <a:t>swapi.co/api/people/1", function(data){</a:t>
            </a:r>
            <a:r>
              <a:rPr lang="nl-NL"/>
              <a:t/>
            </a:r>
            <a:br>
              <a:rPr lang="nl-NL"/>
            </a:br>
            <a:r>
              <a:rPr lang="nl-NL"/>
              <a:t>        alert("Data: " + </a:t>
            </a:r>
            <a:r>
              <a:rPr lang="nl-NL" smtClean="0"/>
              <a:t>data);</a:t>
            </a:r>
            <a:r>
              <a:rPr lang="nl-NL"/>
              <a:t/>
            </a:r>
            <a:br>
              <a:rPr lang="nl-NL"/>
            </a:br>
            <a:r>
              <a:rPr lang="nl-NL"/>
              <a:t>    });</a:t>
            </a:r>
          </a:p>
          <a:p>
            <a:pPr marL="0" indent="0">
              <a:buNone/>
            </a:pPr>
            <a:endParaRPr lang="nl-NL" smtClean="0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POST</a:t>
            </a:r>
          </a:p>
          <a:p>
            <a:r>
              <a:rPr lang="nl-NL"/>
              <a:t>$.post(</a:t>
            </a:r>
            <a:r>
              <a:rPr lang="nl-NL" i="1"/>
              <a:t>URL,data,callback</a:t>
            </a:r>
            <a:r>
              <a:rPr lang="nl-NL"/>
              <a:t>); </a:t>
            </a:r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More </a:t>
            </a:r>
            <a:r>
              <a:rPr lang="nl-NL"/>
              <a:t>options available (headers, contentType, succes, fail)</a:t>
            </a:r>
          </a:p>
          <a:p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64" y="2151326"/>
            <a:ext cx="324640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4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0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and higher will show in the console</a:t>
            </a:r>
          </a:p>
          <a:p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Change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6618818" y="1191050"/>
            <a:ext cx="2253967" cy="46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ERROR</a:t>
            </a:r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18818" y="1651162"/>
            <a:ext cx="2253967" cy="460112"/>
          </a:xfrm>
          <a:prstGeom prst="rect">
            <a:avLst/>
          </a:prstGeom>
          <a:solidFill>
            <a:srgbClr val="F2B8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WARN</a:t>
            </a:r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6618818" y="2111274"/>
            <a:ext cx="2253967" cy="4601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LOG</a:t>
            </a:r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6618818" y="2571386"/>
            <a:ext cx="2253967" cy="4601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INFO</a:t>
            </a:r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618818" y="3031498"/>
            <a:ext cx="2253967" cy="46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NONE</a:t>
            </a:r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8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98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80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an emtpy observable:</a:t>
            </a:r>
          </a:p>
          <a:p>
            <a:pPr marL="180000" lvl="1" indent="0">
              <a:buNone/>
            </a:pPr>
            <a:r>
              <a:rPr lang="nl-NL" smtClean="0"/>
              <a:t>	</a:t>
            </a:r>
            <a:r>
              <a:rPr lang="nl-NL" i="1" smtClean="0"/>
              <a:t>var dynamicValue = ko.observable();</a:t>
            </a:r>
          </a:p>
          <a:p>
            <a:r>
              <a:rPr lang="nl-NL"/>
              <a:t>Declare </a:t>
            </a:r>
            <a:r>
              <a:rPr lang="nl-NL" smtClean="0"/>
              <a:t>and instantiate an </a:t>
            </a:r>
            <a:r>
              <a:rPr lang="nl-NL"/>
              <a:t>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/>
              <a:t>var dynamicValue = </a:t>
            </a:r>
            <a:r>
              <a:rPr lang="nl-NL" i="1" smtClean="0"/>
              <a:t>ko.observable(“option1”);</a:t>
            </a:r>
          </a:p>
          <a:p>
            <a:r>
              <a:rPr lang="nl-NL" smtClean="0"/>
              <a:t>Instantiate an existing 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 smtClean="0"/>
              <a:t>dynamicValue(“option2”);</a:t>
            </a:r>
          </a:p>
          <a:p>
            <a:r>
              <a:rPr lang="nl-NL" smtClean="0"/>
              <a:t>Retrieve the value of an observable:</a:t>
            </a:r>
          </a:p>
          <a:p>
            <a:pPr marL="540000" lvl="3" indent="0">
              <a:buNone/>
            </a:pPr>
            <a:r>
              <a:rPr lang="nl-NL" smtClean="0"/>
              <a:t>	</a:t>
            </a:r>
            <a:r>
              <a:rPr lang="nl-NL" i="1" smtClean="0"/>
              <a:t>var value2 = dynamicValue();</a:t>
            </a:r>
          </a:p>
          <a:p>
            <a:pPr marL="540000" lvl="3" indent="0">
              <a:buNone/>
            </a:pPr>
            <a:endParaRPr lang="nl-NL" i="1" smtClean="0"/>
          </a:p>
          <a:p>
            <a:r>
              <a:rPr lang="nl-NL" smtClean="0"/>
              <a:t>Subscribe to an observable: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i="1" smtClean="0"/>
              <a:t>dynamicValue.subscribe(function(newValue){</a:t>
            </a:r>
          </a:p>
          <a:p>
            <a:pPr marL="0" indent="0">
              <a:buNone/>
            </a:pPr>
            <a:r>
              <a:rPr lang="nl-NL" i="1" smtClean="0"/>
              <a:t>		console.log(“Value changed to: ” + newValue);</a:t>
            </a:r>
            <a:endParaRPr lang="nl-NL" i="1"/>
          </a:p>
          <a:p>
            <a:pPr marL="0" indent="0">
              <a:buNone/>
            </a:pPr>
            <a:r>
              <a:rPr lang="nl-NL" i="1" smtClean="0"/>
              <a:t>	}</a:t>
            </a:r>
            <a:endParaRPr lang="nl-NL" smtClean="0"/>
          </a:p>
          <a:p>
            <a:pPr marL="540000" lvl="3" indent="0">
              <a:buNone/>
            </a:pPr>
            <a:endParaRPr lang="nl-NL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00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933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95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30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Knockout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87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ES5 source code)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7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63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10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790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JSON </a:t>
            </a:r>
            <a:r>
              <a:rPr lang="nl-NL" dirty="0" smtClean="0"/>
              <a:t>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78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/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="" xmlns:a16="http://schemas.microsoft.com/office/drawing/2014/main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114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37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27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Collection </a:t>
            </a:r>
            <a:r>
              <a:rPr lang="nl-NL" dirty="0" smtClean="0"/>
              <a:t>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00"/>
            <a:ext cx="9144000" cy="1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6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JET?</a:t>
            </a:r>
          </a:p>
          <a:p>
            <a:r>
              <a:rPr lang="nl-NL" smtClean="0"/>
              <a:t>First application</a:t>
            </a:r>
          </a:p>
          <a:p>
            <a:r>
              <a:rPr lang="nl-NL" smtClean="0"/>
              <a:t>JavaScript refresher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smtClean="0"/>
              <a:t>Cookbook</a:t>
            </a:r>
          </a:p>
          <a:p>
            <a:r>
              <a:rPr lang="nl-NL" smtClean="0"/>
              <a:t>REST</a:t>
            </a:r>
          </a:p>
          <a:p>
            <a:r>
              <a:rPr lang="nl-NL" smtClean="0"/>
              <a:t>Common Model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0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58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75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26"/>
            <a:ext cx="9144000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4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Cookbook caution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76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47" y="121839"/>
            <a:ext cx="4469384" cy="315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5" y="2191966"/>
            <a:ext cx="2703379" cy="2329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60" y="3397821"/>
            <a:ext cx="1293773" cy="1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784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We start easy: Bar </a:t>
            </a:r>
            <a:r>
              <a:rPr lang="nl-NL" smtClean="0"/>
              <a:t>Chart</a:t>
            </a:r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r>
              <a:rPr lang="nl-NL"/>
              <a:t>Extra excercises for more complexity</a:t>
            </a:r>
          </a:p>
          <a:p>
            <a:r>
              <a:rPr lang="nl-NL"/>
              <a:t>Use the JSdocs! </a:t>
            </a:r>
            <a:r>
              <a:rPr lang="nl-NL" smtClean="0"/>
              <a:t>Some options are </a:t>
            </a:r>
            <a:r>
              <a:rPr lang="nl-NL"/>
              <a:t>not used in the cookbook</a:t>
            </a:r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60" y="1393098"/>
            <a:ext cx="3079609" cy="2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79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5" y="2638425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1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12 column </a:t>
            </a:r>
            <a:r>
              <a:rPr lang="nl-NL" dirty="0" err="1" smtClean="0"/>
              <a:t>Grid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4" y="1224001"/>
            <a:ext cx="6036085" cy="36056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Responsive</a:t>
            </a:r>
            <a:r>
              <a:rPr lang="nl-NL" dirty="0" smtClean="0"/>
              <a:t> </a:t>
            </a:r>
            <a:r>
              <a:rPr lang="nl-NL" dirty="0" err="1" smtClean="0"/>
              <a:t>sizing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4" y="1575522"/>
            <a:ext cx="6954665" cy="20995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6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Flex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86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MVVM</a:t>
            </a:r>
            <a:endParaRPr lang="nl-NL" dirty="0"/>
          </a:p>
        </p:txBody>
      </p:sp>
      <p:pic>
        <p:nvPicPr>
          <p:cNvPr id="1026" name="Picture 2" descr="Description of GUID-1F309112-2F44-4B38-9800-4B186B0905E3-default.png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4" y="1274982"/>
            <a:ext cx="6355877" cy="28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126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SPA</a:t>
            </a:r>
          </a:p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88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594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Store information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89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88168"/>
            <a:ext cx="7445443" cy="38271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2" y="2856086"/>
            <a:ext cx="5380338" cy="621920"/>
          </a:xfrm>
          <a:prstGeom prst="rect">
            <a:avLst/>
          </a:prstGeom>
        </p:spPr>
      </p:pic>
      <p:cxnSp>
        <p:nvCxnSpPr>
          <p:cNvPr id="17" name="Rechte verbindingslijn met pijl 16"/>
          <p:cNvCxnSpPr/>
          <p:nvPr/>
        </p:nvCxnSpPr>
        <p:spPr>
          <a:xfrm>
            <a:off x="2499799" y="2091658"/>
            <a:ext cx="2468201" cy="8225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7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90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3920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91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Clean codebase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45" y="1845876"/>
            <a:ext cx="1005927" cy="153175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28" y="792000"/>
            <a:ext cx="1059272" cy="21871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98" y="1368000"/>
            <a:ext cx="1287892" cy="1524132"/>
          </a:xfrm>
          <a:prstGeom prst="rect">
            <a:avLst/>
          </a:prstGeom>
        </p:spPr>
      </p:pic>
      <p:cxnSp>
        <p:nvCxnSpPr>
          <p:cNvPr id="16" name="Rechte verbindingslijn met pijl 15"/>
          <p:cNvCxnSpPr>
            <a:stCxn id="12" idx="3"/>
            <a:endCxn id="13" idx="1"/>
          </p:cNvCxnSpPr>
          <p:nvPr/>
        </p:nvCxnSpPr>
        <p:spPr>
          <a:xfrm flipV="1">
            <a:off x="5081272" y="1885565"/>
            <a:ext cx="2067456" cy="72618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4" idx="3"/>
          </p:cNvCxnSpPr>
          <p:nvPr/>
        </p:nvCxnSpPr>
        <p:spPr>
          <a:xfrm flipH="1" flipV="1">
            <a:off x="2007890" y="2130066"/>
            <a:ext cx="2281238" cy="63944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226" y="2979130"/>
            <a:ext cx="1013548" cy="1828958"/>
          </a:xfrm>
          <a:prstGeom prst="rect">
            <a:avLst/>
          </a:prstGeom>
        </p:spPr>
      </p:pic>
      <p:cxnSp>
        <p:nvCxnSpPr>
          <p:cNvPr id="27" name="Rechte verbindingslijn met pijl 26"/>
          <p:cNvCxnSpPr>
            <a:endCxn id="26" idx="1"/>
          </p:cNvCxnSpPr>
          <p:nvPr/>
        </p:nvCxnSpPr>
        <p:spPr>
          <a:xfrm>
            <a:off x="4762774" y="3248870"/>
            <a:ext cx="845452" cy="6447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5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92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What is it?</a:t>
            </a:r>
          </a:p>
          <a:p>
            <a:pPr lvl="1"/>
            <a:r>
              <a:rPr lang="nl-NL" smtClean="0"/>
              <a:t>Encapsulated piece of functionality</a:t>
            </a:r>
          </a:p>
          <a:p>
            <a:pPr marL="180000" lvl="1" indent="0">
              <a:buNone/>
            </a:pPr>
            <a:endParaRPr lang="nl-NL" smtClean="0"/>
          </a:p>
          <a:p>
            <a:r>
              <a:rPr lang="nl-NL" smtClean="0"/>
              <a:t>Why use it?</a:t>
            </a:r>
          </a:p>
          <a:p>
            <a:pPr lvl="1"/>
            <a:r>
              <a:rPr lang="nl-NL" smtClean="0"/>
              <a:t>Decreases size of files</a:t>
            </a:r>
          </a:p>
          <a:p>
            <a:pPr lvl="1"/>
            <a:r>
              <a:rPr lang="nl-NL" smtClean="0"/>
              <a:t>Ready to distribute</a:t>
            </a:r>
          </a:p>
          <a:p>
            <a:pPr lvl="1"/>
            <a:r>
              <a:rPr lang="nl-NL" smtClean="0"/>
              <a:t>Ready for re-use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732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HTML file (view)</a:t>
            </a:r>
          </a:p>
          <a:p>
            <a:r>
              <a:rPr lang="nl-NL" smtClean="0"/>
              <a:t>JavaScript file (viewModel)</a:t>
            </a:r>
          </a:p>
          <a:p>
            <a:r>
              <a:rPr lang="nl-NL" smtClean="0"/>
              <a:t>Loader file (starting point)</a:t>
            </a:r>
          </a:p>
          <a:p>
            <a:r>
              <a:rPr lang="nl-NL" smtClean="0"/>
              <a:t>JSON configuration file (parameters)</a:t>
            </a:r>
          </a:p>
          <a:p>
            <a:r>
              <a:rPr lang="nl-NL" smtClean="0"/>
              <a:t>CSS file (styling)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970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Creating your component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</a:t>
            </a:r>
            <a:r>
              <a:rPr lang="nl-NL" smtClean="0"/>
              <a:t>jet create component &lt;component-name&gt;</a:t>
            </a:r>
            <a:endParaRPr lang="nl-NL"/>
          </a:p>
          <a:p>
            <a:r>
              <a:rPr lang="nl-NL"/>
              <a:t>ojet create component </a:t>
            </a:r>
            <a:r>
              <a:rPr lang="nl-NL" smtClean="0"/>
              <a:t>first-component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30" y="1589469"/>
            <a:ext cx="2654311" cy="1516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989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1186095"/>
            <a:ext cx="7460627" cy="19585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9164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21" y="1268617"/>
            <a:ext cx="3673158" cy="26062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5411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50" y="348395"/>
            <a:ext cx="5357324" cy="41837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4496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32" y="1123824"/>
            <a:ext cx="6172735" cy="28958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25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300</TotalTime>
  <Words>3329</Words>
  <Application>Microsoft Office PowerPoint</Application>
  <PresentationFormat>On-screen Show (16:9)</PresentationFormat>
  <Paragraphs>933</Paragraphs>
  <Slides>107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2" baseType="lpstr">
      <vt:lpstr>Arial Unicode MS</vt:lpstr>
      <vt:lpstr>Arial</vt:lpstr>
      <vt:lpstr>Calibri</vt:lpstr>
      <vt:lpstr>Courier New</vt:lpstr>
      <vt:lpstr>Office-thema</vt:lpstr>
      <vt:lpstr> Oracle JET      Talent Launch April 2018 Jeroen Rijnboutt &amp; Laura Broekstra</vt:lpstr>
      <vt:lpstr> Oracle JET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  <vt:lpstr>Installing JET</vt:lpstr>
      <vt:lpstr>JET templates</vt:lpstr>
      <vt:lpstr>Basic starter</vt:lpstr>
      <vt:lpstr>Navbar</vt:lpstr>
      <vt:lpstr>Navdrawer</vt:lpstr>
      <vt:lpstr>Assignment - First application</vt:lpstr>
      <vt:lpstr> JavaScript Refresher</vt:lpstr>
      <vt:lpstr>JavaScript refresh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RETURN</vt:lpstr>
      <vt:lpstr>OBJECTS</vt:lpstr>
      <vt:lpstr>EVERYTHING IS AN OBJECT: STRING</vt:lpstr>
      <vt:lpstr>EVERYTHING IS AN OBJECT: ARRAY</vt:lpstr>
      <vt:lpstr>jQuery</vt:lpstr>
      <vt:lpstr>jQuery syntax</vt:lpstr>
      <vt:lpstr>jQuery AJAX</vt:lpstr>
      <vt:lpstr>JavaScript debugging</vt:lpstr>
      <vt:lpstr>JET logging</vt:lpstr>
      <vt:lpstr> Require &amp; Knockout</vt:lpstr>
      <vt:lpstr>RequireJS</vt:lpstr>
      <vt:lpstr>KnockoutJS</vt:lpstr>
      <vt:lpstr>Observables</vt:lpstr>
      <vt:lpstr>Observable Arrays</vt:lpstr>
      <vt:lpstr>Ko if and if not</vt:lpstr>
      <vt:lpstr>New databinding syntax since JET 4.0</vt:lpstr>
      <vt:lpstr>Assignment - Knockout</vt:lpstr>
      <vt:lpstr> JET Cookbook</vt:lpstr>
      <vt:lpstr>JET Cookbook</vt:lpstr>
      <vt:lpstr>JET Cookbook</vt:lpstr>
      <vt:lpstr>Assignment - JET Cookbook</vt:lpstr>
      <vt:lpstr> REST</vt:lpstr>
      <vt:lpstr>REST</vt:lpstr>
      <vt:lpstr>REST</vt:lpstr>
      <vt:lpstr>REST</vt:lpstr>
      <vt:lpstr>Assignment - JSON Server &amp; POST</vt:lpstr>
      <vt:lpstr> Common Model</vt:lpstr>
      <vt:lpstr>Common Model</vt:lpstr>
      <vt:lpstr>Common Model</vt:lpstr>
      <vt:lpstr>Common Model</vt:lpstr>
      <vt:lpstr>Common Model</vt:lpstr>
      <vt:lpstr>Assignment - Collection &amp; Table</vt:lpstr>
      <vt:lpstr>End of Oracle JET Day 1</vt:lpstr>
      <vt:lpstr> Recap Day 1 </vt:lpstr>
      <vt:lpstr>Recap day 1</vt:lpstr>
      <vt:lpstr>Program day 2</vt:lpstr>
      <vt:lpstr> Visualisations </vt:lpstr>
      <vt:lpstr>Visualization Components</vt:lpstr>
      <vt:lpstr>Cookbook caution</vt:lpstr>
      <vt:lpstr>RequireJS text plugin</vt:lpstr>
      <vt:lpstr>Assignment - Chart</vt:lpstr>
      <vt:lpstr> Layout</vt:lpstr>
      <vt:lpstr>Layout</vt:lpstr>
      <vt:lpstr>Layout</vt:lpstr>
      <vt:lpstr>Layout</vt:lpstr>
      <vt:lpstr>Layout</vt:lpstr>
      <vt:lpstr>Layout</vt:lpstr>
      <vt:lpstr>Assignment - Flex Layout</vt:lpstr>
      <vt:lpstr> Architecture</vt:lpstr>
      <vt:lpstr>Architecture</vt:lpstr>
      <vt:lpstr>Architecture</vt:lpstr>
      <vt:lpstr>Architecture</vt:lpstr>
      <vt:lpstr>Architecture</vt:lpstr>
      <vt:lpstr>Architecture</vt:lpstr>
      <vt:lpstr> Composite Component</vt:lpstr>
      <vt:lpstr>Composite Components</vt:lpstr>
      <vt:lpstr>Structure</vt:lpstr>
      <vt:lpstr>Creating your component</vt:lpstr>
      <vt:lpstr>Loader.js</vt:lpstr>
      <vt:lpstr>Component.json</vt:lpstr>
      <vt:lpstr>Example</vt:lpstr>
      <vt:lpstr>Example</vt:lpstr>
      <vt:lpstr>Example</vt:lpstr>
      <vt:lpstr>Assignment - Composite Component</vt:lpstr>
      <vt:lpstr> Recap</vt:lpstr>
      <vt:lpstr>Wrap-up</vt:lpstr>
      <vt:lpstr>Sources and further reading</vt:lpstr>
      <vt:lpstr>Feedback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Jeroen Rijnboutt</cp:lastModifiedBy>
  <cp:revision>34</cp:revision>
  <dcterms:created xsi:type="dcterms:W3CDTF">2018-04-04T12:08:56Z</dcterms:created>
  <dcterms:modified xsi:type="dcterms:W3CDTF">2018-04-18T04:27:58Z</dcterms:modified>
  <cp:category/>
</cp:coreProperties>
</file>