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sldIdLst>
    <p:sldId id="256" r:id="rId2"/>
    <p:sldId id="257" r:id="rId3"/>
    <p:sldId id="259" r:id="rId4"/>
    <p:sldId id="260" r:id="rId5"/>
    <p:sldId id="258" r:id="rId6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1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t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me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9"/>
            <a:ext cx="7703999" cy="1944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4/12/2018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12000" y="3096038"/>
            <a:ext cx="1512000" cy="1512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noProof="0" dirty="0" smtClean="0"/>
              <a:t>Foto</a:t>
            </a:r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810000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67E-1464-254D-876A-5A059C6CA686}" type="datetime1">
              <a:rPr lang="en-US" smtClean="0"/>
              <a:t>4/12/2018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5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ek m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44000" y="810000"/>
            <a:ext cx="4500000" cy="35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810000"/>
            <a:ext cx="46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900001"/>
            <a:ext cx="3744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7756A-AF1A-B249-A7CF-A1AE4E86FA38}" type="datetime1">
              <a:rPr lang="en-US" smtClean="0"/>
              <a:t>4/12/2018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44000" y="810001"/>
            <a:ext cx="4500000" cy="3510000"/>
          </a:xfrm>
          <a:noFill/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812798"/>
            <a:ext cx="9144000" cy="35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8" y="900001"/>
            <a:ext cx="5940000" cy="3401999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900-D3BD-ED44-9070-3471A5611DC2}" type="datetime1">
              <a:rPr lang="en-US" smtClean="0"/>
              <a:t>4/12/2018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840000" y="810001"/>
            <a:ext cx="2304000" cy="3510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5A3F-EB4E-3340-8D19-07B028CB11AD}" type="datetime1">
              <a:rPr lang="en-US" smtClean="0"/>
              <a:t>4/12/2018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810001"/>
            <a:ext cx="9144000" cy="351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0" y="810001"/>
            <a:ext cx="9144000" cy="3348000"/>
          </a:xfrm>
          <a:solidFill>
            <a:schemeClr val="bg1">
              <a:lumMod val="85000"/>
            </a:schemeClr>
          </a:solidFill>
        </p:spPr>
        <p:txBody>
          <a:bodyPr lIns="360000" tIns="251999" rIns="3960000" bIns="1080000" anchor="b" anchorCtr="0"/>
          <a:lstStyle>
            <a:lvl1pPr marL="0" indent="0" algn="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19998" y="1080000"/>
            <a:ext cx="4464000" cy="15120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 met spre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" y="810001"/>
            <a:ext cx="9143999" cy="3348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0000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90000" y="3437998"/>
            <a:ext cx="720000" cy="720000"/>
          </a:xfrm>
          <a:solidFill>
            <a:schemeClr val="bg1">
              <a:lumMod val="85000"/>
            </a:schemeClr>
          </a:solidFill>
        </p:spPr>
        <p:txBody>
          <a:bodyPr lIns="360000" tIns="251999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kop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6623999" cy="349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16DA-0E4B-CC41-ACBF-76C3BC02E189}" type="datetime1">
              <a:rPr lang="en-US" smtClean="0"/>
              <a:t>4/12/2018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6623999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3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6623999" cy="37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86563-B90A-4125-A564-304866187BB1}" type="datetime1">
              <a:rPr lang="nl-NL" smtClean="0"/>
              <a:pPr/>
              <a:t>12-4-2018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err="1" smtClean="0"/>
              <a:t>Demonstration</a:t>
            </a:r>
            <a:r>
              <a:rPr lang="nl-NL" dirty="0" smtClean="0"/>
              <a:t>, sprint 3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399005" y="1548000"/>
            <a:ext cx="3024000" cy="3024000"/>
          </a:xfrm>
          <a:solidFill>
            <a:schemeClr val="tx2"/>
          </a:solidFill>
        </p:spPr>
        <p:txBody>
          <a:bodyPr lIns="90000" tIns="90000" rIns="72000" bIns="72000" anchor="t" anchorCtr="0"/>
          <a:lstStyle>
            <a:lvl1pPr marL="0" indent="0">
              <a:lnSpc>
                <a:spcPct val="850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3" y="936000"/>
            <a:ext cx="4464000" cy="378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30-B80C-7C4C-B97F-1ADFAB53E146}" type="datetime1">
              <a:rPr lang="en-US" smtClean="0"/>
              <a:t>4/12/2018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5490000" y="4157999"/>
            <a:ext cx="2880000" cy="322017"/>
          </a:xfrm>
        </p:spPr>
        <p:txBody>
          <a:bodyPr anchor="b" anchorCtr="0"/>
          <a:lstStyle>
            <a:lvl1pPr marL="0" indent="0" algn="l">
              <a:lnSpc>
                <a:spcPct val="11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474-0AB7-8846-BA6A-67033A8CF4FA}" type="datetime1">
              <a:rPr lang="en-US" smtClean="0"/>
              <a:t>4/12/2018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288000"/>
            <a:ext cx="6624000" cy="504000"/>
          </a:xfrm>
        </p:spPr>
        <p:txBody>
          <a:bodyPr/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20003" y="1224000"/>
            <a:ext cx="3744993" cy="349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719998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679007" y="1224000"/>
            <a:ext cx="3744993" cy="349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5"/>
          </p:nvPr>
        </p:nvSpPr>
        <p:spPr>
          <a:xfrm>
            <a:off x="4679004" y="936000"/>
            <a:ext cx="3744995" cy="288000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8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ee kolommen met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50C8-7311-E14C-816D-7251E320C8DC}" type="datetime1">
              <a:rPr lang="en-US" smtClean="0"/>
              <a:t>4/12/2018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Titel van de presentatie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88000"/>
            <a:ext cx="6623999" cy="503999"/>
          </a:xfrm>
        </p:spPr>
        <p:txBody>
          <a:bodyPr anchor="ctr" anchorCtr="0"/>
          <a:lstStyle>
            <a:lvl1pPr>
              <a:defRPr sz="1800"/>
            </a:lvl1pPr>
          </a:lstStyle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680000" y="792000"/>
            <a:ext cx="3744000" cy="1584000"/>
          </a:xfrm>
          <a:solidFill>
            <a:schemeClr val="bg1">
              <a:lumMod val="85000"/>
            </a:schemeClr>
          </a:solidFill>
        </p:spPr>
        <p:txBody>
          <a:bodyPr lIns="360000" tIns="360000" rIns="360000" anchor="t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720003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6"/>
          </p:nvPr>
        </p:nvSpPr>
        <p:spPr>
          <a:xfrm>
            <a:off x="719998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4680005" y="2700000"/>
            <a:ext cx="3743997" cy="2016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/>
          </p:nvPr>
        </p:nvSpPr>
        <p:spPr>
          <a:xfrm>
            <a:off x="4680000" y="2448000"/>
            <a:ext cx="3744000" cy="252000"/>
          </a:xfrm>
        </p:spPr>
        <p:txBody>
          <a:bodyPr anchor="t" anchorCtr="0"/>
          <a:lstStyle>
            <a:lvl1pPr marL="0" indent="0">
              <a:buNone/>
              <a:defRPr sz="13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3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812800"/>
            <a:ext cx="9144000" cy="335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1" y="1115998"/>
            <a:ext cx="7703999" cy="2520000"/>
          </a:xfrm>
        </p:spPr>
        <p:txBody>
          <a:bodyPr anchor="t" anchorCtr="0"/>
          <a:lstStyle>
            <a:lvl1pPr>
              <a:lnSpc>
                <a:spcPct val="10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 noProof="0" dirty="0" smtClean="0"/>
              <a:t>CLICK TO EDIT MASTER TITLE STYLE</a:t>
            </a:r>
            <a:endParaRPr lang="nl-NL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10CDB-38B1-8E43-A846-6FE3B07A872E}" type="datetime1">
              <a:rPr lang="en-US" noProof="0" smtClean="0"/>
              <a:t>4/12/2018</a:t>
            </a:fld>
            <a:endParaRPr lang="nl-NL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noProof="0" smtClean="0"/>
              <a:t>Titel van de presentatie</a:t>
            </a:r>
            <a:endParaRPr lang="nl-N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noProof="0" smtClean="0"/>
              <a:t>‹#›</a:t>
            </a:fld>
            <a:endParaRPr lang="nl-NL" noProof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08000"/>
            <a:ext cx="2880360" cy="64922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360000"/>
            <a:ext cx="1258824" cy="28651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6716"/>
            <a:ext cx="9144000" cy="176784"/>
          </a:xfrm>
          <a:prstGeom prst="rect">
            <a:avLst/>
          </a:prstGeom>
          <a:blipFill>
            <a:blip r:embed="rId18">
              <a:alphaModFix amt="45000"/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999" y="288000"/>
            <a:ext cx="6624000" cy="504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nl-NL" dirty="0" smtClean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3" y="936000"/>
            <a:ext cx="6623999" cy="37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 smtClean="0"/>
              <a:t>Klik om de tekststijl van het model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000" y="5004000"/>
            <a:ext cx="122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600">
                <a:solidFill>
                  <a:schemeClr val="bg1"/>
                </a:solidFill>
              </a:defRPr>
            </a:lvl1pPr>
          </a:lstStyle>
          <a:p>
            <a:fld id="{E300D605-E2BB-8B4E-A2F3-5A64231C34A6}" type="datetime1">
              <a:rPr lang="en-US" smtClean="0"/>
              <a:t>4/12/2018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8000" y="5004000"/>
            <a:ext cx="3240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Titel van de presentatie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0000" y="5004000"/>
            <a:ext cx="144000" cy="1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44000" y="5004000"/>
            <a:ext cx="0" cy="9000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87" r:id="rId3"/>
    <p:sldLayoutId id="2147483674" r:id="rId4"/>
    <p:sldLayoutId id="2147483689" r:id="rId5"/>
    <p:sldLayoutId id="2147483686" r:id="rId6"/>
    <p:sldLayoutId id="2147483677" r:id="rId7"/>
    <p:sldLayoutId id="2147483681" r:id="rId8"/>
    <p:sldLayoutId id="2147483691" r:id="rId9"/>
    <p:sldLayoutId id="2147483682" r:id="rId10"/>
    <p:sldLayoutId id="2147483680" r:id="rId11"/>
    <p:sldLayoutId id="2147483684" r:id="rId12"/>
    <p:sldLayoutId id="2147483685" r:id="rId13"/>
    <p:sldLayoutId id="2147483688" r:id="rId14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6858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knockoutjs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3"/>
          </p:nvPr>
        </p:nvSpPr>
        <p:spPr/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743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KnockoutJS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Library for databinding</a:t>
            </a:r>
          </a:p>
          <a:p>
            <a:r>
              <a:rPr lang="nl-NL" smtClean="0"/>
              <a:t>Good </a:t>
            </a:r>
            <a:r>
              <a:rPr lang="nl-NL"/>
              <a:t>tutorials: </a:t>
            </a:r>
            <a:r>
              <a:rPr lang="nl-NL">
                <a:hlinkClick r:id="rId2"/>
              </a:rPr>
              <a:t>http://knockoutjs.com</a:t>
            </a:r>
            <a:r>
              <a:rPr lang="nl-NL" smtClean="0">
                <a:hlinkClick r:id="rId2"/>
              </a:rPr>
              <a:t>/</a:t>
            </a:r>
            <a:endParaRPr lang="nl-NL" smtClean="0"/>
          </a:p>
          <a:p>
            <a:r>
              <a:rPr lang="nl-NL" smtClean="0"/>
              <a:t>Start with: Introduction &amp; Working with lists and collections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083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Observable Arrays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Declare the array:</a:t>
            </a:r>
          </a:p>
          <a:p>
            <a:pPr marL="0" indent="0">
              <a:buNone/>
            </a:pPr>
            <a:r>
              <a:rPr lang="nl-NL" smtClean="0"/>
              <a:t>	var niceArray = new ObservableArray([“String1”, “String2”]);</a:t>
            </a:r>
          </a:p>
          <a:p>
            <a:r>
              <a:rPr lang="nl-NL" smtClean="0"/>
              <a:t>Add a new item:</a:t>
            </a:r>
          </a:p>
          <a:p>
            <a:pPr marL="0" indent="0">
              <a:buNone/>
            </a:pPr>
            <a:r>
              <a:rPr lang="nl-NL" smtClean="0"/>
              <a:t>	niceArray.push(“String3”);</a:t>
            </a:r>
          </a:p>
          <a:p>
            <a:r>
              <a:rPr lang="nl-NL" smtClean="0"/>
              <a:t>Remove last item:</a:t>
            </a:r>
          </a:p>
          <a:p>
            <a:pPr marL="360000" lvl="2" indent="0">
              <a:buNone/>
            </a:pPr>
            <a:r>
              <a:rPr lang="nl-NL"/>
              <a:t>	</a:t>
            </a:r>
            <a:r>
              <a:rPr lang="nl-NL" smtClean="0"/>
              <a:t>niceArray.pop();</a:t>
            </a:r>
          </a:p>
          <a:p>
            <a:r>
              <a:rPr lang="nl-NL" smtClean="0"/>
              <a:t>Remove specific item:</a:t>
            </a:r>
          </a:p>
          <a:p>
            <a:pPr marL="0" indent="0">
              <a:buNone/>
            </a:pPr>
            <a:r>
              <a:rPr lang="nl-NL"/>
              <a:t>	</a:t>
            </a:r>
            <a:r>
              <a:rPr lang="nl-NL" smtClean="0"/>
              <a:t>niceArray.remove(“String2”);</a:t>
            </a:r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r>
              <a:rPr lang="nl-NL"/>
              <a:t>Read more in documentation: http://knockoutjs.com/documentation/observableArrays.html</a:t>
            </a:r>
          </a:p>
          <a:p>
            <a:endParaRPr lang="nl-NL" smtClean="0"/>
          </a:p>
          <a:p>
            <a:endParaRPr lang="nl-NL"/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16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Ko if and if not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Easy way to dynamically show and hide divs in your view</a:t>
            </a:r>
          </a:p>
          <a:p>
            <a:r>
              <a:rPr lang="nl-NL" smtClean="0"/>
              <a:t>Use comment syntax:</a:t>
            </a:r>
          </a:p>
          <a:p>
            <a:pPr lvl="1"/>
            <a:endParaRPr lang="nl-NL"/>
          </a:p>
          <a:p>
            <a:endParaRPr lang="nl-NL" smtClean="0"/>
          </a:p>
          <a:p>
            <a:endParaRPr lang="nl-NL"/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4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76" y="1609120"/>
            <a:ext cx="5043369" cy="11759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76" y="3073035"/>
            <a:ext cx="4686706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8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New </a:t>
            </a:r>
            <a:r>
              <a:rPr lang="nl-NL" smtClean="0"/>
              <a:t>databinding syntax </a:t>
            </a:r>
            <a:r>
              <a:rPr lang="nl-NL" smtClean="0"/>
              <a:t>since JET 4.0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Oracle takes a small step towards Angular</a:t>
            </a:r>
          </a:p>
          <a:p>
            <a:endParaRPr lang="nl-NL" smtClean="0"/>
          </a:p>
          <a:p>
            <a:pPr marL="0" indent="0">
              <a:buNone/>
            </a:pPr>
            <a:r>
              <a:rPr lang="nl-NL"/>
              <a:t>&lt;span data-bind="text: id"&gt;&lt;/span&gt;</a:t>
            </a:r>
          </a:p>
          <a:p>
            <a:pPr marL="0" indent="0">
              <a:buNone/>
            </a:pPr>
            <a:r>
              <a:rPr lang="nl-NL"/>
              <a:t>&lt;span data-bind="text: name"&gt;&lt;/span</a:t>
            </a:r>
            <a:r>
              <a:rPr lang="nl-NL" smtClean="0"/>
              <a:t>&gt;</a:t>
            </a:r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r>
              <a:rPr lang="nl-NL" smtClean="0"/>
              <a:t>Becomes: </a:t>
            </a:r>
          </a:p>
          <a:p>
            <a:pPr marL="0" indent="0">
              <a:buNone/>
            </a:pPr>
            <a:r>
              <a:rPr lang="nl-NL" smtClean="0"/>
              <a:t>&lt;</a:t>
            </a:r>
            <a:r>
              <a:rPr lang="nl-NL"/>
              <a:t>p&gt;{{id}} {{name}}&lt;/p</a:t>
            </a:r>
            <a:r>
              <a:rPr lang="nl-NL" smtClean="0"/>
              <a:t>&gt;</a:t>
            </a:r>
          </a:p>
          <a:p>
            <a:pPr marL="0" indent="0">
              <a:buNone/>
            </a:pPr>
            <a:endParaRPr lang="nl-NL"/>
          </a:p>
          <a:p>
            <a:r>
              <a:rPr lang="nl-NL" smtClean="0"/>
              <a:t>This is two-way databinding (write changes back to observable)</a:t>
            </a:r>
          </a:p>
          <a:p>
            <a:r>
              <a:rPr lang="nl-NL" smtClean="0"/>
              <a:t>One-way binding (no write-back) goes like this:</a:t>
            </a:r>
          </a:p>
          <a:p>
            <a:endParaRPr lang="nl-NL" smtClean="0"/>
          </a:p>
          <a:p>
            <a:pPr marL="0" indent="0">
              <a:buNone/>
            </a:pPr>
            <a:r>
              <a:rPr lang="nl-NL"/>
              <a:t>&lt;</a:t>
            </a:r>
            <a:r>
              <a:rPr lang="nl-NL" smtClean="0"/>
              <a:t>p&gt;[[id]] [[name]]&lt;/</a:t>
            </a:r>
            <a:r>
              <a:rPr lang="nl-NL"/>
              <a:t>p&gt;</a:t>
            </a:r>
          </a:p>
          <a:p>
            <a:endParaRPr lang="nl-NL" smtClean="0"/>
          </a:p>
          <a:p>
            <a:endParaRPr lang="nl-NL"/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Demonstration, sprint 3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1056789"/>
      </p:ext>
    </p:extLst>
  </p:cSld>
  <p:clrMapOvr>
    <a:masterClrMapping/>
  </p:clrMapOvr>
</p:sld>
</file>

<file path=ppt/theme/theme1.xml><?xml version="1.0" encoding="utf-8"?>
<a:theme xmlns:a="http://schemas.openxmlformats.org/drawingml/2006/main" name="amis-conclusion">
  <a:themeElements>
    <a:clrScheme name="Conclusion_Rood">
      <a:dk1>
        <a:srgbClr val="000000"/>
      </a:dk1>
      <a:lt1>
        <a:srgbClr val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mis-conclusion" id="{6E7F8ED8-439E-4E4F-9BBF-D7D928F9F95B}" vid="{C0ABC274-BCB0-41E9-A206-F505B04D014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amis-conclusion</Template>
  <TotalTime>32</TotalTime>
  <Words>143</Words>
  <Application>Microsoft Office PowerPoint</Application>
  <PresentationFormat>On-screen Show (16:9)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amis-conclusion</vt:lpstr>
      <vt:lpstr>PowerPoint Presentation</vt:lpstr>
      <vt:lpstr>KnockoutJS</vt:lpstr>
      <vt:lpstr>Observable Arrays</vt:lpstr>
      <vt:lpstr>Ko if and if not</vt:lpstr>
      <vt:lpstr>New databinding syntax since JET 4.0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Jeroen Rijnboutt</dc:creator>
  <cp:lastModifiedBy>Jeroen Rijnboutt</cp:lastModifiedBy>
  <cp:revision>6</cp:revision>
  <dcterms:created xsi:type="dcterms:W3CDTF">2018-04-05T10:47:25Z</dcterms:created>
  <dcterms:modified xsi:type="dcterms:W3CDTF">2018-04-12T07:14:35Z</dcterms:modified>
</cp:coreProperties>
</file>