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74"/>
  </p:notesMasterIdLst>
  <p:sldIdLst>
    <p:sldId id="282" r:id="rId2"/>
    <p:sldId id="315" r:id="rId3"/>
    <p:sldId id="375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296" r:id="rId17"/>
    <p:sldId id="294" r:id="rId18"/>
    <p:sldId id="334" r:id="rId19"/>
    <p:sldId id="335" r:id="rId20"/>
    <p:sldId id="374" r:id="rId21"/>
    <p:sldId id="336" r:id="rId22"/>
    <p:sldId id="337" r:id="rId23"/>
    <p:sldId id="338" r:id="rId24"/>
    <p:sldId id="295" r:id="rId25"/>
    <p:sldId id="339" r:id="rId26"/>
    <p:sldId id="340" r:id="rId27"/>
    <p:sldId id="298" r:id="rId28"/>
    <p:sldId id="293" r:id="rId29"/>
    <p:sldId id="341" r:id="rId30"/>
    <p:sldId id="342" r:id="rId31"/>
    <p:sldId id="343" r:id="rId32"/>
    <p:sldId id="299" r:id="rId33"/>
    <p:sldId id="300" r:id="rId34"/>
    <p:sldId id="344" r:id="rId35"/>
    <p:sldId id="345" r:id="rId36"/>
    <p:sldId id="346" r:id="rId37"/>
    <p:sldId id="347" r:id="rId38"/>
    <p:sldId id="301" r:id="rId39"/>
    <p:sldId id="303" r:id="rId40"/>
    <p:sldId id="302" r:id="rId41"/>
    <p:sldId id="348" r:id="rId42"/>
    <p:sldId id="349" r:id="rId43"/>
    <p:sldId id="304" r:id="rId44"/>
    <p:sldId id="350" r:id="rId45"/>
    <p:sldId id="351" r:id="rId46"/>
    <p:sldId id="352" r:id="rId47"/>
    <p:sldId id="305" r:id="rId48"/>
    <p:sldId id="306" r:id="rId49"/>
    <p:sldId id="369" r:id="rId50"/>
    <p:sldId id="370" r:id="rId51"/>
    <p:sldId id="371" r:id="rId52"/>
    <p:sldId id="307" r:id="rId53"/>
    <p:sldId id="308" r:id="rId54"/>
    <p:sldId id="411" r:id="rId55"/>
    <p:sldId id="412" r:id="rId56"/>
    <p:sldId id="413" r:id="rId57"/>
    <p:sldId id="414" r:id="rId58"/>
    <p:sldId id="415" r:id="rId59"/>
    <p:sldId id="309" r:id="rId60"/>
    <p:sldId id="357" r:id="rId61"/>
    <p:sldId id="358" r:id="rId62"/>
    <p:sldId id="360" r:id="rId63"/>
    <p:sldId id="361" r:id="rId64"/>
    <p:sldId id="363" r:id="rId65"/>
    <p:sldId id="364" r:id="rId66"/>
    <p:sldId id="310" r:id="rId67"/>
    <p:sldId id="311" r:id="rId68"/>
    <p:sldId id="353" r:id="rId69"/>
    <p:sldId id="354" r:id="rId70"/>
    <p:sldId id="355" r:id="rId71"/>
    <p:sldId id="356" r:id="rId72"/>
    <p:sldId id="316" r:id="rId73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07"/>
  </p:normalViewPr>
  <p:slideViewPr>
    <p:cSldViewPr snapToGrid="0" snapToObjects="1">
      <p:cViewPr varScale="1">
        <p:scale>
          <a:sx n="155" d="100"/>
          <a:sy n="155" d="100"/>
        </p:scale>
        <p:origin x="32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26-4-2018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2116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857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depend</a:t>
            </a:r>
            <a:r>
              <a:rPr lang="nl-NL" baseline="0" dirty="0" smtClean="0"/>
              <a:t> on </a:t>
            </a:r>
            <a:r>
              <a:rPr lang="nl-NL" baseline="0" dirty="0" err="1" smtClean="0"/>
              <a:t>representation</a:t>
            </a:r>
            <a:r>
              <a:rPr lang="nl-NL" baseline="0" dirty="0" smtClean="0"/>
              <a:t> of data (</a:t>
            </a:r>
            <a:r>
              <a:rPr lang="nl-NL" baseline="0" dirty="0" err="1" smtClean="0"/>
              <a:t>collection</a:t>
            </a:r>
            <a:r>
              <a:rPr lang="nl-NL" baseline="0" dirty="0" smtClean="0"/>
              <a:t> or array)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jet component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8476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52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7707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58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3457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7904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5047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Short</a:t>
            </a:r>
            <a:r>
              <a:rPr lang="nl-NL" baseline="0" dirty="0" smtClean="0"/>
              <a:t> demo of JET </a:t>
            </a:r>
            <a:r>
              <a:rPr lang="nl-NL" baseline="0" dirty="0" err="1" smtClean="0"/>
              <a:t>Cookbook</a:t>
            </a:r>
            <a:r>
              <a:rPr lang="nl-NL" baseline="0" dirty="0" smtClean="0"/>
              <a:t>, show different </a:t>
            </a:r>
            <a:r>
              <a:rPr lang="nl-NL" baseline="0" dirty="0" err="1" smtClean="0"/>
              <a:t>categories</a:t>
            </a:r>
            <a:endParaRPr lang="nl-NL" baseline="0" dirty="0" smtClean="0"/>
          </a:p>
          <a:p>
            <a:r>
              <a:rPr lang="nl-NL" baseline="0" dirty="0" smtClean="0"/>
              <a:t>Short demo of </a:t>
            </a:r>
            <a:r>
              <a:rPr lang="nl-NL" baseline="0" dirty="0" err="1" smtClean="0"/>
              <a:t>how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include</a:t>
            </a:r>
            <a:r>
              <a:rPr lang="nl-NL" baseline="0" dirty="0" smtClean="0"/>
              <a:t> component </a:t>
            </a:r>
            <a:r>
              <a:rPr lang="nl-NL" baseline="0" smtClean="0"/>
              <a:t>in code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9322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Checklist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remember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components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from</a:t>
            </a:r>
            <a:r>
              <a:rPr lang="nl-NL" baseline="0" dirty="0" smtClean="0"/>
              <a:t> </a:t>
            </a:r>
            <a:r>
              <a:rPr lang="nl-NL" baseline="0" smtClean="0"/>
              <a:t>cookbook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8791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Explain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different types of </a:t>
            </a:r>
            <a:r>
              <a:rPr lang="nl-NL" baseline="0" dirty="0" err="1" smtClean="0"/>
              <a:t>requests</a:t>
            </a:r>
            <a:r>
              <a:rPr lang="nl-NL" baseline="0" dirty="0" smtClean="0"/>
              <a:t> in short</a:t>
            </a:r>
          </a:p>
          <a:p>
            <a:r>
              <a:rPr lang="nl-NL" baseline="0" dirty="0" err="1" smtClean="0"/>
              <a:t>Further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explain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JSON-format: </a:t>
            </a:r>
            <a:r>
              <a:rPr lang="nl-NL" baseline="0" dirty="0" err="1" smtClean="0"/>
              <a:t>what</a:t>
            </a:r>
            <a:r>
              <a:rPr lang="nl-NL" baseline="0" dirty="0" smtClean="0"/>
              <a:t> are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pairs?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6662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Showing</a:t>
            </a:r>
            <a:r>
              <a:rPr lang="nl-NL" dirty="0" smtClean="0"/>
              <a:t> Postman here</a:t>
            </a:r>
            <a:r>
              <a:rPr lang="nl-NL" baseline="0" dirty="0" smtClean="0"/>
              <a:t> as </a:t>
            </a:r>
            <a:r>
              <a:rPr lang="nl-NL" baseline="0" dirty="0" err="1" smtClean="0"/>
              <a:t>it</a:t>
            </a:r>
            <a:r>
              <a:rPr lang="nl-NL" baseline="0" dirty="0" smtClean="0"/>
              <a:t> is a </a:t>
            </a:r>
            <a:r>
              <a:rPr lang="nl-NL" baseline="0" dirty="0" err="1" smtClean="0"/>
              <a:t>good</a:t>
            </a:r>
            <a:r>
              <a:rPr lang="nl-NL" baseline="0" dirty="0" smtClean="0"/>
              <a:t> tool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have in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toolbox</a:t>
            </a:r>
            <a:r>
              <a:rPr lang="nl-NL" baseline="0" dirty="0" smtClean="0"/>
              <a:t>.</a:t>
            </a:r>
          </a:p>
          <a:p>
            <a:r>
              <a:rPr lang="nl-NL" baseline="0" dirty="0" smtClean="0"/>
              <a:t>It is </a:t>
            </a:r>
            <a:r>
              <a:rPr lang="nl-NL" baseline="0" dirty="0" err="1" smtClean="0"/>
              <a:t>enough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know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basics of </a:t>
            </a:r>
            <a:r>
              <a:rPr lang="nl-NL" baseline="0" dirty="0" err="1" smtClean="0"/>
              <a:t>request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request</a:t>
            </a:r>
            <a:r>
              <a:rPr lang="nl-NL" baseline="0" dirty="0" smtClean="0"/>
              <a:t> body.</a:t>
            </a:r>
          </a:p>
          <a:p>
            <a:r>
              <a:rPr lang="nl-NL" baseline="0" dirty="0" smtClean="0"/>
              <a:t>But </a:t>
            </a:r>
            <a:r>
              <a:rPr lang="nl-NL" baseline="0" dirty="0" err="1" smtClean="0"/>
              <a:t>also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possible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add</a:t>
            </a:r>
            <a:r>
              <a:rPr lang="nl-NL" baseline="0" dirty="0" smtClean="0"/>
              <a:t> headers (in case of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request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necessary</a:t>
            </a:r>
            <a:r>
              <a:rPr lang="nl-NL" baseline="0" dirty="0" smtClean="0"/>
              <a:t>)</a:t>
            </a:r>
          </a:p>
          <a:p>
            <a:r>
              <a:rPr lang="nl-NL" baseline="0" dirty="0" err="1" smtClean="0"/>
              <a:t>Authorization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added</a:t>
            </a:r>
            <a:endParaRPr lang="nl-NL" baseline="0" dirty="0" smtClean="0"/>
          </a:p>
          <a:p>
            <a:r>
              <a:rPr lang="nl-NL" baseline="0" dirty="0" smtClean="0"/>
              <a:t>Testing.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7092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assignments</a:t>
            </a:r>
            <a:r>
              <a:rPr lang="nl-NL" baseline="0" dirty="0" smtClean="0"/>
              <a:t> in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course we </a:t>
            </a:r>
            <a:r>
              <a:rPr lang="nl-NL" baseline="0" dirty="0" err="1" smtClean="0"/>
              <a:t>will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json</a:t>
            </a:r>
            <a:r>
              <a:rPr lang="nl-NL" baseline="0" dirty="0" smtClean="0"/>
              <a:t>-server as </a:t>
            </a:r>
            <a:r>
              <a:rPr lang="nl-NL" baseline="0" dirty="0" err="1" smtClean="0"/>
              <a:t>an</a:t>
            </a:r>
            <a:r>
              <a:rPr lang="nl-NL" baseline="0" dirty="0" smtClean="0"/>
              <a:t> easy way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get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post data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1003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 smtClean="0"/>
              <a:t>Methods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apply</a:t>
            </a:r>
            <a:r>
              <a:rPr lang="nl-NL" dirty="0" smtClean="0"/>
              <a:t>:</a:t>
            </a:r>
            <a:r>
              <a:rPr lang="nl-NL" baseline="0" dirty="0" smtClean="0"/>
              <a:t> get a </a:t>
            </a:r>
            <a:r>
              <a:rPr lang="nl-NL" baseline="0" dirty="0" err="1" smtClean="0"/>
              <a:t>specific</a:t>
            </a:r>
            <a:r>
              <a:rPr lang="nl-NL" baseline="0" dirty="0" smtClean="0"/>
              <a:t> record, filter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data, get </a:t>
            </a:r>
            <a:r>
              <a:rPr lang="nl-NL" baseline="0" dirty="0" err="1" smtClean="0"/>
              <a:t>indexnumbers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fetchsizes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transform</a:t>
            </a:r>
            <a:r>
              <a:rPr lang="nl-NL" baseline="0" dirty="0" smtClean="0"/>
              <a:t> data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JSON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0548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‹nr.›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 smtClean="0"/>
              <a:t>Foto</a:t>
            </a:r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‹nr.›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webfolder/technetwork/jet/globalGetStarted.html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webfolder/technetwork/jet/globalExamples.html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it9EvsNEPMw" TargetMode="External"/><Relationship Id="rId2" Type="http://schemas.openxmlformats.org/officeDocument/2006/relationships/hyperlink" Target="https://www.youtube.com/watch?v=yznhGmE9VEg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knockoutjs.com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webfolder/technetwork/jet/jetCookbook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knockoutjs.com/" TargetMode="External"/><Relationship Id="rId2" Type="http://schemas.openxmlformats.org/officeDocument/2006/relationships/hyperlink" Target="http://www.oracle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blogs.oracle.com/groundside/cca" TargetMode="External"/><Relationship Id="rId4" Type="http://schemas.openxmlformats.org/officeDocument/2006/relationships/hyperlink" Target="https://github.com/nklasens/amis-course-2018.gi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knockoutjs.com/" TargetMode="External"/><Relationship Id="rId2" Type="http://schemas.openxmlformats.org/officeDocument/2006/relationships/hyperlink" Target="https://github.com/lucasjellema/sig-meetup-jet-openlayers-composite-components.git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jqfundamentals.com/chapter/jquery-basics" TargetMode="External"/><Relationship Id="rId4" Type="http://schemas.openxmlformats.org/officeDocument/2006/relationships/hyperlink" Target="https://www.w3schools.com/jquery/default.asp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jdelijke aanduiding voor afbeelding 1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1" r="16581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Oracle JET</a:t>
            </a:r>
            <a:br>
              <a:rPr lang="nl-NL" dirty="0" smtClean="0"/>
            </a:b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sz="1200" dirty="0" smtClean="0"/>
              <a:t>Talent </a:t>
            </a:r>
            <a:r>
              <a:rPr lang="nl-NL" sz="1200" dirty="0" err="1" smtClean="0"/>
              <a:t>Launch</a:t>
            </a:r>
            <a:r>
              <a:rPr lang="nl-NL" sz="1200" dirty="0" smtClean="0"/>
              <a:t> April 2018</a:t>
            </a:r>
            <a:br>
              <a:rPr lang="nl-NL" sz="1200" dirty="0" smtClean="0"/>
            </a:br>
            <a:r>
              <a:rPr lang="nl-NL" sz="1200" dirty="0" smtClean="0"/>
              <a:t>Jeroen Rijnboutt &amp; Laura Broekstra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Agenda – Day 2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Finish </a:t>
            </a:r>
            <a:r>
              <a:rPr lang="nl-NL" dirty="0" err="1" smtClean="0"/>
              <a:t>assignments</a:t>
            </a:r>
            <a:r>
              <a:rPr lang="nl-NL" dirty="0" smtClean="0"/>
              <a:t> </a:t>
            </a:r>
            <a:r>
              <a:rPr lang="nl-NL" dirty="0" err="1" smtClean="0"/>
              <a:t>day</a:t>
            </a:r>
            <a:r>
              <a:rPr lang="nl-NL" dirty="0" smtClean="0"/>
              <a:t> 1</a:t>
            </a:r>
          </a:p>
          <a:p>
            <a:r>
              <a:rPr lang="nl-NL" dirty="0" err="1" smtClean="0"/>
              <a:t>Visualization</a:t>
            </a:r>
            <a:r>
              <a:rPr lang="nl-NL" dirty="0" smtClean="0"/>
              <a:t> </a:t>
            </a:r>
            <a:r>
              <a:rPr lang="nl-NL" dirty="0" err="1" smtClean="0"/>
              <a:t>components</a:t>
            </a:r>
            <a:endParaRPr lang="nl-NL" dirty="0" smtClean="0"/>
          </a:p>
          <a:p>
            <a:r>
              <a:rPr lang="nl-NL" dirty="0" err="1" smtClean="0"/>
              <a:t>Layout</a:t>
            </a:r>
            <a:endParaRPr lang="nl-NL" dirty="0" smtClean="0"/>
          </a:p>
          <a:p>
            <a:r>
              <a:rPr lang="nl-NL" dirty="0" smtClean="0"/>
              <a:t>JET </a:t>
            </a:r>
            <a:r>
              <a:rPr lang="nl-NL" dirty="0" err="1" smtClean="0"/>
              <a:t>architecture</a:t>
            </a:r>
            <a:endParaRPr lang="nl-NL" dirty="0" smtClean="0"/>
          </a:p>
          <a:p>
            <a:r>
              <a:rPr lang="nl-NL" dirty="0" err="1" smtClean="0"/>
              <a:t>Composite</a:t>
            </a:r>
            <a:r>
              <a:rPr lang="nl-NL" dirty="0" smtClean="0"/>
              <a:t> </a:t>
            </a:r>
            <a:r>
              <a:rPr lang="nl-NL" dirty="0" err="1" smtClean="0"/>
              <a:t>Components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7173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Installing JET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JET current version 5.0.0</a:t>
            </a:r>
          </a:p>
          <a:p>
            <a:r>
              <a:rPr lang="nl-NL"/>
              <a:t>Get Started page: </a:t>
            </a:r>
            <a:r>
              <a:rPr lang="nl-NL" sz="1200">
                <a:solidFill>
                  <a:schemeClr val="accent2">
                    <a:lumMod val="60000"/>
                    <a:lumOff val="40000"/>
                  </a:schemeClr>
                </a:solidFill>
                <a:hlinkClick r:id="rId2"/>
              </a:rPr>
              <a:t>http://</a:t>
            </a:r>
            <a:r>
              <a:rPr lang="nl-NL" sz="1200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2"/>
              </a:rPr>
              <a:t>www.oracle.com/webfolder/technetwork/jet/globalGetStarted.html</a:t>
            </a:r>
            <a:endParaRPr lang="nl-NL" sz="120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nl-NL" sz="120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nl-NL" smtClean="0"/>
              <a:t>Install Oracle JET CLI from NPM</a:t>
            </a:r>
          </a:p>
          <a:p>
            <a:r>
              <a:rPr lang="nl-NL" b="1"/>
              <a:t>npm -g install @</a:t>
            </a:r>
            <a:r>
              <a:rPr lang="nl-NL" b="1" smtClean="0"/>
              <a:t>oracle/ojet-cli</a:t>
            </a:r>
            <a:endParaRPr lang="nl-NL" i="1"/>
          </a:p>
          <a:p>
            <a:r>
              <a:rPr lang="nl-NL" b="1" smtClean="0"/>
              <a:t>ojet create &lt;applicationName&gt;</a:t>
            </a:r>
          </a:p>
          <a:p>
            <a:endParaRPr lang="nl-NL" b="1" smtClean="0"/>
          </a:p>
          <a:p>
            <a:r>
              <a:rPr lang="nl-NL"/>
              <a:t>Optional: Use a </a:t>
            </a:r>
            <a:r>
              <a:rPr lang="nl-NL" smtClean="0"/>
              <a:t>template:</a:t>
            </a:r>
            <a:endParaRPr lang="nl-NL"/>
          </a:p>
          <a:p>
            <a:r>
              <a:rPr lang="nl-NL" b="1"/>
              <a:t>ojet create &lt;applicationName&gt; </a:t>
            </a:r>
            <a:r>
              <a:rPr lang="nl-NL" b="1" smtClean="0"/>
              <a:t>--template=navdrawer</a:t>
            </a:r>
            <a:endParaRPr lang="nl-NL" b="1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2050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JET templates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>
                <a:hlinkClick r:id="rId2"/>
              </a:rPr>
              <a:t>http://</a:t>
            </a:r>
            <a:r>
              <a:rPr lang="nl-NL" smtClean="0">
                <a:hlinkClick r:id="rId2"/>
              </a:rPr>
              <a:t>www.oracle.com/webfolder/technetwork/jet/globalExamples.html</a:t>
            </a:r>
            <a:endParaRPr lang="nl-NL" smtClean="0"/>
          </a:p>
          <a:p>
            <a:endParaRPr lang="nl-NL"/>
          </a:p>
          <a:p>
            <a:r>
              <a:rPr lang="nl-NL" smtClean="0"/>
              <a:t>Basic Starter – no navigation</a:t>
            </a:r>
          </a:p>
          <a:p>
            <a:r>
              <a:rPr lang="nl-NL" smtClean="0"/>
              <a:t>Nav Bar Starter – a navigation bar</a:t>
            </a:r>
          </a:p>
          <a:p>
            <a:r>
              <a:rPr lang="nl-NL" smtClean="0"/>
              <a:t>Nav Drawer Starter – a navigation drawer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8358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Basic starter</a:t>
            </a:r>
            <a:endParaRPr lang="nl-NL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1216433"/>
            <a:ext cx="6623050" cy="322022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4319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Navbar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06" y="716970"/>
            <a:ext cx="7432424" cy="35981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348" y="1954301"/>
            <a:ext cx="2019699" cy="271121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  <a:softEdge rad="0"/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1205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Navdrawer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06" y="716970"/>
            <a:ext cx="7432424" cy="3598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430" y="1954304"/>
            <a:ext cx="2023960" cy="272914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4872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First application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https://github.com/jeroenRX/AmisJetTraining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7917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Require</a:t>
            </a:r>
            <a:r>
              <a:rPr lang="nl-NL" dirty="0" smtClean="0"/>
              <a:t> &amp; </a:t>
            </a:r>
            <a:r>
              <a:rPr lang="nl-NL" dirty="0" err="1" smtClean="0"/>
              <a:t>Knockout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17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74820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RequireJS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Week 1 - part 2: </a:t>
            </a:r>
            <a:r>
              <a:rPr lang="nl-NL" smtClean="0">
                <a:hlinkClick r:id="rId2"/>
              </a:rPr>
              <a:t>https://www.youtube.com/watch?v=yznhGmE9VEg</a:t>
            </a:r>
            <a:endParaRPr lang="nl-NL"/>
          </a:p>
          <a:p>
            <a:r>
              <a:rPr lang="nl-NL"/>
              <a:t>Week 1 - part 3: https</a:t>
            </a:r>
            <a:r>
              <a:rPr lang="nl-NL" smtClean="0"/>
              <a:t>://</a:t>
            </a:r>
            <a:r>
              <a:rPr lang="nl-NL" smtClean="0">
                <a:hlinkClick r:id="rId3"/>
              </a:rPr>
              <a:t>www.youtube.com/watch?v=it9EvsNEPMw</a:t>
            </a: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4986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KnockoutJS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Library for databinding</a:t>
            </a:r>
          </a:p>
          <a:p>
            <a:r>
              <a:rPr lang="nl-NL" smtClean="0"/>
              <a:t>Good </a:t>
            </a:r>
            <a:r>
              <a:rPr lang="nl-NL"/>
              <a:t>tutorials: </a:t>
            </a:r>
            <a:r>
              <a:rPr lang="nl-NL">
                <a:hlinkClick r:id="rId2"/>
              </a:rPr>
              <a:t>http://knockoutjs.com</a:t>
            </a:r>
            <a:r>
              <a:rPr lang="nl-NL" smtClean="0">
                <a:hlinkClick r:id="rId2"/>
              </a:rPr>
              <a:t>/</a:t>
            </a:r>
            <a:endParaRPr lang="nl-NL" smtClean="0"/>
          </a:p>
          <a:p>
            <a:r>
              <a:rPr lang="nl-NL" smtClean="0"/>
              <a:t>Start with: Introduction &amp; Working with Lists and collections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91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Oracle JET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2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7600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Observables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Declare an emtpy observable:</a:t>
            </a:r>
          </a:p>
          <a:p>
            <a:pPr marL="180000" lvl="1" indent="0">
              <a:buNone/>
            </a:pPr>
            <a:r>
              <a:rPr lang="nl-NL" smtClean="0"/>
              <a:t>	</a:t>
            </a:r>
            <a:r>
              <a:rPr lang="nl-NL" i="1" smtClean="0"/>
              <a:t>var dynamicValue = ko.observable();</a:t>
            </a:r>
          </a:p>
          <a:p>
            <a:r>
              <a:rPr lang="nl-NL"/>
              <a:t>Declare </a:t>
            </a:r>
            <a:r>
              <a:rPr lang="nl-NL" smtClean="0"/>
              <a:t>and instantiate an </a:t>
            </a:r>
            <a:r>
              <a:rPr lang="nl-NL"/>
              <a:t>observable:</a:t>
            </a:r>
          </a:p>
          <a:p>
            <a:pPr marL="180000" lvl="1" indent="0">
              <a:buNone/>
            </a:pPr>
            <a:r>
              <a:rPr lang="nl-NL"/>
              <a:t>	</a:t>
            </a:r>
            <a:r>
              <a:rPr lang="nl-NL" i="1"/>
              <a:t>var dynamicValue = </a:t>
            </a:r>
            <a:r>
              <a:rPr lang="nl-NL" i="1" smtClean="0"/>
              <a:t>ko.observable(“option1”);</a:t>
            </a:r>
          </a:p>
          <a:p>
            <a:r>
              <a:rPr lang="nl-NL" smtClean="0"/>
              <a:t>Instantiate an existing observable:</a:t>
            </a:r>
          </a:p>
          <a:p>
            <a:pPr marL="180000" lvl="1" indent="0">
              <a:buNone/>
            </a:pPr>
            <a:r>
              <a:rPr lang="nl-NL"/>
              <a:t>	</a:t>
            </a:r>
            <a:r>
              <a:rPr lang="nl-NL" i="1" smtClean="0"/>
              <a:t>dynamicValue(“option2”);</a:t>
            </a:r>
          </a:p>
          <a:p>
            <a:r>
              <a:rPr lang="nl-NL" smtClean="0"/>
              <a:t>Retrieve the value of an observable:</a:t>
            </a:r>
          </a:p>
          <a:p>
            <a:pPr marL="540000" lvl="3" indent="0">
              <a:buNone/>
            </a:pPr>
            <a:r>
              <a:rPr lang="nl-NL" smtClean="0"/>
              <a:t>	</a:t>
            </a:r>
            <a:r>
              <a:rPr lang="nl-NL" i="1" smtClean="0"/>
              <a:t>var value2 = dynamicValue();</a:t>
            </a:r>
          </a:p>
          <a:p>
            <a:pPr marL="540000" lvl="3" indent="0">
              <a:buNone/>
            </a:pPr>
            <a:endParaRPr lang="nl-NL" i="1" smtClean="0"/>
          </a:p>
          <a:p>
            <a:r>
              <a:rPr lang="nl-NL" smtClean="0"/>
              <a:t>Subscribe to an observable:</a:t>
            </a:r>
          </a:p>
          <a:p>
            <a:pPr marL="0" indent="0">
              <a:buNone/>
            </a:pPr>
            <a:r>
              <a:rPr lang="nl-NL"/>
              <a:t>	</a:t>
            </a:r>
            <a:r>
              <a:rPr lang="nl-NL" i="1" smtClean="0"/>
              <a:t>dynamicValue.subscribe(function(newValue){</a:t>
            </a:r>
          </a:p>
          <a:p>
            <a:pPr marL="0" indent="0">
              <a:buNone/>
            </a:pPr>
            <a:r>
              <a:rPr lang="nl-NL" i="1" smtClean="0"/>
              <a:t>		console.log(“Value changed to: ” + newValue);</a:t>
            </a:r>
            <a:endParaRPr lang="nl-NL" i="1"/>
          </a:p>
          <a:p>
            <a:pPr marL="0" indent="0">
              <a:buNone/>
            </a:pPr>
            <a:r>
              <a:rPr lang="nl-NL" i="1" smtClean="0"/>
              <a:t>	}</a:t>
            </a:r>
            <a:endParaRPr lang="nl-NL" smtClean="0"/>
          </a:p>
          <a:p>
            <a:pPr marL="540000" lvl="3" indent="0">
              <a:buNone/>
            </a:pPr>
            <a:endParaRPr lang="nl-NL" i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1004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Observable Arrays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Declare the array:</a:t>
            </a:r>
          </a:p>
          <a:p>
            <a:pPr marL="0" indent="0">
              <a:buNone/>
            </a:pPr>
            <a:r>
              <a:rPr lang="nl-NL" smtClean="0"/>
              <a:t>	var niceArray = new ObservableArray([“String1”, “String2”]);</a:t>
            </a:r>
          </a:p>
          <a:p>
            <a:r>
              <a:rPr lang="nl-NL" smtClean="0"/>
              <a:t>Add a new item:</a:t>
            </a:r>
          </a:p>
          <a:p>
            <a:pPr marL="0" indent="0">
              <a:buNone/>
            </a:pPr>
            <a:r>
              <a:rPr lang="nl-NL" smtClean="0"/>
              <a:t>	niceArray.push(“String3”);</a:t>
            </a:r>
          </a:p>
          <a:p>
            <a:r>
              <a:rPr lang="nl-NL" smtClean="0"/>
              <a:t>Remove last item:</a:t>
            </a:r>
          </a:p>
          <a:p>
            <a:pPr marL="360000" lvl="2" indent="0">
              <a:buNone/>
            </a:pPr>
            <a:r>
              <a:rPr lang="nl-NL"/>
              <a:t>	</a:t>
            </a:r>
            <a:r>
              <a:rPr lang="nl-NL" smtClean="0"/>
              <a:t>niceArray.pop();</a:t>
            </a:r>
          </a:p>
          <a:p>
            <a:r>
              <a:rPr lang="nl-NL" smtClean="0"/>
              <a:t>Remove specific item:</a:t>
            </a:r>
          </a:p>
          <a:p>
            <a:pPr marL="0" indent="0">
              <a:buNone/>
            </a:pPr>
            <a:r>
              <a:rPr lang="nl-NL"/>
              <a:t>	</a:t>
            </a:r>
            <a:r>
              <a:rPr lang="nl-NL" smtClean="0"/>
              <a:t>niceArray.remove(“String2”);</a:t>
            </a:r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r>
              <a:rPr lang="nl-NL"/>
              <a:t>Read more in documentation: http://knockoutjs.com/documentation/observableArrays.html</a:t>
            </a:r>
          </a:p>
          <a:p>
            <a:endParaRPr lang="nl-NL" smtClean="0"/>
          </a:p>
          <a:p>
            <a:endParaRPr lang="nl-NL"/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2933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Ko if and if not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Easy way to dynamically show and hide divs in your view</a:t>
            </a:r>
          </a:p>
          <a:p>
            <a:r>
              <a:rPr lang="nl-NL" smtClean="0"/>
              <a:t>Use comment syntax:</a:t>
            </a:r>
          </a:p>
          <a:p>
            <a:pPr lvl="1"/>
            <a:endParaRPr lang="nl-NL"/>
          </a:p>
          <a:p>
            <a:endParaRPr lang="nl-NL" smtClean="0"/>
          </a:p>
          <a:p>
            <a:endParaRPr lang="nl-NL"/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76" y="1609120"/>
            <a:ext cx="5043369" cy="11759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76" y="3073035"/>
            <a:ext cx="4686706" cy="111261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9295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New databinding syntax since JET 4.0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Oracle takes a small step towards Angular</a:t>
            </a:r>
          </a:p>
          <a:p>
            <a:endParaRPr lang="nl-NL" smtClean="0"/>
          </a:p>
          <a:p>
            <a:pPr marL="0" indent="0">
              <a:buNone/>
            </a:pPr>
            <a:r>
              <a:rPr lang="nl-NL"/>
              <a:t>&lt;span data-bind="text: id"&gt;&lt;/span&gt;</a:t>
            </a:r>
          </a:p>
          <a:p>
            <a:pPr marL="0" indent="0">
              <a:buNone/>
            </a:pPr>
            <a:r>
              <a:rPr lang="nl-NL"/>
              <a:t>&lt;span data-bind="text: name"&gt;&lt;/span</a:t>
            </a:r>
            <a:r>
              <a:rPr lang="nl-NL" smtClean="0"/>
              <a:t>&gt;</a:t>
            </a:r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r>
              <a:rPr lang="nl-NL" smtClean="0"/>
              <a:t>Becomes: </a:t>
            </a:r>
          </a:p>
          <a:p>
            <a:pPr marL="0" indent="0">
              <a:buNone/>
            </a:pPr>
            <a:r>
              <a:rPr lang="nl-NL" smtClean="0"/>
              <a:t>&lt;</a:t>
            </a:r>
            <a:r>
              <a:rPr lang="nl-NL"/>
              <a:t>p&gt;{{id}} {{name}}&lt;/p</a:t>
            </a:r>
            <a:r>
              <a:rPr lang="nl-NL" smtClean="0"/>
              <a:t>&gt;</a:t>
            </a:r>
          </a:p>
          <a:p>
            <a:pPr marL="0" indent="0">
              <a:buNone/>
            </a:pPr>
            <a:endParaRPr lang="nl-NL"/>
          </a:p>
          <a:p>
            <a:r>
              <a:rPr lang="nl-NL" smtClean="0"/>
              <a:t>This is two-way databinding (write changes back to observable)</a:t>
            </a:r>
          </a:p>
          <a:p>
            <a:r>
              <a:rPr lang="nl-NL" smtClean="0"/>
              <a:t>One-way binding (no write-back) goes like this:</a:t>
            </a:r>
          </a:p>
          <a:p>
            <a:endParaRPr lang="nl-NL" smtClean="0"/>
          </a:p>
          <a:p>
            <a:pPr marL="0" indent="0">
              <a:buNone/>
            </a:pPr>
            <a:r>
              <a:rPr lang="nl-NL"/>
              <a:t>&lt;</a:t>
            </a:r>
            <a:r>
              <a:rPr lang="nl-NL" smtClean="0"/>
              <a:t>p&gt;[[id]] [[name]]&lt;/</a:t>
            </a:r>
            <a:r>
              <a:rPr lang="nl-NL"/>
              <a:t>p&gt;</a:t>
            </a:r>
          </a:p>
          <a:p>
            <a:endParaRPr lang="nl-NL" smtClean="0"/>
          </a:p>
          <a:p>
            <a:endParaRPr lang="nl-NL"/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3430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JET </a:t>
            </a:r>
            <a:r>
              <a:rPr lang="nl-NL" dirty="0" err="1" smtClean="0"/>
              <a:t>Cookbook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24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495324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JET </a:t>
            </a:r>
            <a:r>
              <a:rPr lang="nl-NL" dirty="0" err="1" smtClean="0"/>
              <a:t>Cookbook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  <a:p>
            <a:r>
              <a:rPr lang="nl-NL" dirty="0" smtClean="0"/>
              <a:t>Shows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/>
              <a:t>available</a:t>
            </a:r>
            <a:r>
              <a:rPr lang="nl-NL" dirty="0"/>
              <a:t> JET </a:t>
            </a:r>
            <a:r>
              <a:rPr lang="nl-NL" dirty="0" err="1" smtClean="0"/>
              <a:t>components</a:t>
            </a:r>
            <a:endParaRPr lang="nl-NL" dirty="0"/>
          </a:p>
          <a:p>
            <a:r>
              <a:rPr lang="nl-NL" dirty="0" smtClean="0"/>
              <a:t>Code </a:t>
            </a:r>
            <a:r>
              <a:rPr lang="nl-NL" dirty="0" err="1" smtClean="0"/>
              <a:t>examples</a:t>
            </a:r>
            <a:r>
              <a:rPr lang="nl-NL" dirty="0" smtClean="0"/>
              <a:t> </a:t>
            </a:r>
          </a:p>
          <a:p>
            <a:r>
              <a:rPr lang="nl-NL" dirty="0" err="1" smtClean="0"/>
              <a:t>Adjust</a:t>
            </a:r>
            <a:r>
              <a:rPr lang="nl-NL" dirty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test code in browser</a:t>
            </a:r>
          </a:p>
          <a:p>
            <a:r>
              <a:rPr lang="nl-NL" dirty="0" smtClean="0"/>
              <a:t>JS </a:t>
            </a:r>
            <a:r>
              <a:rPr lang="nl-NL" dirty="0" err="1" smtClean="0"/>
              <a:t>Doc</a:t>
            </a:r>
            <a:endParaRPr lang="nl-NL" dirty="0" smtClean="0"/>
          </a:p>
          <a:p>
            <a:r>
              <a:rPr lang="nl-NL" dirty="0" smtClean="0"/>
              <a:t>Demo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JET </a:t>
            </a:r>
            <a:r>
              <a:rPr lang="nl-NL" dirty="0" err="1" smtClean="0"/>
              <a:t>Components</a:t>
            </a:r>
            <a:endParaRPr lang="nl-NL" dirty="0"/>
          </a:p>
        </p:txBody>
      </p:sp>
      <p:pic>
        <p:nvPicPr>
          <p:cNvPr id="7" name="Afbeelding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065" y="1512000"/>
            <a:ext cx="2286000" cy="22860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152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JET </a:t>
            </a:r>
            <a:r>
              <a:rPr lang="nl-NL" dirty="0" err="1" smtClean="0"/>
              <a:t>Cookbook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Use</a:t>
            </a:r>
            <a:r>
              <a:rPr lang="nl-NL" dirty="0" smtClean="0"/>
              <a:t> HTML</a:t>
            </a:r>
          </a:p>
          <a:p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JavaScript</a:t>
            </a:r>
            <a:endParaRPr lang="nl-NL" dirty="0"/>
          </a:p>
          <a:p>
            <a:r>
              <a:rPr lang="nl-NL" dirty="0" err="1" smtClean="0"/>
              <a:t>Include</a:t>
            </a:r>
            <a:r>
              <a:rPr lang="nl-NL" dirty="0" smtClean="0"/>
              <a:t> component in </a:t>
            </a:r>
            <a:r>
              <a:rPr lang="nl-NL" dirty="0" err="1" smtClean="0"/>
              <a:t>define</a:t>
            </a:r>
            <a:r>
              <a:rPr lang="nl-NL" dirty="0" smtClean="0"/>
              <a:t>-block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Checklist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81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JET </a:t>
            </a:r>
            <a:r>
              <a:rPr lang="nl-NL" dirty="0" err="1" smtClean="0"/>
              <a:t>Cookbook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6454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28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12033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 smtClean="0"/>
              <a:t>REpresentational</a:t>
            </a:r>
            <a:r>
              <a:rPr lang="nl-NL" dirty="0" smtClean="0"/>
              <a:t> State Transfer</a:t>
            </a:r>
          </a:p>
          <a:p>
            <a:r>
              <a:rPr lang="nl-NL" dirty="0" smtClean="0"/>
              <a:t>Acces web services</a:t>
            </a:r>
          </a:p>
          <a:p>
            <a:r>
              <a:rPr lang="nl-NL" dirty="0" smtClean="0"/>
              <a:t>HTTP calls (GET / POST / DELETE / ..)</a:t>
            </a:r>
          </a:p>
          <a:p>
            <a:r>
              <a:rPr lang="nl-NL" dirty="0" smtClean="0"/>
              <a:t>Call </a:t>
            </a:r>
            <a:r>
              <a:rPr lang="nl-NL" dirty="0" err="1" smtClean="0"/>
              <a:t>with</a:t>
            </a:r>
            <a:r>
              <a:rPr lang="nl-NL" dirty="0" smtClean="0"/>
              <a:t> URL</a:t>
            </a:r>
          </a:p>
          <a:p>
            <a:r>
              <a:rPr lang="nl-NL" dirty="0" smtClean="0"/>
              <a:t>Response code</a:t>
            </a:r>
          </a:p>
          <a:p>
            <a:r>
              <a:rPr lang="nl-NL" dirty="0" smtClean="0"/>
              <a:t>JSON output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 smtClean="0"/>
              <a:t>JavaScript</a:t>
            </a:r>
            <a:r>
              <a:rPr lang="nl-NL" dirty="0" smtClean="0"/>
              <a:t> Object </a:t>
            </a:r>
            <a:r>
              <a:rPr lang="nl-NL" dirty="0" err="1" smtClean="0"/>
              <a:t>Notation</a:t>
            </a:r>
            <a:endParaRPr lang="nl-NL" dirty="0" smtClean="0"/>
          </a:p>
          <a:p>
            <a:r>
              <a:rPr lang="nl-NL" dirty="0" smtClean="0"/>
              <a:t>Easy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humans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computers</a:t>
            </a:r>
          </a:p>
          <a:p>
            <a:r>
              <a:rPr lang="nl-NL" dirty="0" smtClean="0"/>
              <a:t>Name/</a:t>
            </a:r>
            <a:r>
              <a:rPr lang="nl-NL" dirty="0" err="1" smtClean="0"/>
              <a:t>value</a:t>
            </a:r>
            <a:r>
              <a:rPr lang="nl-NL" dirty="0" smtClean="0"/>
              <a:t> pairs</a:t>
            </a:r>
          </a:p>
          <a:p>
            <a:r>
              <a:rPr lang="nl-NL" dirty="0" smtClean="0"/>
              <a:t>List of </a:t>
            </a:r>
            <a:r>
              <a:rPr lang="nl-NL" dirty="0" err="1" smtClean="0"/>
              <a:t>values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smtClean="0"/>
              <a:t>JSON</a:t>
            </a: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503" y="2459306"/>
            <a:ext cx="2378363" cy="2112695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319" y="3274142"/>
            <a:ext cx="2140197" cy="300965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36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Facts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Oracle JET announced on OOW 2015</a:t>
            </a:r>
          </a:p>
          <a:p>
            <a:r>
              <a:rPr lang="nl-NL" smtClean="0"/>
              <a:t>Open Source Release (v2.0.0) February 2016</a:t>
            </a:r>
          </a:p>
          <a:p>
            <a:r>
              <a:rPr lang="nl-NL" smtClean="0"/>
              <a:t>Version 3 - March 2017</a:t>
            </a:r>
          </a:p>
          <a:p>
            <a:r>
              <a:rPr lang="nl-NL" smtClean="0"/>
              <a:t>Version 4 - September 2017</a:t>
            </a:r>
          </a:p>
          <a:p>
            <a:r>
              <a:rPr lang="nl-NL" smtClean="0"/>
              <a:t>Version 5 - April 2018 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725" y="1914883"/>
            <a:ext cx="2165824" cy="207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660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POST-</a:t>
            </a:r>
            <a:r>
              <a:rPr lang="nl-NL" dirty="0" err="1" smtClean="0"/>
              <a:t>request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save data</a:t>
            </a:r>
          </a:p>
          <a:p>
            <a:r>
              <a:rPr lang="nl-NL" dirty="0" smtClean="0"/>
              <a:t>Test </a:t>
            </a:r>
            <a:r>
              <a:rPr lang="nl-NL" dirty="0" err="1" smtClean="0"/>
              <a:t>requests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Postman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POST(man)</a:t>
            </a: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916" y="1858421"/>
            <a:ext cx="5664162" cy="222315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164" y="3904783"/>
            <a:ext cx="3571836" cy="60416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6710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JSON-(</a:t>
            </a:r>
            <a:r>
              <a:rPr lang="nl-NL" dirty="0" err="1" smtClean="0"/>
              <a:t>mock</a:t>
            </a:r>
            <a:r>
              <a:rPr lang="nl-NL" dirty="0" smtClean="0"/>
              <a:t>)server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719998" y="1718187"/>
            <a:ext cx="1115961" cy="15928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JSON-file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15" y="2254043"/>
            <a:ext cx="1068126" cy="948814"/>
          </a:xfrm>
          <a:prstGeom prst="rect">
            <a:avLst/>
          </a:prstGeom>
        </p:spPr>
      </p:pic>
      <p:sp>
        <p:nvSpPr>
          <p:cNvPr id="9" name="Rechthoek 8"/>
          <p:cNvSpPr/>
          <p:nvPr/>
        </p:nvSpPr>
        <p:spPr>
          <a:xfrm>
            <a:off x="3906018" y="1710809"/>
            <a:ext cx="1115961" cy="15928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l</a:t>
            </a:r>
            <a:r>
              <a:rPr lang="nl-NL" dirty="0" err="1" smtClean="0">
                <a:solidFill>
                  <a:schemeClr val="tx1"/>
                </a:solidFill>
              </a:rPr>
              <a:t>ocalhost</a:t>
            </a:r>
            <a:r>
              <a:rPr lang="nl-NL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nl-NL" dirty="0" smtClean="0">
                <a:solidFill>
                  <a:schemeClr val="tx1"/>
                </a:solidFill>
              </a:rPr>
              <a:t>3000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1" name="Rechte verbindingslijn met pijl 10"/>
          <p:cNvCxnSpPr>
            <a:stCxn id="7" idx="3"/>
            <a:endCxn id="9" idx="1"/>
          </p:cNvCxnSpPr>
          <p:nvPr/>
        </p:nvCxnSpPr>
        <p:spPr>
          <a:xfrm flipV="1">
            <a:off x="1835959" y="2507222"/>
            <a:ext cx="2070059" cy="73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hoek 11"/>
          <p:cNvSpPr/>
          <p:nvPr/>
        </p:nvSpPr>
        <p:spPr>
          <a:xfrm>
            <a:off x="7092039" y="1718187"/>
            <a:ext cx="1115961" cy="15928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App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3" name="Rechte verbindingslijn met pijl 12"/>
          <p:cNvCxnSpPr>
            <a:stCxn id="12" idx="1"/>
            <a:endCxn id="9" idx="3"/>
          </p:cNvCxnSpPr>
          <p:nvPr/>
        </p:nvCxnSpPr>
        <p:spPr>
          <a:xfrm flipH="1" flipV="1">
            <a:off x="5021979" y="2507222"/>
            <a:ext cx="2070060" cy="73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/>
          <p:cNvSpPr txBox="1"/>
          <p:nvPr/>
        </p:nvSpPr>
        <p:spPr>
          <a:xfrm>
            <a:off x="2406918" y="2254043"/>
            <a:ext cx="101149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Exposes</a:t>
            </a:r>
            <a:r>
              <a:rPr lang="nl-NL" sz="1300" dirty="0" smtClean="0"/>
              <a:t> data</a:t>
            </a:r>
          </a:p>
        </p:txBody>
      </p:sp>
      <p:sp>
        <p:nvSpPr>
          <p:cNvPr id="26" name="Tekstvak 25"/>
          <p:cNvSpPr txBox="1"/>
          <p:nvPr/>
        </p:nvSpPr>
        <p:spPr>
          <a:xfrm>
            <a:off x="5746026" y="2268644"/>
            <a:ext cx="62196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Request</a:t>
            </a:r>
            <a:endParaRPr lang="nl-NL" sz="13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1790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JSON </a:t>
            </a:r>
            <a:r>
              <a:rPr lang="nl-NL" dirty="0" smtClean="0"/>
              <a:t>Server &amp; POST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7795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Common Model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33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3641045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Model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3163146"/>
            <a:ext cx="6623999" cy="1552853"/>
          </a:xfrm>
        </p:spPr>
        <p:txBody>
          <a:bodyPr/>
          <a:lstStyle/>
          <a:p>
            <a:r>
              <a:rPr lang="nl-NL" dirty="0" err="1" smtClean="0"/>
              <a:t>Perform</a:t>
            </a:r>
            <a:r>
              <a:rPr lang="nl-NL" dirty="0" smtClean="0"/>
              <a:t> operations </a:t>
            </a:r>
            <a:r>
              <a:rPr lang="nl-NL" dirty="0"/>
              <a:t>on data in backend</a:t>
            </a:r>
          </a:p>
          <a:p>
            <a:r>
              <a:rPr lang="nl-NL" dirty="0" err="1" smtClean="0"/>
              <a:t>Add</a:t>
            </a:r>
            <a:r>
              <a:rPr lang="nl-NL" dirty="0" smtClean="0"/>
              <a:t> </a:t>
            </a:r>
            <a:r>
              <a:rPr lang="nl-NL" dirty="0"/>
              <a:t>headers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customize</a:t>
            </a:r>
            <a:r>
              <a:rPr lang="nl-NL" dirty="0"/>
              <a:t> </a:t>
            </a:r>
            <a:r>
              <a:rPr lang="nl-NL" dirty="0" err="1" smtClean="0"/>
              <a:t>request</a:t>
            </a:r>
            <a:r>
              <a:rPr lang="nl-NL" dirty="0" smtClean="0"/>
              <a:t>-URL</a:t>
            </a:r>
          </a:p>
          <a:p>
            <a:r>
              <a:rPr lang="nl-NL" dirty="0" smtClean="0"/>
              <a:t>Format data </a:t>
            </a:r>
            <a:r>
              <a:rPr lang="nl-NL" dirty="0" err="1" smtClean="0"/>
              <a:t>for</a:t>
            </a:r>
            <a:r>
              <a:rPr lang="nl-NL" dirty="0" smtClean="0"/>
              <a:t> JET </a:t>
            </a:r>
            <a:r>
              <a:rPr lang="nl-NL" dirty="0" err="1" smtClean="0"/>
              <a:t>collection</a:t>
            </a:r>
            <a:r>
              <a:rPr lang="nl-NL" dirty="0" smtClean="0"/>
              <a:t> </a:t>
            </a:r>
            <a:r>
              <a:rPr lang="nl-NL" dirty="0" err="1" smtClean="0"/>
              <a:t>components</a:t>
            </a:r>
            <a:endParaRPr lang="nl-NL" dirty="0" smtClean="0"/>
          </a:p>
          <a:p>
            <a:r>
              <a:rPr lang="nl-NL" dirty="0" smtClean="0"/>
              <a:t>Standard </a:t>
            </a:r>
            <a:r>
              <a:rPr lang="nl-NL" dirty="0" err="1" smtClean="0"/>
              <a:t>methods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apply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data (get, filter, metadata, </a:t>
            </a:r>
            <a:r>
              <a:rPr lang="nl-NL" dirty="0" err="1" smtClean="0"/>
              <a:t>transform</a:t>
            </a:r>
            <a:r>
              <a:rPr lang="nl-NL" dirty="0" smtClean="0"/>
              <a:t>)</a:t>
            </a:r>
          </a:p>
          <a:p>
            <a:endParaRPr lang="nl-N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Framework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2" t="15125" r="10788" b="14326"/>
          <a:stretch/>
        </p:blipFill>
        <p:spPr>
          <a:xfrm>
            <a:off x="2283387" y="1368000"/>
            <a:ext cx="3511297" cy="165114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0478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el 16"/>
          <p:cNvGraphicFramePr>
            <a:graphicFrameLocks noGrp="1"/>
          </p:cNvGraphicFramePr>
          <p:nvPr>
            <p:extLst/>
          </p:nvPr>
        </p:nvGraphicFramePr>
        <p:xfrm>
          <a:off x="725225" y="1681736"/>
          <a:ext cx="3048000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2243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rgbClr val="FF0000"/>
                          </a:solidFill>
                        </a:rPr>
                        <a:t>Record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669028"/>
                  </a:ext>
                </a:extLst>
              </a:tr>
            </a:tbl>
          </a:graphicData>
        </a:graphic>
      </p:graphicFrame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Model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Model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smtClean="0"/>
              <a:t>Collection</a:t>
            </a:r>
            <a:endParaRPr lang="nl-NL" dirty="0"/>
          </a:p>
        </p:txBody>
      </p:sp>
      <p:pic>
        <p:nvPicPr>
          <p:cNvPr id="9" name="Tijdelijke aanduiding voor inhoud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0201" y="3053839"/>
            <a:ext cx="3033023" cy="807790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pic>
        <p:nvPicPr>
          <p:cNvPr id="10" name="Tijdelijke aanduiding voor inhoud 9"/>
          <p:cNvPicPr>
            <a:picLocks noGrp="1" noChangeAspect="1"/>
          </p:cNvPicPr>
          <p:nvPr>
            <p:ph idx="14"/>
          </p:nvPr>
        </p:nvPicPr>
        <p:blipFill>
          <a:blip r:embed="rId4"/>
          <a:stretch>
            <a:fillRect/>
          </a:stretch>
        </p:blipFill>
        <p:spPr>
          <a:xfrm>
            <a:off x="4693340" y="3078740"/>
            <a:ext cx="3744912" cy="757988"/>
          </a:xfrm>
          <a:prstGeom prst="rect">
            <a:avLst/>
          </a:prstGeom>
        </p:spPr>
      </p:pic>
      <p:cxnSp>
        <p:nvCxnSpPr>
          <p:cNvPr id="11" name="Rechte verbindingslijn met pijl 10"/>
          <p:cNvCxnSpPr>
            <a:stCxn id="9" idx="3"/>
          </p:cNvCxnSpPr>
          <p:nvPr/>
        </p:nvCxnSpPr>
        <p:spPr>
          <a:xfrm>
            <a:off x="3773224" y="3457734"/>
            <a:ext cx="1080235" cy="9163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4693340" y="1322175"/>
          <a:ext cx="3744911" cy="118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44911">
                  <a:extLst>
                    <a:ext uri="{9D8B030D-6E8A-4147-A177-3AD203B41FA5}">
                      <a16:colId xmlns:a16="http://schemas.microsoft.com/office/drawing/2014/main" val="1909856764"/>
                    </a:ext>
                  </a:extLst>
                </a:gridCol>
              </a:tblGrid>
              <a:tr h="162140">
                <a:tc>
                  <a:txBody>
                    <a:bodyPr/>
                    <a:lstStyle/>
                    <a:p>
                      <a:r>
                        <a:rPr lang="nl-NL" dirty="0" smtClean="0">
                          <a:solidFill>
                            <a:srgbClr val="FF0000"/>
                          </a:solidFill>
                        </a:rPr>
                        <a:t>Tabel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021415"/>
                  </a:ext>
                </a:extLst>
              </a:tr>
              <a:tr h="274390">
                <a:tc>
                  <a:txBody>
                    <a:bodyPr/>
                    <a:lstStyle/>
                    <a:p>
                      <a:r>
                        <a:rPr lang="nl-NL" dirty="0" smtClean="0"/>
                        <a:t>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831217"/>
                  </a:ext>
                </a:extLst>
              </a:tr>
              <a:tr h="2743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32384"/>
                  </a:ext>
                </a:extLst>
              </a:tr>
              <a:tr h="2743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899398"/>
                  </a:ext>
                </a:extLst>
              </a:tr>
            </a:tbl>
          </a:graphicData>
        </a:graphic>
      </p:graphicFrame>
      <p:cxnSp>
        <p:nvCxnSpPr>
          <p:cNvPr id="14" name="Rechte verbindingslijn met pijl 13"/>
          <p:cNvCxnSpPr/>
          <p:nvPr/>
        </p:nvCxnSpPr>
        <p:spPr>
          <a:xfrm flipH="1">
            <a:off x="2462946" y="1767878"/>
            <a:ext cx="2294339" cy="9927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3114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Model</a:t>
            </a:r>
            <a:endParaRPr lang="nl-NL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014"/>
          <a:stretch/>
        </p:blipFill>
        <p:spPr>
          <a:xfrm>
            <a:off x="1439634" y="1301373"/>
            <a:ext cx="3528366" cy="20869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REST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719999" y="1305691"/>
            <a:ext cx="34304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smtClean="0"/>
              <a:t>GET</a:t>
            </a:r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891520" y="1593669"/>
            <a:ext cx="0" cy="48071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669504" y="2199881"/>
            <a:ext cx="44403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smtClean="0"/>
              <a:t>JSON</a:t>
            </a:r>
          </a:p>
        </p:txBody>
      </p:sp>
      <p:cxnSp>
        <p:nvCxnSpPr>
          <p:cNvPr id="12" name="Rechte verbindingslijn met pijl 11"/>
          <p:cNvCxnSpPr/>
          <p:nvPr/>
        </p:nvCxnSpPr>
        <p:spPr>
          <a:xfrm>
            <a:off x="895793" y="2508941"/>
            <a:ext cx="0" cy="48071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682328" y="3094071"/>
            <a:ext cx="201497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Parse</a:t>
            </a:r>
            <a:r>
              <a:rPr lang="nl-NL" sz="1300" dirty="0" smtClean="0"/>
              <a:t> </a:t>
            </a:r>
            <a:r>
              <a:rPr lang="nl-NL" sz="1300" dirty="0" err="1" smtClean="0"/>
              <a:t>to</a:t>
            </a:r>
            <a:r>
              <a:rPr lang="nl-NL" sz="1300" dirty="0" smtClean="0"/>
              <a:t> easy </a:t>
            </a:r>
            <a:r>
              <a:rPr lang="nl-NL" sz="1300" dirty="0" err="1" smtClean="0"/>
              <a:t>to</a:t>
            </a:r>
            <a:r>
              <a:rPr lang="nl-NL" sz="1300" dirty="0" smtClean="0"/>
              <a:t> </a:t>
            </a:r>
            <a:r>
              <a:rPr lang="nl-NL" sz="1300" dirty="0" err="1" smtClean="0"/>
              <a:t>use</a:t>
            </a:r>
            <a:r>
              <a:rPr lang="nl-NL" sz="1300" dirty="0" smtClean="0"/>
              <a:t> object</a:t>
            </a:r>
          </a:p>
        </p:txBody>
      </p:sp>
      <p:pic>
        <p:nvPicPr>
          <p:cNvPr id="14" name="Afbeelding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417" y="2372457"/>
            <a:ext cx="4883719" cy="164328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4637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Common Model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Datasource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Representation</a:t>
            </a:r>
            <a:r>
              <a:rPr lang="nl-NL" dirty="0" smtClean="0"/>
              <a:t> of data </a:t>
            </a:r>
            <a:r>
              <a:rPr lang="nl-NL" dirty="0" err="1"/>
              <a:t>u</a:t>
            </a:r>
            <a:r>
              <a:rPr lang="nl-NL" dirty="0" err="1" smtClean="0"/>
              <a:t>sable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components</a:t>
            </a:r>
            <a:endParaRPr lang="nl-NL" dirty="0" smtClean="0"/>
          </a:p>
          <a:p>
            <a:r>
              <a:rPr lang="nl-NL" i="1" dirty="0" err="1" smtClean="0"/>
              <a:t>CollectionTableDataSource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Table</a:t>
            </a:r>
            <a:endParaRPr lang="nl-NL" dirty="0"/>
          </a:p>
          <a:p>
            <a:pPr marL="180000" lvl="1" indent="0">
              <a:buNone/>
            </a:pPr>
            <a:endParaRPr lang="nl-NL" dirty="0" smtClean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917" y="2116391"/>
            <a:ext cx="6226080" cy="220999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pic>
        <p:nvPicPr>
          <p:cNvPr id="16" name="Afbeelding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917" y="3237611"/>
            <a:ext cx="6157494" cy="220999"/>
          </a:xfrm>
          <a:prstGeom prst="rect">
            <a:avLst/>
          </a:prstGeom>
        </p:spPr>
      </p:pic>
      <p:cxnSp>
        <p:nvCxnSpPr>
          <p:cNvPr id="18" name="Rechte verbindingslijn met pijl 17"/>
          <p:cNvCxnSpPr>
            <a:stCxn id="9" idx="2"/>
          </p:cNvCxnSpPr>
          <p:nvPr/>
        </p:nvCxnSpPr>
        <p:spPr>
          <a:xfrm>
            <a:off x="4230957" y="2337390"/>
            <a:ext cx="2284796" cy="900221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0027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Collection </a:t>
            </a:r>
            <a:r>
              <a:rPr lang="nl-NL" dirty="0" smtClean="0"/>
              <a:t>&amp; </a:t>
            </a:r>
            <a:r>
              <a:rPr lang="nl-NL" dirty="0" err="1" smtClean="0"/>
              <a:t>Table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3780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End of Oracle JET Day 1</a:t>
            </a:r>
            <a:endParaRPr lang="nl-NL" dirty="0"/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idx="13"/>
          </p:nvPr>
        </p:nvSpPr>
        <p:spPr/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41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What is JET?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JET is an JavaScript Extensible Toolkit.</a:t>
            </a:r>
          </a:p>
          <a:p>
            <a:r>
              <a:rPr lang="nl-NL" smtClean="0"/>
              <a:t>Not to be confused with a framework.</a:t>
            </a:r>
          </a:p>
          <a:p>
            <a:r>
              <a:rPr lang="nl-NL" smtClean="0"/>
              <a:t>Oracle chooses open-source modularity over a framework with possible deprecation.</a:t>
            </a:r>
          </a:p>
          <a:p>
            <a:r>
              <a:rPr lang="nl-NL" smtClean="0"/>
              <a:t>What is a toolkit?</a:t>
            </a:r>
          </a:p>
          <a:p>
            <a:pPr lvl="1"/>
            <a:r>
              <a:rPr lang="nl-NL" smtClean="0"/>
              <a:t>Collection of proven (adult) libraries.</a:t>
            </a:r>
          </a:p>
          <a:p>
            <a:pPr lvl="1"/>
            <a:r>
              <a:rPr lang="nl-NL" smtClean="0"/>
              <a:t>Together they provide all needed functionality.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15687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Recap</a:t>
            </a:r>
            <a:r>
              <a:rPr lang="nl-NL" dirty="0" smtClean="0"/>
              <a:t> Day 1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40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2589480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Recap day 1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is JET?</a:t>
            </a:r>
          </a:p>
          <a:p>
            <a:r>
              <a:rPr lang="nl-NL" dirty="0" smtClean="0"/>
              <a:t>First </a:t>
            </a:r>
            <a:r>
              <a:rPr lang="nl-NL" dirty="0" err="1" smtClean="0"/>
              <a:t>application</a:t>
            </a:r>
            <a:endParaRPr lang="nl-NL" dirty="0" smtClean="0"/>
          </a:p>
          <a:p>
            <a:r>
              <a:rPr lang="nl-NL" dirty="0" err="1" smtClean="0"/>
              <a:t>RequireJS</a:t>
            </a:r>
            <a:endParaRPr lang="nl-NL" dirty="0" smtClean="0"/>
          </a:p>
          <a:p>
            <a:r>
              <a:rPr lang="nl-NL" dirty="0" err="1" smtClean="0"/>
              <a:t>KnockoutJS</a:t>
            </a:r>
            <a:endParaRPr lang="nl-NL" dirty="0" smtClean="0"/>
          </a:p>
          <a:p>
            <a:r>
              <a:rPr lang="nl-NL" dirty="0" err="1" smtClean="0"/>
              <a:t>Cookbook</a:t>
            </a:r>
            <a:endParaRPr lang="nl-NL" dirty="0" smtClean="0"/>
          </a:p>
          <a:p>
            <a:r>
              <a:rPr lang="nl-NL" dirty="0" smtClean="0"/>
              <a:t>REST</a:t>
            </a:r>
          </a:p>
          <a:p>
            <a:r>
              <a:rPr lang="nl-NL" dirty="0" smtClean="0"/>
              <a:t>Common Model</a:t>
            </a:r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45604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Program day 2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Finish excercises day 1</a:t>
            </a:r>
          </a:p>
          <a:p>
            <a:r>
              <a:rPr lang="nl-NL" smtClean="0"/>
              <a:t>Visualization components</a:t>
            </a:r>
          </a:p>
          <a:p>
            <a:r>
              <a:rPr lang="nl-NL" smtClean="0"/>
              <a:t>Layout</a:t>
            </a:r>
          </a:p>
          <a:p>
            <a:r>
              <a:rPr lang="nl-NL" smtClean="0"/>
              <a:t>Application architecture</a:t>
            </a:r>
          </a:p>
          <a:p>
            <a:r>
              <a:rPr lang="nl-NL" smtClean="0"/>
              <a:t>Composite Component</a:t>
            </a:r>
          </a:p>
          <a:p>
            <a:pPr lvl="1"/>
            <a:r>
              <a:rPr lang="nl-NL" smtClean="0"/>
              <a:t>Create your own Component!</a:t>
            </a:r>
          </a:p>
          <a:p>
            <a:r>
              <a:rPr lang="nl-NL" smtClean="0"/>
              <a:t>Wrap-up</a:t>
            </a:r>
          </a:p>
          <a:p>
            <a:endParaRPr lang="nl-NL" smtClean="0"/>
          </a:p>
          <a:p>
            <a:endParaRPr lang="nl-NL" smtClean="0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06587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Visualisations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43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4724377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Visualization Components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JET provides numerous nice components in the Cookbook</a:t>
            </a:r>
          </a:p>
          <a:p>
            <a:r>
              <a:rPr lang="nl-NL" smtClean="0"/>
              <a:t>One of the key features of Oracle JET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44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0826"/>
            <a:ext cx="9144000" cy="25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444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Cookbook caution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Required data structure can be complex</a:t>
            </a:r>
          </a:p>
          <a:p>
            <a:endParaRPr lang="nl-NL" smtClean="0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45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047" y="121839"/>
            <a:ext cx="4469384" cy="31587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25" y="2191966"/>
            <a:ext cx="2703379" cy="23292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160" y="3397821"/>
            <a:ext cx="1293773" cy="120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022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3" y="288000"/>
            <a:ext cx="6624000" cy="504000"/>
          </a:xfrm>
        </p:spPr>
        <p:txBody>
          <a:bodyPr/>
          <a:lstStyle/>
          <a:p>
            <a:r>
              <a:rPr lang="nl-NL" smtClean="0"/>
              <a:t>RequireJS text plugin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Standard part of JET</a:t>
            </a:r>
          </a:p>
          <a:p>
            <a:r>
              <a:rPr lang="nl-NL" smtClean="0"/>
              <a:t>Used for inserting non-JavaScript files</a:t>
            </a:r>
          </a:p>
          <a:p>
            <a:r>
              <a:rPr lang="nl-NL" smtClean="0"/>
              <a:t>Used in all Composite Components:</a:t>
            </a:r>
          </a:p>
          <a:p>
            <a:endParaRPr lang="nl-NL" smtClean="0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24" y="1996285"/>
            <a:ext cx="5163935" cy="156209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27849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 smtClean="0"/>
              <a:t>Assignment</a:t>
            </a:r>
            <a:r>
              <a:rPr lang="nl-NL" dirty="0" smtClean="0"/>
              <a:t> </a:t>
            </a:r>
            <a:r>
              <a:rPr lang="nl-NL" dirty="0" smtClean="0"/>
              <a:t>- Chart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We start easy: Bar </a:t>
            </a:r>
            <a:r>
              <a:rPr lang="nl-NL" smtClean="0"/>
              <a:t>Chart</a:t>
            </a:r>
          </a:p>
          <a:p>
            <a:endParaRPr lang="nl-NL" smtClean="0"/>
          </a:p>
          <a:p>
            <a:endParaRPr lang="nl-NL"/>
          </a:p>
          <a:p>
            <a:endParaRPr lang="nl-NL" smtClean="0"/>
          </a:p>
          <a:p>
            <a:endParaRPr lang="nl-NL"/>
          </a:p>
          <a:p>
            <a:endParaRPr lang="nl-NL" smtClean="0"/>
          </a:p>
          <a:p>
            <a:endParaRPr lang="nl-NL"/>
          </a:p>
          <a:p>
            <a:endParaRPr lang="nl-NL" smtClean="0"/>
          </a:p>
          <a:p>
            <a:endParaRPr lang="nl-NL"/>
          </a:p>
          <a:p>
            <a:endParaRPr lang="nl-NL" smtClean="0"/>
          </a:p>
          <a:p>
            <a:endParaRPr lang="nl-NL"/>
          </a:p>
          <a:p>
            <a:r>
              <a:rPr lang="nl-NL"/>
              <a:t>Extra excercises for more complexity</a:t>
            </a:r>
          </a:p>
          <a:p>
            <a:r>
              <a:rPr lang="nl-NL"/>
              <a:t>Use the JSdocs! </a:t>
            </a:r>
            <a:r>
              <a:rPr lang="nl-NL" smtClean="0"/>
              <a:t>Some options are </a:t>
            </a:r>
            <a:r>
              <a:rPr lang="nl-NL"/>
              <a:t>not used in the cookbook</a:t>
            </a:r>
          </a:p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47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760" y="1393098"/>
            <a:ext cx="3079609" cy="231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266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48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1662575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152000"/>
            <a:ext cx="6623999" cy="3491999"/>
          </a:xfrm>
        </p:spPr>
        <p:txBody>
          <a:bodyPr/>
          <a:lstStyle/>
          <a:p>
            <a:endParaRPr lang="nl-NL" dirty="0" smtClean="0"/>
          </a:p>
          <a:p>
            <a:r>
              <a:rPr lang="nl-NL" dirty="0" err="1" smtClean="0"/>
              <a:t>Responsive</a:t>
            </a:r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 smtClean="0"/>
          </a:p>
          <a:p>
            <a:pPr marL="180000" lvl="1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 smtClean="0"/>
              <a:t>Flexbox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1774302" y="1811266"/>
            <a:ext cx="4775931" cy="13814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2106244" y="2178347"/>
            <a:ext cx="1172814" cy="674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oj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-)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flex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-item</a:t>
            </a:r>
            <a:endParaRPr lang="nl-N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3644157" y="2178347"/>
            <a:ext cx="1171660" cy="674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oj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-)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flex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-item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5157019" y="2178347"/>
            <a:ext cx="1150014" cy="674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oj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-)</a:t>
            </a:r>
            <a:r>
              <a:rPr lang="nl-NL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flex</a:t>
            </a:r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-item</a:t>
            </a:r>
            <a:endParaRPr lang="nl-NL" dirty="0"/>
          </a:p>
        </p:txBody>
      </p:sp>
      <p:sp>
        <p:nvSpPr>
          <p:cNvPr id="12" name="Tekstvak 11"/>
          <p:cNvSpPr txBox="1"/>
          <p:nvPr/>
        </p:nvSpPr>
        <p:spPr>
          <a:xfrm>
            <a:off x="3660527" y="1837967"/>
            <a:ext cx="160781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flex</a:t>
            </a:r>
            <a:r>
              <a:rPr lang="nl-NL" sz="1300" dirty="0" smtClean="0"/>
              <a:t>-container (</a:t>
            </a:r>
            <a:r>
              <a:rPr lang="nl-NL" sz="1300" dirty="0" err="1" smtClean="0"/>
              <a:t>oj-flex</a:t>
            </a:r>
            <a:r>
              <a:rPr lang="nl-NL" sz="1300" dirty="0" smtClean="0"/>
              <a:t>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772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</a:t>
            </a:r>
            <a:r>
              <a:rPr lang="nl-NL" smtClean="0"/>
              <a:t>dvantages toolkit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Easier to add libraries.</a:t>
            </a:r>
          </a:p>
          <a:p>
            <a:r>
              <a:rPr lang="nl-NL" smtClean="0"/>
              <a:t>Easier to throw out libraries and choose different solution.</a:t>
            </a:r>
          </a:p>
          <a:p>
            <a:r>
              <a:rPr lang="nl-NL" smtClean="0"/>
              <a:t>Easy for Oracle to change configuration of toolkit in later versions.</a:t>
            </a:r>
          </a:p>
          <a:p>
            <a:r>
              <a:rPr lang="nl-NL" smtClean="0"/>
              <a:t>Good documentation for separate libraries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28083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Layout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/>
              <a:t>Flex-direction</a:t>
            </a:r>
            <a:r>
              <a:rPr lang="nl-NL" dirty="0"/>
              <a:t>: </a:t>
            </a:r>
            <a:r>
              <a:rPr lang="nl-NL" dirty="0" err="1" smtClean="0"/>
              <a:t>row</a:t>
            </a:r>
            <a:r>
              <a:rPr lang="nl-NL" dirty="0" smtClean="0"/>
              <a:t> (default)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err="1" smtClean="0"/>
              <a:t>Flex-direction</a:t>
            </a:r>
            <a:r>
              <a:rPr lang="nl-NL" dirty="0" smtClean="0"/>
              <a:t>: column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1167144" y="2107531"/>
            <a:ext cx="2312266" cy="1230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1150359" y="1932872"/>
            <a:ext cx="234583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/>
          <p:nvPr/>
        </p:nvCxnSpPr>
        <p:spPr>
          <a:xfrm>
            <a:off x="991851" y="2107531"/>
            <a:ext cx="0" cy="127892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kstvak 11"/>
          <p:cNvSpPr txBox="1"/>
          <p:nvPr/>
        </p:nvSpPr>
        <p:spPr>
          <a:xfrm rot="16200000">
            <a:off x="422797" y="2646967"/>
            <a:ext cx="78752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smtClean="0"/>
              <a:t>Cross </a:t>
            </a:r>
            <a:r>
              <a:rPr lang="nl-NL" sz="1300" dirty="0" err="1" smtClean="0"/>
              <a:t>Axis</a:t>
            </a:r>
            <a:endParaRPr lang="nl-NL" sz="1300" dirty="0" smtClean="0"/>
          </a:p>
        </p:txBody>
      </p:sp>
      <p:sp>
        <p:nvSpPr>
          <p:cNvPr id="13" name="Tekstvak 12"/>
          <p:cNvSpPr txBox="1"/>
          <p:nvPr/>
        </p:nvSpPr>
        <p:spPr>
          <a:xfrm>
            <a:off x="1929103" y="2628621"/>
            <a:ext cx="100348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Flexcontainer</a:t>
            </a:r>
            <a:endParaRPr lang="nl-NL" sz="1300" dirty="0" smtClean="0"/>
          </a:p>
        </p:txBody>
      </p:sp>
      <p:sp>
        <p:nvSpPr>
          <p:cNvPr id="18" name="Tekstvak 17"/>
          <p:cNvSpPr txBox="1"/>
          <p:nvPr/>
        </p:nvSpPr>
        <p:spPr>
          <a:xfrm>
            <a:off x="1966384" y="1620907"/>
            <a:ext cx="71378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Main</a:t>
            </a:r>
            <a:r>
              <a:rPr lang="nl-NL" sz="1300" dirty="0" smtClean="0"/>
              <a:t> </a:t>
            </a:r>
            <a:r>
              <a:rPr lang="nl-NL" sz="1300" dirty="0" err="1" smtClean="0"/>
              <a:t>Axis</a:t>
            </a:r>
            <a:endParaRPr lang="nl-NL" sz="1300" dirty="0" smtClean="0"/>
          </a:p>
        </p:txBody>
      </p:sp>
      <p:sp>
        <p:nvSpPr>
          <p:cNvPr id="19" name="Rechthoek 18"/>
          <p:cNvSpPr/>
          <p:nvPr/>
        </p:nvSpPr>
        <p:spPr>
          <a:xfrm>
            <a:off x="4915606" y="2107531"/>
            <a:ext cx="2312266" cy="1230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Rechte verbindingslijn met pijl 19"/>
          <p:cNvCxnSpPr/>
          <p:nvPr/>
        </p:nvCxnSpPr>
        <p:spPr>
          <a:xfrm>
            <a:off x="4898821" y="1932872"/>
            <a:ext cx="234583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/>
          <p:nvPr/>
        </p:nvCxnSpPr>
        <p:spPr>
          <a:xfrm>
            <a:off x="4740313" y="2107531"/>
            <a:ext cx="0" cy="127892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kstvak 21"/>
          <p:cNvSpPr txBox="1"/>
          <p:nvPr/>
        </p:nvSpPr>
        <p:spPr>
          <a:xfrm rot="16200000">
            <a:off x="4208128" y="2646967"/>
            <a:ext cx="713785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Main</a:t>
            </a:r>
            <a:r>
              <a:rPr lang="nl-NL" sz="1300" dirty="0" smtClean="0"/>
              <a:t> </a:t>
            </a:r>
            <a:r>
              <a:rPr lang="nl-NL" sz="1300" dirty="0" err="1" smtClean="0"/>
              <a:t>Axis</a:t>
            </a:r>
            <a:endParaRPr lang="nl-NL" sz="1300" dirty="0" smtClean="0"/>
          </a:p>
        </p:txBody>
      </p:sp>
      <p:sp>
        <p:nvSpPr>
          <p:cNvPr id="23" name="Tekstvak 22"/>
          <p:cNvSpPr txBox="1"/>
          <p:nvPr/>
        </p:nvSpPr>
        <p:spPr>
          <a:xfrm>
            <a:off x="5677565" y="2628621"/>
            <a:ext cx="100348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err="1" smtClean="0"/>
              <a:t>Flexcontainer</a:t>
            </a:r>
            <a:endParaRPr lang="nl-NL" sz="1300" dirty="0" smtClean="0"/>
          </a:p>
        </p:txBody>
      </p:sp>
      <p:sp>
        <p:nvSpPr>
          <p:cNvPr id="24" name="Tekstvak 23"/>
          <p:cNvSpPr txBox="1"/>
          <p:nvPr/>
        </p:nvSpPr>
        <p:spPr>
          <a:xfrm>
            <a:off x="5714846" y="1620907"/>
            <a:ext cx="787523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smtClean="0"/>
              <a:t>Cross </a:t>
            </a:r>
            <a:r>
              <a:rPr lang="nl-NL" sz="1300" dirty="0" err="1" smtClean="0"/>
              <a:t>Axis</a:t>
            </a:r>
            <a:endParaRPr lang="nl-NL" sz="13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81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 smtClean="0"/>
              <a:t>Alignment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nl-NL" sz="1600" dirty="0" err="1" smtClean="0"/>
              <a:t>Justify</a:t>
            </a:r>
            <a:r>
              <a:rPr lang="nl-NL" sz="1600" dirty="0" smtClean="0"/>
              <a:t>-content: </a:t>
            </a:r>
            <a:r>
              <a:rPr lang="nl-NL" sz="1600" dirty="0" err="1"/>
              <a:t>align</a:t>
            </a:r>
            <a:r>
              <a:rPr lang="nl-NL" sz="1600" dirty="0"/>
              <a:t> items </a:t>
            </a:r>
            <a:r>
              <a:rPr lang="nl-NL" sz="1600" dirty="0" err="1"/>
              <a:t>along</a:t>
            </a:r>
            <a:r>
              <a:rPr lang="nl-NL" sz="1600" dirty="0"/>
              <a:t> </a:t>
            </a:r>
            <a:r>
              <a:rPr lang="nl-NL" sz="1600" dirty="0" err="1"/>
              <a:t>Main</a:t>
            </a:r>
            <a:r>
              <a:rPr lang="nl-NL" sz="1600" dirty="0"/>
              <a:t> </a:t>
            </a:r>
            <a:r>
              <a:rPr lang="nl-NL" sz="1600" dirty="0" err="1" smtClean="0"/>
              <a:t>Axis</a:t>
            </a:r>
            <a:endParaRPr lang="nl-NL" sz="1600" dirty="0" smtClean="0"/>
          </a:p>
          <a:p>
            <a:pPr marL="465750" lvl="1" indent="-285750"/>
            <a:r>
              <a:rPr lang="nl-NL" sz="1600" dirty="0" err="1" smtClean="0"/>
              <a:t>Flex</a:t>
            </a:r>
            <a:r>
              <a:rPr lang="nl-NL" sz="1600" dirty="0" smtClean="0"/>
              <a:t>-end</a:t>
            </a:r>
          </a:p>
          <a:p>
            <a:pPr marL="465750" lvl="1" indent="-285750"/>
            <a:r>
              <a:rPr lang="nl-NL" sz="1600" dirty="0" smtClean="0"/>
              <a:t>Center</a:t>
            </a:r>
          </a:p>
          <a:p>
            <a:pPr marL="465750" lvl="1" indent="-285750"/>
            <a:r>
              <a:rPr lang="nl-NL" sz="1600" dirty="0" smtClean="0"/>
              <a:t>Space-</a:t>
            </a:r>
            <a:r>
              <a:rPr lang="nl-NL" sz="1600" dirty="0" err="1" smtClean="0"/>
              <a:t>around</a:t>
            </a:r>
            <a:endParaRPr lang="nl-NL" sz="1600" dirty="0" smtClean="0"/>
          </a:p>
          <a:p>
            <a:pPr marL="465750" lvl="1" indent="-285750"/>
            <a:r>
              <a:rPr lang="nl-NL" sz="1600" dirty="0" smtClean="0"/>
              <a:t>Space-</a:t>
            </a:r>
            <a:r>
              <a:rPr lang="nl-NL" sz="1600" dirty="0" err="1" smtClean="0"/>
              <a:t>between</a:t>
            </a:r>
            <a:endParaRPr lang="nl-NL" sz="1600" dirty="0" smtClean="0"/>
          </a:p>
          <a:p>
            <a:pPr marL="180000" lvl="1" indent="0">
              <a:buNone/>
            </a:pPr>
            <a:endParaRPr lang="nl-NL" sz="1600" dirty="0"/>
          </a:p>
          <a:p>
            <a:pPr marL="285750" indent="-285750"/>
            <a:r>
              <a:rPr lang="nl-NL" sz="1600" dirty="0" err="1"/>
              <a:t>Align</a:t>
            </a:r>
            <a:r>
              <a:rPr lang="nl-NL" sz="1600" dirty="0"/>
              <a:t>-items: </a:t>
            </a:r>
            <a:r>
              <a:rPr lang="nl-NL" sz="1600" dirty="0" err="1"/>
              <a:t>align</a:t>
            </a:r>
            <a:r>
              <a:rPr lang="nl-NL" sz="1600" dirty="0"/>
              <a:t> items </a:t>
            </a:r>
            <a:r>
              <a:rPr lang="nl-NL" sz="1600" dirty="0" err="1"/>
              <a:t>along</a:t>
            </a:r>
            <a:r>
              <a:rPr lang="nl-NL" sz="1600" dirty="0"/>
              <a:t> Cross </a:t>
            </a:r>
            <a:r>
              <a:rPr lang="nl-NL" sz="1600" dirty="0" err="1" smtClean="0"/>
              <a:t>Axis</a:t>
            </a:r>
            <a:endParaRPr lang="nl-NL" sz="1600" dirty="0" smtClean="0"/>
          </a:p>
          <a:p>
            <a:pPr marL="465750" lvl="1" indent="-285750"/>
            <a:r>
              <a:rPr lang="nl-NL" sz="1600" dirty="0" smtClean="0"/>
              <a:t>Center</a:t>
            </a:r>
          </a:p>
          <a:p>
            <a:pPr marL="465750" lvl="1" indent="-285750"/>
            <a:r>
              <a:rPr lang="nl-NL" sz="1600" dirty="0" err="1" smtClean="0"/>
              <a:t>Flex</a:t>
            </a:r>
            <a:r>
              <a:rPr lang="nl-NL" sz="1600" dirty="0" smtClean="0"/>
              <a:t>-start</a:t>
            </a:r>
          </a:p>
          <a:p>
            <a:pPr marL="465750" lvl="1" indent="-285750"/>
            <a:r>
              <a:rPr lang="nl-NL" sz="1600" dirty="0" err="1" smtClean="0"/>
              <a:t>Flex</a:t>
            </a:r>
            <a:r>
              <a:rPr lang="nl-NL" sz="1600" dirty="0" smtClean="0"/>
              <a:t>-end</a:t>
            </a:r>
          </a:p>
          <a:p>
            <a:pPr marL="465750" lvl="1" indent="-285750"/>
            <a:r>
              <a:rPr lang="nl-NL" sz="1600" dirty="0" smtClean="0"/>
              <a:t>Baseline</a:t>
            </a:r>
            <a:endParaRPr lang="nl-NL" sz="1600" dirty="0"/>
          </a:p>
          <a:p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125" y="1224000"/>
            <a:ext cx="1595692" cy="1462718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125" y="2822244"/>
            <a:ext cx="1595692" cy="189375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190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Flex </a:t>
            </a:r>
            <a:r>
              <a:rPr lang="nl-NL" dirty="0" err="1" smtClean="0"/>
              <a:t>Layout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32299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53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863967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54</a:t>
            </a:fld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MVVM</a:t>
            </a:r>
            <a:endParaRPr lang="nl-NL" dirty="0"/>
          </a:p>
        </p:txBody>
      </p:sp>
      <p:pic>
        <p:nvPicPr>
          <p:cNvPr id="1026" name="Picture 2" descr="Description of GUID-1F309112-2F44-4B38-9800-4B186B0905E3-default.png follow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94" y="1274982"/>
            <a:ext cx="6355877" cy="280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9126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SPA</a:t>
            </a:r>
          </a:p>
          <a:p>
            <a:r>
              <a:rPr lang="nl-NL" dirty="0" smtClean="0"/>
              <a:t>Module </a:t>
            </a:r>
            <a:r>
              <a:rPr lang="nl-NL" dirty="0" err="1" smtClean="0"/>
              <a:t>navigation</a:t>
            </a:r>
            <a:endParaRPr lang="nl-NL" dirty="0" smtClean="0"/>
          </a:p>
          <a:p>
            <a:r>
              <a:rPr lang="nl-NL" dirty="0" smtClean="0"/>
              <a:t>Router state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55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Routing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/>
          <a:srcRect l="2352" r="1455"/>
          <a:stretch/>
        </p:blipFill>
        <p:spPr>
          <a:xfrm>
            <a:off x="3468541" y="1080000"/>
            <a:ext cx="4955459" cy="1303133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66" y="4019321"/>
            <a:ext cx="8748518" cy="205758"/>
          </a:xfrm>
          <a:prstGeom prst="rect">
            <a:avLst/>
          </a:prstGeom>
        </p:spPr>
      </p:pic>
      <p:cxnSp>
        <p:nvCxnSpPr>
          <p:cNvPr id="10" name="Rechte verbindingslijn met pijl 9"/>
          <p:cNvCxnSpPr>
            <a:stCxn id="7" idx="2"/>
            <a:endCxn id="11" idx="0"/>
          </p:cNvCxnSpPr>
          <p:nvPr/>
        </p:nvCxnSpPr>
        <p:spPr>
          <a:xfrm flipH="1">
            <a:off x="4031997" y="2383133"/>
            <a:ext cx="1914274" cy="82055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Afbeelding 10"/>
          <p:cNvPicPr>
            <a:picLocks noChangeAspect="1"/>
          </p:cNvPicPr>
          <p:nvPr/>
        </p:nvPicPr>
        <p:blipFill rotWithShape="1">
          <a:blip r:embed="rId4"/>
          <a:srcRect t="10443" b="2"/>
          <a:stretch/>
        </p:blipFill>
        <p:spPr>
          <a:xfrm>
            <a:off x="2934622" y="3203683"/>
            <a:ext cx="2194750" cy="204741"/>
          </a:xfrm>
          <a:prstGeom prst="rect">
            <a:avLst/>
          </a:prstGeom>
        </p:spPr>
      </p:pic>
      <p:cxnSp>
        <p:nvCxnSpPr>
          <p:cNvPr id="14" name="Rechte verbindingslijn met pijl 13"/>
          <p:cNvCxnSpPr>
            <a:stCxn id="11" idx="2"/>
          </p:cNvCxnSpPr>
          <p:nvPr/>
        </p:nvCxnSpPr>
        <p:spPr>
          <a:xfrm>
            <a:off x="4031997" y="3408424"/>
            <a:ext cx="3435603" cy="610897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594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Store information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56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Routing</a:t>
            </a:r>
            <a:endParaRPr lang="nl-NL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3" y="1788168"/>
            <a:ext cx="7445443" cy="382710"/>
          </a:xfrm>
          <a:prstGeom prst="rect">
            <a:avLst/>
          </a:prstGeom>
        </p:spPr>
      </p:pic>
      <p:pic>
        <p:nvPicPr>
          <p:cNvPr id="32" name="Afbeelding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92" y="2856086"/>
            <a:ext cx="5380338" cy="621920"/>
          </a:xfrm>
          <a:prstGeom prst="rect">
            <a:avLst/>
          </a:prstGeom>
        </p:spPr>
      </p:pic>
      <p:cxnSp>
        <p:nvCxnSpPr>
          <p:cNvPr id="17" name="Rechte verbindingslijn met pijl 16"/>
          <p:cNvCxnSpPr/>
          <p:nvPr/>
        </p:nvCxnSpPr>
        <p:spPr>
          <a:xfrm>
            <a:off x="2499799" y="2091658"/>
            <a:ext cx="2468201" cy="822581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3218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57</a:t>
            </a:fld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“Manages content </a:t>
            </a:r>
            <a:r>
              <a:rPr lang="nl-NL" dirty="0" err="1" smtClean="0"/>
              <a:t>replacement</a:t>
            </a:r>
            <a:r>
              <a:rPr lang="nl-NL" dirty="0" smtClean="0"/>
              <a:t>”</a:t>
            </a:r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router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navigation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 smtClean="0"/>
              <a:t>ojModule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“</a:t>
            </a:r>
            <a:r>
              <a:rPr lang="nl-NL" dirty="0" err="1" smtClean="0"/>
              <a:t>Reusable</a:t>
            </a:r>
            <a:r>
              <a:rPr lang="nl-NL" dirty="0" smtClean="0"/>
              <a:t> piece of UI”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smtClean="0"/>
              <a:t>Has </a:t>
            </a:r>
            <a:r>
              <a:rPr lang="nl-NL" dirty="0" err="1" smtClean="0"/>
              <a:t>own</a:t>
            </a:r>
            <a:r>
              <a:rPr lang="nl-NL" dirty="0" smtClean="0"/>
              <a:t> html / JS / CSS</a:t>
            </a:r>
          </a:p>
          <a:p>
            <a:r>
              <a:rPr lang="nl-NL" dirty="0" smtClean="0"/>
              <a:t>Works on </a:t>
            </a:r>
            <a:r>
              <a:rPr lang="nl-NL" dirty="0" err="1" smtClean="0"/>
              <a:t>it’s</a:t>
            </a:r>
            <a:r>
              <a:rPr lang="nl-NL" dirty="0" smtClean="0"/>
              <a:t> </a:t>
            </a:r>
            <a:r>
              <a:rPr lang="nl-NL" dirty="0" err="1" smtClean="0"/>
              <a:t>own</a:t>
            </a:r>
            <a:r>
              <a:rPr lang="nl-NL" dirty="0" smtClean="0"/>
              <a:t> or </a:t>
            </a:r>
            <a:r>
              <a:rPr lang="nl-NL" dirty="0" err="1" smtClean="0"/>
              <a:t>with</a:t>
            </a:r>
            <a:r>
              <a:rPr lang="nl-NL" dirty="0" smtClean="0"/>
              <a:t> input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parent-application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err="1" smtClean="0"/>
              <a:t>Composite</a:t>
            </a:r>
            <a:r>
              <a:rPr lang="nl-NL" dirty="0" smtClean="0"/>
              <a:t> Component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13920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58</a:t>
            </a:fld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Clean codebase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719999" y="1322439"/>
            <a:ext cx="5583260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00" dirty="0" smtClean="0"/>
              <a:t>How </a:t>
            </a:r>
            <a:r>
              <a:rPr lang="nl-NL" sz="1300" dirty="0" err="1" smtClean="0"/>
              <a:t>to</a:t>
            </a:r>
            <a:r>
              <a:rPr lang="nl-NL" sz="1300" dirty="0" smtClean="0"/>
              <a:t> </a:t>
            </a:r>
            <a:r>
              <a:rPr lang="nl-NL" sz="1300" dirty="0" err="1" smtClean="0"/>
              <a:t>structure</a:t>
            </a:r>
            <a:r>
              <a:rPr lang="nl-NL" sz="1300" dirty="0" smtClean="0"/>
              <a:t> code </a:t>
            </a:r>
            <a:r>
              <a:rPr lang="nl-NL" sz="1300" dirty="0" err="1" smtClean="0"/>
              <a:t>when</a:t>
            </a:r>
            <a:r>
              <a:rPr lang="nl-NL" sz="1300" dirty="0" smtClean="0"/>
              <a:t> </a:t>
            </a:r>
            <a:r>
              <a:rPr lang="nl-NL" sz="1300" dirty="0" err="1" smtClean="0"/>
              <a:t>an</a:t>
            </a:r>
            <a:r>
              <a:rPr lang="nl-NL" sz="1300" dirty="0" smtClean="0"/>
              <a:t> </a:t>
            </a:r>
            <a:r>
              <a:rPr lang="nl-NL" sz="1300" dirty="0" err="1" smtClean="0"/>
              <a:t>application</a:t>
            </a:r>
            <a:r>
              <a:rPr lang="nl-NL" sz="1300" dirty="0" smtClean="0"/>
              <a:t> </a:t>
            </a:r>
            <a:r>
              <a:rPr lang="nl-NL" sz="1300" dirty="0" err="1" smtClean="0"/>
              <a:t>gets</a:t>
            </a:r>
            <a:r>
              <a:rPr lang="nl-NL" sz="1300" dirty="0" smtClean="0"/>
              <a:t> </a:t>
            </a:r>
            <a:r>
              <a:rPr lang="nl-NL" sz="1300" dirty="0" err="1" smtClean="0"/>
              <a:t>bigger</a:t>
            </a:r>
            <a:r>
              <a:rPr lang="nl-NL" sz="1300" dirty="0" smtClean="0"/>
              <a:t>? &lt;</a:t>
            </a:r>
            <a:r>
              <a:rPr lang="nl-NL" sz="1300" dirty="0" err="1" smtClean="0"/>
              <a:t>example</a:t>
            </a:r>
            <a:r>
              <a:rPr lang="nl-NL" sz="1300" dirty="0" smtClean="0"/>
              <a:t> </a:t>
            </a:r>
            <a:r>
              <a:rPr lang="nl-NL" sz="1300" dirty="0" err="1" smtClean="0"/>
              <a:t>deleted</a:t>
            </a:r>
            <a:r>
              <a:rPr lang="nl-NL" sz="1300" dirty="0" smtClean="0"/>
              <a:t>&gt;</a:t>
            </a:r>
            <a:endParaRPr lang="nl-NL" sz="1300" dirty="0" smtClean="0"/>
          </a:p>
        </p:txBody>
      </p:sp>
    </p:spTree>
    <p:extLst>
      <p:ext uri="{BB962C8B-B14F-4D97-AF65-F5344CB8AC3E}">
        <p14:creationId xmlns:p14="http://schemas.microsoft.com/office/powerpoint/2010/main" val="2552650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Composite</a:t>
            </a:r>
            <a:r>
              <a:rPr lang="nl-NL" dirty="0" smtClean="0"/>
              <a:t> Component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59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59516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Disadvantages toolkit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Not the most modern. (No TypeScript, ES5 source code)</a:t>
            </a:r>
          </a:p>
          <a:p>
            <a:r>
              <a:rPr lang="nl-NL" smtClean="0"/>
              <a:t>Possible faster EOL for older versions</a:t>
            </a:r>
          </a:p>
          <a:p>
            <a:r>
              <a:rPr lang="nl-NL" smtClean="0"/>
              <a:t>No concise documentation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06970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Composite Components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is </a:t>
            </a:r>
            <a:r>
              <a:rPr lang="nl-NL" dirty="0" err="1" smtClean="0"/>
              <a:t>it</a:t>
            </a:r>
            <a:r>
              <a:rPr lang="nl-NL" dirty="0" smtClean="0"/>
              <a:t>?</a:t>
            </a:r>
          </a:p>
          <a:p>
            <a:pPr lvl="1"/>
            <a:r>
              <a:rPr lang="nl-NL" dirty="0" err="1" smtClean="0"/>
              <a:t>Encapsulated</a:t>
            </a:r>
            <a:r>
              <a:rPr lang="nl-NL" dirty="0" smtClean="0"/>
              <a:t> piece of </a:t>
            </a:r>
            <a:r>
              <a:rPr lang="nl-NL" dirty="0" err="1" smtClean="0"/>
              <a:t>functionality</a:t>
            </a:r>
            <a:endParaRPr lang="nl-NL" dirty="0" smtClean="0"/>
          </a:p>
          <a:p>
            <a:pPr marL="180000" lvl="1" indent="0">
              <a:buNone/>
            </a:pPr>
            <a:endParaRPr lang="nl-NL" dirty="0" smtClean="0"/>
          </a:p>
          <a:p>
            <a:r>
              <a:rPr lang="nl-NL" dirty="0" err="1" smtClean="0"/>
              <a:t>Why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?</a:t>
            </a:r>
          </a:p>
          <a:p>
            <a:pPr lvl="1"/>
            <a:r>
              <a:rPr lang="nl-NL" dirty="0" err="1" smtClean="0"/>
              <a:t>Decreases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r>
              <a:rPr lang="nl-NL" dirty="0" smtClean="0"/>
              <a:t> of files</a:t>
            </a:r>
          </a:p>
          <a:p>
            <a:pPr lvl="1"/>
            <a:r>
              <a:rPr lang="nl-NL" dirty="0" smtClean="0"/>
              <a:t>Ready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distribute</a:t>
            </a:r>
            <a:endParaRPr lang="nl-NL" dirty="0" smtClean="0"/>
          </a:p>
          <a:p>
            <a:pPr lvl="1"/>
            <a:r>
              <a:rPr lang="nl-NL" dirty="0" smtClean="0"/>
              <a:t>Ready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smtClean="0"/>
              <a:t>re-</a:t>
            </a:r>
            <a:r>
              <a:rPr lang="nl-NL" dirty="0" err="1" smtClean="0"/>
              <a:t>use</a:t>
            </a:r>
            <a:endParaRPr lang="nl-NL" dirty="0" smtClean="0"/>
          </a:p>
          <a:p>
            <a:pPr lvl="1"/>
            <a:endParaRPr lang="nl-NL" dirty="0"/>
          </a:p>
          <a:p>
            <a:r>
              <a:rPr lang="nl-NL" dirty="0" err="1" smtClean="0"/>
              <a:t>Creating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component:</a:t>
            </a:r>
          </a:p>
          <a:p>
            <a:pPr lvl="1"/>
            <a:r>
              <a:rPr lang="nl-NL" dirty="0" err="1"/>
              <a:t>ojet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component &lt;component-name</a:t>
            </a:r>
            <a:r>
              <a:rPr lang="nl-NL" dirty="0" smtClean="0"/>
              <a:t>&gt;</a:t>
            </a:r>
            <a:endParaRPr lang="nl-NL" dirty="0" smtClean="0"/>
          </a:p>
          <a:p>
            <a:pPr lvl="1"/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72732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Structure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HTML file (view)</a:t>
            </a:r>
          </a:p>
          <a:p>
            <a:r>
              <a:rPr lang="nl-NL" dirty="0" err="1" smtClean="0"/>
              <a:t>JavaScript</a:t>
            </a:r>
            <a:r>
              <a:rPr lang="nl-NL" dirty="0" smtClean="0"/>
              <a:t> file (</a:t>
            </a:r>
            <a:r>
              <a:rPr lang="nl-NL" dirty="0" err="1" smtClean="0"/>
              <a:t>viewModel</a:t>
            </a:r>
            <a:r>
              <a:rPr lang="nl-NL" dirty="0" smtClean="0"/>
              <a:t>)</a:t>
            </a:r>
          </a:p>
          <a:p>
            <a:r>
              <a:rPr lang="nl-NL" dirty="0" err="1" smtClean="0"/>
              <a:t>Loader</a:t>
            </a:r>
            <a:r>
              <a:rPr lang="nl-NL" dirty="0" smtClean="0"/>
              <a:t> file (</a:t>
            </a:r>
            <a:r>
              <a:rPr lang="nl-NL" dirty="0" err="1" smtClean="0"/>
              <a:t>starting</a:t>
            </a:r>
            <a:r>
              <a:rPr lang="nl-NL" dirty="0" smtClean="0"/>
              <a:t> point)</a:t>
            </a:r>
          </a:p>
          <a:p>
            <a:r>
              <a:rPr lang="nl-NL" dirty="0" smtClean="0"/>
              <a:t>JSON </a:t>
            </a:r>
            <a:r>
              <a:rPr lang="nl-NL" dirty="0" err="1" smtClean="0"/>
              <a:t>configuration</a:t>
            </a:r>
            <a:r>
              <a:rPr lang="nl-NL" dirty="0" smtClean="0"/>
              <a:t> file (parameters)</a:t>
            </a:r>
          </a:p>
          <a:p>
            <a:r>
              <a:rPr lang="nl-NL" dirty="0" smtClean="0"/>
              <a:t>CSS file (styling</a:t>
            </a:r>
            <a:r>
              <a:rPr lang="nl-NL" dirty="0" smtClean="0"/>
              <a:t>)</a:t>
            </a:r>
          </a:p>
          <a:p>
            <a:r>
              <a:rPr lang="nl-NL" dirty="0" smtClean="0"/>
              <a:t>Resources folder</a:t>
            </a:r>
          </a:p>
          <a:p>
            <a:r>
              <a:rPr lang="nl-NL" dirty="0" err="1" smtClean="0"/>
              <a:t>Readme</a:t>
            </a:r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61</a:t>
            </a:fld>
            <a:endParaRPr lang="nl-NL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905" y="936000"/>
            <a:ext cx="2469094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702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Loader.js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62</a:t>
            </a:fld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21" y="1228147"/>
            <a:ext cx="8468999" cy="172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164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Component.json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63</a:t>
            </a:fld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99" y="1300805"/>
            <a:ext cx="3284505" cy="2895851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126" y="1075084"/>
            <a:ext cx="3424874" cy="3482489"/>
          </a:xfrm>
          <a:prstGeom prst="rect">
            <a:avLst/>
          </a:prstGeom>
        </p:spPr>
      </p:pic>
      <p:sp>
        <p:nvSpPr>
          <p:cNvPr id="10" name="Ovaal 9"/>
          <p:cNvSpPr/>
          <p:nvPr/>
        </p:nvSpPr>
        <p:spPr>
          <a:xfrm>
            <a:off x="5292156" y="1946948"/>
            <a:ext cx="1273277" cy="1233948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75411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View.html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/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64</a:t>
            </a:fld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577" y="1229714"/>
            <a:ext cx="4884843" cy="128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532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Using </a:t>
            </a:r>
            <a:r>
              <a:rPr lang="nl-NL" dirty="0" err="1" smtClean="0"/>
              <a:t>the</a:t>
            </a:r>
            <a:r>
              <a:rPr lang="nl-NL" dirty="0" smtClean="0"/>
              <a:t> component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3829664"/>
            <a:ext cx="6623999" cy="886335"/>
          </a:xfrm>
          <a:ln w="635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Camel-case </a:t>
            </a:r>
            <a:r>
              <a:rPr lang="en-US" dirty="0"/>
              <a:t>property names are converted into case-insensitive HTML element attributes with hyphens at the camel-case break point of the original name. </a:t>
            </a:r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65</a:t>
            </a:fld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28" y="1325143"/>
            <a:ext cx="4132220" cy="1633944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3"/>
          <a:srcRect b="30813"/>
          <a:stretch/>
        </p:blipFill>
        <p:spPr>
          <a:xfrm>
            <a:off x="5220930" y="2497292"/>
            <a:ext cx="3467400" cy="80141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028" y="874242"/>
            <a:ext cx="6469941" cy="205758"/>
          </a:xfrm>
          <a:prstGeom prst="rect">
            <a:avLst/>
          </a:prstGeom>
        </p:spPr>
      </p:pic>
      <p:sp>
        <p:nvSpPr>
          <p:cNvPr id="11" name="Ovaal 10"/>
          <p:cNvSpPr/>
          <p:nvPr/>
        </p:nvSpPr>
        <p:spPr>
          <a:xfrm>
            <a:off x="3982065" y="737419"/>
            <a:ext cx="3146322" cy="465153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Rechte verbindingslijn met pijl 13"/>
          <p:cNvCxnSpPr/>
          <p:nvPr/>
        </p:nvCxnSpPr>
        <p:spPr>
          <a:xfrm>
            <a:off x="3888658" y="2669458"/>
            <a:ext cx="1474839" cy="491613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958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mtClean="0"/>
              <a:t>Assignment - Composite </a:t>
            </a:r>
            <a:r>
              <a:rPr lang="nl-NL" dirty="0" smtClean="0"/>
              <a:t>Component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41263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Recap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smtClean="0"/>
              <a:t>Oracle JET Talent Launch 2018</a:t>
            </a:r>
            <a:endParaRPr lang="nl-N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67</a:t>
            </a:fld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6853632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Wrap-up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Thank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!</a:t>
            </a:r>
          </a:p>
          <a:p>
            <a:endParaRPr lang="nl-NL" dirty="0" smtClean="0"/>
          </a:p>
          <a:p>
            <a:r>
              <a:rPr lang="nl-NL" dirty="0" err="1" smtClean="0"/>
              <a:t>What</a:t>
            </a:r>
            <a:r>
              <a:rPr lang="nl-NL" dirty="0" smtClean="0"/>
              <a:t> have we </a:t>
            </a:r>
            <a:r>
              <a:rPr lang="nl-NL" dirty="0" err="1" smtClean="0"/>
              <a:t>done</a:t>
            </a:r>
            <a:r>
              <a:rPr lang="nl-NL" dirty="0" smtClean="0"/>
              <a:t>?</a:t>
            </a:r>
          </a:p>
          <a:p>
            <a:r>
              <a:rPr lang="nl-NL" dirty="0" smtClean="0"/>
              <a:t>Oracle JET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UI </a:t>
            </a:r>
            <a:r>
              <a:rPr lang="nl-NL" dirty="0" err="1" smtClean="0"/>
              <a:t>Practice</a:t>
            </a:r>
            <a:endParaRPr lang="nl-NL" dirty="0" smtClean="0"/>
          </a:p>
          <a:p>
            <a:pPr marL="180000" lvl="1" indent="0">
              <a:buNone/>
            </a:pP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68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225" y="221245"/>
            <a:ext cx="2865866" cy="20103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792" y="3237626"/>
            <a:ext cx="896842" cy="8968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050" y="2953748"/>
            <a:ext cx="1654566" cy="14645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581" y="3054485"/>
            <a:ext cx="1542469" cy="126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368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Sources and further reading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</a:t>
            </a:r>
            <a:r>
              <a:rPr lang="nl-NL" dirty="0" smtClean="0">
                <a:hlinkClick r:id="rId2"/>
              </a:rPr>
              <a:t>www.oracle.com</a:t>
            </a:r>
            <a:endParaRPr lang="nl-NL" dirty="0" smtClean="0"/>
          </a:p>
          <a:p>
            <a:pPr lvl="1"/>
            <a:r>
              <a:rPr lang="nl-NL" dirty="0">
                <a:hlinkClick r:id="rId3"/>
              </a:rPr>
              <a:t>http://</a:t>
            </a:r>
            <a:r>
              <a:rPr lang="nl-NL" dirty="0" smtClean="0">
                <a:hlinkClick r:id="rId3"/>
              </a:rPr>
              <a:t>knockoutjs.com</a:t>
            </a:r>
            <a:endParaRPr lang="nl-NL" dirty="0" smtClean="0"/>
          </a:p>
          <a:p>
            <a:pPr lvl="1"/>
            <a:r>
              <a:rPr lang="nl-NL" dirty="0">
                <a:hlinkClick r:id="rId4"/>
              </a:rPr>
              <a:t>https://</a:t>
            </a:r>
            <a:r>
              <a:rPr lang="nl-NL" dirty="0" smtClean="0">
                <a:hlinkClick r:id="rId4"/>
              </a:rPr>
              <a:t>github.com/nklasens/amis-course-2018.git</a:t>
            </a:r>
            <a:r>
              <a:rPr lang="nl-NL" dirty="0" smtClean="0"/>
              <a:t> (Nico Klasens, Lucas Jellema)</a:t>
            </a:r>
          </a:p>
          <a:p>
            <a:pPr lvl="1"/>
            <a:r>
              <a:rPr lang="nl-NL" dirty="0" smtClean="0"/>
              <a:t>Duncan Mills </a:t>
            </a:r>
            <a:r>
              <a:rPr lang="nl-NL" dirty="0"/>
              <a:t>blogs: </a:t>
            </a:r>
            <a:r>
              <a:rPr lang="nl-NL" dirty="0">
                <a:hlinkClick r:id="rId5"/>
              </a:rPr>
              <a:t>https://</a:t>
            </a:r>
            <a:r>
              <a:rPr lang="nl-NL" dirty="0" smtClean="0">
                <a:hlinkClick r:id="rId5"/>
              </a:rPr>
              <a:t>blogs.oracle.com/groundside/cca</a:t>
            </a:r>
            <a:endParaRPr lang="nl-NL" dirty="0" smtClean="0"/>
          </a:p>
          <a:p>
            <a:pPr lvl="1"/>
            <a:r>
              <a:rPr lang="nl-NL"/>
              <a:t>http://blog.iangilman.com/2015/02/self-this.html</a:t>
            </a:r>
            <a:endParaRPr lang="nl-NL" smtClean="0"/>
          </a:p>
          <a:p>
            <a:pPr lvl="1"/>
            <a:endParaRPr lang="nl-NL" dirty="0" smtClean="0"/>
          </a:p>
          <a:p>
            <a:pPr lvl="1"/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1581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What is in the toolkit?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RequireJS – Lazy-loading of modules</a:t>
            </a:r>
          </a:p>
          <a:p>
            <a:r>
              <a:rPr lang="nl-NL" smtClean="0"/>
              <a:t>KnockoutJS – Databinding</a:t>
            </a:r>
          </a:p>
          <a:p>
            <a:r>
              <a:rPr lang="nl-NL" smtClean="0"/>
              <a:t>jQuery</a:t>
            </a:r>
          </a:p>
          <a:p>
            <a:r>
              <a:rPr lang="nl-NL" smtClean="0"/>
              <a:t>Cordova – Mobile applications  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6000"/>
            <a:ext cx="9144000" cy="103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364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Feedback</a:t>
            </a:r>
            <a:endParaRPr lang="nl-NL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37" y="936625"/>
            <a:ext cx="4476225" cy="37798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71846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DIY Extra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SIG Lucas Jellema JET and OpenLayers</a:t>
            </a:r>
          </a:p>
          <a:p>
            <a:pPr lvl="1"/>
            <a:r>
              <a:rPr lang="nl-NL">
                <a:hlinkClick r:id="rId2"/>
              </a:rPr>
              <a:t>https://</a:t>
            </a:r>
            <a:r>
              <a:rPr lang="nl-NL" smtClean="0">
                <a:hlinkClick r:id="rId2"/>
              </a:rPr>
              <a:t>github.com/lucasjellema/sig-meetup-jet-openlayers-composite-components.git</a:t>
            </a:r>
            <a:endParaRPr lang="nl-NL" smtClean="0"/>
          </a:p>
          <a:p>
            <a:r>
              <a:rPr lang="nl-NL" smtClean="0"/>
              <a:t>Other Knockout tutorials</a:t>
            </a:r>
          </a:p>
          <a:p>
            <a:pPr lvl="1"/>
            <a:r>
              <a:rPr lang="nl-NL">
                <a:hlinkClick r:id="rId3"/>
              </a:rPr>
              <a:t>http://knockoutjs.com</a:t>
            </a:r>
            <a:endParaRPr lang="nl-NL"/>
          </a:p>
          <a:p>
            <a:r>
              <a:rPr lang="nl-NL" smtClean="0"/>
              <a:t>jQuery tutorials</a:t>
            </a:r>
          </a:p>
          <a:p>
            <a:pPr lvl="1"/>
            <a:r>
              <a:rPr lang="nl-NL">
                <a:hlinkClick r:id="rId4"/>
              </a:rPr>
              <a:t>https://</a:t>
            </a:r>
            <a:r>
              <a:rPr lang="nl-NL" smtClean="0">
                <a:hlinkClick r:id="rId4"/>
              </a:rPr>
              <a:t>www.w3schools.com/jquery/default.asp</a:t>
            </a:r>
            <a:endParaRPr lang="nl-NL" smtClean="0"/>
          </a:p>
          <a:p>
            <a:pPr lvl="1"/>
            <a:r>
              <a:rPr lang="nl-NL">
                <a:hlinkClick r:id="rId5"/>
              </a:rPr>
              <a:t>http://</a:t>
            </a:r>
            <a:r>
              <a:rPr lang="nl-NL" smtClean="0">
                <a:hlinkClick r:id="rId5"/>
              </a:rPr>
              <a:t>jqfundamentals.com/chapter/jquery-basics</a:t>
            </a:r>
            <a:endParaRPr lang="nl-NL" smtClean="0"/>
          </a:p>
          <a:p>
            <a:r>
              <a:rPr lang="nl-NL" smtClean="0"/>
              <a:t>JET MOOC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98048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End of Oracle JET Day 2</a:t>
            </a:r>
            <a:endParaRPr lang="nl-NL" dirty="0"/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idx="13"/>
          </p:nvPr>
        </p:nvSpPr>
        <p:spPr/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3479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Oracle JET and AMIS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Darling - begin 2017 (POC)</a:t>
            </a:r>
          </a:p>
          <a:p>
            <a:r>
              <a:rPr lang="nl-NL" smtClean="0"/>
              <a:t>Follow-up Darling – october 2017</a:t>
            </a:r>
          </a:p>
          <a:p>
            <a:r>
              <a:rPr lang="nl-NL" smtClean="0"/>
              <a:t>IHC – summer 2017 (2 small portals)</a:t>
            </a:r>
          </a:p>
          <a:p>
            <a:r>
              <a:rPr lang="nl-NL"/>
              <a:t>Follow-up IHC – november 2017 (1 big portal)</a:t>
            </a:r>
          </a:p>
          <a:p>
            <a:pPr lvl="1"/>
            <a:r>
              <a:rPr lang="nl-NL" smtClean="0"/>
              <a:t>Grown to 5 developers (+2 architects)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425" y="2638425"/>
            <a:ext cx="26955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51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Agenda – Day 1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General JET</a:t>
            </a:r>
          </a:p>
          <a:p>
            <a:r>
              <a:rPr lang="nl-NL" dirty="0" smtClean="0"/>
              <a:t>First </a:t>
            </a:r>
            <a:r>
              <a:rPr lang="nl-NL" dirty="0" err="1" smtClean="0"/>
              <a:t>installation</a:t>
            </a:r>
            <a:endParaRPr lang="nl-NL" dirty="0" smtClean="0"/>
          </a:p>
          <a:p>
            <a:r>
              <a:rPr lang="nl-NL" dirty="0" err="1" smtClean="0"/>
              <a:t>RequireJS</a:t>
            </a:r>
            <a:endParaRPr lang="nl-NL" dirty="0" smtClean="0"/>
          </a:p>
          <a:p>
            <a:r>
              <a:rPr lang="nl-NL" dirty="0" err="1" smtClean="0"/>
              <a:t>KnockoutJS</a:t>
            </a:r>
            <a:endParaRPr lang="nl-NL" dirty="0" smtClean="0"/>
          </a:p>
          <a:p>
            <a:r>
              <a:rPr lang="nl-NL" dirty="0" smtClean="0"/>
              <a:t>JET </a:t>
            </a:r>
            <a:r>
              <a:rPr lang="nl-NL" dirty="0" err="1" smtClean="0"/>
              <a:t>Cookbook</a:t>
            </a:r>
            <a:endParaRPr lang="nl-NL" dirty="0" smtClean="0"/>
          </a:p>
          <a:p>
            <a:r>
              <a:rPr lang="nl-NL" dirty="0" err="1" smtClean="0"/>
              <a:t>Working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REST</a:t>
            </a:r>
          </a:p>
          <a:p>
            <a:r>
              <a:rPr lang="nl-NL" dirty="0" smtClean="0"/>
              <a:t>JET Common Model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Oracle JET Talent Launch 2018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3617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330</TotalTime>
  <Words>1644</Words>
  <Application>Microsoft Office PowerPoint</Application>
  <PresentationFormat>Diavoorstelling (16:9)</PresentationFormat>
  <Paragraphs>513</Paragraphs>
  <Slides>72</Slides>
  <Notes>13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72</vt:i4>
      </vt:variant>
    </vt:vector>
  </HeadingPairs>
  <TitlesOfParts>
    <vt:vector size="75" baseType="lpstr">
      <vt:lpstr>Arial</vt:lpstr>
      <vt:lpstr>Calibri</vt:lpstr>
      <vt:lpstr>Office-thema</vt:lpstr>
      <vt:lpstr> Oracle JET      Talent Launch April 2018 Jeroen Rijnboutt &amp; Laura Broekstra</vt:lpstr>
      <vt:lpstr> Oracle JET</vt:lpstr>
      <vt:lpstr>Facts</vt:lpstr>
      <vt:lpstr>What is JET?</vt:lpstr>
      <vt:lpstr>Advantages toolkit</vt:lpstr>
      <vt:lpstr>Disadvantages toolkit</vt:lpstr>
      <vt:lpstr>What is in the toolkit?</vt:lpstr>
      <vt:lpstr>Oracle JET and AMIS</vt:lpstr>
      <vt:lpstr>Agenda – Day 1</vt:lpstr>
      <vt:lpstr>Agenda – Day 2</vt:lpstr>
      <vt:lpstr>Installing JET</vt:lpstr>
      <vt:lpstr>JET templates</vt:lpstr>
      <vt:lpstr>Basic starter</vt:lpstr>
      <vt:lpstr>Navbar</vt:lpstr>
      <vt:lpstr>Navdrawer</vt:lpstr>
      <vt:lpstr>Assignment - First application</vt:lpstr>
      <vt:lpstr> Require &amp; Knockout</vt:lpstr>
      <vt:lpstr>RequireJS</vt:lpstr>
      <vt:lpstr>KnockoutJS</vt:lpstr>
      <vt:lpstr>Observables</vt:lpstr>
      <vt:lpstr>Observable Arrays</vt:lpstr>
      <vt:lpstr>Ko if and if not</vt:lpstr>
      <vt:lpstr>New databinding syntax since JET 4.0</vt:lpstr>
      <vt:lpstr> JET Cookbook</vt:lpstr>
      <vt:lpstr>JET Cookbook</vt:lpstr>
      <vt:lpstr>JET Cookbook</vt:lpstr>
      <vt:lpstr>Assignment - JET Cookbook</vt:lpstr>
      <vt:lpstr> REST</vt:lpstr>
      <vt:lpstr>REST</vt:lpstr>
      <vt:lpstr>REST</vt:lpstr>
      <vt:lpstr>REST</vt:lpstr>
      <vt:lpstr>Assignment - JSON Server &amp; POST</vt:lpstr>
      <vt:lpstr> Common Model</vt:lpstr>
      <vt:lpstr>Common Model</vt:lpstr>
      <vt:lpstr>Common Model</vt:lpstr>
      <vt:lpstr>Common Model</vt:lpstr>
      <vt:lpstr>Common Model</vt:lpstr>
      <vt:lpstr>Assignment - Collection &amp; Table</vt:lpstr>
      <vt:lpstr>End of Oracle JET Day 1</vt:lpstr>
      <vt:lpstr> Recap Day 1 </vt:lpstr>
      <vt:lpstr>Recap day 1</vt:lpstr>
      <vt:lpstr>Program day 2</vt:lpstr>
      <vt:lpstr> Visualisations </vt:lpstr>
      <vt:lpstr>Visualization Components</vt:lpstr>
      <vt:lpstr>Cookbook caution</vt:lpstr>
      <vt:lpstr>RequireJS text plugin</vt:lpstr>
      <vt:lpstr>Assignment - Chart</vt:lpstr>
      <vt:lpstr> Layout</vt:lpstr>
      <vt:lpstr>Layout</vt:lpstr>
      <vt:lpstr>Layout</vt:lpstr>
      <vt:lpstr>Layout</vt:lpstr>
      <vt:lpstr>Assignment - Flex Layout</vt:lpstr>
      <vt:lpstr> Architecture</vt:lpstr>
      <vt:lpstr>Architecture</vt:lpstr>
      <vt:lpstr>Architecture</vt:lpstr>
      <vt:lpstr>Architecture</vt:lpstr>
      <vt:lpstr>Architecture</vt:lpstr>
      <vt:lpstr>Architecture</vt:lpstr>
      <vt:lpstr> Composite Component</vt:lpstr>
      <vt:lpstr>Composite Components</vt:lpstr>
      <vt:lpstr>Structure</vt:lpstr>
      <vt:lpstr>Loader.js</vt:lpstr>
      <vt:lpstr>Component.json</vt:lpstr>
      <vt:lpstr>View.html</vt:lpstr>
      <vt:lpstr>Using the component</vt:lpstr>
      <vt:lpstr>Assignment - Composite Component</vt:lpstr>
      <vt:lpstr> Recap</vt:lpstr>
      <vt:lpstr>Wrap-up</vt:lpstr>
      <vt:lpstr>Sources and further reading</vt:lpstr>
      <vt:lpstr>Feedback</vt:lpstr>
      <vt:lpstr>DIY Extra</vt:lpstr>
      <vt:lpstr>End of Oracle JET Day 2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JET      Talent Launch April 2018 Jeroen Rijnboutt &amp; Laura Broekstra</dc:title>
  <dc:subject/>
  <dc:creator>Laura Broekstra</dc:creator>
  <cp:keywords/>
  <dc:description>Amis - versie 1 - juni 2017
Ontwerp: Humming
Template: Ton Persoon</dc:description>
  <cp:lastModifiedBy>Laura Broekstra</cp:lastModifiedBy>
  <cp:revision>41</cp:revision>
  <dcterms:created xsi:type="dcterms:W3CDTF">2018-04-04T12:08:56Z</dcterms:created>
  <dcterms:modified xsi:type="dcterms:W3CDTF">2018-04-26T09:20:23Z</dcterms:modified>
  <cp:category/>
</cp:coreProperties>
</file>