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9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3" r:id="rId40"/>
    <p:sldId id="407" r:id="rId41"/>
    <p:sldId id="408" r:id="rId42"/>
    <p:sldId id="331" r:id="rId43"/>
    <p:sldId id="409" r:id="rId44"/>
    <p:sldId id="410" r:id="rId45"/>
    <p:sldId id="332" r:id="rId46"/>
    <p:sldId id="333" r:id="rId47"/>
    <p:sldId id="294" r:id="rId48"/>
    <p:sldId id="334" r:id="rId49"/>
    <p:sldId id="335" r:id="rId50"/>
    <p:sldId id="374" r:id="rId51"/>
    <p:sldId id="336" r:id="rId52"/>
    <p:sldId id="337" r:id="rId53"/>
    <p:sldId id="338" r:id="rId54"/>
    <p:sldId id="297" r:id="rId55"/>
    <p:sldId id="295" r:id="rId56"/>
    <p:sldId id="339" r:id="rId57"/>
    <p:sldId id="340" r:id="rId58"/>
    <p:sldId id="298" r:id="rId59"/>
    <p:sldId id="293" r:id="rId60"/>
    <p:sldId id="341" r:id="rId61"/>
    <p:sldId id="342" r:id="rId62"/>
    <p:sldId id="343" r:id="rId63"/>
    <p:sldId id="299" r:id="rId64"/>
    <p:sldId id="300" r:id="rId65"/>
    <p:sldId id="344" r:id="rId66"/>
    <p:sldId id="345" r:id="rId67"/>
    <p:sldId id="346" r:id="rId68"/>
    <p:sldId id="347" r:id="rId69"/>
    <p:sldId id="301" r:id="rId70"/>
    <p:sldId id="303" r:id="rId71"/>
    <p:sldId id="302" r:id="rId72"/>
    <p:sldId id="348" r:id="rId73"/>
    <p:sldId id="349" r:id="rId74"/>
    <p:sldId id="304" r:id="rId75"/>
    <p:sldId id="350" r:id="rId76"/>
    <p:sldId id="351" r:id="rId77"/>
    <p:sldId id="352" r:id="rId78"/>
    <p:sldId id="305" r:id="rId79"/>
    <p:sldId id="306" r:id="rId80"/>
    <p:sldId id="369" r:id="rId81"/>
    <p:sldId id="370" r:id="rId82"/>
    <p:sldId id="371" r:id="rId83"/>
    <p:sldId id="372" r:id="rId84"/>
    <p:sldId id="373" r:id="rId85"/>
    <p:sldId id="307" r:id="rId86"/>
    <p:sldId id="308" r:id="rId87"/>
    <p:sldId id="411" r:id="rId88"/>
    <p:sldId id="412" r:id="rId89"/>
    <p:sldId id="413" r:id="rId90"/>
    <p:sldId id="414" r:id="rId91"/>
    <p:sldId id="415" r:id="rId92"/>
    <p:sldId id="309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10" r:id="rId102"/>
    <p:sldId id="311" r:id="rId103"/>
    <p:sldId id="353" r:id="rId104"/>
    <p:sldId id="354" r:id="rId105"/>
    <p:sldId id="355" r:id="rId106"/>
    <p:sldId id="356" r:id="rId107"/>
    <p:sldId id="316" r:id="rId10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612" autoAdjust="0"/>
  </p:normalViewPr>
  <p:slideViewPr>
    <p:cSldViewPr snapToGrid="0" snapToObjects="1">
      <p:cViewPr varScale="1">
        <p:scale>
          <a:sx n="109" d="100"/>
          <a:sy n="109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5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1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7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oracle.com/groundside/cca" TargetMode="External"/><Relationship Id="rId4" Type="http://schemas.openxmlformats.org/officeDocument/2006/relationships/hyperlink" Target="https://github.com/nklasens/amis-course-2018.git" TargetMode="Externa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Simple component for use in VBCS </a:t>
            </a:r>
            <a:r>
              <a:rPr lang="nl-NL" smtClean="0"/>
              <a:t>training</a:t>
            </a:r>
          </a:p>
          <a:p>
            <a:endParaRPr lang="nl-NL"/>
          </a:p>
          <a:p>
            <a:r>
              <a:rPr lang="nl-NL"/>
              <a:t>Expand on this with extra </a:t>
            </a:r>
            <a:r>
              <a:rPr lang="nl-NL" smtClean="0"/>
              <a:t>assignments</a:t>
            </a:r>
            <a:endParaRPr lang="nl-NL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102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endParaRPr lang="nl-NL" smtClean="0"/>
          </a:p>
          <a:p>
            <a:r>
              <a:rPr lang="nl-NL" smtClean="0"/>
              <a:t>What have we done?</a:t>
            </a:r>
          </a:p>
          <a:p>
            <a:r>
              <a:rPr lang="nl-NL" smtClean="0"/>
              <a:t>Oracle JET and the UI Practice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www.oracle.com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knockoutjs.com</a:t>
            </a:r>
            <a:endParaRPr lang="nl-NL" dirty="0" smtClean="0"/>
          </a:p>
          <a:p>
            <a:pPr lvl="1"/>
            <a:r>
              <a:rPr lang="nl-NL" dirty="0">
                <a:hlinkClick r:id="rId4"/>
              </a:rPr>
              <a:t>https://</a:t>
            </a:r>
            <a:r>
              <a:rPr lang="nl-NL" dirty="0" smtClean="0">
                <a:hlinkClick r:id="rId4"/>
              </a:rPr>
              <a:t>github.com/nklasens/amis-course-2018.git</a:t>
            </a:r>
            <a:r>
              <a:rPr lang="nl-NL" dirty="0" smtClean="0"/>
              <a:t> (Nico Klasens, Lucas Jellema)</a:t>
            </a:r>
          </a:p>
          <a:p>
            <a:pPr lvl="1"/>
            <a:r>
              <a:rPr lang="nl-NL" dirty="0" smtClean="0"/>
              <a:t>Duncan Mills </a:t>
            </a:r>
            <a:r>
              <a:rPr lang="nl-NL" dirty="0"/>
              <a:t>blogs: </a:t>
            </a:r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blogs.oracle.com/groundside/cca</a:t>
            </a:r>
            <a:endParaRPr lang="nl-NL" dirty="0" smtClean="0"/>
          </a:p>
          <a:p>
            <a:pPr lvl="1"/>
            <a:r>
              <a:rPr lang="nl-NL"/>
              <a:t>http://blog.iangilman.com/2015/02/self-this.html</a:t>
            </a:r>
            <a:endParaRPr lang="nl-NL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4.2.0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9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9" y="2305542"/>
            <a:ext cx="1464271" cy="1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14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</a:t>
            </a:r>
            <a:r>
              <a:rPr lang="en-US"/>
              <a:t>, </a:t>
            </a:r>
            <a:r>
              <a:rPr lang="en-US" smtClean="0"/>
              <a:t>0</a:t>
            </a:r>
            <a:r>
              <a:rPr lang="en-US" dirty="0"/>
              <a:t>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3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4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5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2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6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1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1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37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8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5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9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JavaScript library</a:t>
            </a:r>
          </a:p>
          <a:p>
            <a:r>
              <a:rPr lang="nl-NL" smtClean="0"/>
              <a:t>Simplifies common tasks</a:t>
            </a:r>
          </a:p>
          <a:p>
            <a:r>
              <a:rPr lang="nl-NL" smtClean="0"/>
              <a:t>Helps with AJAX calls, DOM manipulation.</a:t>
            </a:r>
          </a:p>
          <a:p>
            <a:r>
              <a:rPr lang="nl-NL" smtClean="0"/>
              <a:t>Widely used and supported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syntax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$</a:t>
            </a:r>
          </a:p>
          <a:p>
            <a:r>
              <a:rPr lang="nl-NL" smtClean="0"/>
              <a:t>$(“#button”).click();  	</a:t>
            </a:r>
            <a:r>
              <a:rPr lang="nl-NL" i="1" smtClean="0"/>
              <a:t>-id</a:t>
            </a:r>
          </a:p>
          <a:p>
            <a:r>
              <a:rPr lang="nl-NL" smtClean="0"/>
              <a:t>$(“.button</a:t>
            </a:r>
            <a:r>
              <a:rPr lang="nl-NL"/>
              <a:t>”).click</a:t>
            </a:r>
            <a:r>
              <a:rPr lang="nl-NL" smtClean="0"/>
              <a:t>();  	</a:t>
            </a:r>
            <a:r>
              <a:rPr lang="nl-NL" i="1" smtClean="0"/>
              <a:t>-class</a:t>
            </a:r>
            <a:endParaRPr lang="nl-NL" i="1"/>
          </a:p>
          <a:p>
            <a:r>
              <a:rPr lang="nl-NL" smtClean="0"/>
              <a:t>$(“button</a:t>
            </a:r>
            <a:r>
              <a:rPr lang="nl-NL"/>
              <a:t>”).click</a:t>
            </a:r>
            <a:r>
              <a:rPr lang="nl-NL" smtClean="0"/>
              <a:t>(); 	</a:t>
            </a:r>
            <a:r>
              <a:rPr lang="nl-NL" i="1" smtClean="0"/>
              <a:t>-tag</a:t>
            </a:r>
          </a:p>
          <a:p>
            <a:endParaRPr lang="nl-NL" i="1" smtClean="0"/>
          </a:p>
          <a:p>
            <a:r>
              <a:rPr lang="nl-NL" b="1"/>
              <a:t>$(</a:t>
            </a:r>
            <a:r>
              <a:rPr lang="nl-NL" b="1" i="1"/>
              <a:t>selector</a:t>
            </a:r>
            <a:r>
              <a:rPr lang="nl-NL" b="1"/>
              <a:t>).</a:t>
            </a:r>
            <a:r>
              <a:rPr lang="nl-NL" b="1" i="1"/>
              <a:t>action</a:t>
            </a:r>
            <a:r>
              <a:rPr lang="nl-NL" b="1" smtClean="0"/>
              <a:t>()    = DOM manipulation</a:t>
            </a:r>
          </a:p>
          <a:p>
            <a:endParaRPr lang="nl-NL" b="1" i="1"/>
          </a:p>
          <a:p>
            <a:r>
              <a:rPr lang="nl-NL" smtClean="0"/>
              <a:t>Actions: click, hide, show, toggle, fade etc.</a:t>
            </a:r>
            <a:endParaRPr lang="nl-NL"/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AJAX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GET</a:t>
            </a:r>
          </a:p>
          <a:p>
            <a:r>
              <a:rPr lang="nl-NL"/>
              <a:t>$.get(</a:t>
            </a:r>
            <a:r>
              <a:rPr lang="nl-NL" i="1"/>
              <a:t>URL,callback</a:t>
            </a:r>
            <a:r>
              <a:rPr lang="nl-NL" smtClean="0"/>
              <a:t>);</a:t>
            </a:r>
          </a:p>
          <a:p>
            <a:r>
              <a:rPr lang="nl-NL"/>
              <a:t>$.get</a:t>
            </a:r>
            <a:r>
              <a:rPr lang="nl-NL" smtClean="0"/>
              <a:t>("</a:t>
            </a:r>
            <a:r>
              <a:rPr lang="nl-NL"/>
              <a:t>https://</a:t>
            </a:r>
            <a:r>
              <a:rPr lang="nl-NL" smtClean="0"/>
              <a:t>swapi.co/api/people/1", function(data){</a:t>
            </a:r>
            <a:r>
              <a:rPr lang="nl-NL"/>
              <a:t/>
            </a:r>
            <a:br>
              <a:rPr lang="nl-NL"/>
            </a:br>
            <a:r>
              <a:rPr lang="nl-NL"/>
              <a:t>        alert("Data: " + </a:t>
            </a:r>
            <a:r>
              <a:rPr lang="nl-NL" smtClean="0"/>
              <a:t>data);</a:t>
            </a:r>
            <a:r>
              <a:rPr lang="nl-NL"/>
              <a:t/>
            </a:r>
            <a:br>
              <a:rPr lang="nl-NL"/>
            </a:br>
            <a:r>
              <a:rPr lang="nl-NL"/>
              <a:t>    });</a:t>
            </a:r>
          </a:p>
          <a:p>
            <a:pPr marL="0" indent="0">
              <a:buNone/>
            </a:pPr>
            <a:endParaRPr lang="nl-NL" smtClean="0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POST</a:t>
            </a:r>
          </a:p>
          <a:p>
            <a:r>
              <a:rPr lang="nl-NL"/>
              <a:t>$.post(</a:t>
            </a:r>
            <a:r>
              <a:rPr lang="nl-NL" i="1"/>
              <a:t>URL,data,callback</a:t>
            </a:r>
            <a:r>
              <a:rPr lang="nl-NL"/>
              <a:t>); </a:t>
            </a:r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More </a:t>
            </a:r>
            <a:r>
              <a:rPr lang="nl-NL"/>
              <a:t>options available (headers, contentType, succes, fail)</a:t>
            </a:r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64" y="2151326"/>
            <a:ext cx="32464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and higher will show in the console</a:t>
            </a:r>
          </a:p>
          <a:p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Change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618818" y="1191050"/>
            <a:ext cx="2253967" cy="46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ERROR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18818" y="1651162"/>
            <a:ext cx="2253967" cy="460112"/>
          </a:xfrm>
          <a:prstGeom prst="rect">
            <a:avLst/>
          </a:prstGeom>
          <a:solidFill>
            <a:srgbClr val="F2B8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WARN</a:t>
            </a:r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618818" y="2111274"/>
            <a:ext cx="2253967" cy="460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LOG</a:t>
            </a:r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618818" y="2571386"/>
            <a:ext cx="2253967" cy="460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INFO</a:t>
            </a:r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618818" y="3031498"/>
            <a:ext cx="2253967" cy="46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NONE</a:t>
            </a: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pic>
        <p:nvPicPr>
          <p:cNvPr id="3" name="Tijdelijke aanduiding voor afbeelding 2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0763" b="107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86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2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59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920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91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45" y="1845876"/>
            <a:ext cx="1005927" cy="153175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28" y="792000"/>
            <a:ext cx="1059272" cy="21871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8" y="1368000"/>
            <a:ext cx="1287892" cy="1524132"/>
          </a:xfrm>
          <a:prstGeom prst="rect">
            <a:avLst/>
          </a:prstGeom>
        </p:spPr>
      </p:pic>
      <p:cxnSp>
        <p:nvCxnSpPr>
          <p:cNvPr id="16" name="Rechte verbindingslijn met pijl 15"/>
          <p:cNvCxnSpPr>
            <a:stCxn id="12" idx="3"/>
            <a:endCxn id="13" idx="1"/>
          </p:cNvCxnSpPr>
          <p:nvPr/>
        </p:nvCxnSpPr>
        <p:spPr>
          <a:xfrm flipV="1">
            <a:off x="5081272" y="1885565"/>
            <a:ext cx="2067456" cy="7261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4" idx="3"/>
          </p:cNvCxnSpPr>
          <p:nvPr/>
        </p:nvCxnSpPr>
        <p:spPr>
          <a:xfrm flipH="1" flipV="1">
            <a:off x="2007890" y="2130066"/>
            <a:ext cx="2281238" cy="6394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226" y="2979130"/>
            <a:ext cx="1013548" cy="1828958"/>
          </a:xfrm>
          <a:prstGeom prst="rect">
            <a:avLst/>
          </a:prstGeom>
        </p:spPr>
      </p:pic>
      <p:cxnSp>
        <p:nvCxnSpPr>
          <p:cNvPr id="27" name="Rechte verbindingslijn met pijl 26"/>
          <p:cNvCxnSpPr>
            <a:endCxn id="26" idx="1"/>
          </p:cNvCxnSpPr>
          <p:nvPr/>
        </p:nvCxnSpPr>
        <p:spPr>
          <a:xfrm>
            <a:off x="4762774" y="3248870"/>
            <a:ext cx="845452" cy="644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480</TotalTime>
  <Words>3332</Words>
  <Application>Microsoft Office PowerPoint</Application>
  <PresentationFormat>Diavoorstelling (16:9)</PresentationFormat>
  <Paragraphs>934</Paragraphs>
  <Slides>107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107</vt:i4>
      </vt:variant>
    </vt:vector>
  </HeadingPairs>
  <TitlesOfParts>
    <vt:vector size="112" baseType="lpstr">
      <vt:lpstr>Arial</vt:lpstr>
      <vt:lpstr>Arial Unicode MS</vt:lpstr>
      <vt:lpstr>Calibri</vt:lpstr>
      <vt:lpstr>Courier New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JavaScript Refresher</vt:lpstr>
      <vt:lpstr>JavaScript refresh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RETURN</vt:lpstr>
      <vt:lpstr>OBJECTS</vt:lpstr>
      <vt:lpstr>EVERYTHING IS AN OBJECT: STRING</vt:lpstr>
      <vt:lpstr>EVERYTHING IS AN OBJECT: ARRAY</vt:lpstr>
      <vt:lpstr>jQuery</vt:lpstr>
      <vt:lpstr>jQuery syntax</vt:lpstr>
      <vt:lpstr>jQuery AJAX</vt:lpstr>
      <vt:lpstr>JavaScript debugging</vt:lpstr>
      <vt:lpstr>JET logging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Assignment - Knockout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Laura Broekstra</cp:lastModifiedBy>
  <cp:revision>36</cp:revision>
  <dcterms:created xsi:type="dcterms:W3CDTF">2018-04-04T12:08:56Z</dcterms:created>
  <dcterms:modified xsi:type="dcterms:W3CDTF">2018-04-18T14:38:01Z</dcterms:modified>
  <cp:category/>
</cp:coreProperties>
</file>