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09"/>
  </p:notesMasterIdLst>
  <p:sldIdLst>
    <p:sldId id="282" r:id="rId2"/>
    <p:sldId id="315" r:id="rId3"/>
    <p:sldId id="37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96" r:id="rId17"/>
    <p:sldId id="288" r:id="rId18"/>
    <p:sldId id="330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400" r:id="rId39"/>
    <p:sldId id="403" r:id="rId40"/>
    <p:sldId id="407" r:id="rId41"/>
    <p:sldId id="408" r:id="rId42"/>
    <p:sldId id="331" r:id="rId43"/>
    <p:sldId id="409" r:id="rId44"/>
    <p:sldId id="410" r:id="rId45"/>
    <p:sldId id="332" r:id="rId46"/>
    <p:sldId id="333" r:id="rId47"/>
    <p:sldId id="294" r:id="rId48"/>
    <p:sldId id="334" r:id="rId49"/>
    <p:sldId id="335" r:id="rId50"/>
    <p:sldId id="374" r:id="rId51"/>
    <p:sldId id="336" r:id="rId52"/>
    <p:sldId id="337" r:id="rId53"/>
    <p:sldId id="338" r:id="rId54"/>
    <p:sldId id="297" r:id="rId55"/>
    <p:sldId id="295" r:id="rId56"/>
    <p:sldId id="339" r:id="rId57"/>
    <p:sldId id="340" r:id="rId58"/>
    <p:sldId id="298" r:id="rId59"/>
    <p:sldId id="293" r:id="rId60"/>
    <p:sldId id="341" r:id="rId61"/>
    <p:sldId id="342" r:id="rId62"/>
    <p:sldId id="343" r:id="rId63"/>
    <p:sldId id="299" r:id="rId64"/>
    <p:sldId id="300" r:id="rId65"/>
    <p:sldId id="344" r:id="rId66"/>
    <p:sldId id="345" r:id="rId67"/>
    <p:sldId id="346" r:id="rId68"/>
    <p:sldId id="347" r:id="rId69"/>
    <p:sldId id="301" r:id="rId70"/>
    <p:sldId id="303" r:id="rId71"/>
    <p:sldId id="302" r:id="rId72"/>
    <p:sldId id="348" r:id="rId73"/>
    <p:sldId id="349" r:id="rId74"/>
    <p:sldId id="304" r:id="rId75"/>
    <p:sldId id="350" r:id="rId76"/>
    <p:sldId id="351" r:id="rId77"/>
    <p:sldId id="352" r:id="rId78"/>
    <p:sldId id="305" r:id="rId79"/>
    <p:sldId id="306" r:id="rId80"/>
    <p:sldId id="369" r:id="rId81"/>
    <p:sldId id="370" r:id="rId82"/>
    <p:sldId id="371" r:id="rId83"/>
    <p:sldId id="372" r:id="rId84"/>
    <p:sldId id="373" r:id="rId85"/>
    <p:sldId id="307" r:id="rId86"/>
    <p:sldId id="308" r:id="rId87"/>
    <p:sldId id="411" r:id="rId88"/>
    <p:sldId id="412" r:id="rId89"/>
    <p:sldId id="413" r:id="rId90"/>
    <p:sldId id="414" r:id="rId91"/>
    <p:sldId id="415" r:id="rId92"/>
    <p:sldId id="309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10" r:id="rId102"/>
    <p:sldId id="311" r:id="rId103"/>
    <p:sldId id="353" r:id="rId104"/>
    <p:sldId id="354" r:id="rId105"/>
    <p:sldId id="355" r:id="rId106"/>
    <p:sldId id="356" r:id="rId107"/>
    <p:sldId id="316" r:id="rId10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07"/>
  </p:normalViewPr>
  <p:slideViewPr>
    <p:cSldViewPr snapToGrid="0" snapToObjects="1">
      <p:cViewPr varScale="1">
        <p:scale>
          <a:sx n="116" d="100"/>
          <a:sy n="116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1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36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Short</a:t>
            </a:r>
            <a:r>
              <a:rPr lang="nl-NL" baseline="0" dirty="0" smtClean="0"/>
              <a:t> demo of JET </a:t>
            </a:r>
            <a:r>
              <a:rPr lang="nl-NL" baseline="0" dirty="0" err="1" smtClean="0"/>
              <a:t>Cookbook</a:t>
            </a:r>
            <a:r>
              <a:rPr lang="nl-NL" baseline="0" dirty="0" smtClean="0"/>
              <a:t>, show different </a:t>
            </a:r>
            <a:r>
              <a:rPr lang="nl-NL" baseline="0" dirty="0" err="1" smtClean="0"/>
              <a:t>categories</a:t>
            </a:r>
            <a:endParaRPr lang="nl-NL" baseline="0" dirty="0" smtClean="0"/>
          </a:p>
          <a:p>
            <a:r>
              <a:rPr lang="nl-NL" baseline="0" dirty="0" smtClean="0"/>
              <a:t>Short demo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include</a:t>
            </a:r>
            <a:r>
              <a:rPr lang="nl-NL" baseline="0" dirty="0" smtClean="0"/>
              <a:t> component </a:t>
            </a:r>
            <a:r>
              <a:rPr lang="nl-NL" baseline="0" smtClean="0"/>
              <a:t>in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2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Checklist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components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smtClean="0"/>
              <a:t>cookbook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79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different types of </a:t>
            </a:r>
            <a:r>
              <a:rPr lang="nl-NL" baseline="0" dirty="0" err="1" smtClean="0"/>
              <a:t>requests</a:t>
            </a:r>
            <a:r>
              <a:rPr lang="nl-NL" baseline="0" dirty="0" smtClean="0"/>
              <a:t> in short</a:t>
            </a:r>
          </a:p>
          <a:p>
            <a:r>
              <a:rPr lang="nl-NL" baseline="0" dirty="0" err="1" smtClean="0"/>
              <a:t>Further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JSON-format: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pairs?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6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Showing</a:t>
            </a:r>
            <a:r>
              <a:rPr lang="nl-NL" dirty="0" smtClean="0"/>
              <a:t> Postman here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a </a:t>
            </a:r>
            <a:r>
              <a:rPr lang="nl-NL" baseline="0" dirty="0" err="1" smtClean="0"/>
              <a:t>good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have in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toolbox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It is </a:t>
            </a:r>
            <a:r>
              <a:rPr lang="nl-NL" baseline="0" dirty="0" err="1" smtClean="0"/>
              <a:t>enough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basics of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body.</a:t>
            </a:r>
          </a:p>
          <a:p>
            <a:r>
              <a:rPr lang="nl-NL" baseline="0" dirty="0" smtClean="0"/>
              <a:t>But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</a:t>
            </a:r>
            <a:r>
              <a:rPr lang="nl-NL" baseline="0" dirty="0" smtClean="0"/>
              <a:t> headers (in case of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necessary</a:t>
            </a:r>
            <a:r>
              <a:rPr lang="nl-NL" baseline="0" dirty="0" smtClean="0"/>
              <a:t>)</a:t>
            </a:r>
          </a:p>
          <a:p>
            <a:r>
              <a:rPr lang="nl-NL" baseline="0" dirty="0" err="1" smtClean="0"/>
              <a:t>Authorization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added</a:t>
            </a:r>
            <a:endParaRPr lang="nl-NL" baseline="0" dirty="0" smtClean="0"/>
          </a:p>
          <a:p>
            <a:r>
              <a:rPr lang="nl-NL" baseline="0" dirty="0" smtClean="0"/>
              <a:t>Testing.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09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assignments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course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-server as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easy way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post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00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:</a:t>
            </a:r>
            <a:r>
              <a:rPr lang="nl-NL" baseline="0" dirty="0" smtClean="0"/>
              <a:t> get a </a:t>
            </a:r>
            <a:r>
              <a:rPr lang="nl-NL" baseline="0" dirty="0" err="1" smtClean="0"/>
              <a:t>specific</a:t>
            </a:r>
            <a:r>
              <a:rPr lang="nl-NL" baseline="0" dirty="0" smtClean="0"/>
              <a:t> record, filter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data, get </a:t>
            </a:r>
            <a:r>
              <a:rPr lang="nl-NL" baseline="0" dirty="0" err="1" smtClean="0"/>
              <a:t>indexnumbers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fetchsizes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transform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JSON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5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5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representation</a:t>
            </a:r>
            <a:r>
              <a:rPr lang="nl-NL" baseline="0" dirty="0" smtClean="0"/>
              <a:t> of data (</a:t>
            </a:r>
            <a:r>
              <a:rPr lang="nl-NL" baseline="0" dirty="0" err="1" smtClean="0"/>
              <a:t>collection</a:t>
            </a:r>
            <a:r>
              <a:rPr lang="nl-NL" baseline="0" dirty="0" smtClean="0"/>
              <a:t> or array)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jet component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47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12 column </a:t>
            </a:r>
            <a:r>
              <a:rPr lang="nl-NL" baseline="0" dirty="0" err="1" smtClean="0"/>
              <a:t>Grid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layout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parent</a:t>
            </a:r>
            <a:r>
              <a:rPr lang="nl-NL" baseline="0" dirty="0" smtClean="0"/>
              <a:t> element is </a:t>
            </a:r>
            <a:r>
              <a:rPr lang="nl-NL" baseline="0" dirty="0" err="1" smtClean="0"/>
              <a:t>divided</a:t>
            </a:r>
            <a:r>
              <a:rPr lang="nl-NL" baseline="0" dirty="0" smtClean="0"/>
              <a:t> in 12 </a:t>
            </a:r>
            <a:r>
              <a:rPr lang="nl-NL" baseline="0" dirty="0" err="1" smtClean="0"/>
              <a:t>equal</a:t>
            </a:r>
            <a:r>
              <a:rPr lang="nl-NL" baseline="0" dirty="0" smtClean="0"/>
              <a:t> columns.</a:t>
            </a:r>
          </a:p>
          <a:p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set a </a:t>
            </a:r>
            <a:r>
              <a:rPr lang="nl-NL" baseline="0" dirty="0" err="1" smtClean="0"/>
              <a:t>child</a:t>
            </a:r>
            <a:r>
              <a:rPr lang="nl-NL" baseline="0" dirty="0" smtClean="0"/>
              <a:t> element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certain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width</a:t>
            </a:r>
            <a:r>
              <a:rPr lang="nl-NL" baseline="0" dirty="0" smtClean="0"/>
              <a:t>) of columns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sure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elements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shown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row</a:t>
            </a:r>
            <a:r>
              <a:rPr lang="nl-NL" baseline="0" dirty="0" smtClean="0"/>
              <a:t> (or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).</a:t>
            </a:r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32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90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30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707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5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04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Because half of the learners in the training know</a:t>
            </a:r>
            <a:r>
              <a:rPr lang="nl-NL" baseline="0" smtClean="0"/>
              <a:t> little JavaScript but do know Java. Can be skipped.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9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07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7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71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78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6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s.oracle.com/groundside/cca" TargetMode="External"/><Relationship Id="rId4" Type="http://schemas.openxmlformats.org/officeDocument/2006/relationships/hyperlink" Target="https://github.com/nklasens/amis-course-2018.git" TargetMode="Externa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s://github.com/lucasjellema/sig-meetup-jet-openlayers-composite-components.gi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jqfundamentals.com/chapter/jquery-basics" TargetMode="External"/><Relationship Id="rId4" Type="http://schemas.openxmlformats.org/officeDocument/2006/relationships/hyperlink" Target="https://www.w3schools.com/jquery/default.asp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GetStarted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Examples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Boolean" TargetMode="External"/><Relationship Id="rId7" Type="http://schemas.openxmlformats.org/officeDocument/2006/relationships/hyperlink" Target="https://developer.mozilla.org/en-US/docs/Glossary/Undefined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Glossary/Null" TargetMode="External"/><Relationship Id="rId5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Number" TargetMode="External"/><Relationship Id="rId9" Type="http://schemas.openxmlformats.org/officeDocument/2006/relationships/hyperlink" Target="https://developer.mozilla.org/en-US/docs/Glossary/Objec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t9EvsNEPMw" TargetMode="External"/><Relationship Id="rId2" Type="http://schemas.openxmlformats.org/officeDocument/2006/relationships/hyperlink" Target="https://www.youtube.com/watch?v=yznhGmE9VEg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jet/jetCookbook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afbeelding 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658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Talent </a:t>
            </a:r>
            <a:r>
              <a:rPr lang="nl-NL" sz="1200" dirty="0" err="1" smtClean="0"/>
              <a:t>Launch</a:t>
            </a:r>
            <a:r>
              <a:rPr lang="nl-NL" sz="1200" dirty="0" smtClean="0"/>
              <a:t> April 2018</a:t>
            </a:r>
            <a:br>
              <a:rPr lang="nl-NL" sz="1200" dirty="0" smtClean="0"/>
            </a:br>
            <a:r>
              <a:rPr lang="nl-NL" sz="1200" dirty="0" smtClean="0"/>
              <a:t>Jeroen Rijnboutt &amp; Laura Broekstra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assignments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Lunch</a:t>
            </a:r>
            <a:endParaRPr lang="nl-NL" smtClean="0"/>
          </a:p>
          <a:p>
            <a:r>
              <a:rPr lang="nl-NL" smtClean="0"/>
              <a:t>JET architecture</a:t>
            </a:r>
          </a:p>
          <a:p>
            <a:r>
              <a:rPr lang="nl-NL" smtClean="0"/>
              <a:t>Composite Components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1736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Camel-case </a:t>
            </a:r>
            <a:r>
              <a:rPr lang="en-US"/>
              <a:t>property names are converted into case-insensitive HTML element attributes with hyphens at the camel-case break point of the original name. 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4" y="732800"/>
            <a:ext cx="4100410" cy="193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00" y="2009553"/>
            <a:ext cx="3002540" cy="1310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958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Composite </a:t>
            </a:r>
            <a:r>
              <a:rPr lang="nl-NL" dirty="0" smtClean="0"/>
              <a:t>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Simple component for use in VBCS </a:t>
            </a:r>
            <a:r>
              <a:rPr lang="nl-NL" smtClean="0"/>
              <a:t>training</a:t>
            </a:r>
          </a:p>
          <a:p>
            <a:endParaRPr lang="nl-NL"/>
          </a:p>
          <a:p>
            <a:r>
              <a:rPr lang="nl-NL"/>
              <a:t>Expand on this with extra </a:t>
            </a:r>
            <a:r>
              <a:rPr lang="nl-NL" smtClean="0"/>
              <a:t>assignments</a:t>
            </a:r>
            <a:endParaRPr lang="nl-NL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1263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102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853632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Wrap-up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Thank you!</a:t>
            </a:r>
          </a:p>
          <a:p>
            <a:endParaRPr lang="nl-NL" smtClean="0"/>
          </a:p>
          <a:p>
            <a:r>
              <a:rPr lang="nl-NL" smtClean="0"/>
              <a:t>What have we done?</a:t>
            </a:r>
          </a:p>
          <a:p>
            <a:r>
              <a:rPr lang="nl-NL" smtClean="0"/>
              <a:t>Oracle JET and the UI Practice</a:t>
            </a:r>
          </a:p>
          <a:p>
            <a:pPr marL="180000" lvl="1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103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25" y="221245"/>
            <a:ext cx="2865866" cy="2010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92" y="3237626"/>
            <a:ext cx="896842" cy="896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50" y="2953748"/>
            <a:ext cx="1654566" cy="1464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581" y="3054485"/>
            <a:ext cx="1542469" cy="12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68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Sources and further reading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www.oracle.com</a:t>
            </a:r>
            <a:endParaRPr lang="nl-NL" dirty="0" smtClean="0"/>
          </a:p>
          <a:p>
            <a:pPr lvl="1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knockoutjs.com</a:t>
            </a:r>
            <a:endParaRPr lang="nl-NL" dirty="0" smtClean="0"/>
          </a:p>
          <a:p>
            <a:pPr lvl="1"/>
            <a:r>
              <a:rPr lang="nl-NL" dirty="0">
                <a:hlinkClick r:id="rId4"/>
              </a:rPr>
              <a:t>https://</a:t>
            </a:r>
            <a:r>
              <a:rPr lang="nl-NL" dirty="0" smtClean="0">
                <a:hlinkClick r:id="rId4"/>
              </a:rPr>
              <a:t>github.com/nklasens/amis-course-2018.git</a:t>
            </a:r>
            <a:r>
              <a:rPr lang="nl-NL" dirty="0" smtClean="0"/>
              <a:t> (Nico Klasens, Lucas Jellema)</a:t>
            </a:r>
          </a:p>
          <a:p>
            <a:pPr lvl="1"/>
            <a:r>
              <a:rPr lang="nl-NL" dirty="0" smtClean="0"/>
              <a:t>Duncan Mills </a:t>
            </a:r>
            <a:r>
              <a:rPr lang="nl-NL" dirty="0"/>
              <a:t>blogs: </a:t>
            </a:r>
            <a:r>
              <a:rPr lang="nl-NL" dirty="0">
                <a:hlinkClick r:id="rId5"/>
              </a:rPr>
              <a:t>https://</a:t>
            </a:r>
            <a:r>
              <a:rPr lang="nl-NL" dirty="0" smtClean="0">
                <a:hlinkClick r:id="rId5"/>
              </a:rPr>
              <a:t>blogs.oracle.com/groundside/cca</a:t>
            </a:r>
            <a:endParaRPr lang="nl-NL" dirty="0" smtClean="0"/>
          </a:p>
          <a:p>
            <a:pPr lvl="1"/>
            <a:r>
              <a:rPr lang="nl-NL"/>
              <a:t>http://blog.iangilman.com/2015/02/self-this.html</a:t>
            </a:r>
            <a:endParaRPr lang="nl-NL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816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Feedback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7" y="936625"/>
            <a:ext cx="4476225" cy="3779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846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DIY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SIG Lucas Jellema JET and OpenLayers</a:t>
            </a:r>
          </a:p>
          <a:p>
            <a:pPr lvl="1"/>
            <a:r>
              <a:rPr lang="nl-NL">
                <a:hlinkClick r:id="rId2"/>
              </a:rPr>
              <a:t>https://</a:t>
            </a:r>
            <a:r>
              <a:rPr lang="nl-NL" smtClean="0">
                <a:hlinkClick r:id="rId2"/>
              </a:rPr>
              <a:t>github.com/lucasjellema/sig-meetup-jet-openlayers-composite-components.git</a:t>
            </a:r>
            <a:endParaRPr lang="nl-NL" smtClean="0"/>
          </a:p>
          <a:p>
            <a:r>
              <a:rPr lang="nl-NL" smtClean="0"/>
              <a:t>Other Knockout tutorials</a:t>
            </a:r>
          </a:p>
          <a:p>
            <a:pPr lvl="1"/>
            <a:r>
              <a:rPr lang="nl-NL">
                <a:hlinkClick r:id="rId3"/>
              </a:rPr>
              <a:t>http://knockoutjs.com</a:t>
            </a:r>
            <a:endParaRPr lang="nl-NL"/>
          </a:p>
          <a:p>
            <a:r>
              <a:rPr lang="nl-NL" smtClean="0"/>
              <a:t>jQuery tutorials</a:t>
            </a:r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www.w3schools.com/jquery/default.asp</a:t>
            </a:r>
            <a:endParaRPr lang="nl-NL" smtClean="0"/>
          </a:p>
          <a:p>
            <a:pPr lvl="1"/>
            <a:r>
              <a:rPr lang="nl-NL">
                <a:hlinkClick r:id="rId5"/>
              </a:rPr>
              <a:t>http://</a:t>
            </a:r>
            <a:r>
              <a:rPr lang="nl-NL" smtClean="0">
                <a:hlinkClick r:id="rId5"/>
              </a:rPr>
              <a:t>jqfundamentals.com/chapter/jquery-basics</a:t>
            </a:r>
            <a:endParaRPr lang="nl-NL" smtClean="0"/>
          </a:p>
          <a:p>
            <a:r>
              <a:rPr lang="nl-NL" smtClean="0"/>
              <a:t>JET MOOC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8048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2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7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Installing JET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current version 5.0.0</a:t>
            </a:r>
          </a:p>
          <a:p>
            <a:r>
              <a:rPr lang="nl-NL"/>
              <a:t>Get Started page: </a:t>
            </a:r>
            <a:r>
              <a:rPr lang="nl-NL" sz="120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nl-NL" sz="120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www.oracle.com/webfolder/technetwork/jet/globalGetStarted.html</a:t>
            </a:r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nl-NL" smtClean="0"/>
              <a:t>Install Oracle JET CLI from NPM</a:t>
            </a:r>
          </a:p>
          <a:p>
            <a:r>
              <a:rPr lang="nl-NL" b="1"/>
              <a:t>npm -g install @</a:t>
            </a:r>
            <a:r>
              <a:rPr lang="nl-NL" b="1" smtClean="0"/>
              <a:t>oracle/ojet-cli</a:t>
            </a:r>
            <a:endParaRPr lang="nl-NL" i="1"/>
          </a:p>
          <a:p>
            <a:r>
              <a:rPr lang="nl-NL" b="1" smtClean="0"/>
              <a:t>ojet create &lt;applicationName&gt;</a:t>
            </a:r>
          </a:p>
          <a:p>
            <a:endParaRPr lang="nl-NL" b="1" smtClean="0"/>
          </a:p>
          <a:p>
            <a:r>
              <a:rPr lang="nl-NL"/>
              <a:t>Optional: Use a </a:t>
            </a:r>
            <a:r>
              <a:rPr lang="nl-NL" smtClean="0"/>
              <a:t>template:</a:t>
            </a:r>
            <a:endParaRPr lang="nl-NL"/>
          </a:p>
          <a:p>
            <a:r>
              <a:rPr lang="nl-NL" b="1"/>
              <a:t>ojet create &lt;applicationName&gt; </a:t>
            </a:r>
            <a:r>
              <a:rPr lang="nl-NL" b="1" smtClean="0"/>
              <a:t>--template=navdrawer</a:t>
            </a:r>
            <a:endParaRPr lang="nl-NL" b="1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05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templates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hlinkClick r:id="rId2"/>
              </a:rPr>
              <a:t>http://</a:t>
            </a:r>
            <a:r>
              <a:rPr lang="nl-NL" smtClean="0">
                <a:hlinkClick r:id="rId2"/>
              </a:rPr>
              <a:t>www.oracle.com/webfolder/technetwork/jet/globalExamples.html</a:t>
            </a:r>
            <a:endParaRPr lang="nl-NL" smtClean="0"/>
          </a:p>
          <a:p>
            <a:endParaRPr lang="nl-NL"/>
          </a:p>
          <a:p>
            <a:r>
              <a:rPr lang="nl-NL" smtClean="0"/>
              <a:t>Basic Starter – no navigation</a:t>
            </a:r>
          </a:p>
          <a:p>
            <a:r>
              <a:rPr lang="nl-NL" smtClean="0"/>
              <a:t>Nav Bar Starter – a navigation bar</a:t>
            </a:r>
          </a:p>
          <a:p>
            <a:r>
              <a:rPr lang="nl-NL" smtClean="0"/>
              <a:t>Nav Drawer Starter – a navigation 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35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Basic starter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216433"/>
            <a:ext cx="6623050" cy="32202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3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Navbar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48" y="1954301"/>
            <a:ext cx="2019699" cy="2711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20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30" y="1954304"/>
            <a:ext cx="2023960" cy="27291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87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First application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https://github.com/jeroenRX/AmisJetTraining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1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Refresher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626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refresh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Presentation JavaScript</a:t>
            </a:r>
          </a:p>
          <a:p>
            <a:r>
              <a:rPr lang="nl-NL" smtClean="0"/>
              <a:t>Differences / Similarities Java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6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STATEMENTS, COMMENTS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Statements: Can be separated by new line or semicolon.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Comments: 2 types.</a:t>
            </a:r>
          </a:p>
          <a:p>
            <a:r>
              <a:rPr lang="en-US" dirty="0"/>
              <a:t>Single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Author: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Perhaps some lengthy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license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9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6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VARIABLES (</a:t>
            </a:r>
            <a:r>
              <a:rPr lang="nl-NL" dirty="0" err="1" smtClean="0"/>
              <a:t>i,e</a:t>
            </a:r>
            <a:r>
              <a:rPr lang="nl-NL" dirty="0" smtClean="0"/>
              <a:t>,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27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Overwrites </a:t>
            </a:r>
            <a:r>
              <a:rPr lang="en-US" dirty="0"/>
              <a:t>when redefined. 2 types. </a:t>
            </a:r>
          </a:p>
          <a:p>
            <a:r>
              <a:rPr lang="en-US" dirty="0"/>
              <a:t>  Local: Declared using </a:t>
            </a:r>
            <a:r>
              <a:rPr lang="en-US" dirty="0" err="1"/>
              <a:t>var</a:t>
            </a:r>
            <a:r>
              <a:rPr lang="en-US" dirty="0"/>
              <a:t> keyword. </a:t>
            </a:r>
          </a:p>
          <a:p>
            <a:r>
              <a:rPr lang="en-US" dirty="0"/>
              <a:t>  Global: Declared without </a:t>
            </a:r>
            <a:r>
              <a:rPr lang="en-US" dirty="0" err="1"/>
              <a:t>var</a:t>
            </a:r>
            <a:r>
              <a:rPr lang="en-US" dirty="0"/>
              <a:t> keyword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Assignment operator (=) to assign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20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99" y="2305542"/>
            <a:ext cx="1464271" cy="17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 DATA </a:t>
            </a:r>
            <a:r>
              <a:rPr lang="nl-NL" dirty="0" smtClean="0"/>
              <a:t>TYPES (i.e. stuff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goes</a:t>
            </a:r>
            <a:r>
              <a:rPr lang="nl-NL" dirty="0" smtClean="0"/>
              <a:t> in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latest ECMAScript standard defines seven data types:</a:t>
            </a:r>
          </a:p>
          <a:p>
            <a:r>
              <a:rPr lang="en-US" dirty="0"/>
              <a:t>Six data types that are </a:t>
            </a:r>
            <a:r>
              <a:rPr lang="en-US" dirty="0">
                <a:hlinkClick r:id="rId2" tooltip="primitives: A primitive (primitive value, primitive data type) is data that is not an object and has no methods. In JavaScript, there are 6 primitive data types: string, number, boolean, null, undefined, symbol (new in ECMAScript 2015)."/>
              </a:rPr>
              <a:t>primitives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hlinkClick r:id="rId3" tooltip="Boolean: In computer science, a boolean is a logical data type that can have only the values true or false."/>
              </a:rPr>
              <a:t>Boolean</a:t>
            </a:r>
            <a:endParaRPr lang="en-US" dirty="0" smtClean="0">
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</a:endParaRPr>
          </a:p>
          <a:p>
            <a:pPr lvl="1"/>
            <a:r>
              <a:rPr lang="en-US" dirty="0" smtClean="0">
  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  </a:rPr>
              <a:t>Number</a:t>
            </a:r>
            <a:endParaRPr lang="en-US" dirty="0"/>
          </a:p>
          <a:p>
            <a:pPr lvl="1"/>
            <a:r>
              <a:rPr lang="en-US" dirty="0">
                <a:hlinkClick r:id="rId5" tooltip="String: In any computer programming language, a string is a sequence of characters used to represent text."/>
              </a:rPr>
              <a:t>String</a:t>
            </a:r>
            <a:endParaRPr lang="en-US" dirty="0"/>
          </a:p>
          <a:p>
            <a:pPr lvl="1"/>
            <a:r>
              <a:rPr lang="en-US" dirty="0">
                <a:hlinkClick r:id="rId6" tooltip="Null: In computer science, a null value represents a reference that points, generally intentionally, to a nonexistent or invalid object or address. The meaning of a null reference varies among language implementations."/>
              </a:rPr>
              <a:t>Null</a:t>
            </a:r>
            <a:endParaRPr lang="en-US" dirty="0"/>
          </a:p>
          <a:p>
            <a:pPr lvl="1"/>
            <a:r>
              <a:rPr lang="en-US" dirty="0">
                <a:hlinkClick r:id="rId7" tooltip="Undefined: A primitive value automatically assigned to variables that have just been declared or to formal arguments for which there are no actual arguments."/>
              </a:rPr>
              <a:t>Undefined</a:t>
            </a:r>
            <a:endParaRPr lang="en-US" dirty="0"/>
          </a:p>
          <a:p>
            <a:pPr lvl="1"/>
            <a:r>
              <a:rPr lang="en-US" dirty="0" smtClean="0">
                <a:hlinkClick r:id="rId8" tooltip="Symbol: This glossary page describes both a data type, called &quot;symbol&quot;, and the class-like function, called &quot;Symbol()&quot;, that (among other things) creates instances of the symbol data type."/>
              </a:rPr>
              <a:t>Symbol</a:t>
            </a:r>
            <a:r>
              <a:rPr lang="en-US" dirty="0"/>
              <a:t> (new in ECMAScript 6)</a:t>
            </a:r>
          </a:p>
          <a:p>
            <a:r>
              <a:rPr lang="en-US" dirty="0"/>
              <a:t>and </a:t>
            </a:r>
            <a:r>
              <a:rPr lang="en-US" dirty="0" smtClean="0">
                <a:hlinkClick r:id="rId9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</a:rPr>
              <a:t>Object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/>
              <a:t> operator can help you to find the type of your variable. </a:t>
            </a:r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540000" lvl="3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something // string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20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NUMBERS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, -3, 3.33, -3.33. These all are numbers in JS, whether it’s some integer or floating point number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/>
              <a:t>: addition (+), subtraction (-), division (/), multiplication (*), modulo division (%) </a:t>
            </a:r>
          </a:p>
          <a:p>
            <a:pPr lvl="1"/>
            <a:r>
              <a:rPr lang="en-US" dirty="0"/>
              <a:t>Result is always promoted to float whenever possible. </a:t>
            </a:r>
            <a:endParaRPr lang="en-US" dirty="0" smtClean="0"/>
          </a:p>
          <a:p>
            <a:pPr lvl="2"/>
            <a:r>
              <a:rPr lang="en-US" dirty="0" smtClean="0"/>
              <a:t>5 </a:t>
            </a:r>
            <a:r>
              <a:rPr lang="en-US" dirty="0"/>
              <a:t>/ 3, 3 / 5, 0.5 * 5, 0.5 + 5</a:t>
            </a:r>
          </a:p>
          <a:p>
            <a:pPr lvl="1"/>
            <a:r>
              <a:rPr lang="en-US" dirty="0"/>
              <a:t>Assignment operators: +=, -=, /=, *=, %= </a:t>
            </a:r>
          </a:p>
          <a:p>
            <a:pPr lvl="1"/>
            <a:r>
              <a:rPr lang="en-US" dirty="0"/>
              <a:t>Special operators: increment (++), decrement </a:t>
            </a:r>
            <a:r>
              <a:rPr lang="en-US" dirty="0" smtClean="0"/>
              <a:t>(--)</a:t>
            </a:r>
          </a:p>
          <a:p>
            <a:pPr marL="1800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71832" y="3254477"/>
            <a:ext cx="2939845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 = 2 –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two = 1 + 1;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three = 9 / 3;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four = 2 * 2,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five = three + two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071" y="3254477"/>
            <a:ext cx="2782529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five;</a:t>
            </a:r>
          </a:p>
          <a:p>
            <a:pPr marL="180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800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four;</a:t>
            </a:r>
          </a:p>
          <a:p>
            <a:pPr marL="1800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+= five; //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Strings: Series/sequence of characters from zero to infinity. Can contain any character. Can be created using single or double quotes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backslash (\) to escape special characters.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\“special\” word here.”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 here.“ </a:t>
            </a:r>
          </a:p>
          <a:p>
            <a:r>
              <a:rPr lang="en-US" dirty="0"/>
              <a:t> Operations: Concatenation.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“string.”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“.”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name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14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BOOLEANS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Booleans: Are you saying </a:t>
            </a:r>
            <a:r>
              <a:rPr lang="en-US" b="1" u="sng" dirty="0"/>
              <a:t>true</a:t>
            </a:r>
            <a:r>
              <a:rPr lang="en-US" dirty="0"/>
              <a:t> or </a:t>
            </a:r>
            <a:r>
              <a:rPr lang="en-US" b="1" u="sng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true </a:t>
            </a:r>
          </a:p>
          <a:p>
            <a:r>
              <a:rPr lang="en-US" dirty="0"/>
              <a:t>“&lt;1 space here</a:t>
            </a:r>
            <a:r>
              <a:rPr lang="en-US" dirty="0" smtClean="0"/>
              <a:t>&gt;”, “</a:t>
            </a:r>
            <a:r>
              <a:rPr lang="en-US" dirty="0"/>
              <a:t>string”, “undefined”, 1, 2, 3, -3, -2, -1, true; </a:t>
            </a:r>
          </a:p>
          <a:p>
            <a:pPr marL="0" indent="0">
              <a:buNone/>
            </a:pPr>
            <a:r>
              <a:rPr lang="en-US" dirty="0"/>
              <a:t>all represents true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Cases </a:t>
            </a:r>
            <a:r>
              <a:rPr lang="en-US" dirty="0"/>
              <a:t>for false </a:t>
            </a:r>
          </a:p>
          <a:p>
            <a:r>
              <a:rPr lang="en-US" dirty="0"/>
              <a:t>“&lt;empty string&gt;”, undefined, null</a:t>
            </a:r>
            <a:r>
              <a:rPr lang="en-US"/>
              <a:t>, </a:t>
            </a:r>
            <a:r>
              <a:rPr lang="en-US" smtClean="0"/>
              <a:t>0</a:t>
            </a:r>
            <a:r>
              <a:rPr lang="en-US" dirty="0"/>
              <a:t>, false; </a:t>
            </a:r>
          </a:p>
          <a:p>
            <a:pPr marL="0" indent="0">
              <a:buNone/>
            </a:pPr>
            <a:r>
              <a:rPr lang="en-US" dirty="0"/>
              <a:t>all represents false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yes = true;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 = false;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37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Arrays: To hold a collection of items together. Can store any data types together in single array.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[1, {“k”: “v”}, 2.3, [“another”, “array”]];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types: Single dimensional and Multi dimensional (array of array(s)).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[“1st”, “2nd”, “3rd”];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[[“1st”], [“2nd”], [“3rd”]];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Accessing </a:t>
            </a:r>
            <a:r>
              <a:rPr lang="en-US" dirty="0"/>
              <a:t>values stored in array: We use what is called index which is some integer ranges from 0 to array’s length - 1.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5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Single dimensional array: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1st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2nd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You guess here.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Accessing Multi dimensional array: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[“1st”]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][0]; // 1st.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67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WRITING TO </a:t>
            </a:r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/>
              <a:t>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“3rd”;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Writing to </a:t>
            </a:r>
            <a:r>
              <a:rPr lang="en-US" dirty="0"/>
              <a:t>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94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CONTROLLING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Conditions: Making </a:t>
            </a:r>
            <a:r>
              <a:rPr lang="en-US" dirty="0" smtClean="0"/>
              <a:t>decisions.</a:t>
            </a:r>
          </a:p>
          <a:p>
            <a:endParaRPr lang="en-US" dirty="0" smtClean="0"/>
          </a:p>
          <a:p>
            <a:r>
              <a:rPr lang="en-US" dirty="0" smtClean="0"/>
              <a:t>Flow statements: Expects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expression. </a:t>
            </a:r>
            <a:endParaRPr lang="en-US" i="1" dirty="0"/>
          </a:p>
          <a:p>
            <a:pPr lvl="2"/>
            <a:r>
              <a:rPr lang="en-US" i="1" dirty="0" smtClean="0"/>
              <a:t>Expression </a:t>
            </a:r>
            <a:r>
              <a:rPr lang="en-US" i="1" dirty="0"/>
              <a:t>is </a:t>
            </a:r>
            <a:r>
              <a:rPr lang="en-US" i="1" dirty="0" smtClean="0"/>
              <a:t>a combination </a:t>
            </a:r>
            <a:r>
              <a:rPr lang="en-US" i="1" dirty="0"/>
              <a:t>of values, variable references, function calls and operators that evaluates to some value. </a:t>
            </a:r>
          </a:p>
          <a:p>
            <a:r>
              <a:rPr lang="en-US" dirty="0" smtClean="0"/>
              <a:t>Some </a:t>
            </a:r>
            <a:r>
              <a:rPr lang="en-US" dirty="0"/>
              <a:t>comparison operators that we can use are: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(&lt;), greater than (&gt;),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equal to (&lt;=), greater than equal to (&gt;=), equals to (==),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equals to (!=), not </a:t>
            </a:r>
            <a:r>
              <a:rPr lang="en-US" dirty="0" smtClean="0"/>
              <a:t>(!)</a:t>
            </a:r>
            <a:endParaRPr lang="en-US" dirty="0"/>
          </a:p>
          <a:p>
            <a:r>
              <a:rPr lang="en-US" dirty="0"/>
              <a:t> Multiple conditions operators: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(&amp;&amp;), </a:t>
            </a:r>
            <a:endParaRPr lang="en-US" dirty="0" smtClean="0"/>
          </a:p>
          <a:p>
            <a:pPr lvl="1"/>
            <a:r>
              <a:rPr lang="en-US" dirty="0" smtClean="0"/>
              <a:t>or (||)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45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CONDITION: COMPARISON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!== 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171858" y="979341"/>
            <a:ext cx="4036142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type check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“1”;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checks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Facts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JET announced on OOW 2015</a:t>
            </a:r>
          </a:p>
          <a:p>
            <a:r>
              <a:rPr lang="nl-NL" smtClean="0"/>
              <a:t>Open Source Release (v2.0.0) February 2016</a:t>
            </a:r>
          </a:p>
          <a:p>
            <a:r>
              <a:rPr lang="nl-NL" smtClean="0"/>
              <a:t>Version 3 - March 2017</a:t>
            </a:r>
          </a:p>
          <a:p>
            <a:r>
              <a:rPr lang="nl-NL" smtClean="0"/>
              <a:t>Version 4 - September 2017</a:t>
            </a:r>
          </a:p>
          <a:p>
            <a:r>
              <a:rPr lang="nl-NL" smtClean="0"/>
              <a:t>Version 5 - April 2018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25" y="1914883"/>
            <a:ext cx="2165824" cy="20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statement: if condition is false then execute the else block. </a:t>
            </a:r>
          </a:p>
          <a:p>
            <a:r>
              <a:rPr lang="en-US" dirty="0" smtClean="0"/>
              <a:t>else-if </a:t>
            </a:r>
            <a:r>
              <a:rPr lang="en-US" dirty="0"/>
              <a:t>statements: It’s not reverse of the if-else. It just says if condition false then check this (else-if) condition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(condition)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condition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(condition) {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2nd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false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26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SWITCH STATEMENT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switch(expression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86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Loops: Minimizing repetition </a:t>
            </a:r>
          </a:p>
          <a:p>
            <a:r>
              <a:rPr lang="en-US" dirty="0"/>
              <a:t> while loop: Simplest loop. While condition is true run the code. Condition can be any expression. </a:t>
            </a:r>
          </a:p>
          <a:p>
            <a:r>
              <a:rPr lang="en-US" dirty="0"/>
              <a:t> do-while loop: Runs at least once, as condition is evaluated after running the loop body. As always condition can be any expression. </a:t>
            </a:r>
          </a:p>
          <a:p>
            <a:r>
              <a:rPr lang="en-US" dirty="0"/>
              <a:t> for loop: Succinct all the above! </a:t>
            </a:r>
          </a:p>
          <a:p>
            <a:r>
              <a:rPr lang="en-US" dirty="0"/>
              <a:t> All the loops must consist three things: </a:t>
            </a:r>
            <a:endParaRPr lang="en-US" dirty="0" smtClean="0"/>
          </a:p>
          <a:p>
            <a:pPr lvl="1"/>
            <a:r>
              <a:rPr lang="en-US" dirty="0" err="1" smtClean="0"/>
              <a:t>Incrementer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expression, </a:t>
            </a:r>
            <a:endParaRPr lang="en-US" dirty="0" smtClean="0"/>
          </a:p>
          <a:p>
            <a:pPr lvl="1"/>
            <a:r>
              <a:rPr lang="en-US" dirty="0" smtClean="0"/>
              <a:t>logic </a:t>
            </a:r>
            <a:r>
              <a:rPr lang="en-US" dirty="0"/>
              <a:t>to increase the </a:t>
            </a:r>
            <a:r>
              <a:rPr lang="en-US" dirty="0" err="1"/>
              <a:t>incrementer</a:t>
            </a:r>
            <a:r>
              <a:rPr lang="en-US" dirty="0"/>
              <a:t> – so that condition eventually turns to false.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37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724607"/>
            <a:ext cx="6623999" cy="3780000"/>
          </a:xfrm>
        </p:spPr>
        <p:txBody>
          <a:bodyPr/>
          <a:lstStyle/>
          <a:p>
            <a:r>
              <a:rPr lang="en-US" dirty="0"/>
              <a:t> while loop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 do-while loop: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for loop: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(declaration; condition; action)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310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(var i = 0; i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10; i++)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 i );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0,1,2,3,4,5,6,7,8,9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["BMW", "Volvo", "Saab", "Ford"];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 "";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(var i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 0; i &lt;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[i] +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 ";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17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WRITING CODE FOR LATER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re-run some code again and again from different places, then put that code in a function and call this function. </a:t>
            </a:r>
          </a:p>
          <a:p>
            <a:r>
              <a:rPr lang="en-US" dirty="0" smtClean="0"/>
              <a:t>Functions </a:t>
            </a:r>
            <a:r>
              <a:rPr lang="en-US" dirty="0"/>
              <a:t>are like little packages of JavaScript code waiting to be called into action. </a:t>
            </a:r>
          </a:p>
          <a:p>
            <a:r>
              <a:rPr lang="en-US" dirty="0" smtClean="0"/>
              <a:t>Some </a:t>
            </a:r>
            <a:r>
              <a:rPr lang="en-US" dirty="0"/>
              <a:t>predefined functions are alert(), prompt() and confirm().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return values. </a:t>
            </a:r>
            <a:endParaRPr lang="en-US" dirty="0" smtClean="0"/>
          </a:p>
          <a:p>
            <a:r>
              <a:rPr lang="en-US" dirty="0" smtClean="0"/>
              <a:t>Values returned by functions </a:t>
            </a:r>
            <a:r>
              <a:rPr lang="en-US" dirty="0"/>
              <a:t>are: 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dirty="0" smtClean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user </a:t>
            </a:r>
            <a:r>
              <a:rPr lang="en-US" dirty="0"/>
              <a:t>input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 have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enterered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with my keyboard”</a:t>
            </a:r>
          </a:p>
          <a:p>
            <a:pPr lvl="1"/>
            <a:r>
              <a:rPr lang="en-US" dirty="0" smtClean="0"/>
              <a:t>empty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655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your own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Calling </a:t>
            </a:r>
            <a:r>
              <a:rPr lang="en-US" dirty="0"/>
              <a:t>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Parentheses </a:t>
            </a:r>
            <a:r>
              <a:rPr lang="en-US" dirty="0"/>
              <a:t>are needed to call the functions.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5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PASSING DATA TO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or parameters: When a function expects something then it’s called a </a:t>
            </a:r>
            <a:r>
              <a:rPr lang="en-US" u="sng" dirty="0" smtClean="0"/>
              <a:t>parameter</a:t>
            </a:r>
            <a:r>
              <a:rPr lang="en-US" dirty="0" smtClean="0"/>
              <a:t>. </a:t>
            </a:r>
            <a:r>
              <a:rPr lang="en-US" dirty="0"/>
              <a:t>While we pass the expected data to a function then it’s called </a:t>
            </a:r>
            <a:r>
              <a:rPr lang="en-US" u="sng" dirty="0"/>
              <a:t>arguments</a:t>
            </a:r>
            <a:r>
              <a:rPr lang="en-US" dirty="0"/>
              <a:t>. </a:t>
            </a:r>
          </a:p>
          <a:p>
            <a:r>
              <a:rPr lang="en-US" dirty="0"/>
              <a:t> Declaring parameters: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Calling function with arguments: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Functions can contain any number of </a:t>
            </a:r>
            <a:r>
              <a:rPr lang="en-US" dirty="0" smtClean="0"/>
              <a:t>parameters/arguments.</a:t>
            </a:r>
            <a:endParaRPr lang="en-US" dirty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addAllNumbers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(3,6,9,4,7);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9378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</a:t>
            </a:r>
            <a:r>
              <a:rPr lang="nl-NL" dirty="0" smtClean="0"/>
              <a:t>RETURN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Returning: As we know functions can return the values. We use return statement to return something.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// “Hi Joe”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785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/>
              <a:t>exist as a way of organizing </a:t>
            </a:r>
            <a:r>
              <a:rPr lang="en-US" u="sng" dirty="0"/>
              <a:t>variables</a:t>
            </a:r>
            <a:r>
              <a:rPr lang="en-US" dirty="0"/>
              <a:t> and </a:t>
            </a:r>
            <a:r>
              <a:rPr lang="en-US" u="sng" dirty="0"/>
              <a:t>functions</a:t>
            </a:r>
            <a:r>
              <a:rPr lang="en-US" dirty="0"/>
              <a:t> into logical groups. If we create objects to organize some variables and functions then the terminology changes slightly, now they are called </a:t>
            </a:r>
            <a:r>
              <a:rPr lang="en-US" u="sng" dirty="0"/>
              <a:t>properties</a:t>
            </a:r>
            <a:r>
              <a:rPr lang="en-US" dirty="0"/>
              <a:t> and </a:t>
            </a:r>
            <a:r>
              <a:rPr lang="en-US" u="sng" dirty="0"/>
              <a:t>methods</a:t>
            </a:r>
            <a:r>
              <a:rPr lang="en-US" dirty="0"/>
              <a:t> respectively. </a:t>
            </a:r>
          </a:p>
          <a:p>
            <a:r>
              <a:rPr lang="en-US" dirty="0" smtClean="0"/>
              <a:t>Array </a:t>
            </a:r>
            <a:r>
              <a:rPr lang="en-US" dirty="0"/>
              <a:t>is an object of JavaScript. </a:t>
            </a:r>
            <a:r>
              <a:rPr lang="en-US" dirty="0" smtClean="0"/>
              <a:t>An </a:t>
            </a:r>
            <a:r>
              <a:rPr lang="en-US" dirty="0"/>
              <a:t>array can be created as follows: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Array(1, 2, 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2, 3];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b="1" dirty="0"/>
              <a:t>instantiation</a:t>
            </a:r>
            <a:r>
              <a:rPr lang="en-US" dirty="0"/>
              <a:t> of </a:t>
            </a:r>
            <a:r>
              <a:rPr lang="en-US" dirty="0" smtClean="0"/>
              <a:t>an object </a:t>
            </a:r>
            <a:r>
              <a:rPr lang="en-US" dirty="0"/>
              <a:t>using the </a:t>
            </a:r>
            <a:r>
              <a:rPr lang="en-US" b="1" dirty="0"/>
              <a:t>new</a:t>
            </a:r>
            <a:r>
              <a:rPr lang="en-US" dirty="0"/>
              <a:t> keyword. </a:t>
            </a:r>
          </a:p>
          <a:p>
            <a:r>
              <a:rPr lang="en-US" dirty="0" smtClean="0"/>
              <a:t>Built-in </a:t>
            </a:r>
            <a:r>
              <a:rPr lang="en-US" dirty="0"/>
              <a:t>objects: String, Date, Math, Boolean, Number, </a:t>
            </a:r>
            <a:r>
              <a:rPr lang="en-US" dirty="0" err="1"/>
              <a:t>RegExp</a:t>
            </a:r>
            <a:r>
              <a:rPr lang="en-US" dirty="0"/>
              <a:t>, Object, Array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JET?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is an JavaScript Extensible Toolkit.</a:t>
            </a:r>
          </a:p>
          <a:p>
            <a:r>
              <a:rPr lang="nl-NL" smtClean="0"/>
              <a:t>Not to be confused with a framework.</a:t>
            </a:r>
          </a:p>
          <a:p>
            <a:r>
              <a:rPr lang="nl-NL" smtClean="0"/>
              <a:t>Oracle chooses open-source modularity over a framework with possible deprecation.</a:t>
            </a:r>
          </a:p>
          <a:p>
            <a:r>
              <a:rPr lang="nl-NL" smtClean="0"/>
              <a:t>What is a toolkit?</a:t>
            </a:r>
          </a:p>
          <a:p>
            <a:pPr lvl="1"/>
            <a:r>
              <a:rPr lang="nl-NL" smtClean="0"/>
              <a:t>Collection of proven (adult) libraries.</a:t>
            </a:r>
          </a:p>
          <a:p>
            <a:pPr lvl="1"/>
            <a:r>
              <a:rPr lang="nl-NL" smtClean="0"/>
              <a:t>Together they provide all needed functionality.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568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EVERYTHING IS AN OBJECT: STRING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'1 2 3 4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5‘;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'6 7 8 9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// 9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str_a.concat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); // '1 2 3 4 5 6 7 8 9'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'1' ); // 0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str_a.lastIndexOf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7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57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</a:t>
            </a:r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[ 1, 2, 3, 4, 5 ];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'1 2 3 4 5'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( 6 );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4, 6 ]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arr.reverse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[ 6, 4, 3, 2, 1 ]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removed from the array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( 5 );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added to the beginning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[ 5, 4, 3, 2, 1 ]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0793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JavaScript library</a:t>
            </a:r>
          </a:p>
          <a:p>
            <a:r>
              <a:rPr lang="nl-NL" smtClean="0"/>
              <a:t>Simplifies common tasks</a:t>
            </a:r>
          </a:p>
          <a:p>
            <a:r>
              <a:rPr lang="nl-NL" smtClean="0"/>
              <a:t>Helps with AJAX calls, DOM manipulation.</a:t>
            </a:r>
          </a:p>
          <a:p>
            <a:r>
              <a:rPr lang="nl-NL" smtClean="0"/>
              <a:t>Widely used and supported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24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syntax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$</a:t>
            </a:r>
          </a:p>
          <a:p>
            <a:r>
              <a:rPr lang="nl-NL" smtClean="0"/>
              <a:t>$(“#button”).click();  	</a:t>
            </a:r>
            <a:r>
              <a:rPr lang="nl-NL" i="1" smtClean="0"/>
              <a:t>-id</a:t>
            </a:r>
          </a:p>
          <a:p>
            <a:r>
              <a:rPr lang="nl-NL" smtClean="0"/>
              <a:t>$(“.button</a:t>
            </a:r>
            <a:r>
              <a:rPr lang="nl-NL"/>
              <a:t>”).click</a:t>
            </a:r>
            <a:r>
              <a:rPr lang="nl-NL" smtClean="0"/>
              <a:t>();  	</a:t>
            </a:r>
            <a:r>
              <a:rPr lang="nl-NL" i="1" smtClean="0"/>
              <a:t>-class</a:t>
            </a:r>
            <a:endParaRPr lang="nl-NL" i="1"/>
          </a:p>
          <a:p>
            <a:r>
              <a:rPr lang="nl-NL" smtClean="0"/>
              <a:t>$(“button</a:t>
            </a:r>
            <a:r>
              <a:rPr lang="nl-NL"/>
              <a:t>”).click</a:t>
            </a:r>
            <a:r>
              <a:rPr lang="nl-NL" smtClean="0"/>
              <a:t>(); 	</a:t>
            </a:r>
            <a:r>
              <a:rPr lang="nl-NL" i="1" smtClean="0"/>
              <a:t>-tag</a:t>
            </a:r>
          </a:p>
          <a:p>
            <a:endParaRPr lang="nl-NL" i="1" smtClean="0"/>
          </a:p>
          <a:p>
            <a:r>
              <a:rPr lang="nl-NL" b="1"/>
              <a:t>$(</a:t>
            </a:r>
            <a:r>
              <a:rPr lang="nl-NL" b="1" i="1"/>
              <a:t>selector</a:t>
            </a:r>
            <a:r>
              <a:rPr lang="nl-NL" b="1"/>
              <a:t>).</a:t>
            </a:r>
            <a:r>
              <a:rPr lang="nl-NL" b="1" i="1"/>
              <a:t>action</a:t>
            </a:r>
            <a:r>
              <a:rPr lang="nl-NL" b="1" smtClean="0"/>
              <a:t>()    = DOM manipulation</a:t>
            </a:r>
          </a:p>
          <a:p>
            <a:endParaRPr lang="nl-NL" b="1" i="1"/>
          </a:p>
          <a:p>
            <a:r>
              <a:rPr lang="nl-NL" smtClean="0"/>
              <a:t>Actions: click, hide, show, toggle, fade etc.</a:t>
            </a:r>
            <a:endParaRPr lang="nl-NL"/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85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AJAX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GET</a:t>
            </a:r>
          </a:p>
          <a:p>
            <a:r>
              <a:rPr lang="nl-NL"/>
              <a:t>$.get(</a:t>
            </a:r>
            <a:r>
              <a:rPr lang="nl-NL" i="1"/>
              <a:t>URL,callback</a:t>
            </a:r>
            <a:r>
              <a:rPr lang="nl-NL" smtClean="0"/>
              <a:t>);</a:t>
            </a:r>
          </a:p>
          <a:p>
            <a:r>
              <a:rPr lang="nl-NL"/>
              <a:t>$.get</a:t>
            </a:r>
            <a:r>
              <a:rPr lang="nl-NL" smtClean="0"/>
              <a:t>("</a:t>
            </a:r>
            <a:r>
              <a:rPr lang="nl-NL"/>
              <a:t>https://</a:t>
            </a:r>
            <a:r>
              <a:rPr lang="nl-NL" smtClean="0"/>
              <a:t>swapi.co/api/people/1", function(data){</a:t>
            </a:r>
            <a:r>
              <a:rPr lang="nl-NL"/>
              <a:t/>
            </a:r>
            <a:br>
              <a:rPr lang="nl-NL"/>
            </a:br>
            <a:r>
              <a:rPr lang="nl-NL"/>
              <a:t>        alert("Data: " + </a:t>
            </a:r>
            <a:r>
              <a:rPr lang="nl-NL" smtClean="0"/>
              <a:t>data);</a:t>
            </a:r>
            <a:r>
              <a:rPr lang="nl-NL"/>
              <a:t/>
            </a:r>
            <a:br>
              <a:rPr lang="nl-NL"/>
            </a:br>
            <a:r>
              <a:rPr lang="nl-NL"/>
              <a:t>    });</a:t>
            </a:r>
          </a:p>
          <a:p>
            <a:pPr marL="0" indent="0">
              <a:buNone/>
            </a:pPr>
            <a:endParaRPr lang="nl-NL" smtClean="0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POST</a:t>
            </a:r>
          </a:p>
          <a:p>
            <a:r>
              <a:rPr lang="nl-NL"/>
              <a:t>$.post(</a:t>
            </a:r>
            <a:r>
              <a:rPr lang="nl-NL" i="1"/>
              <a:t>URL,data,callback</a:t>
            </a:r>
            <a:r>
              <a:rPr lang="nl-NL"/>
              <a:t>); </a:t>
            </a:r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More </a:t>
            </a:r>
            <a:r>
              <a:rPr lang="nl-NL"/>
              <a:t>options available (headers, contentType, succes, fail)</a:t>
            </a:r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44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64" y="2151326"/>
            <a:ext cx="324640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14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debugging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Console.log</a:t>
            </a:r>
          </a:p>
          <a:p>
            <a:r>
              <a:rPr lang="nl-NL" smtClean="0"/>
              <a:t>console.log(‘debug message’);</a:t>
            </a:r>
          </a:p>
          <a:p>
            <a:r>
              <a:rPr lang="nl-NL" smtClean="0"/>
              <a:t>Also Objects, Arrays, etc.</a:t>
            </a:r>
          </a:p>
          <a:p>
            <a:r>
              <a:rPr lang="nl-NL" smtClean="0"/>
              <a:t>Debugging / developer tools available in all browsers (F12)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2" y="2167103"/>
            <a:ext cx="3498863" cy="981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90" y="3436927"/>
            <a:ext cx="3164202" cy="91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981" y="2120741"/>
            <a:ext cx="4204365" cy="102818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0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logging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JET logger: ojLogger</a:t>
            </a:r>
          </a:p>
          <a:p>
            <a:r>
              <a:rPr lang="nl-NL" smtClean="0"/>
              <a:t>Different default log levels: ERROR, WARN, LOG, INFO, NONE</a:t>
            </a:r>
          </a:p>
          <a:p>
            <a:r>
              <a:rPr lang="nl-NL" smtClean="0"/>
              <a:t>Write a logline:</a:t>
            </a:r>
          </a:p>
          <a:p>
            <a:pPr lvl="1"/>
            <a:r>
              <a:rPr lang="nl-NL" altLang="nl-NL" sz="1200">
                <a:latin typeface="Arial Unicode MS" panose="020B0604020202020204" pitchFamily="34" charset="-128"/>
              </a:rPr>
              <a:t>oj.Logger.warn("Beware of </a:t>
            </a:r>
            <a:r>
              <a:rPr lang="nl-NL" altLang="nl-NL" sz="1200" smtClean="0">
                <a:latin typeface="Arial Unicode MS" panose="020B0604020202020204" pitchFamily="34" charset="-128"/>
              </a:rPr>
              <a:t>bugs in </a:t>
            </a:r>
            <a:r>
              <a:rPr lang="nl-NL" altLang="nl-NL" sz="1200">
                <a:latin typeface="Arial Unicode MS" panose="020B0604020202020204" pitchFamily="34" charset="-128"/>
              </a:rPr>
              <a:t>the above code"); </a:t>
            </a:r>
            <a:endParaRPr lang="nl-NL" altLang="nl-NL" sz="1200" smtClean="0">
              <a:latin typeface="Arial Unicode MS" panose="020B0604020202020204" pitchFamily="34" charset="-128"/>
            </a:endParaRPr>
          </a:p>
          <a:p>
            <a:pPr lvl="1"/>
            <a:endParaRPr lang="nl-NL" altLang="nl-NL" sz="1200">
              <a:latin typeface="Arial Unicode MS" panose="020B0604020202020204" pitchFamily="34" charset="-128"/>
            </a:endParaRPr>
          </a:p>
          <a:p>
            <a:r>
              <a:rPr lang="nl-NL" altLang="nl-NL" smtClean="0">
                <a:latin typeface="Arial Unicode MS" panose="020B0604020202020204" pitchFamily="34" charset="-128"/>
              </a:rPr>
              <a:t>By default only log errors and higher will show in the console</a:t>
            </a:r>
          </a:p>
          <a:p>
            <a:endParaRPr lang="nl-NL" altLang="nl-NL">
              <a:latin typeface="Arial" panose="020B0604020202020204" pitchFamily="34" charset="0"/>
            </a:endParaRPr>
          </a:p>
          <a:p>
            <a:r>
              <a:rPr lang="nl-NL" smtClean="0"/>
              <a:t>Change the loglevel manually in code or console</a:t>
            </a:r>
          </a:p>
          <a:p>
            <a:pPr lvl="1"/>
            <a:r>
              <a:rPr lang="nl-NL" sz="1200"/>
              <a:t>oj.Logger.option</a:t>
            </a:r>
            <a:r>
              <a:rPr lang="nl-NL" sz="1400"/>
              <a:t>("level", </a:t>
            </a:r>
            <a:r>
              <a:rPr lang="nl-NL" sz="1400" smtClean="0"/>
              <a:t>oj.Logger.LEVEL_WARN);</a:t>
            </a:r>
            <a:endParaRPr lang="nl-NL" sz="1400"/>
          </a:p>
          <a:p>
            <a:pPr lvl="1"/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46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6618818" y="1191050"/>
            <a:ext cx="2253967" cy="46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ERROR</a:t>
            </a:r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6618818" y="1651162"/>
            <a:ext cx="2253967" cy="460112"/>
          </a:xfrm>
          <a:prstGeom prst="rect">
            <a:avLst/>
          </a:prstGeom>
          <a:solidFill>
            <a:srgbClr val="F2B8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WARN</a:t>
            </a:r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618818" y="2111274"/>
            <a:ext cx="2253967" cy="460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LOG</a:t>
            </a:r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6618818" y="2571386"/>
            <a:ext cx="2253967" cy="4601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INFO</a:t>
            </a:r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6618818" y="3031498"/>
            <a:ext cx="2253967" cy="46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NONE</a:t>
            </a:r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8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Require</a:t>
            </a:r>
            <a:r>
              <a:rPr lang="nl-NL" dirty="0" smtClean="0"/>
              <a:t> &amp;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482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RequireJS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Week 1 - part 2: </a:t>
            </a:r>
            <a:r>
              <a:rPr lang="nl-NL" smtClean="0">
                <a:hlinkClick r:id="rId2"/>
              </a:rPr>
              <a:t>https://www.youtube.com/watch?v=yznhGmE9VEg</a:t>
            </a:r>
            <a:endParaRPr lang="nl-NL"/>
          </a:p>
          <a:p>
            <a:r>
              <a:rPr lang="nl-NL"/>
              <a:t>Week 1 - part 3: https</a:t>
            </a:r>
            <a:r>
              <a:rPr lang="nl-NL" smtClean="0"/>
              <a:t>://</a:t>
            </a:r>
            <a:r>
              <a:rPr lang="nl-NL" smtClean="0">
                <a:hlinkClick r:id="rId3"/>
              </a:rPr>
              <a:t>www.youtube.com/watch?v=it9EvsNEPMw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98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</a:t>
            </a:r>
            <a:r>
              <a:rPr lang="nl-NL" smtClean="0"/>
              <a:t>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Easier to add libraries.</a:t>
            </a:r>
          </a:p>
          <a:p>
            <a:r>
              <a:rPr lang="nl-NL" smtClean="0"/>
              <a:t>Easier to throw out libraries and choose different solution.</a:t>
            </a:r>
          </a:p>
          <a:p>
            <a:r>
              <a:rPr lang="nl-NL" smtClean="0"/>
              <a:t>Easy for Oracle to change configuration of toolkit in later versions.</a:t>
            </a:r>
          </a:p>
          <a:p>
            <a:r>
              <a:rPr lang="nl-NL" smtClean="0"/>
              <a:t>Good documentation for separate libraries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808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an emtpy observable:</a:t>
            </a:r>
          </a:p>
          <a:p>
            <a:pPr marL="180000" lvl="1" indent="0">
              <a:buNone/>
            </a:pPr>
            <a:r>
              <a:rPr lang="nl-NL" smtClean="0"/>
              <a:t>	</a:t>
            </a:r>
            <a:r>
              <a:rPr lang="nl-NL" i="1" smtClean="0"/>
              <a:t>var dynamicValue = ko.observable();</a:t>
            </a:r>
          </a:p>
          <a:p>
            <a:r>
              <a:rPr lang="nl-NL"/>
              <a:t>Declare </a:t>
            </a:r>
            <a:r>
              <a:rPr lang="nl-NL" smtClean="0"/>
              <a:t>and instantiate an </a:t>
            </a:r>
            <a:r>
              <a:rPr lang="nl-NL"/>
              <a:t>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/>
              <a:t>var dynamicValue = </a:t>
            </a:r>
            <a:r>
              <a:rPr lang="nl-NL" i="1" smtClean="0"/>
              <a:t>ko.observable(“option1”);</a:t>
            </a:r>
          </a:p>
          <a:p>
            <a:r>
              <a:rPr lang="nl-NL" smtClean="0"/>
              <a:t>Instantiate an existing 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 smtClean="0"/>
              <a:t>dynamicValue(“option2”);</a:t>
            </a:r>
          </a:p>
          <a:p>
            <a:r>
              <a:rPr lang="nl-NL" smtClean="0"/>
              <a:t>Retrieve the value of an observable:</a:t>
            </a:r>
          </a:p>
          <a:p>
            <a:pPr marL="540000" lvl="3" indent="0">
              <a:buNone/>
            </a:pPr>
            <a:r>
              <a:rPr lang="nl-NL" smtClean="0"/>
              <a:t>	</a:t>
            </a:r>
            <a:r>
              <a:rPr lang="nl-NL" i="1" smtClean="0"/>
              <a:t>var value2 = dynamicValue();</a:t>
            </a:r>
          </a:p>
          <a:p>
            <a:pPr marL="540000" lvl="3" indent="0">
              <a:buNone/>
            </a:pPr>
            <a:endParaRPr lang="nl-NL" i="1" smtClean="0"/>
          </a:p>
          <a:p>
            <a:r>
              <a:rPr lang="nl-NL" smtClean="0"/>
              <a:t>Subscribe to an observable: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i="1" smtClean="0"/>
              <a:t>dynamicValue.subscribe(function(newValue){</a:t>
            </a:r>
          </a:p>
          <a:p>
            <a:pPr marL="0" indent="0">
              <a:buNone/>
            </a:pPr>
            <a:r>
              <a:rPr lang="nl-NL" i="1" smtClean="0"/>
              <a:t>		console.log(“Value changed to: ” + newValue);</a:t>
            </a:r>
            <a:endParaRPr lang="nl-NL" i="1"/>
          </a:p>
          <a:p>
            <a:pPr marL="0" indent="0">
              <a:buNone/>
            </a:pPr>
            <a:r>
              <a:rPr lang="nl-NL" i="1" smtClean="0"/>
              <a:t>	}</a:t>
            </a:r>
            <a:endParaRPr lang="nl-NL" smtClean="0"/>
          </a:p>
          <a:p>
            <a:pPr marL="540000" lvl="3" indent="0">
              <a:buNone/>
            </a:pPr>
            <a:endParaRPr lang="nl-NL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00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933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Ko if and if not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Easy way to dynamically show and hide divs in your view</a:t>
            </a:r>
          </a:p>
          <a:p>
            <a:r>
              <a:rPr lang="nl-NL" smtClean="0"/>
              <a:t>Use comment syntax:</a:t>
            </a:r>
          </a:p>
          <a:p>
            <a:pPr lvl="1"/>
            <a:endParaRPr lang="nl-NL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6" y="1609120"/>
            <a:ext cx="5043369" cy="117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6" y="3073035"/>
            <a:ext cx="4686706" cy="11126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295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databinding syntax 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430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Knockout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587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95324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Shows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/>
              <a:t>available</a:t>
            </a:r>
            <a:r>
              <a:rPr lang="nl-NL" dirty="0"/>
              <a:t> JET </a:t>
            </a:r>
            <a:r>
              <a:rPr lang="nl-NL" dirty="0" err="1" smtClean="0"/>
              <a:t>components</a:t>
            </a:r>
            <a:endParaRPr lang="nl-NL" dirty="0"/>
          </a:p>
          <a:p>
            <a:r>
              <a:rPr lang="nl-NL" smtClean="0"/>
              <a:t>Code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Adjust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test code in browser</a:t>
            </a:r>
          </a:p>
          <a:p>
            <a:r>
              <a:rPr lang="nl-NL" dirty="0" smtClean="0"/>
              <a:t>JS </a:t>
            </a:r>
            <a:r>
              <a:rPr lang="nl-NL" dirty="0" err="1" smtClean="0"/>
              <a:t>Doc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Components</a:t>
            </a:r>
            <a:endParaRPr lang="nl-NL" dirty="0"/>
          </a:p>
        </p:txBody>
      </p:sp>
      <p:pic>
        <p:nvPicPr>
          <p:cNvPr id="7" name="Afbeelding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5" y="1512000"/>
            <a:ext cx="2286000" cy="228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HTML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endParaRPr lang="nl-NL" dirty="0"/>
          </a:p>
          <a:p>
            <a:r>
              <a:rPr lang="nl-NL" dirty="0" err="1" smtClean="0"/>
              <a:t>Include</a:t>
            </a:r>
            <a:r>
              <a:rPr lang="nl-NL" dirty="0" smtClean="0"/>
              <a:t> component in </a:t>
            </a:r>
            <a:r>
              <a:rPr lang="nl-NL" dirty="0" err="1" smtClean="0"/>
              <a:t>define</a:t>
            </a:r>
            <a:r>
              <a:rPr lang="nl-NL" dirty="0" smtClean="0"/>
              <a:t>-block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Checklist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454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203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Disadvantages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Not the most modern. (No TypeScript, ES5 source code)</a:t>
            </a:r>
          </a:p>
          <a:p>
            <a:r>
              <a:rPr lang="nl-NL" smtClean="0"/>
              <a:t>Possible faster EOL for older versions</a:t>
            </a:r>
          </a:p>
          <a:p>
            <a:r>
              <a:rPr lang="nl-NL" smtClean="0"/>
              <a:t>No concise documentation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697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REpresentational</a:t>
            </a:r>
            <a:r>
              <a:rPr lang="nl-NL" dirty="0" smtClean="0"/>
              <a:t> State Transfer</a:t>
            </a:r>
          </a:p>
          <a:p>
            <a:r>
              <a:rPr lang="nl-NL" dirty="0" smtClean="0"/>
              <a:t>Acces web services</a:t>
            </a:r>
          </a:p>
          <a:p>
            <a:r>
              <a:rPr lang="nl-NL" dirty="0" smtClean="0"/>
              <a:t>HTTP calls (GET / POST / DELETE / ..)</a:t>
            </a:r>
          </a:p>
          <a:p>
            <a:r>
              <a:rPr lang="nl-NL" dirty="0" smtClean="0"/>
              <a:t>Call </a:t>
            </a:r>
            <a:r>
              <a:rPr lang="nl-NL" dirty="0" err="1" smtClean="0"/>
              <a:t>with</a:t>
            </a:r>
            <a:r>
              <a:rPr lang="nl-NL" dirty="0" smtClean="0"/>
              <a:t> URL</a:t>
            </a:r>
          </a:p>
          <a:p>
            <a:r>
              <a:rPr lang="nl-NL" dirty="0" smtClean="0"/>
              <a:t>Response code</a:t>
            </a:r>
          </a:p>
          <a:p>
            <a:r>
              <a:rPr lang="nl-NL" dirty="0" smtClean="0"/>
              <a:t>JSON output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JavaScript</a:t>
            </a:r>
            <a:r>
              <a:rPr lang="nl-NL" dirty="0" smtClean="0"/>
              <a:t> Object </a:t>
            </a:r>
            <a:r>
              <a:rPr lang="nl-NL" dirty="0" err="1" smtClean="0"/>
              <a:t>Notation</a:t>
            </a:r>
            <a:endParaRPr lang="nl-NL" dirty="0" smtClean="0"/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computers</a:t>
            </a:r>
          </a:p>
          <a:p>
            <a:r>
              <a:rPr lang="nl-NL" dirty="0" smtClean="0"/>
              <a:t>Name/</a:t>
            </a:r>
            <a:r>
              <a:rPr lang="nl-NL" dirty="0" err="1" smtClean="0"/>
              <a:t>value</a:t>
            </a:r>
            <a:r>
              <a:rPr lang="nl-NL" dirty="0" smtClean="0"/>
              <a:t> pairs</a:t>
            </a:r>
          </a:p>
          <a:p>
            <a:r>
              <a:rPr lang="nl-NL" dirty="0" smtClean="0"/>
              <a:t>List of </a:t>
            </a:r>
            <a:r>
              <a:rPr lang="nl-NL" dirty="0" err="1" smtClean="0"/>
              <a:t>values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JSON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3" y="2459306"/>
            <a:ext cx="2378363" cy="211269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19" y="3274142"/>
            <a:ext cx="2140197" cy="30096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63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POST-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data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Postman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POST(man)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16" y="1858421"/>
            <a:ext cx="5664162" cy="222315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64" y="3904783"/>
            <a:ext cx="3571836" cy="604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710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JSON-(</a:t>
            </a:r>
            <a:r>
              <a:rPr lang="nl-NL" dirty="0" err="1" smtClean="0"/>
              <a:t>mock</a:t>
            </a:r>
            <a:r>
              <a:rPr lang="nl-NL" dirty="0" smtClean="0"/>
              <a:t>)server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19998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JSON-file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5" y="2254043"/>
            <a:ext cx="1068126" cy="94881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3906018" y="1710809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</a:t>
            </a:r>
            <a:r>
              <a:rPr lang="nl-NL" dirty="0" err="1" smtClean="0">
                <a:solidFill>
                  <a:schemeClr val="tx1"/>
                </a:solidFill>
              </a:rPr>
              <a:t>ocalhost</a:t>
            </a:r>
            <a:r>
              <a:rPr lang="nl-NL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3000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1" name="Rechte verbindingslijn met pijl 10"/>
          <p:cNvCxnSpPr>
            <a:stCxn id="7" idx="3"/>
            <a:endCxn id="9" idx="1"/>
          </p:cNvCxnSpPr>
          <p:nvPr/>
        </p:nvCxnSpPr>
        <p:spPr>
          <a:xfrm flipV="1">
            <a:off x="1835959" y="2507222"/>
            <a:ext cx="2070059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7092039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App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/>
          <p:cNvCxnSpPr>
            <a:stCxn id="12" idx="1"/>
            <a:endCxn id="9" idx="3"/>
          </p:cNvCxnSpPr>
          <p:nvPr/>
        </p:nvCxnSpPr>
        <p:spPr>
          <a:xfrm flipH="1" flipV="1">
            <a:off x="5021979" y="2507222"/>
            <a:ext cx="2070060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406918" y="2254043"/>
            <a:ext cx="10114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Exposes</a:t>
            </a:r>
            <a:r>
              <a:rPr lang="nl-NL" sz="1300" dirty="0" smtClean="0"/>
              <a:t> data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746026" y="2268644"/>
            <a:ext cx="62196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Request</a:t>
            </a:r>
            <a:endParaRPr lang="nl-NL" sz="13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790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JSON </a:t>
            </a:r>
            <a:r>
              <a:rPr lang="nl-NL" dirty="0" smtClean="0"/>
              <a:t>Server &amp; POST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7956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64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64104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3163146"/>
            <a:ext cx="6623999" cy="1552853"/>
          </a:xfrm>
        </p:spPr>
        <p:txBody>
          <a:bodyPr/>
          <a:lstStyle/>
          <a:p>
            <a:r>
              <a:rPr lang="nl-NL" dirty="0" err="1" smtClean="0"/>
              <a:t>Perform</a:t>
            </a:r>
            <a:r>
              <a:rPr lang="nl-NL" dirty="0" smtClean="0"/>
              <a:t> operations </a:t>
            </a:r>
            <a:r>
              <a:rPr lang="nl-NL" dirty="0"/>
              <a:t>on data in backend</a:t>
            </a:r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/>
              <a:t>headers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customize</a:t>
            </a:r>
            <a:r>
              <a:rPr lang="nl-NL" dirty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-URL</a:t>
            </a:r>
          </a:p>
          <a:p>
            <a:r>
              <a:rPr lang="nl-NL" dirty="0" smtClean="0"/>
              <a:t>Format data </a:t>
            </a:r>
            <a:r>
              <a:rPr lang="nl-NL" dirty="0" err="1" smtClean="0"/>
              <a:t>for</a:t>
            </a:r>
            <a:r>
              <a:rPr lang="nl-NL" dirty="0" smtClean="0"/>
              <a:t> JET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Standard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data (get, filter, metadata, </a:t>
            </a:r>
            <a:r>
              <a:rPr lang="nl-NL" dirty="0" err="1" smtClean="0"/>
              <a:t>transform</a:t>
            </a:r>
            <a:r>
              <a:rPr lang="nl-NL" dirty="0" smtClean="0"/>
              <a:t>)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15125" r="10788" b="14326"/>
          <a:stretch/>
        </p:blipFill>
        <p:spPr>
          <a:xfrm>
            <a:off x="2283387" y="1368000"/>
            <a:ext cx="3511297" cy="16511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478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 16"/>
          <p:cNvGraphicFramePr>
            <a:graphicFrameLocks noGrp="1"/>
          </p:cNvGraphicFramePr>
          <p:nvPr>
            <p:extLst/>
          </p:nvPr>
        </p:nvGraphicFramePr>
        <p:xfrm>
          <a:off x="725225" y="1681736"/>
          <a:ext cx="3048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224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Record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69028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Collection</a:t>
            </a:r>
            <a:endParaRPr lang="nl-NL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201" y="3053839"/>
            <a:ext cx="3033023" cy="80779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693340" y="3078740"/>
            <a:ext cx="3744912" cy="757988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9" idx="3"/>
          </p:cNvCxnSpPr>
          <p:nvPr/>
        </p:nvCxnSpPr>
        <p:spPr>
          <a:xfrm>
            <a:off x="3773224" y="3457734"/>
            <a:ext cx="1080235" cy="916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4693340" y="1322175"/>
          <a:ext cx="374491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4911">
                  <a:extLst>
                    <a:ext uri="{9D8B030D-6E8A-4147-A177-3AD203B41FA5}">
                      <a16:colId xmlns:a16="http://schemas.microsoft.com/office/drawing/2014/main" val="1909856764"/>
                    </a:ext>
                  </a:extLst>
                </a:gridCol>
              </a:tblGrid>
              <a:tr h="1621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Tabel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21415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31217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32384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99398"/>
                  </a:ext>
                </a:extLst>
              </a:tr>
            </a:tbl>
          </a:graphicData>
        </a:graphic>
      </p:graphicFrame>
      <p:cxnSp>
        <p:nvCxnSpPr>
          <p:cNvPr id="14" name="Rechte verbindingslijn met pijl 13"/>
          <p:cNvCxnSpPr/>
          <p:nvPr/>
        </p:nvCxnSpPr>
        <p:spPr>
          <a:xfrm flipH="1">
            <a:off x="2462946" y="1767878"/>
            <a:ext cx="2294339" cy="992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114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14"/>
          <a:stretch/>
        </p:blipFill>
        <p:spPr>
          <a:xfrm>
            <a:off x="1439634" y="1301373"/>
            <a:ext cx="3528366" cy="2086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19999" y="1305691"/>
            <a:ext cx="3430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GET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891520" y="1593669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69504" y="2199881"/>
            <a:ext cx="44403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JSON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895793" y="2508941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2328" y="3094071"/>
            <a:ext cx="201497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Parse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easy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use</a:t>
            </a:r>
            <a:r>
              <a:rPr lang="nl-NL" sz="1300" dirty="0" smtClean="0"/>
              <a:t> object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7" y="2372457"/>
            <a:ext cx="4883719" cy="16432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637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Representation</a:t>
            </a:r>
            <a:r>
              <a:rPr lang="nl-NL" dirty="0" smtClean="0"/>
              <a:t> of data </a:t>
            </a:r>
            <a:r>
              <a:rPr lang="nl-NL" dirty="0" err="1"/>
              <a:t>u</a:t>
            </a:r>
            <a:r>
              <a:rPr lang="nl-NL" dirty="0" err="1" smtClean="0"/>
              <a:t>sable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i="1" dirty="0" err="1" smtClean="0"/>
              <a:t>CollectionTableDataSource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  <a:p>
            <a:pPr marL="180000" lvl="1" indent="0">
              <a:buNone/>
            </a:pPr>
            <a:endParaRPr lang="nl-NL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" y="2116391"/>
            <a:ext cx="6226080" cy="220999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17" y="3237611"/>
            <a:ext cx="6157494" cy="220999"/>
          </a:xfrm>
          <a:prstGeom prst="rect">
            <a:avLst/>
          </a:prstGeom>
        </p:spPr>
      </p:pic>
      <p:cxnSp>
        <p:nvCxnSpPr>
          <p:cNvPr id="18" name="Rechte verbindingslijn met pijl 17"/>
          <p:cNvCxnSpPr>
            <a:stCxn id="9" idx="2"/>
          </p:cNvCxnSpPr>
          <p:nvPr/>
        </p:nvCxnSpPr>
        <p:spPr>
          <a:xfrm>
            <a:off x="4230957" y="2337390"/>
            <a:ext cx="2284796" cy="90022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027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Collection </a:t>
            </a:r>
            <a:r>
              <a:rPr lang="nl-NL" dirty="0" smtClean="0"/>
              <a:t>&amp; </a:t>
            </a:r>
            <a:r>
              <a:rPr lang="nl-NL" dirty="0" err="1" smtClean="0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in the toolkit?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RequireJS – Lazy-loading of modules</a:t>
            </a:r>
          </a:p>
          <a:p>
            <a:r>
              <a:rPr lang="nl-NL" smtClean="0"/>
              <a:t>KnockoutJS – Databinding</a:t>
            </a:r>
          </a:p>
          <a:p>
            <a:r>
              <a:rPr lang="nl-NL" smtClean="0"/>
              <a:t>jQuery</a:t>
            </a:r>
          </a:p>
          <a:p>
            <a:r>
              <a:rPr lang="nl-NL" smtClean="0"/>
              <a:t>Cordova – Mobile applications 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000"/>
            <a:ext cx="9144000" cy="10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6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1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14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Recap</a:t>
            </a:r>
            <a:r>
              <a:rPr lang="nl-NL" dirty="0" smtClean="0"/>
              <a:t> Day 1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589480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Recap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JET?</a:t>
            </a:r>
          </a:p>
          <a:p>
            <a:r>
              <a:rPr lang="nl-NL" smtClean="0"/>
              <a:t>First application</a:t>
            </a:r>
          </a:p>
          <a:p>
            <a:r>
              <a:rPr lang="nl-NL" smtClean="0"/>
              <a:t>JavaScript refresher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smtClean="0"/>
              <a:t>Cookbook</a:t>
            </a:r>
          </a:p>
          <a:p>
            <a:r>
              <a:rPr lang="nl-NL" smtClean="0"/>
              <a:t>REST</a:t>
            </a:r>
          </a:p>
          <a:p>
            <a:r>
              <a:rPr lang="nl-NL" smtClean="0"/>
              <a:t>Common Model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560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Program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excercises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smtClean="0"/>
              <a:t>Application architecture</a:t>
            </a:r>
          </a:p>
          <a:p>
            <a:r>
              <a:rPr lang="nl-NL" smtClean="0"/>
              <a:t>Composite Component</a:t>
            </a:r>
          </a:p>
          <a:p>
            <a:pPr lvl="1"/>
            <a:r>
              <a:rPr lang="nl-NL" smtClean="0"/>
              <a:t>Create your own Component!</a:t>
            </a:r>
          </a:p>
          <a:p>
            <a:r>
              <a:rPr lang="nl-NL" smtClean="0"/>
              <a:t>Wrap-up</a:t>
            </a:r>
          </a:p>
          <a:p>
            <a:endParaRPr lang="nl-NL" smtClean="0"/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658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Visualisations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24377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Visualization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provides numerous nice components in the Cookbook</a:t>
            </a:r>
          </a:p>
          <a:p>
            <a:r>
              <a:rPr lang="nl-NL" smtClean="0"/>
              <a:t>One of the key features of Oracle JET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75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826"/>
            <a:ext cx="9144000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4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Cookbook caution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Required data structure can be complex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76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47" y="121839"/>
            <a:ext cx="4469384" cy="315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5" y="2191966"/>
            <a:ext cx="2703379" cy="2329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60" y="3397821"/>
            <a:ext cx="1293773" cy="12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0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r>
              <a:rPr lang="nl-NL" smtClean="0"/>
              <a:t>RequireJS text plugin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part of JET</a:t>
            </a:r>
          </a:p>
          <a:p>
            <a:r>
              <a:rPr lang="nl-NL" smtClean="0"/>
              <a:t>Used for inserting non-JavaScript files</a:t>
            </a:r>
          </a:p>
          <a:p>
            <a:r>
              <a:rPr lang="nl-NL" smtClean="0"/>
              <a:t>Used in all Composite Components: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4" y="1996285"/>
            <a:ext cx="5163935" cy="156209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7849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Chart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We start easy: Bar </a:t>
            </a:r>
            <a:r>
              <a:rPr lang="nl-NL" smtClean="0"/>
              <a:t>Chart</a:t>
            </a:r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r>
              <a:rPr lang="nl-NL"/>
              <a:t>Extra excercises for more complexity</a:t>
            </a:r>
          </a:p>
          <a:p>
            <a:r>
              <a:rPr lang="nl-NL"/>
              <a:t>Use the JSdocs! </a:t>
            </a:r>
            <a:r>
              <a:rPr lang="nl-NL" smtClean="0"/>
              <a:t>Some options are </a:t>
            </a:r>
            <a:r>
              <a:rPr lang="nl-NL"/>
              <a:t>not used in the cookbook</a:t>
            </a:r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60" y="1393098"/>
            <a:ext cx="3079609" cy="23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66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625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Oracle JET and AMIS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Darling - begin 2017 (POC)</a:t>
            </a:r>
          </a:p>
          <a:p>
            <a:r>
              <a:rPr lang="nl-NL" smtClean="0"/>
              <a:t>Follow-up Darling – october 2017</a:t>
            </a:r>
          </a:p>
          <a:p>
            <a:r>
              <a:rPr lang="nl-NL" smtClean="0"/>
              <a:t>IHC – summer 2017 (2 small portals)</a:t>
            </a:r>
          </a:p>
          <a:p>
            <a:r>
              <a:rPr lang="nl-NL"/>
              <a:t>Follow-up IHC – november 2017 (1 big portal)</a:t>
            </a:r>
          </a:p>
          <a:p>
            <a:pPr lvl="1"/>
            <a:r>
              <a:rPr lang="nl-NL" smtClean="0"/>
              <a:t>Grown to 5 developers (+2 architects)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25" y="2638425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1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152000"/>
            <a:ext cx="6623999" cy="3491999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Responsive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1800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Flexbox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774302" y="1811266"/>
            <a:ext cx="4775931" cy="138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106244" y="2178347"/>
            <a:ext cx="11728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3644157" y="2178347"/>
            <a:ext cx="1171660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157019" y="2178347"/>
            <a:ext cx="11500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660527" y="1837967"/>
            <a:ext cx="160781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</a:t>
            </a:r>
            <a:r>
              <a:rPr lang="nl-NL" sz="1300" dirty="0" smtClean="0"/>
              <a:t>-container (</a:t>
            </a:r>
            <a:r>
              <a:rPr lang="nl-NL" sz="1300" dirty="0" err="1" smtClean="0"/>
              <a:t>oj-flex</a:t>
            </a:r>
            <a:r>
              <a:rPr lang="nl-NL" sz="1300" dirty="0" smtClean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Flex-direction</a:t>
            </a:r>
            <a:r>
              <a:rPr lang="nl-NL" dirty="0"/>
              <a:t>: </a:t>
            </a:r>
            <a:r>
              <a:rPr lang="nl-NL" dirty="0" err="1" smtClean="0"/>
              <a:t>row</a:t>
            </a:r>
            <a:r>
              <a:rPr lang="nl-NL" dirty="0" smtClean="0"/>
              <a:t> (default)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Flex-direction</a:t>
            </a:r>
            <a:r>
              <a:rPr lang="nl-NL" dirty="0" smtClean="0"/>
              <a:t>: column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67144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150359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991851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 rot="16200000">
            <a:off x="422797" y="264696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3" name="Tekstvak 12"/>
          <p:cNvSpPr txBox="1"/>
          <p:nvPr/>
        </p:nvSpPr>
        <p:spPr>
          <a:xfrm>
            <a:off x="1929103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18" name="Tekstvak 17"/>
          <p:cNvSpPr txBox="1"/>
          <p:nvPr/>
        </p:nvSpPr>
        <p:spPr>
          <a:xfrm>
            <a:off x="1966384" y="162090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9" name="Rechthoek 18"/>
          <p:cNvSpPr/>
          <p:nvPr/>
        </p:nvSpPr>
        <p:spPr>
          <a:xfrm>
            <a:off x="4915606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898821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740313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4208128" y="264696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5677565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714846" y="162090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Alignment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nl-NL" sz="1600" dirty="0" err="1" smtClean="0"/>
              <a:t>Justify</a:t>
            </a:r>
            <a:r>
              <a:rPr lang="nl-NL" sz="1600" dirty="0" smtClean="0"/>
              <a:t>-content: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</a:t>
            </a:r>
            <a:r>
              <a:rPr lang="nl-NL" sz="1600" dirty="0" err="1"/>
              <a:t>Main</a:t>
            </a:r>
            <a:r>
              <a:rPr lang="nl-NL" sz="1600" dirty="0"/>
              <a:t>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around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between</a:t>
            </a:r>
            <a:endParaRPr lang="nl-NL" sz="1600" dirty="0" smtClean="0"/>
          </a:p>
          <a:p>
            <a:pPr marL="180000" lvl="1" indent="0">
              <a:buNone/>
            </a:pPr>
            <a:endParaRPr lang="nl-NL" sz="1600" dirty="0"/>
          </a:p>
          <a:p>
            <a:pPr marL="285750" indent="-285750"/>
            <a:r>
              <a:rPr lang="nl-NL" sz="1600" dirty="0" err="1"/>
              <a:t>Align</a:t>
            </a:r>
            <a:r>
              <a:rPr lang="nl-NL" sz="1600" dirty="0"/>
              <a:t>-items: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Cross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-start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Baseline</a:t>
            </a:r>
            <a:endParaRPr lang="nl-NL" sz="1600" dirty="0"/>
          </a:p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25" y="1224000"/>
            <a:ext cx="1595692" cy="146271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25" y="2822244"/>
            <a:ext cx="1595692" cy="18937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12 column </a:t>
            </a:r>
            <a:r>
              <a:rPr lang="nl-NL" dirty="0" err="1" smtClean="0"/>
              <a:t>Grid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4" y="1224001"/>
            <a:ext cx="6036085" cy="3605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Responsive</a:t>
            </a:r>
            <a:r>
              <a:rPr lang="nl-NL" dirty="0" smtClean="0"/>
              <a:t> </a:t>
            </a:r>
            <a:r>
              <a:rPr lang="nl-NL" dirty="0" err="1" smtClean="0"/>
              <a:t>sizing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4" y="1575522"/>
            <a:ext cx="6954665" cy="20995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6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Flex </a:t>
            </a: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29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86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87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MVVM</a:t>
            </a:r>
            <a:endParaRPr lang="nl-NL" dirty="0"/>
          </a:p>
        </p:txBody>
      </p:sp>
      <p:pic>
        <p:nvPicPr>
          <p:cNvPr id="1026" name="Picture 2" descr="Description of GUID-1F309112-2F44-4B38-9800-4B186B0905E3-default.png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4" y="1274982"/>
            <a:ext cx="6355877" cy="280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126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SPA</a:t>
            </a:r>
          </a:p>
          <a:p>
            <a:r>
              <a:rPr lang="nl-NL" dirty="0" smtClean="0"/>
              <a:t>Module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Router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88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2352" r="1455"/>
          <a:stretch/>
        </p:blipFill>
        <p:spPr>
          <a:xfrm>
            <a:off x="3468541" y="1080000"/>
            <a:ext cx="4955459" cy="130313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" y="4019321"/>
            <a:ext cx="8748518" cy="205758"/>
          </a:xfrm>
          <a:prstGeom prst="rect">
            <a:avLst/>
          </a:prstGeom>
        </p:spPr>
      </p:pic>
      <p:cxnSp>
        <p:nvCxnSpPr>
          <p:cNvPr id="10" name="Rechte verbindingslijn met pijl 9"/>
          <p:cNvCxnSpPr>
            <a:stCxn id="7" idx="2"/>
            <a:endCxn id="11" idx="0"/>
          </p:cNvCxnSpPr>
          <p:nvPr/>
        </p:nvCxnSpPr>
        <p:spPr>
          <a:xfrm flipH="1">
            <a:off x="4031997" y="2383133"/>
            <a:ext cx="1914274" cy="8205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/>
          <a:srcRect t="10443" b="2"/>
          <a:stretch/>
        </p:blipFill>
        <p:spPr>
          <a:xfrm>
            <a:off x="2934622" y="3203683"/>
            <a:ext cx="2194750" cy="204741"/>
          </a:xfrm>
          <a:prstGeom prst="rect">
            <a:avLst/>
          </a:prstGeom>
        </p:spPr>
      </p:pic>
      <p:cxnSp>
        <p:nvCxnSpPr>
          <p:cNvPr id="14" name="Rechte verbindingslijn met pijl 13"/>
          <p:cNvCxnSpPr>
            <a:stCxn id="11" idx="2"/>
          </p:cNvCxnSpPr>
          <p:nvPr/>
        </p:nvCxnSpPr>
        <p:spPr>
          <a:xfrm>
            <a:off x="4031997" y="3408424"/>
            <a:ext cx="3435603" cy="61089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594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Store information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89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88168"/>
            <a:ext cx="7445443" cy="38271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2" y="2856086"/>
            <a:ext cx="5380338" cy="621920"/>
          </a:xfrm>
          <a:prstGeom prst="rect">
            <a:avLst/>
          </a:prstGeom>
        </p:spPr>
      </p:pic>
      <p:cxnSp>
        <p:nvCxnSpPr>
          <p:cNvPr id="17" name="Rechte verbindingslijn met pijl 16"/>
          <p:cNvCxnSpPr/>
          <p:nvPr/>
        </p:nvCxnSpPr>
        <p:spPr>
          <a:xfrm>
            <a:off x="2499799" y="2091658"/>
            <a:ext cx="2468201" cy="82258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2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General JET</a:t>
            </a:r>
          </a:p>
          <a:p>
            <a:r>
              <a:rPr lang="nl-NL" smtClean="0"/>
              <a:t>First installation</a:t>
            </a:r>
          </a:p>
          <a:p>
            <a:r>
              <a:rPr lang="nl-NL" smtClean="0"/>
              <a:t>Refreshing our JavaScript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Lunch</a:t>
            </a:r>
          </a:p>
          <a:p>
            <a:r>
              <a:rPr lang="nl-NL" smtClean="0"/>
              <a:t>JET Cookbook</a:t>
            </a:r>
          </a:p>
          <a:p>
            <a:r>
              <a:rPr lang="nl-NL" smtClean="0"/>
              <a:t>Working with REST</a:t>
            </a:r>
          </a:p>
          <a:p>
            <a:r>
              <a:rPr lang="nl-NL" smtClean="0"/>
              <a:t>JET Common Model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617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90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“Manages content </a:t>
            </a:r>
            <a:r>
              <a:rPr lang="nl-NL" dirty="0" err="1" smtClean="0"/>
              <a:t>replacement</a:t>
            </a:r>
            <a:r>
              <a:rPr lang="nl-NL" dirty="0" smtClean="0"/>
              <a:t>”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router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ojModule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Reusable</a:t>
            </a:r>
            <a:r>
              <a:rPr lang="nl-NL" dirty="0" smtClean="0"/>
              <a:t> piece of UI”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Has </a:t>
            </a:r>
            <a:r>
              <a:rPr lang="nl-NL" dirty="0" err="1" smtClean="0"/>
              <a:t>own</a:t>
            </a:r>
            <a:r>
              <a:rPr lang="nl-NL" dirty="0" smtClean="0"/>
              <a:t> html / JS / CSS</a:t>
            </a:r>
          </a:p>
          <a:p>
            <a:r>
              <a:rPr lang="nl-NL" dirty="0" smtClean="0"/>
              <a:t>Works on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or </a:t>
            </a:r>
            <a:r>
              <a:rPr lang="nl-NL" dirty="0" err="1" smtClean="0"/>
              <a:t>with</a:t>
            </a:r>
            <a:r>
              <a:rPr lang="nl-NL" dirty="0" smtClean="0"/>
              <a:t> 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parent-application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3920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91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Clean codebase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45" y="1845876"/>
            <a:ext cx="1005927" cy="1531753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28" y="792000"/>
            <a:ext cx="1059272" cy="218713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98" y="1368000"/>
            <a:ext cx="1287892" cy="1524132"/>
          </a:xfrm>
          <a:prstGeom prst="rect">
            <a:avLst/>
          </a:prstGeom>
        </p:spPr>
      </p:pic>
      <p:cxnSp>
        <p:nvCxnSpPr>
          <p:cNvPr id="16" name="Rechte verbindingslijn met pijl 15"/>
          <p:cNvCxnSpPr>
            <a:stCxn id="12" idx="3"/>
            <a:endCxn id="13" idx="1"/>
          </p:cNvCxnSpPr>
          <p:nvPr/>
        </p:nvCxnSpPr>
        <p:spPr>
          <a:xfrm flipV="1">
            <a:off x="5081272" y="1885565"/>
            <a:ext cx="2067456" cy="72618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4" idx="3"/>
          </p:cNvCxnSpPr>
          <p:nvPr/>
        </p:nvCxnSpPr>
        <p:spPr>
          <a:xfrm flipH="1" flipV="1">
            <a:off x="2007890" y="2130066"/>
            <a:ext cx="2281238" cy="63944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Afbeelding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226" y="2979130"/>
            <a:ext cx="1013548" cy="1828958"/>
          </a:xfrm>
          <a:prstGeom prst="rect">
            <a:avLst/>
          </a:prstGeom>
        </p:spPr>
      </p:pic>
      <p:cxnSp>
        <p:nvCxnSpPr>
          <p:cNvPr id="27" name="Rechte verbindingslijn met pijl 26"/>
          <p:cNvCxnSpPr>
            <a:endCxn id="26" idx="1"/>
          </p:cNvCxnSpPr>
          <p:nvPr/>
        </p:nvCxnSpPr>
        <p:spPr>
          <a:xfrm>
            <a:off x="4762774" y="3248870"/>
            <a:ext cx="845452" cy="64473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5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92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951604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Composite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it?</a:t>
            </a:r>
          </a:p>
          <a:p>
            <a:pPr lvl="1"/>
            <a:r>
              <a:rPr lang="nl-NL" smtClean="0"/>
              <a:t>Encapsulated piece of functionality</a:t>
            </a:r>
          </a:p>
          <a:p>
            <a:pPr marL="180000" lvl="1" indent="0">
              <a:buNone/>
            </a:pPr>
            <a:endParaRPr lang="nl-NL" smtClean="0"/>
          </a:p>
          <a:p>
            <a:r>
              <a:rPr lang="nl-NL" smtClean="0"/>
              <a:t>Why use it?</a:t>
            </a:r>
          </a:p>
          <a:p>
            <a:pPr lvl="1"/>
            <a:r>
              <a:rPr lang="nl-NL" smtClean="0"/>
              <a:t>Decreases size of files</a:t>
            </a:r>
          </a:p>
          <a:p>
            <a:pPr lvl="1"/>
            <a:r>
              <a:rPr lang="nl-NL" smtClean="0"/>
              <a:t>Ready to distribute</a:t>
            </a:r>
          </a:p>
          <a:p>
            <a:pPr lvl="1"/>
            <a:r>
              <a:rPr lang="nl-NL" smtClean="0"/>
              <a:t>Ready for re-use</a:t>
            </a:r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2732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HTML file (view)</a:t>
            </a:r>
          </a:p>
          <a:p>
            <a:r>
              <a:rPr lang="nl-NL" smtClean="0"/>
              <a:t>JavaScript file (viewModel)</a:t>
            </a:r>
          </a:p>
          <a:p>
            <a:r>
              <a:rPr lang="nl-NL" smtClean="0"/>
              <a:t>Loader file (starting point)</a:t>
            </a:r>
          </a:p>
          <a:p>
            <a:r>
              <a:rPr lang="nl-NL" smtClean="0"/>
              <a:t>JSON configuration file (parameters)</a:t>
            </a:r>
          </a:p>
          <a:p>
            <a:r>
              <a:rPr lang="nl-NL" smtClean="0"/>
              <a:t>CSS file (styling)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9702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Creating your component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</a:t>
            </a:r>
            <a:r>
              <a:rPr lang="nl-NL" smtClean="0"/>
              <a:t>jet create component &lt;component-name&gt;</a:t>
            </a:r>
            <a:endParaRPr lang="nl-NL"/>
          </a:p>
          <a:p>
            <a:r>
              <a:rPr lang="nl-NL"/>
              <a:t>ojet create component </a:t>
            </a:r>
            <a:r>
              <a:rPr lang="nl-NL" smtClean="0"/>
              <a:t>first-component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1589469"/>
            <a:ext cx="2654311" cy="15167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989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Loader.js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7" y="1186095"/>
            <a:ext cx="7460627" cy="19585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9164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Component.json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268617"/>
            <a:ext cx="3673158" cy="2606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5411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50" y="348395"/>
            <a:ext cx="5357324" cy="41837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4496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32" y="1123824"/>
            <a:ext cx="6172735" cy="28958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25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302</TotalTime>
  <Words>3335</Words>
  <Application>Microsoft Office PowerPoint</Application>
  <PresentationFormat>Diavoorstelling (16:9)</PresentationFormat>
  <Paragraphs>935</Paragraphs>
  <Slides>107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107</vt:i4>
      </vt:variant>
    </vt:vector>
  </HeadingPairs>
  <TitlesOfParts>
    <vt:vector size="112" baseType="lpstr">
      <vt:lpstr>Arial</vt:lpstr>
      <vt:lpstr>Arial Unicode MS</vt:lpstr>
      <vt:lpstr>Calibri</vt:lpstr>
      <vt:lpstr>Courier New</vt:lpstr>
      <vt:lpstr>Office-thema</vt:lpstr>
      <vt:lpstr> Oracle JET      Talent Launch April 2018 Jeroen Rijnboutt &amp; Laura Broekstra</vt:lpstr>
      <vt:lpstr> Oracle JET</vt:lpstr>
      <vt:lpstr>Facts</vt:lpstr>
      <vt:lpstr>What is JET?</vt:lpstr>
      <vt:lpstr>Advantages toolkit</vt:lpstr>
      <vt:lpstr>Disadvantages toolkit</vt:lpstr>
      <vt:lpstr>What is in the toolkit?</vt:lpstr>
      <vt:lpstr>Oracle JET and AMIS</vt:lpstr>
      <vt:lpstr>Agenda – Day 1</vt:lpstr>
      <vt:lpstr>Agenda – Day 2</vt:lpstr>
      <vt:lpstr>Installing JET</vt:lpstr>
      <vt:lpstr>JET templates</vt:lpstr>
      <vt:lpstr>Basic starter</vt:lpstr>
      <vt:lpstr>Navbar</vt:lpstr>
      <vt:lpstr>Navdrawer</vt:lpstr>
      <vt:lpstr>Assignment - First application</vt:lpstr>
      <vt:lpstr> JavaScript Refresher</vt:lpstr>
      <vt:lpstr>JavaScript refresh</vt:lpstr>
      <vt:lpstr>STATEMENTS, COMMENTS AND VARIABLES</vt:lpstr>
      <vt:lpstr>VARIABLES (i,e, buckets)</vt:lpstr>
      <vt:lpstr>VARIABLE DATA TYPES (i.e. stuff that goes in buckets)</vt:lpstr>
      <vt:lpstr>NUMBERS</vt:lpstr>
      <vt:lpstr>STRINGS</vt:lpstr>
      <vt:lpstr>BOOLEANS</vt:lpstr>
      <vt:lpstr>ARRAYS</vt:lpstr>
      <vt:lpstr>ACCESSING ARRAYS</vt:lpstr>
      <vt:lpstr>WRITING TO ARRAYS</vt:lpstr>
      <vt:lpstr>CONTROLLING PROGRAM FLOW</vt:lpstr>
      <vt:lpstr>CONDITION: COMPARISON</vt:lpstr>
      <vt:lpstr>IF STATEMENTS</vt:lpstr>
      <vt:lpstr>SWITCH STATEMENT</vt:lpstr>
      <vt:lpstr>LOOPS</vt:lpstr>
      <vt:lpstr>LOOPS</vt:lpstr>
      <vt:lpstr>FOR LOOPS</vt:lpstr>
      <vt:lpstr>FUNCTIONS: WRITING CODE FOR LATER</vt:lpstr>
      <vt:lpstr>MY FUNCTIONS</vt:lpstr>
      <vt:lpstr>ARGUMENTS: PASSING DATA TO FUNCTIONS</vt:lpstr>
      <vt:lpstr>FUNCTIONS: RETURN</vt:lpstr>
      <vt:lpstr>OBJECTS</vt:lpstr>
      <vt:lpstr>EVERYTHING IS AN OBJECT: STRING</vt:lpstr>
      <vt:lpstr>EVERYTHING IS AN OBJECT: ARRAY</vt:lpstr>
      <vt:lpstr>jQuery</vt:lpstr>
      <vt:lpstr>jQuery syntax</vt:lpstr>
      <vt:lpstr>jQuery AJAX</vt:lpstr>
      <vt:lpstr>JavaScript debugging</vt:lpstr>
      <vt:lpstr>JET logging</vt:lpstr>
      <vt:lpstr> Require &amp; Knockout</vt:lpstr>
      <vt:lpstr>RequireJS</vt:lpstr>
      <vt:lpstr>KnockoutJS</vt:lpstr>
      <vt:lpstr>Observables</vt:lpstr>
      <vt:lpstr>Observable Arrays</vt:lpstr>
      <vt:lpstr>Ko if and if not</vt:lpstr>
      <vt:lpstr>New databinding syntax since JET 4.0</vt:lpstr>
      <vt:lpstr>Assignment - Knockout</vt:lpstr>
      <vt:lpstr> JET Cookbook</vt:lpstr>
      <vt:lpstr>JET Cookbook</vt:lpstr>
      <vt:lpstr>JET Cookbook</vt:lpstr>
      <vt:lpstr>Assignment - JET Cookbook</vt:lpstr>
      <vt:lpstr> REST</vt:lpstr>
      <vt:lpstr>REST</vt:lpstr>
      <vt:lpstr>REST</vt:lpstr>
      <vt:lpstr>REST</vt:lpstr>
      <vt:lpstr>Assignment - JSON Server &amp; POST</vt:lpstr>
      <vt:lpstr> Common Model</vt:lpstr>
      <vt:lpstr>Common Model</vt:lpstr>
      <vt:lpstr>Common Model</vt:lpstr>
      <vt:lpstr>Common Model</vt:lpstr>
      <vt:lpstr>Common Model</vt:lpstr>
      <vt:lpstr>Assignment - Collection &amp; Table</vt:lpstr>
      <vt:lpstr>End of Oracle JET Day 1</vt:lpstr>
      <vt:lpstr> Recap Day 1 </vt:lpstr>
      <vt:lpstr>Recap day 1</vt:lpstr>
      <vt:lpstr>Program day 2</vt:lpstr>
      <vt:lpstr> Visualisations </vt:lpstr>
      <vt:lpstr>Visualization Components</vt:lpstr>
      <vt:lpstr>Cookbook caution</vt:lpstr>
      <vt:lpstr>RequireJS text plugin</vt:lpstr>
      <vt:lpstr>Assignment - Chart</vt:lpstr>
      <vt:lpstr> Layout</vt:lpstr>
      <vt:lpstr>Layout</vt:lpstr>
      <vt:lpstr>Layout</vt:lpstr>
      <vt:lpstr>Layout</vt:lpstr>
      <vt:lpstr>Layout</vt:lpstr>
      <vt:lpstr>Layout</vt:lpstr>
      <vt:lpstr>Assignment - Flex Layout</vt:lpstr>
      <vt:lpstr> Architecture</vt:lpstr>
      <vt:lpstr>Architecture</vt:lpstr>
      <vt:lpstr>Architecture</vt:lpstr>
      <vt:lpstr>Architecture</vt:lpstr>
      <vt:lpstr>Architecture</vt:lpstr>
      <vt:lpstr>Architecture</vt:lpstr>
      <vt:lpstr> Composite Component</vt:lpstr>
      <vt:lpstr>Composite Components</vt:lpstr>
      <vt:lpstr>Structure</vt:lpstr>
      <vt:lpstr>Creating your component</vt:lpstr>
      <vt:lpstr>Loader.js</vt:lpstr>
      <vt:lpstr>Component.json</vt:lpstr>
      <vt:lpstr>Example</vt:lpstr>
      <vt:lpstr>Example</vt:lpstr>
      <vt:lpstr>Example</vt:lpstr>
      <vt:lpstr>Assignment - Composite Component</vt:lpstr>
      <vt:lpstr> Recap</vt:lpstr>
      <vt:lpstr>Wrap-up</vt:lpstr>
      <vt:lpstr>Sources and further reading</vt:lpstr>
      <vt:lpstr>Feedback</vt:lpstr>
      <vt:lpstr>DIY Extra</vt:lpstr>
      <vt:lpstr>End of Oracle JET Day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JET      Talent Launch April 2018 Jeroen Rijnboutt &amp; Laura Broekstra</dc:title>
  <dc:subject/>
  <dc:creator>Laura Broekstra</dc:creator>
  <cp:keywords/>
  <dc:description>Amis - versie 1 - juni 2017
Ontwerp: Humming
Template: Ton Persoon</dc:description>
  <cp:lastModifiedBy>Laura Broekstra</cp:lastModifiedBy>
  <cp:revision>37</cp:revision>
  <dcterms:created xsi:type="dcterms:W3CDTF">2018-04-04T12:08:56Z</dcterms:created>
  <dcterms:modified xsi:type="dcterms:W3CDTF">2018-04-19T13:56:07Z</dcterms:modified>
  <cp:category/>
</cp:coreProperties>
</file>