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7" r:id="rId6"/>
    <p:sldId id="260" r:id="rId7"/>
    <p:sldId id="266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9" autoAdjust="0"/>
  </p:normalViewPr>
  <p:slideViewPr>
    <p:cSldViewPr showGuides="1">
      <p:cViewPr>
        <p:scale>
          <a:sx n="63" d="100"/>
          <a:sy n="63" d="100"/>
        </p:scale>
        <p:origin x="-1544" y="-728"/>
      </p:cViewPr>
      <p:guideLst>
        <p:guide orient="horz" pos="20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9129-3C1C-46F6-B600-BC114C8C4153}" type="datetimeFigureOut">
              <a:rPr kumimoji="1" lang="ja-JP" altLang="en-US" smtClean="0"/>
              <a:pPr/>
              <a:t>13/01/2013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D429-20A5-4604-ADC2-61C3931C76F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roenh/NSI-Tutorial-Topologies/wiki/OpenNSA-install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github.com/jeroenh/NSI-Tutorial-Topologies/wiki/Exercise2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31538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GW/</a:t>
            </a:r>
          </a:p>
          <a:p>
            <a:pPr algn="ctr"/>
            <a:r>
              <a:rPr lang="en-US" altLang="ja-JP" dirty="0" err="1" smtClean="0"/>
              <a:t>uRA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86532" y="2474603"/>
            <a:ext cx="8280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81588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881587" y="1124453"/>
            <a:ext cx="1" cy="31503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169168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Agg</a:t>
            </a:r>
            <a:r>
              <a:rPr lang="en-US" altLang="ja-JP" dirty="0" smtClean="0"/>
              <a:t>.</a:t>
            </a:r>
          </a:p>
          <a:p>
            <a:pPr algn="ctr"/>
            <a:r>
              <a:rPr kumimoji="1" lang="en-US" altLang="ja-JP" dirty="0" smtClean="0"/>
              <a:t>NSA</a:t>
            </a:r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214173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996825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uPA-1</a:t>
            </a:r>
          </a:p>
        </p:txBody>
      </p:sp>
      <p:cxnSp>
        <p:nvCxnSpPr>
          <p:cNvPr id="15" name="直線コネクタ 14"/>
          <p:cNvCxnSpPr>
            <a:stCxn id="14" idx="2"/>
          </p:cNvCxnSpPr>
          <p:nvPr/>
        </p:nvCxnSpPr>
        <p:spPr>
          <a:xfrm>
            <a:off x="3446875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12195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uPA-2</a:t>
            </a:r>
          </a:p>
        </p:txBody>
      </p:sp>
      <p:cxnSp>
        <p:nvCxnSpPr>
          <p:cNvPr id="17" name="直線コネクタ 16"/>
          <p:cNvCxnSpPr>
            <a:stCxn id="16" idx="2"/>
          </p:cNvCxnSpPr>
          <p:nvPr/>
        </p:nvCxnSpPr>
        <p:spPr>
          <a:xfrm>
            <a:off x="457200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56211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-n</a:t>
            </a:r>
          </a:p>
        </p:txBody>
      </p:sp>
      <p:cxnSp>
        <p:nvCxnSpPr>
          <p:cNvPr id="19" name="直線コネクタ 18"/>
          <p:cNvCxnSpPr>
            <a:stCxn id="18" idx="2"/>
          </p:cNvCxnSpPr>
          <p:nvPr/>
        </p:nvCxnSpPr>
        <p:spPr>
          <a:xfrm>
            <a:off x="601216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7947375" y="1448780"/>
            <a:ext cx="99011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Viewer</a:t>
            </a:r>
          </a:p>
          <a:p>
            <a:pPr algn="ctr"/>
            <a:r>
              <a:rPr lang="en-US" altLang="ja-JP" dirty="0" smtClean="0"/>
              <a:t>(RRM)</a:t>
            </a:r>
            <a:endParaRPr kumimoji="1" lang="en-US" altLang="ja-JP" dirty="0" smtClean="0"/>
          </a:p>
        </p:txBody>
      </p:sp>
      <p:cxnSp>
        <p:nvCxnSpPr>
          <p:cNvPr id="21" name="直線コネクタ 20"/>
          <p:cNvCxnSpPr>
            <a:stCxn id="20" idx="2"/>
          </p:cNvCxnSpPr>
          <p:nvPr/>
        </p:nvCxnSpPr>
        <p:spPr>
          <a:xfrm>
            <a:off x="8442430" y="2168860"/>
            <a:ext cx="1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119662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Net-A</a:t>
            </a:r>
          </a:p>
          <a:p>
            <a:pPr algn="ctr"/>
            <a:r>
              <a:rPr kumimoji="1" lang="en-US" altLang="ja-JP" dirty="0" smtClean="0"/>
              <a:t>(SW-A)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223174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23174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23174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23174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23174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23174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88159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88159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88159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88159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8159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8159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08683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Net-B</a:t>
            </a:r>
          </a:p>
          <a:p>
            <a:pPr algn="ctr"/>
            <a:r>
              <a:rPr kumimoji="1" lang="en-US" altLang="ja-JP" dirty="0" smtClean="0"/>
              <a:t>(SW-B)</a:t>
            </a:r>
          </a:p>
        </p:txBody>
      </p:sp>
      <p:cxnSp>
        <p:nvCxnSpPr>
          <p:cNvPr id="45" name="直線コネクタ 44"/>
          <p:cNvCxnSpPr/>
          <p:nvPr/>
        </p:nvCxnSpPr>
        <p:spPr>
          <a:xfrm>
            <a:off x="412195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12195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412195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12195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12195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412195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277180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77180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77180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77180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277180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277180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497704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Net-C</a:t>
            </a:r>
          </a:p>
          <a:p>
            <a:pPr algn="ctr"/>
            <a:r>
              <a:rPr kumimoji="1" lang="en-US" altLang="ja-JP" dirty="0" smtClean="0"/>
              <a:t>(SW-C)</a:t>
            </a:r>
          </a:p>
        </p:txBody>
      </p:sp>
      <p:cxnSp>
        <p:nvCxnSpPr>
          <p:cNvPr id="59" name="直線コネクタ 58"/>
          <p:cNvCxnSpPr/>
          <p:nvPr/>
        </p:nvCxnSpPr>
        <p:spPr>
          <a:xfrm>
            <a:off x="601216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01216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01216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601216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601216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601216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66201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466201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466201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466201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466201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66201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6867255" y="4096448"/>
            <a:ext cx="1035115" cy="193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Net-D</a:t>
            </a:r>
          </a:p>
          <a:p>
            <a:pPr algn="ctr"/>
            <a:r>
              <a:rPr kumimoji="1" lang="en-US" altLang="ja-JP" dirty="0" smtClean="0"/>
              <a:t>(SW-D)</a:t>
            </a:r>
          </a:p>
        </p:txBody>
      </p:sp>
      <p:cxnSp>
        <p:nvCxnSpPr>
          <p:cNvPr id="73" name="直線コネクタ 72"/>
          <p:cNvCxnSpPr/>
          <p:nvPr/>
        </p:nvCxnSpPr>
        <p:spPr>
          <a:xfrm>
            <a:off x="790237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790237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790237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790237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790237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790237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6552220" y="436647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6552220" y="463650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552220" y="490653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6552220" y="517656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6552220" y="544659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6552220" y="5716628"/>
            <a:ext cx="3150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206515" y="2880203"/>
            <a:ext cx="990109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Ping</a:t>
            </a:r>
          </a:p>
          <a:p>
            <a:pPr algn="ctr"/>
            <a:r>
              <a:rPr lang="en-US" altLang="ja-JP" dirty="0" smtClean="0"/>
              <a:t>PC-1</a:t>
            </a:r>
            <a:endParaRPr kumimoji="1" lang="en-US" altLang="ja-JP" dirty="0" smtClean="0"/>
          </a:p>
        </p:txBody>
      </p:sp>
      <p:cxnSp>
        <p:nvCxnSpPr>
          <p:cNvPr id="86" name="直線コネクタ 85"/>
          <p:cNvCxnSpPr>
            <a:endCxn id="85" idx="0"/>
          </p:cNvCxnSpPr>
          <p:nvPr/>
        </p:nvCxnSpPr>
        <p:spPr>
          <a:xfrm>
            <a:off x="701570" y="2474603"/>
            <a:ext cx="0" cy="40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701570" y="3600283"/>
            <a:ext cx="0" cy="405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7857365" y="2880203"/>
            <a:ext cx="990109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Ping</a:t>
            </a:r>
          </a:p>
          <a:p>
            <a:pPr algn="ctr"/>
            <a:r>
              <a:rPr lang="en-US" altLang="ja-JP" dirty="0" smtClean="0"/>
              <a:t>PC-2</a:t>
            </a:r>
            <a:endParaRPr kumimoji="1" lang="en-US" altLang="ja-JP" dirty="0" smtClean="0"/>
          </a:p>
        </p:txBody>
      </p:sp>
      <p:cxnSp>
        <p:nvCxnSpPr>
          <p:cNvPr id="91" name="直線コネクタ 90"/>
          <p:cNvCxnSpPr>
            <a:endCxn id="90" idx="0"/>
          </p:cNvCxnSpPr>
          <p:nvPr/>
        </p:nvCxnSpPr>
        <p:spPr>
          <a:xfrm>
            <a:off x="8352420" y="2474603"/>
            <a:ext cx="0" cy="40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8352420" y="3600283"/>
            <a:ext cx="0" cy="405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1691680" y="2474603"/>
            <a:ext cx="0" cy="1621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3581890" y="2474603"/>
            <a:ext cx="0" cy="1620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5472100" y="2474603"/>
            <a:ext cx="0" cy="1620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7362310" y="2474603"/>
            <a:ext cx="0" cy="1619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2186735" y="2924731"/>
            <a:ext cx="29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Service Plane: 192.168.1.0/24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51520" y="674403"/>
            <a:ext cx="347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Global IP address (wireless/DHCP?)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270793" y="6345033"/>
            <a:ext cx="460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Data Plane: 192.168.2.0/24, VLAN: 1780-1799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8" name="タイトル 127"/>
          <p:cNvSpPr>
            <a:spLocks noGrp="1"/>
          </p:cNvSpPr>
          <p:nvPr>
            <p:ph type="title"/>
          </p:nvPr>
        </p:nvSpPr>
        <p:spPr>
          <a:xfrm>
            <a:off x="457200" y="143635"/>
            <a:ext cx="8229600" cy="495055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Exercise physical environment</a:t>
            </a:r>
            <a:endParaRPr kumimoji="1" lang="ja-JP" altLang="en-US" sz="3200" dirty="0"/>
          </a:p>
        </p:txBody>
      </p:sp>
      <p:sp>
        <p:nvSpPr>
          <p:cNvPr id="143" name="角丸四角形 142"/>
          <p:cNvSpPr/>
          <p:nvPr/>
        </p:nvSpPr>
        <p:spPr>
          <a:xfrm>
            <a:off x="6732240" y="1448780"/>
            <a:ext cx="900100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QA</a:t>
            </a:r>
          </a:p>
        </p:txBody>
      </p:sp>
      <p:cxnSp>
        <p:nvCxnSpPr>
          <p:cNvPr id="144" name="直線コネクタ 143"/>
          <p:cNvCxnSpPr>
            <a:stCxn id="143" idx="2"/>
          </p:cNvCxnSpPr>
          <p:nvPr/>
        </p:nvCxnSpPr>
        <p:spPr>
          <a:xfrm>
            <a:off x="7182290" y="2168860"/>
            <a:ext cx="0" cy="315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5112060" y="15837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46" name="角丸四角形 145"/>
          <p:cNvSpPr/>
          <p:nvPr/>
        </p:nvSpPr>
        <p:spPr>
          <a:xfrm>
            <a:off x="521550" y="2303875"/>
            <a:ext cx="8055895" cy="40504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70C0"/>
                </a:solidFill>
              </a:rPr>
              <a:t>Switch for Service Plane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14790"/>
            <a:ext cx="8229600" cy="893930"/>
          </a:xfrm>
        </p:spPr>
        <p:txBody>
          <a:bodyPr/>
          <a:lstStyle/>
          <a:p>
            <a:r>
              <a:rPr lang="en-US" dirty="0" smtClean="0"/>
              <a:t>Exercise #3: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53725"/>
            <a:ext cx="8460940" cy="549061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Diagramatically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First, decide what type of service you want to offer..  </a:t>
            </a:r>
          </a:p>
          <a:p>
            <a:pPr lvl="2"/>
            <a:r>
              <a:rPr lang="en-US" dirty="0" smtClean="0"/>
              <a:t>suggest an </a:t>
            </a:r>
            <a:r>
              <a:rPr lang="en-US" dirty="0" err="1" smtClean="0"/>
              <a:t>ethernet</a:t>
            </a:r>
            <a:r>
              <a:rPr lang="en-US" dirty="0" smtClean="0"/>
              <a:t> transport service: “</a:t>
            </a:r>
            <a:r>
              <a:rPr lang="en-US" dirty="0" err="1" smtClean="0"/>
              <a:t>ets</a:t>
            </a:r>
            <a:r>
              <a:rPr lang="en-US" dirty="0" smtClean="0"/>
              <a:t>”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a name for the network service – e.g. “aloha”,”</a:t>
            </a:r>
            <a:r>
              <a:rPr lang="en-US" dirty="0" err="1" smtClean="0"/>
              <a:t>maui</a:t>
            </a:r>
            <a:r>
              <a:rPr lang="en-US" dirty="0" smtClean="0"/>
              <a:t>”, … </a:t>
            </a:r>
          </a:p>
          <a:p>
            <a:pPr lvl="2"/>
            <a:r>
              <a:rPr lang="en-US" dirty="0" smtClean="0"/>
              <a:t>Suggest a name that will fit your registered DNS domain </a:t>
            </a:r>
            <a:r>
              <a:rPr lang="en-US" dirty="0" err="1" smtClean="0"/>
              <a:t>stucture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Make </a:t>
            </a:r>
            <a:r>
              <a:rPr lang="en-US" dirty="0"/>
              <a:t>sure your network name is globally unique … and/or</a:t>
            </a:r>
          </a:p>
          <a:p>
            <a:pPr lvl="2"/>
            <a:r>
              <a:rPr lang="en-US" dirty="0"/>
              <a:t>Work out your local URN structure for naming </a:t>
            </a:r>
            <a:r>
              <a:rPr lang="en-US" dirty="0" smtClean="0"/>
              <a:t>NSI topological objects</a:t>
            </a:r>
          </a:p>
          <a:p>
            <a:pPr lvl="1"/>
            <a:r>
              <a:rPr lang="en-US" dirty="0" smtClean="0"/>
              <a:t>Define the </a:t>
            </a:r>
            <a:r>
              <a:rPr lang="en-US" dirty="0" err="1" smtClean="0"/>
              <a:t>csProviderEndpoint</a:t>
            </a:r>
            <a:r>
              <a:rPr lang="en-US" dirty="0" smtClean="0"/>
              <a:t> that will be the PA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Decide who your external adjacent networks will be: </a:t>
            </a:r>
            <a:r>
              <a:rPr lang="en-US" dirty="0" err="1" smtClean="0"/>
              <a:t>aruba</a:t>
            </a:r>
            <a:r>
              <a:rPr lang="en-US" dirty="0" smtClean="0"/>
              <a:t>? Bonaire?... </a:t>
            </a:r>
          </a:p>
          <a:p>
            <a:pPr lvl="1"/>
            <a:r>
              <a:rPr lang="en-US" dirty="0" smtClean="0"/>
              <a:t>Name the STPs you will use in the SDPs with each network</a:t>
            </a:r>
          </a:p>
          <a:p>
            <a:pPr lvl="1"/>
            <a:r>
              <a:rPr lang="en-US" dirty="0" smtClean="0"/>
              <a:t>Coordinate with the peer network to define the interface characteristics of the SDPs</a:t>
            </a:r>
          </a:p>
          <a:p>
            <a:pPr lvl="1"/>
            <a:r>
              <a:rPr lang="en-US" dirty="0"/>
              <a:t>Define the </a:t>
            </a:r>
            <a:r>
              <a:rPr lang="en-US" dirty="0" smtClean="0"/>
              <a:t>internal </a:t>
            </a:r>
            <a:r>
              <a:rPr lang="en-US" dirty="0"/>
              <a:t>n-tuple infrastructure </a:t>
            </a:r>
            <a:r>
              <a:rPr lang="en-US" dirty="0" smtClean="0"/>
              <a:t>map for STPs in the SDPs</a:t>
            </a:r>
          </a:p>
          <a:p>
            <a:pPr lvl="1"/>
            <a:r>
              <a:rPr lang="en-US" dirty="0" smtClean="0"/>
              <a:t>Define the NML mapping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Decide who/where your local client end systems will be</a:t>
            </a:r>
          </a:p>
          <a:p>
            <a:pPr lvl="1"/>
            <a:r>
              <a:rPr lang="en-US" dirty="0" smtClean="0"/>
              <a:t>Decide for each end system how many terminals you will provide </a:t>
            </a:r>
          </a:p>
          <a:p>
            <a:pPr lvl="2"/>
            <a:r>
              <a:rPr lang="en-US" dirty="0" smtClean="0"/>
              <a:t>This will be a function of your service capabilities and your local policy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ets</a:t>
            </a:r>
            <a:r>
              <a:rPr lang="en-US" dirty="0" smtClean="0"/>
              <a:t>” typically provides four terminals per test site, but can define as many as you like</a:t>
            </a:r>
          </a:p>
          <a:p>
            <a:pPr lvl="1"/>
            <a:r>
              <a:rPr lang="en-US" dirty="0" smtClean="0"/>
              <a:t>Name these STPs</a:t>
            </a:r>
          </a:p>
          <a:p>
            <a:pPr lvl="1"/>
            <a:r>
              <a:rPr lang="en-US" dirty="0" smtClean="0"/>
              <a:t>Define the specific n-tuple infrastructure map </a:t>
            </a:r>
          </a:p>
          <a:p>
            <a:pPr lvl="1"/>
            <a:r>
              <a:rPr lang="en-US" dirty="0" smtClean="0"/>
              <a:t>Define the NML mapping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3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585" y="1043735"/>
            <a:ext cx="7740860" cy="13501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Objective:  Download, install, and use a NSI client to create a connection across a network</a:t>
            </a:r>
          </a:p>
          <a:p>
            <a:r>
              <a:rPr lang="en-US" dirty="0" smtClean="0">
                <a:latin typeface="Arial"/>
                <a:cs typeface="Arial"/>
              </a:rPr>
              <a:t>Download </a:t>
            </a:r>
            <a:r>
              <a:rPr lang="en-US" dirty="0" err="1" smtClean="0">
                <a:latin typeface="Arial"/>
                <a:cs typeface="Arial"/>
              </a:rPr>
              <a:t>OpenNSA</a:t>
            </a:r>
            <a:r>
              <a:rPr lang="en-US" dirty="0" smtClean="0">
                <a:latin typeface="Arial"/>
                <a:cs typeface="Arial"/>
              </a:rPr>
              <a:t> – any NSI software package will do, but </a:t>
            </a:r>
            <a:r>
              <a:rPr lang="en-US" dirty="0" err="1" smtClean="0">
                <a:latin typeface="Arial"/>
                <a:cs typeface="Arial"/>
              </a:rPr>
              <a:t>OpenNSA</a:t>
            </a:r>
            <a:r>
              <a:rPr lang="en-US" dirty="0" smtClean="0">
                <a:latin typeface="Arial"/>
                <a:cs typeface="Arial"/>
              </a:rPr>
              <a:t> is relatively light weight for this exercise.</a:t>
            </a:r>
          </a:p>
          <a:p>
            <a:r>
              <a:rPr lang="en-US" dirty="0" smtClean="0">
                <a:latin typeface="Arial"/>
                <a:cs typeface="Arial"/>
              </a:rPr>
              <a:t>Given the map below,  use the cli commands to establish a connection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530" y="15189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#1 Installation and use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9" y="5088820"/>
            <a:ext cx="694267" cy="694267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3896925" y="3744035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5035859" y="504381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080864" y="4638770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25669" y="4908800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c1-[80..81]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155539" y="4413745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27786" y="4252622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839" y="5133825"/>
            <a:ext cx="582533" cy="420555"/>
          </a:xfrm>
          <a:prstGeom prst="rect">
            <a:avLst/>
          </a:prstGeom>
        </p:spPr>
      </p:pic>
      <p:sp>
        <p:nvSpPr>
          <p:cNvPr id="103" name="Oval 102"/>
          <p:cNvSpPr/>
          <p:nvPr/>
        </p:nvSpPr>
        <p:spPr>
          <a:xfrm>
            <a:off x="4682277" y="369043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780681" y="459222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4734136" y="3797641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570130" y="501888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621989" y="4628934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325669" y="3873685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0724" y="4008700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5260884" y="4908800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c1-[82..83]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460684" y="3423635"/>
            <a:ext cx="135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C2A-[80..81]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196618" y="408709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6600"/>
                </a:solidFill>
              </a:rPr>
              <a:t>uPA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31740" y="320397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6600"/>
                </a:solidFill>
              </a:rPr>
              <a:t>uRA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6685" y="2618910"/>
            <a:ext cx="772479" cy="747561"/>
          </a:xfrm>
          <a:prstGeom prst="rect">
            <a:avLst/>
          </a:prstGeom>
        </p:spPr>
      </p:pic>
      <p:cxnSp>
        <p:nvCxnSpPr>
          <p:cNvPr id="150" name="Straight Arrow Connector 147"/>
          <p:cNvCxnSpPr>
            <a:stCxn id="148" idx="2"/>
            <a:endCxn id="145" idx="1"/>
          </p:cNvCxnSpPr>
          <p:nvPr/>
        </p:nvCxnSpPr>
        <p:spPr>
          <a:xfrm rot="16200000" flipH="1">
            <a:off x="2565648" y="3686958"/>
            <a:ext cx="652288" cy="609652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652120" y="4194085"/>
            <a:ext cx="136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C2D-[80..81]</a:t>
            </a:r>
            <a:endParaRPr lang="en-US" dirty="0"/>
          </a:p>
        </p:txBody>
      </p:sp>
      <p:cxnSp>
        <p:nvCxnSpPr>
          <p:cNvPr id="155" name="Straight Connector 154"/>
          <p:cNvCxnSpPr>
            <a:stCxn id="104" idx="2"/>
          </p:cNvCxnSpPr>
          <p:nvPr/>
        </p:nvCxnSpPr>
        <p:spPr>
          <a:xfrm flipH="1" flipV="1">
            <a:off x="5202070" y="4644135"/>
            <a:ext cx="578611" cy="169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4076082" y="4488328"/>
            <a:ext cx="1371600" cy="267101"/>
          </a:xfrm>
          <a:prstGeom prst="rect">
            <a:avLst/>
          </a:prstGeom>
        </p:spPr>
      </p:pic>
      <p:cxnSp>
        <p:nvCxnSpPr>
          <p:cNvPr id="152" name="Straight Arrow Connector 147"/>
          <p:cNvCxnSpPr/>
          <p:nvPr/>
        </p:nvCxnSpPr>
        <p:spPr>
          <a:xfrm rot="16200000" flipH="1">
            <a:off x="4847888" y="4818297"/>
            <a:ext cx="40632" cy="502398"/>
          </a:xfrm>
          <a:prstGeom prst="curvedConnector3">
            <a:avLst>
              <a:gd name="adj1" fmla="val -1249594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81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487961" y="4019430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565" y="-126395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(4) </a:t>
            </a:r>
            <a:r>
              <a:rPr lang="en-US" dirty="0" err="1" smtClean="0"/>
              <a:t>uPAs</a:t>
            </a:r>
            <a:r>
              <a:rPr lang="en-US" dirty="0" smtClean="0"/>
              <a:t> for exercise #1  (!)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5364215"/>
            <a:ext cx="694267" cy="694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5" y="5333655"/>
            <a:ext cx="694267" cy="694267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761739" y="3965825"/>
            <a:ext cx="2032000" cy="1384358"/>
            <a:chOff x="3543116" y="4524375"/>
            <a:chExt cx="2341216" cy="21937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3543116" y="5466948"/>
              <a:ext cx="2341216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28745" y="5296124"/>
              <a:ext cx="935567" cy="140862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332768" y="4524375"/>
              <a:ext cx="897981" cy="219378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41138" y="2630117"/>
            <a:ext cx="1752600" cy="888893"/>
            <a:chOff x="3865033" y="5296124"/>
            <a:chExt cx="2019299" cy="140862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42523" y="2630117"/>
            <a:ext cx="2174482" cy="888893"/>
            <a:chOff x="3865033" y="5296124"/>
            <a:chExt cx="2394997" cy="1408626"/>
          </a:xfrm>
          <a:solidFill>
            <a:srgbClr val="3366FF"/>
          </a:solidFill>
        </p:grpSpPr>
        <p:sp>
          <p:nvSpPr>
            <p:cNvPr id="75" name="Oval 74"/>
            <p:cNvSpPr/>
            <p:nvPr/>
          </p:nvSpPr>
          <p:spPr>
            <a:xfrm>
              <a:off x="3865033" y="5466948"/>
              <a:ext cx="2394997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6174619" y="528811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26895" y="531921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102" idx="0"/>
          </p:cNvCxnSpPr>
          <p:nvPr/>
        </p:nvCxnSpPr>
        <p:spPr>
          <a:xfrm>
            <a:off x="3318822" y="3074564"/>
            <a:ext cx="6350" cy="30837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7" idx="0"/>
          </p:cNvCxnSpPr>
          <p:nvPr/>
        </p:nvCxnSpPr>
        <p:spPr>
          <a:xfrm>
            <a:off x="5904856" y="3074564"/>
            <a:ext cx="1732" cy="33723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3"/>
            <a:endCxn id="111" idx="2"/>
          </p:cNvCxnSpPr>
          <p:nvPr/>
        </p:nvCxnSpPr>
        <p:spPr>
          <a:xfrm>
            <a:off x="4004622" y="3074564"/>
            <a:ext cx="51657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1"/>
          </p:cNvCxnSpPr>
          <p:nvPr/>
        </p:nvCxnSpPr>
        <p:spPr>
          <a:xfrm>
            <a:off x="4761738" y="4897274"/>
            <a:ext cx="45731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26478" y="4897274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57165" y="1943835"/>
            <a:ext cx="0" cy="111208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71900" y="491416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576333" y="2619147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56659" y="253617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24474" y="2565542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71600" y="2888940"/>
            <a:ext cx="139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</a:rPr>
              <a:t>aruba.ets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6705" y="5184195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port17-</a:t>
            </a:r>
            <a:r>
              <a:rPr lang="en-US" dirty="0" smtClean="0"/>
              <a:t>[80..</a:t>
            </a:r>
            <a:r>
              <a:rPr lang="en-US" dirty="0" smtClean="0"/>
              <a:t>83]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27195" y="5094185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port20-</a:t>
            </a:r>
            <a:r>
              <a:rPr lang="en-US" dirty="0" smtClean="0"/>
              <a:t>[80..83]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48098" y="458751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6600"/>
                </a:solidFill>
              </a:rPr>
              <a:t>dominica.ets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22250" y="2798930"/>
            <a:ext cx="163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bonaire.ets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575" y="4689140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07215" y="1493785"/>
            <a:ext cx="14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port7</a:t>
            </a:r>
            <a:r>
              <a:rPr lang="en-US" dirty="0" smtClean="0"/>
              <a:t>-</a:t>
            </a:r>
            <a:r>
              <a:rPr lang="en-US" dirty="0" smtClean="0"/>
              <a:t>[80..83]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769695" y="2339353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port15</a:t>
            </a:r>
            <a:r>
              <a:rPr lang="en-US" dirty="0" smtClean="0"/>
              <a:t>-</a:t>
            </a:r>
            <a:r>
              <a:rPr lang="en-US" dirty="0" smtClean="0"/>
              <a:t>[80..83]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22673" y="2716178"/>
            <a:ext cx="75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th-sw1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5202070" y="2708920"/>
            <a:ext cx="77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th-sw2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18822" y="4528017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889923" y="4525489"/>
            <a:ext cx="79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th-sw4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6875" y="5409220"/>
            <a:ext cx="582533" cy="420555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3273313" y="338293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3313" y="396582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188702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99301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58021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854729" y="34118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52997" y="391222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>
            <a:off x="5904856" y="4019431"/>
            <a:ext cx="3582" cy="8674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3325172" y="4073036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52120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39" idx="1"/>
            <a:endCxn id="105" idx="6"/>
          </p:cNvCxnSpPr>
          <p:nvPr/>
        </p:nvCxnSpPr>
        <p:spPr>
          <a:xfrm flipH="1">
            <a:off x="5096727" y="3074564"/>
            <a:ext cx="122329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951" y="1907179"/>
            <a:ext cx="772479" cy="747561"/>
          </a:xfrm>
          <a:prstGeom prst="rect">
            <a:avLst/>
          </a:prstGeom>
        </p:spPr>
      </p:pic>
      <p:cxnSp>
        <p:nvCxnSpPr>
          <p:cNvPr id="123" name="Straight Connector 122"/>
          <p:cNvCxnSpPr/>
          <p:nvPr/>
        </p:nvCxnSpPr>
        <p:spPr>
          <a:xfrm>
            <a:off x="6408518" y="2617961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012160" y="185382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61166" y="529427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213025" y="4904329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2941013"/>
            <a:ext cx="1371600" cy="267101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6957265" y="2348880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port22-</a:t>
            </a:r>
            <a:r>
              <a:rPr lang="en-US" dirty="0" smtClean="0"/>
              <a:t>[80..83]</a:t>
            </a:r>
            <a:endParaRPr lang="en-US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336" y="1943577"/>
            <a:ext cx="772479" cy="74756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871700" y="234888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NSA-A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202070" y="1943835"/>
            <a:ext cx="63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NSA-B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916705" y="4149080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92558" y="3924055"/>
            <a:ext cx="65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NSA-D</a:t>
            </a:r>
            <a:endParaRPr 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6755" y="2393885"/>
            <a:ext cx="508000" cy="5080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760" y="4284095"/>
            <a:ext cx="582533" cy="420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90" y="2317358"/>
            <a:ext cx="582533" cy="42055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331" y="4209943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806915" y="5139190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port18-</a:t>
            </a:r>
            <a:r>
              <a:rPr lang="en-US" dirty="0" smtClean="0"/>
              <a:t>[</a:t>
            </a:r>
            <a:r>
              <a:rPr lang="en-US" dirty="0" smtClean="0"/>
              <a:t>80.</a:t>
            </a:r>
            <a:r>
              <a:rPr lang="en-US" dirty="0" smtClean="0"/>
              <a:t>.83]</a:t>
            </a:r>
            <a:endParaRPr lang="en-US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525" y="3113965"/>
            <a:ext cx="772479" cy="747561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3581890" y="998730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46675" y="2483895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1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52020" y="2033845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87654" y="436249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3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1990" y="414908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1520" y="3744035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>
                <a:solidFill>
                  <a:srgbClr val="FF6600"/>
                </a:solidFill>
              </a:rPr>
              <a:t>3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1830" y="638690"/>
            <a:ext cx="772479" cy="747561"/>
          </a:xfrm>
          <a:prstGeom prst="rect">
            <a:avLst/>
          </a:prstGeom>
        </p:spPr>
      </p:pic>
      <p:cxnSp>
        <p:nvCxnSpPr>
          <p:cNvPr id="150" name="Straight Arrow Connector 147"/>
          <p:cNvCxnSpPr>
            <a:stCxn id="148" idx="2"/>
            <a:endCxn id="145" idx="1"/>
          </p:cNvCxnSpPr>
          <p:nvPr/>
        </p:nvCxnSpPr>
        <p:spPr>
          <a:xfrm rot="16200000" flipH="1">
            <a:off x="1029174" y="3834842"/>
            <a:ext cx="387623" cy="1129337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47"/>
          <p:cNvCxnSpPr>
            <a:stCxn id="139" idx="3"/>
            <a:endCxn id="144" idx="1"/>
          </p:cNvCxnSpPr>
          <p:nvPr/>
        </p:nvCxnSpPr>
        <p:spPr>
          <a:xfrm>
            <a:off x="4395484" y="1229563"/>
            <a:ext cx="356536" cy="1035115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40" y="5589240"/>
            <a:ext cx="772479" cy="747561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656565" y="1898830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1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cxnSp>
        <p:nvCxnSpPr>
          <p:cNvPr id="155" name="Straight Arrow Connector 147"/>
          <p:cNvCxnSpPr>
            <a:stCxn id="154" idx="2"/>
            <a:endCxn id="143" idx="1"/>
          </p:cNvCxnSpPr>
          <p:nvPr/>
        </p:nvCxnSpPr>
        <p:spPr>
          <a:xfrm rot="16200000" flipH="1">
            <a:off x="1177902" y="2245954"/>
            <a:ext cx="354233" cy="583313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57" idx="0"/>
          </p:cNvCxnSpPr>
          <p:nvPr/>
        </p:nvCxnSpPr>
        <p:spPr>
          <a:xfrm>
            <a:off x="3761910" y="3068960"/>
            <a:ext cx="6854" cy="3600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3716905" y="34290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761910" y="3338990"/>
            <a:ext cx="16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port10</a:t>
            </a:r>
            <a:r>
              <a:rPr lang="en-US" dirty="0" smtClean="0"/>
              <a:t>-</a:t>
            </a:r>
            <a:r>
              <a:rPr lang="en-US" dirty="0" smtClean="0"/>
              <a:t>[80..83]</a:t>
            </a:r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5517105" y="491416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459297" y="530922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33022" y="2941013"/>
            <a:ext cx="1371600" cy="267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4763723"/>
            <a:ext cx="1371600" cy="267101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4842030" y="5364215"/>
            <a:ext cx="14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port7-</a:t>
            </a:r>
            <a:r>
              <a:rPr lang="en-US" dirty="0" smtClean="0"/>
              <a:t>[80..83]</a:t>
            </a:r>
            <a:endParaRPr lang="en-US" dirty="0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580" y="1223755"/>
            <a:ext cx="772479" cy="747561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196625" y="5859270"/>
            <a:ext cx="81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uRA</a:t>
            </a:r>
            <a:r>
              <a:rPr lang="en-US" sz="2400" b="1" baseline="-25000" dirty="0">
                <a:solidFill>
                  <a:srgbClr val="FF6600"/>
                </a:solidFill>
              </a:rPr>
              <a:t>4</a:t>
            </a:r>
          </a:p>
        </p:txBody>
      </p:sp>
      <p:cxnSp>
        <p:nvCxnSpPr>
          <p:cNvPr id="164" name="Straight Arrow Connector 147"/>
          <p:cNvCxnSpPr>
            <a:stCxn id="163" idx="3"/>
            <a:endCxn id="146" idx="2"/>
          </p:cNvCxnSpPr>
          <p:nvPr/>
        </p:nvCxnSpPr>
        <p:spPr>
          <a:xfrm flipV="1">
            <a:off x="2010219" y="4610745"/>
            <a:ext cx="2873834" cy="1479358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5" y="1223755"/>
            <a:ext cx="694267" cy="694267"/>
          </a:xfrm>
          <a:prstGeom prst="rect">
            <a:avLst/>
          </a:prstGeom>
        </p:spPr>
      </p:pic>
      <p:cxnSp>
        <p:nvCxnSpPr>
          <p:cNvPr id="153" name="Straight Arrow Connector 147"/>
          <p:cNvCxnSpPr/>
          <p:nvPr/>
        </p:nvCxnSpPr>
        <p:spPr>
          <a:xfrm rot="16200000" flipH="1">
            <a:off x="5854644" y="2146359"/>
            <a:ext cx="720078" cy="315033"/>
          </a:xfrm>
          <a:prstGeom prst="curvedConnector3">
            <a:avLst>
              <a:gd name="adj1" fmla="val 170170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04" idx="2"/>
          </p:cNvCxnSpPr>
          <p:nvPr/>
        </p:nvCxnSpPr>
        <p:spPr>
          <a:xfrm flipV="1">
            <a:off x="3873500" y="4886871"/>
            <a:ext cx="315202" cy="262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67118" y="4763723"/>
            <a:ext cx="1371600" cy="267101"/>
          </a:xfrm>
          <a:prstGeom prst="rect">
            <a:avLst/>
          </a:prstGeom>
        </p:spPr>
      </p:pic>
      <p:cxnSp>
        <p:nvCxnSpPr>
          <p:cNvPr id="152" name="Straight Arrow Connector 147"/>
          <p:cNvCxnSpPr>
            <a:stCxn id="125" idx="0"/>
            <a:endCxn id="60" idx="7"/>
          </p:cNvCxnSpPr>
          <p:nvPr/>
        </p:nvCxnSpPr>
        <p:spPr>
          <a:xfrm rot="16200000" flipH="1">
            <a:off x="3443908" y="5063396"/>
            <a:ext cx="40632" cy="502398"/>
          </a:xfrm>
          <a:prstGeom prst="curvedConnector3">
            <a:avLst>
              <a:gd name="adj1" fmla="val -1249594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47"/>
          <p:cNvCxnSpPr>
            <a:stCxn id="160" idx="6"/>
            <a:endCxn id="59" idx="1"/>
          </p:cNvCxnSpPr>
          <p:nvPr/>
        </p:nvCxnSpPr>
        <p:spPr>
          <a:xfrm flipV="1">
            <a:off x="5563014" y="5303816"/>
            <a:ext cx="626794" cy="59010"/>
          </a:xfrm>
          <a:prstGeom prst="curvedConnector4">
            <a:avLst>
              <a:gd name="adj1" fmla="val -7945"/>
              <a:gd name="adj2" fmla="val 858348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47"/>
          <p:cNvCxnSpPr>
            <a:stCxn id="158" idx="1"/>
            <a:endCxn id="122" idx="2"/>
          </p:cNvCxnSpPr>
          <p:nvPr/>
        </p:nvCxnSpPr>
        <p:spPr>
          <a:xfrm rot="10800000">
            <a:off x="3628192" y="2654740"/>
            <a:ext cx="133719" cy="868916"/>
          </a:xfrm>
          <a:prstGeom prst="curvedConnector2">
            <a:avLst/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instructions 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https://github.com/jeroenh/NSI-Tutorial-Topologies/wiki/OpenNSA-</a:t>
            </a:r>
            <a:r>
              <a:rPr lang="en-US" dirty="0" smtClean="0">
                <a:hlinkClick r:id="rId2"/>
              </a:rPr>
              <a:t>installation</a:t>
            </a:r>
            <a:endParaRPr lang="en-US" dirty="0" smtClean="0"/>
          </a:p>
          <a:p>
            <a:r>
              <a:rPr lang="en-US" dirty="0" smtClean="0"/>
              <a:t>Transform the command there to use the right domain and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8055271" y="4053369"/>
            <a:ext cx="376865" cy="3622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001254" y="4053369"/>
            <a:ext cx="376865" cy="3622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5958"/>
          </a:xfrm>
        </p:spPr>
        <p:txBody>
          <a:bodyPr/>
          <a:lstStyle/>
          <a:p>
            <a:r>
              <a:rPr lang="en-US" dirty="0" smtClean="0"/>
              <a:t>NSI: A Basic Overview: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54780" y="4732830"/>
            <a:ext cx="1071536" cy="563217"/>
            <a:chOff x="6659917" y="5069740"/>
            <a:chExt cx="1413243" cy="669075"/>
          </a:xfrm>
        </p:grpSpPr>
        <p:sp>
          <p:nvSpPr>
            <p:cNvPr id="13" name="Oval 12"/>
            <p:cNvSpPr/>
            <p:nvPr/>
          </p:nvSpPr>
          <p:spPr>
            <a:xfrm>
              <a:off x="6659917" y="5158351"/>
              <a:ext cx="1413243" cy="43839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53592" y="5069740"/>
              <a:ext cx="665056" cy="669075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69252" y="5069740"/>
              <a:ext cx="665056" cy="669075"/>
            </a:xfrm>
            <a:prstGeom prst="ellipse">
              <a:avLst/>
            </a:prstGeom>
            <a:solidFill>
              <a:srgbClr val="A6A6A6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19993" y="4732830"/>
            <a:ext cx="1071536" cy="563217"/>
            <a:chOff x="6659917" y="5069740"/>
            <a:chExt cx="1413243" cy="669075"/>
          </a:xfrm>
        </p:grpSpPr>
        <p:sp>
          <p:nvSpPr>
            <p:cNvPr id="17" name="Oval 16"/>
            <p:cNvSpPr/>
            <p:nvPr/>
          </p:nvSpPr>
          <p:spPr>
            <a:xfrm>
              <a:off x="6659917" y="5158351"/>
              <a:ext cx="1413243" cy="43839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53592" y="5069740"/>
              <a:ext cx="665056" cy="669075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269252" y="5069740"/>
              <a:ext cx="665056" cy="669075"/>
            </a:xfrm>
            <a:prstGeom prst="ellipse">
              <a:avLst/>
            </a:prstGeom>
            <a:solidFill>
              <a:srgbClr val="A6A6A6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999284" y="2545082"/>
            <a:ext cx="376865" cy="36224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4"/>
          <p:cNvGrpSpPr/>
          <p:nvPr/>
        </p:nvGrpSpPr>
        <p:grpSpPr>
          <a:xfrm flipH="1">
            <a:off x="6999284" y="2907325"/>
            <a:ext cx="378660" cy="489318"/>
            <a:chOff x="4121357" y="2831355"/>
            <a:chExt cx="612504" cy="1242607"/>
          </a:xfrm>
        </p:grpSpPr>
        <p:sp>
          <p:nvSpPr>
            <p:cNvPr id="22" name="Freeform 21"/>
            <p:cNvSpPr/>
            <p:nvPr/>
          </p:nvSpPr>
          <p:spPr>
            <a:xfrm>
              <a:off x="4121357" y="2831355"/>
              <a:ext cx="149068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 flipV="1">
              <a:off x="4584793" y="2831355"/>
              <a:ext cx="149068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14"/>
          <p:cNvGrpSpPr/>
          <p:nvPr/>
        </p:nvGrpSpPr>
        <p:grpSpPr>
          <a:xfrm rot="18314677" flipH="1">
            <a:off x="7636766" y="3432519"/>
            <a:ext cx="178423" cy="895306"/>
            <a:chOff x="4121357" y="2831355"/>
            <a:chExt cx="612504" cy="1242607"/>
          </a:xfrm>
        </p:grpSpPr>
        <p:sp>
          <p:nvSpPr>
            <p:cNvPr id="25" name="Freeform 24"/>
            <p:cNvSpPr/>
            <p:nvPr/>
          </p:nvSpPr>
          <p:spPr>
            <a:xfrm flipV="1">
              <a:off x="4121357" y="2831355"/>
              <a:ext cx="149068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4584793" y="2831355"/>
              <a:ext cx="149068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4"/>
          <p:cNvGrpSpPr/>
          <p:nvPr/>
        </p:nvGrpSpPr>
        <p:grpSpPr>
          <a:xfrm rot="3285323">
            <a:off x="6554576" y="3419302"/>
            <a:ext cx="178423" cy="895306"/>
            <a:chOff x="4121357" y="2831355"/>
            <a:chExt cx="612504" cy="1242607"/>
          </a:xfrm>
        </p:grpSpPr>
        <p:sp>
          <p:nvSpPr>
            <p:cNvPr id="28" name="Freeform 27"/>
            <p:cNvSpPr/>
            <p:nvPr/>
          </p:nvSpPr>
          <p:spPr>
            <a:xfrm flipV="1">
              <a:off x="4121357" y="2831355"/>
              <a:ext cx="149068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flipH="1">
              <a:off x="4584793" y="2831355"/>
              <a:ext cx="149068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89517" y="4705567"/>
            <a:ext cx="1071536" cy="563217"/>
            <a:chOff x="6659917" y="5069740"/>
            <a:chExt cx="1413243" cy="669075"/>
          </a:xfrm>
        </p:grpSpPr>
        <p:sp>
          <p:nvSpPr>
            <p:cNvPr id="35" name="Oval 34"/>
            <p:cNvSpPr/>
            <p:nvPr/>
          </p:nvSpPr>
          <p:spPr>
            <a:xfrm>
              <a:off x="6659917" y="5158351"/>
              <a:ext cx="1413243" cy="438399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853592" y="5069740"/>
              <a:ext cx="665056" cy="669075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269252" y="5069740"/>
              <a:ext cx="665056" cy="669075"/>
            </a:xfrm>
            <a:prstGeom prst="ellipse">
              <a:avLst/>
            </a:prstGeom>
            <a:solidFill>
              <a:srgbClr val="A6A6A6"/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/>
        </p:nvCxnSpPr>
        <p:spPr>
          <a:xfrm rot="10800000">
            <a:off x="6801111" y="3136004"/>
            <a:ext cx="724203" cy="1588"/>
          </a:xfrm>
          <a:prstGeom prst="line">
            <a:avLst/>
          </a:prstGeom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40000" dist="58039" dir="2460000" rotWithShape="0">
              <a:schemeClr val="tx2">
                <a:lumMod val="60000"/>
                <a:lumOff val="4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25314" y="3313830"/>
            <a:ext cx="151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NSI </a:t>
            </a:r>
            <a:r>
              <a:rPr lang="en-US" sz="1600" b="1" dirty="0" smtClean="0">
                <a:solidFill>
                  <a:srgbClr val="0000FF"/>
                </a:solidFill>
              </a:rPr>
              <a:t>protocol(s)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16200000" flipV="1">
            <a:off x="6419393" y="3725512"/>
            <a:ext cx="447990" cy="315446"/>
          </a:xfrm>
          <a:prstGeom prst="line">
            <a:avLst/>
          </a:prstGeom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40000" dist="58039" dir="2460000" rotWithShape="0">
              <a:schemeClr val="tx2">
                <a:lumMod val="60000"/>
                <a:lumOff val="4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7496973" y="3684181"/>
            <a:ext cx="437014" cy="360699"/>
          </a:xfrm>
          <a:prstGeom prst="line">
            <a:avLst/>
          </a:prstGeom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40000" dist="58039" dir="2460000" rotWithShape="0">
              <a:schemeClr val="tx2">
                <a:lumMod val="60000"/>
                <a:lumOff val="4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68295" y="403505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97295" y="5228433"/>
            <a:ext cx="12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C</a:t>
            </a:r>
          </a:p>
        </p:txBody>
      </p:sp>
      <p:sp>
        <p:nvSpPr>
          <p:cNvPr id="79" name="Oval 78"/>
          <p:cNvSpPr/>
          <p:nvPr/>
        </p:nvSpPr>
        <p:spPr>
          <a:xfrm>
            <a:off x="6999284" y="3396643"/>
            <a:ext cx="376865" cy="36224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034563" y="4035050"/>
            <a:ext cx="2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807385" y="1774855"/>
            <a:ext cx="5109534" cy="3968061"/>
            <a:chOff x="117699" y="1246305"/>
            <a:chExt cx="5109534" cy="3968061"/>
          </a:xfrm>
        </p:grpSpPr>
        <p:grpSp>
          <p:nvGrpSpPr>
            <p:cNvPr id="83" name="Group 82"/>
            <p:cNvGrpSpPr/>
            <p:nvPr/>
          </p:nvGrpSpPr>
          <p:grpSpPr>
            <a:xfrm>
              <a:off x="117699" y="1246305"/>
              <a:ext cx="5109534" cy="3968061"/>
              <a:chOff x="117699" y="1246305"/>
              <a:chExt cx="5109534" cy="3968061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1268042" y="2913868"/>
                <a:ext cx="609600" cy="609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294803" y="3435126"/>
                <a:ext cx="2742212" cy="1779240"/>
                <a:chOff x="700320" y="4010197"/>
                <a:chExt cx="1553920" cy="1196914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700320" y="4204733"/>
                  <a:ext cx="1553920" cy="74677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852720" y="4010198"/>
                  <a:ext cx="731257" cy="1196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233720" y="4010197"/>
                  <a:ext cx="731257" cy="119691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805892" y="4232233"/>
                  <a:ext cx="1243171" cy="72290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flat" dir="tl">
                    <a:rot lat="0" lon="0" rev="6360000"/>
                  </a:lightRig>
                </a:scene3d>
                <a:sp3d prstMaterial="flat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/>
              <p:cNvSpPr/>
              <p:nvPr/>
            </p:nvSpPr>
            <p:spPr>
              <a:xfrm>
                <a:off x="1232435" y="1605775"/>
                <a:ext cx="609600" cy="609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80577" y="1659801"/>
                <a:ext cx="13652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Requesting </a:t>
                </a:r>
              </a:p>
              <a:p>
                <a:r>
                  <a:rPr lang="en-US" dirty="0" smtClean="0"/>
                  <a:t>Agent (RA)</a:t>
                </a:r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093116" y="3840879"/>
                <a:ext cx="864851" cy="720734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14"/>
              <p:cNvGrpSpPr/>
              <p:nvPr/>
            </p:nvGrpSpPr>
            <p:grpSpPr>
              <a:xfrm flipH="1">
                <a:off x="1265138" y="2142083"/>
                <a:ext cx="612504" cy="823448"/>
                <a:chOff x="4121357" y="2486385"/>
                <a:chExt cx="612504" cy="1242607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4121357" y="2486385"/>
                  <a:ext cx="149068" cy="1242607"/>
                </a:xfrm>
                <a:custGeom>
                  <a:avLst/>
                  <a:gdLst>
                    <a:gd name="connsiteX0" fmla="*/ 505511 w 505511"/>
                    <a:gd name="connsiteY0" fmla="*/ 1763059 h 1763059"/>
                    <a:gd name="connsiteX1" fmla="*/ 72216 w 505511"/>
                    <a:gd name="connsiteY1" fmla="*/ 1374588 h 1763059"/>
                    <a:gd name="connsiteX2" fmla="*/ 72216 w 505511"/>
                    <a:gd name="connsiteY2" fmla="*/ 343647 h 1763059"/>
                    <a:gd name="connsiteX3" fmla="*/ 505511 w 505511"/>
                    <a:gd name="connsiteY3" fmla="*/ 0 h 1763059"/>
                    <a:gd name="connsiteX0" fmla="*/ 508001 w 508001"/>
                    <a:gd name="connsiteY0" fmla="*/ 1763059 h 1763059"/>
                    <a:gd name="connsiteX1" fmla="*/ 74706 w 508001"/>
                    <a:gd name="connsiteY1" fmla="*/ 1374588 h 1763059"/>
                    <a:gd name="connsiteX2" fmla="*/ 59765 w 508001"/>
                    <a:gd name="connsiteY2" fmla="*/ 978647 h 1763059"/>
                    <a:gd name="connsiteX3" fmla="*/ 74706 w 508001"/>
                    <a:gd name="connsiteY3" fmla="*/ 343647 h 1763059"/>
                    <a:gd name="connsiteX4" fmla="*/ 508001 w 508001"/>
                    <a:gd name="connsiteY4" fmla="*/ 0 h 1763059"/>
                    <a:gd name="connsiteX0" fmla="*/ 520452 w 520452"/>
                    <a:gd name="connsiteY0" fmla="*/ 1763059 h 1763059"/>
                    <a:gd name="connsiteX1" fmla="*/ 72216 w 520452"/>
                    <a:gd name="connsiteY1" fmla="*/ 978647 h 1763059"/>
                    <a:gd name="connsiteX2" fmla="*/ 87157 w 520452"/>
                    <a:gd name="connsiteY2" fmla="*/ 343647 h 1763059"/>
                    <a:gd name="connsiteX3" fmla="*/ 520452 w 520452"/>
                    <a:gd name="connsiteY3" fmla="*/ 0 h 1763059"/>
                    <a:gd name="connsiteX0" fmla="*/ 520452 w 520452"/>
                    <a:gd name="connsiteY0" fmla="*/ 1763059 h 1763059"/>
                    <a:gd name="connsiteX1" fmla="*/ 72216 w 520452"/>
                    <a:gd name="connsiteY1" fmla="*/ 1253285 h 1763059"/>
                    <a:gd name="connsiteX2" fmla="*/ 87157 w 520452"/>
                    <a:gd name="connsiteY2" fmla="*/ 343647 h 1763059"/>
                    <a:gd name="connsiteX3" fmla="*/ 520452 w 520452"/>
                    <a:gd name="connsiteY3" fmla="*/ 0 h 1763059"/>
                    <a:gd name="connsiteX0" fmla="*/ 482352 w 482352"/>
                    <a:gd name="connsiteY0" fmla="*/ 1763059 h 1763059"/>
                    <a:gd name="connsiteX1" fmla="*/ 34116 w 482352"/>
                    <a:gd name="connsiteY1" fmla="*/ 1253285 h 1763059"/>
                    <a:gd name="connsiteX2" fmla="*/ 277657 w 482352"/>
                    <a:gd name="connsiteY2" fmla="*/ 618285 h 1763059"/>
                    <a:gd name="connsiteX3" fmla="*/ 482352 w 482352"/>
                    <a:gd name="connsiteY3" fmla="*/ 0 h 1763059"/>
                    <a:gd name="connsiteX0" fmla="*/ 253752 w 253752"/>
                    <a:gd name="connsiteY0" fmla="*/ 1763059 h 1763059"/>
                    <a:gd name="connsiteX1" fmla="*/ 34116 w 253752"/>
                    <a:gd name="connsiteY1" fmla="*/ 1253285 h 1763059"/>
                    <a:gd name="connsiteX2" fmla="*/ 49057 w 253752"/>
                    <a:gd name="connsiteY2" fmla="*/ 618285 h 1763059"/>
                    <a:gd name="connsiteX3" fmla="*/ 253752 w 253752"/>
                    <a:gd name="connsiteY3" fmla="*/ 0 h 1763059"/>
                    <a:gd name="connsiteX0" fmla="*/ 253752 w 253752"/>
                    <a:gd name="connsiteY0" fmla="*/ 1763059 h 1763059"/>
                    <a:gd name="connsiteX1" fmla="*/ 34116 w 253752"/>
                    <a:gd name="connsiteY1" fmla="*/ 1253285 h 1763059"/>
                    <a:gd name="connsiteX2" fmla="*/ 49057 w 253752"/>
                    <a:gd name="connsiteY2" fmla="*/ 618285 h 1763059"/>
                    <a:gd name="connsiteX3" fmla="*/ 44575 w 253752"/>
                    <a:gd name="connsiteY3" fmla="*/ 597647 h 1763059"/>
                    <a:gd name="connsiteX4" fmla="*/ 253752 w 253752"/>
                    <a:gd name="connsiteY4" fmla="*/ 0 h 1763059"/>
                    <a:gd name="connsiteX0" fmla="*/ 288365 w 288365"/>
                    <a:gd name="connsiteY0" fmla="*/ 1763059 h 1763059"/>
                    <a:gd name="connsiteX1" fmla="*/ 68729 w 288365"/>
                    <a:gd name="connsiteY1" fmla="*/ 1253285 h 1763059"/>
                    <a:gd name="connsiteX2" fmla="*/ 83670 w 288365"/>
                    <a:gd name="connsiteY2" fmla="*/ 618285 h 1763059"/>
                    <a:gd name="connsiteX3" fmla="*/ 79188 w 288365"/>
                    <a:gd name="connsiteY3" fmla="*/ 597647 h 1763059"/>
                    <a:gd name="connsiteX4" fmla="*/ 288365 w 288365"/>
                    <a:gd name="connsiteY4" fmla="*/ 0 h 1763059"/>
                    <a:gd name="connsiteX0" fmla="*/ 288365 w 288365"/>
                    <a:gd name="connsiteY0" fmla="*/ 1763059 h 1763059"/>
                    <a:gd name="connsiteX1" fmla="*/ 68729 w 288365"/>
                    <a:gd name="connsiteY1" fmla="*/ 1253285 h 1763059"/>
                    <a:gd name="connsiteX2" fmla="*/ 83670 w 288365"/>
                    <a:gd name="connsiteY2" fmla="*/ 618285 h 1763059"/>
                    <a:gd name="connsiteX3" fmla="*/ 79188 w 288365"/>
                    <a:gd name="connsiteY3" fmla="*/ 597647 h 1763059"/>
                    <a:gd name="connsiteX4" fmla="*/ 288365 w 288365"/>
                    <a:gd name="connsiteY4" fmla="*/ 0 h 1763059"/>
                    <a:gd name="connsiteX0" fmla="*/ 836705 w 836705"/>
                    <a:gd name="connsiteY0" fmla="*/ 1763059 h 1763059"/>
                    <a:gd name="connsiteX1" fmla="*/ 617069 w 836705"/>
                    <a:gd name="connsiteY1" fmla="*/ 1253285 h 1763059"/>
                    <a:gd name="connsiteX2" fmla="*/ 632010 w 836705"/>
                    <a:gd name="connsiteY2" fmla="*/ 618285 h 1763059"/>
                    <a:gd name="connsiteX3" fmla="*/ 627528 w 836705"/>
                    <a:gd name="connsiteY3" fmla="*/ 597647 h 1763059"/>
                    <a:gd name="connsiteX4" fmla="*/ 836705 w 836705"/>
                    <a:gd name="connsiteY4" fmla="*/ 0 h 1763059"/>
                    <a:gd name="connsiteX0" fmla="*/ 836705 w 836705"/>
                    <a:gd name="connsiteY0" fmla="*/ 1763059 h 1763059"/>
                    <a:gd name="connsiteX1" fmla="*/ 617069 w 836705"/>
                    <a:gd name="connsiteY1" fmla="*/ 1253285 h 1763059"/>
                    <a:gd name="connsiteX2" fmla="*/ 632010 w 836705"/>
                    <a:gd name="connsiteY2" fmla="*/ 618285 h 1763059"/>
                    <a:gd name="connsiteX3" fmla="*/ 627528 w 836705"/>
                    <a:gd name="connsiteY3" fmla="*/ 872285 h 1763059"/>
                    <a:gd name="connsiteX4" fmla="*/ 836705 w 836705"/>
                    <a:gd name="connsiteY4" fmla="*/ 0 h 1763059"/>
                    <a:gd name="connsiteX0" fmla="*/ 253752 w 253752"/>
                    <a:gd name="connsiteY0" fmla="*/ 1763059 h 1763059"/>
                    <a:gd name="connsiteX1" fmla="*/ 34116 w 253752"/>
                    <a:gd name="connsiteY1" fmla="*/ 1253285 h 1763059"/>
                    <a:gd name="connsiteX2" fmla="*/ 49057 w 253752"/>
                    <a:gd name="connsiteY2" fmla="*/ 618285 h 1763059"/>
                    <a:gd name="connsiteX3" fmla="*/ 253752 w 253752"/>
                    <a:gd name="connsiteY3" fmla="*/ 0 h 1763059"/>
                    <a:gd name="connsiteX0" fmla="*/ 238232 w 238232"/>
                    <a:gd name="connsiteY0" fmla="*/ 1763059 h 1763059"/>
                    <a:gd name="connsiteX1" fmla="*/ 37012 w 238232"/>
                    <a:gd name="connsiteY1" fmla="*/ 972881 h 1763059"/>
                    <a:gd name="connsiteX2" fmla="*/ 33537 w 238232"/>
                    <a:gd name="connsiteY2" fmla="*/ 618285 h 1763059"/>
                    <a:gd name="connsiteX3" fmla="*/ 238232 w 238232"/>
                    <a:gd name="connsiteY3" fmla="*/ 0 h 1763059"/>
                    <a:gd name="connsiteX0" fmla="*/ 201220 w 201220"/>
                    <a:gd name="connsiteY0" fmla="*/ 1763059 h 1763059"/>
                    <a:gd name="connsiteX1" fmla="*/ 0 w 201220"/>
                    <a:gd name="connsiteY1" fmla="*/ 972881 h 1763059"/>
                    <a:gd name="connsiteX2" fmla="*/ 201220 w 201220"/>
                    <a:gd name="connsiteY2" fmla="*/ 0 h 1763059"/>
                    <a:gd name="connsiteX0" fmla="*/ 161176 w 161176"/>
                    <a:gd name="connsiteY0" fmla="*/ 1763059 h 1763059"/>
                    <a:gd name="connsiteX1" fmla="*/ 0 w 161176"/>
                    <a:gd name="connsiteY1" fmla="*/ 972881 h 1763059"/>
                    <a:gd name="connsiteX2" fmla="*/ 161176 w 161176"/>
                    <a:gd name="connsiteY2" fmla="*/ 0 h 1763059"/>
                    <a:gd name="connsiteX0" fmla="*/ 93382 w 241709"/>
                    <a:gd name="connsiteY0" fmla="*/ 1763059 h 1763059"/>
                    <a:gd name="connsiteX1" fmla="*/ 80533 w 241709"/>
                    <a:gd name="connsiteY1" fmla="*/ 972881 h 1763059"/>
                    <a:gd name="connsiteX2" fmla="*/ 241709 w 241709"/>
                    <a:gd name="connsiteY2" fmla="*/ 0 h 1763059"/>
                    <a:gd name="connsiteX0" fmla="*/ 93382 w 241709"/>
                    <a:gd name="connsiteY0" fmla="*/ 1763059 h 1763059"/>
                    <a:gd name="connsiteX1" fmla="*/ 80533 w 241709"/>
                    <a:gd name="connsiteY1" fmla="*/ 972881 h 1763059"/>
                    <a:gd name="connsiteX2" fmla="*/ 89690 w 241709"/>
                    <a:gd name="connsiteY2" fmla="*/ 676266 h 1763059"/>
                    <a:gd name="connsiteX3" fmla="*/ 241709 w 241709"/>
                    <a:gd name="connsiteY3" fmla="*/ 0 h 1763059"/>
                    <a:gd name="connsiteX0" fmla="*/ 93382 w 241709"/>
                    <a:gd name="connsiteY0" fmla="*/ 1763059 h 1763059"/>
                    <a:gd name="connsiteX1" fmla="*/ 80533 w 241709"/>
                    <a:gd name="connsiteY1" fmla="*/ 972881 h 1763059"/>
                    <a:gd name="connsiteX2" fmla="*/ 241709 w 241709"/>
                    <a:gd name="connsiteY2" fmla="*/ 0 h 1763059"/>
                    <a:gd name="connsiteX0" fmla="*/ 104678 w 172475"/>
                    <a:gd name="connsiteY0" fmla="*/ 1482655 h 1482655"/>
                    <a:gd name="connsiteX1" fmla="*/ 11299 w 172475"/>
                    <a:gd name="connsiteY1" fmla="*/ 972881 h 1482655"/>
                    <a:gd name="connsiteX2" fmla="*/ 172475 w 172475"/>
                    <a:gd name="connsiteY2" fmla="*/ 0 h 1482655"/>
                    <a:gd name="connsiteX0" fmla="*/ 263519 w 331316"/>
                    <a:gd name="connsiteY0" fmla="*/ 1482655 h 1482655"/>
                    <a:gd name="connsiteX1" fmla="*/ 170140 w 331316"/>
                    <a:gd name="connsiteY1" fmla="*/ 972881 h 1482655"/>
                    <a:gd name="connsiteX2" fmla="*/ 331316 w 331316"/>
                    <a:gd name="connsiteY2" fmla="*/ 0 h 1482655"/>
                    <a:gd name="connsiteX0" fmla="*/ 263519 w 331316"/>
                    <a:gd name="connsiteY0" fmla="*/ 1482655 h 1482655"/>
                    <a:gd name="connsiteX1" fmla="*/ 191952 w 331316"/>
                    <a:gd name="connsiteY1" fmla="*/ 692478 h 1482655"/>
                    <a:gd name="connsiteX2" fmla="*/ 331316 w 331316"/>
                    <a:gd name="connsiteY2" fmla="*/ 0 h 1482655"/>
                    <a:gd name="connsiteX0" fmla="*/ 0 w 67797"/>
                    <a:gd name="connsiteY0" fmla="*/ 1482655 h 1482655"/>
                    <a:gd name="connsiteX1" fmla="*/ 67797 w 6779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47134 w 61307"/>
                    <a:gd name="connsiteY1" fmla="*/ 733079 h 1482655"/>
                    <a:gd name="connsiteX2" fmla="*/ 0 w 61307"/>
                    <a:gd name="connsiteY2" fmla="*/ 0 h 1482655"/>
                    <a:gd name="connsiteX0" fmla="*/ 178592 w 178592"/>
                    <a:gd name="connsiteY0" fmla="*/ 1482655 h 1482655"/>
                    <a:gd name="connsiteX1" fmla="*/ 164419 w 178592"/>
                    <a:gd name="connsiteY1" fmla="*/ 733079 h 1482655"/>
                    <a:gd name="connsiteX2" fmla="*/ 7856 w 178592"/>
                    <a:gd name="connsiteY2" fmla="*/ 733079 h 1482655"/>
                    <a:gd name="connsiteX3" fmla="*/ 117285 w 178592"/>
                    <a:gd name="connsiteY3" fmla="*/ 0 h 1482655"/>
                    <a:gd name="connsiteX0" fmla="*/ 180413 w 180413"/>
                    <a:gd name="connsiteY0" fmla="*/ 1482655 h 1482655"/>
                    <a:gd name="connsiteX1" fmla="*/ 61041 w 180413"/>
                    <a:gd name="connsiteY1" fmla="*/ 1069954 h 1482655"/>
                    <a:gd name="connsiteX2" fmla="*/ 9677 w 180413"/>
                    <a:gd name="connsiteY2" fmla="*/ 733079 h 1482655"/>
                    <a:gd name="connsiteX3" fmla="*/ 119106 w 180413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45080 w 147936"/>
                    <a:gd name="connsiteY0" fmla="*/ 1524197 h 1524197"/>
                    <a:gd name="connsiteX1" fmla="*/ 25708 w 147936"/>
                    <a:gd name="connsiteY1" fmla="*/ 1111496 h 1524197"/>
                    <a:gd name="connsiteX2" fmla="*/ 19291 w 147936"/>
                    <a:gd name="connsiteY2" fmla="*/ 587686 h 1524197"/>
                    <a:gd name="connsiteX3" fmla="*/ 141454 w 147936"/>
                    <a:gd name="connsiteY3" fmla="*/ 0 h 1524197"/>
                    <a:gd name="connsiteX0" fmla="*/ 145080 w 145080"/>
                    <a:gd name="connsiteY0" fmla="*/ 1524197 h 1524197"/>
                    <a:gd name="connsiteX1" fmla="*/ 25708 w 145080"/>
                    <a:gd name="connsiteY1" fmla="*/ 1111496 h 1524197"/>
                    <a:gd name="connsiteX2" fmla="*/ 19291 w 145080"/>
                    <a:gd name="connsiteY2" fmla="*/ 587686 h 1524197"/>
                    <a:gd name="connsiteX3" fmla="*/ 141454 w 145080"/>
                    <a:gd name="connsiteY3" fmla="*/ 0 h 1524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80" h="1524197">
                      <a:moveTo>
                        <a:pt x="145080" y="1524197"/>
                      </a:moveTo>
                      <a:cubicBezTo>
                        <a:pt x="105289" y="1386630"/>
                        <a:pt x="93056" y="1485673"/>
                        <a:pt x="25708" y="1111496"/>
                      </a:cubicBezTo>
                      <a:cubicBezTo>
                        <a:pt x="21973" y="986567"/>
                        <a:pt x="0" y="772935"/>
                        <a:pt x="19291" y="587686"/>
                      </a:cubicBezTo>
                      <a:cubicBezTo>
                        <a:pt x="38582" y="402437"/>
                        <a:pt x="26579" y="466730"/>
                        <a:pt x="141454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 flipH="1" flipV="1">
                  <a:off x="4584793" y="2486385"/>
                  <a:ext cx="149068" cy="1242607"/>
                </a:xfrm>
                <a:custGeom>
                  <a:avLst/>
                  <a:gdLst>
                    <a:gd name="connsiteX0" fmla="*/ 505511 w 505511"/>
                    <a:gd name="connsiteY0" fmla="*/ 1763059 h 1763059"/>
                    <a:gd name="connsiteX1" fmla="*/ 72216 w 505511"/>
                    <a:gd name="connsiteY1" fmla="*/ 1374588 h 1763059"/>
                    <a:gd name="connsiteX2" fmla="*/ 72216 w 505511"/>
                    <a:gd name="connsiteY2" fmla="*/ 343647 h 1763059"/>
                    <a:gd name="connsiteX3" fmla="*/ 505511 w 505511"/>
                    <a:gd name="connsiteY3" fmla="*/ 0 h 1763059"/>
                    <a:gd name="connsiteX0" fmla="*/ 508001 w 508001"/>
                    <a:gd name="connsiteY0" fmla="*/ 1763059 h 1763059"/>
                    <a:gd name="connsiteX1" fmla="*/ 74706 w 508001"/>
                    <a:gd name="connsiteY1" fmla="*/ 1374588 h 1763059"/>
                    <a:gd name="connsiteX2" fmla="*/ 59765 w 508001"/>
                    <a:gd name="connsiteY2" fmla="*/ 978647 h 1763059"/>
                    <a:gd name="connsiteX3" fmla="*/ 74706 w 508001"/>
                    <a:gd name="connsiteY3" fmla="*/ 343647 h 1763059"/>
                    <a:gd name="connsiteX4" fmla="*/ 508001 w 508001"/>
                    <a:gd name="connsiteY4" fmla="*/ 0 h 1763059"/>
                    <a:gd name="connsiteX0" fmla="*/ 520452 w 520452"/>
                    <a:gd name="connsiteY0" fmla="*/ 1763059 h 1763059"/>
                    <a:gd name="connsiteX1" fmla="*/ 72216 w 520452"/>
                    <a:gd name="connsiteY1" fmla="*/ 978647 h 1763059"/>
                    <a:gd name="connsiteX2" fmla="*/ 87157 w 520452"/>
                    <a:gd name="connsiteY2" fmla="*/ 343647 h 1763059"/>
                    <a:gd name="connsiteX3" fmla="*/ 520452 w 520452"/>
                    <a:gd name="connsiteY3" fmla="*/ 0 h 1763059"/>
                    <a:gd name="connsiteX0" fmla="*/ 520452 w 520452"/>
                    <a:gd name="connsiteY0" fmla="*/ 1763059 h 1763059"/>
                    <a:gd name="connsiteX1" fmla="*/ 72216 w 520452"/>
                    <a:gd name="connsiteY1" fmla="*/ 1253285 h 1763059"/>
                    <a:gd name="connsiteX2" fmla="*/ 87157 w 520452"/>
                    <a:gd name="connsiteY2" fmla="*/ 343647 h 1763059"/>
                    <a:gd name="connsiteX3" fmla="*/ 520452 w 520452"/>
                    <a:gd name="connsiteY3" fmla="*/ 0 h 1763059"/>
                    <a:gd name="connsiteX0" fmla="*/ 482352 w 482352"/>
                    <a:gd name="connsiteY0" fmla="*/ 1763059 h 1763059"/>
                    <a:gd name="connsiteX1" fmla="*/ 34116 w 482352"/>
                    <a:gd name="connsiteY1" fmla="*/ 1253285 h 1763059"/>
                    <a:gd name="connsiteX2" fmla="*/ 277657 w 482352"/>
                    <a:gd name="connsiteY2" fmla="*/ 618285 h 1763059"/>
                    <a:gd name="connsiteX3" fmla="*/ 482352 w 482352"/>
                    <a:gd name="connsiteY3" fmla="*/ 0 h 1763059"/>
                    <a:gd name="connsiteX0" fmla="*/ 253752 w 253752"/>
                    <a:gd name="connsiteY0" fmla="*/ 1763059 h 1763059"/>
                    <a:gd name="connsiteX1" fmla="*/ 34116 w 253752"/>
                    <a:gd name="connsiteY1" fmla="*/ 1253285 h 1763059"/>
                    <a:gd name="connsiteX2" fmla="*/ 49057 w 253752"/>
                    <a:gd name="connsiteY2" fmla="*/ 618285 h 1763059"/>
                    <a:gd name="connsiteX3" fmla="*/ 253752 w 253752"/>
                    <a:gd name="connsiteY3" fmla="*/ 0 h 1763059"/>
                    <a:gd name="connsiteX0" fmla="*/ 253752 w 253752"/>
                    <a:gd name="connsiteY0" fmla="*/ 1763059 h 1763059"/>
                    <a:gd name="connsiteX1" fmla="*/ 34116 w 253752"/>
                    <a:gd name="connsiteY1" fmla="*/ 1253285 h 1763059"/>
                    <a:gd name="connsiteX2" fmla="*/ 49057 w 253752"/>
                    <a:gd name="connsiteY2" fmla="*/ 618285 h 1763059"/>
                    <a:gd name="connsiteX3" fmla="*/ 44575 w 253752"/>
                    <a:gd name="connsiteY3" fmla="*/ 597647 h 1763059"/>
                    <a:gd name="connsiteX4" fmla="*/ 253752 w 253752"/>
                    <a:gd name="connsiteY4" fmla="*/ 0 h 1763059"/>
                    <a:gd name="connsiteX0" fmla="*/ 288365 w 288365"/>
                    <a:gd name="connsiteY0" fmla="*/ 1763059 h 1763059"/>
                    <a:gd name="connsiteX1" fmla="*/ 68729 w 288365"/>
                    <a:gd name="connsiteY1" fmla="*/ 1253285 h 1763059"/>
                    <a:gd name="connsiteX2" fmla="*/ 83670 w 288365"/>
                    <a:gd name="connsiteY2" fmla="*/ 618285 h 1763059"/>
                    <a:gd name="connsiteX3" fmla="*/ 79188 w 288365"/>
                    <a:gd name="connsiteY3" fmla="*/ 597647 h 1763059"/>
                    <a:gd name="connsiteX4" fmla="*/ 288365 w 288365"/>
                    <a:gd name="connsiteY4" fmla="*/ 0 h 1763059"/>
                    <a:gd name="connsiteX0" fmla="*/ 288365 w 288365"/>
                    <a:gd name="connsiteY0" fmla="*/ 1763059 h 1763059"/>
                    <a:gd name="connsiteX1" fmla="*/ 68729 w 288365"/>
                    <a:gd name="connsiteY1" fmla="*/ 1253285 h 1763059"/>
                    <a:gd name="connsiteX2" fmla="*/ 83670 w 288365"/>
                    <a:gd name="connsiteY2" fmla="*/ 618285 h 1763059"/>
                    <a:gd name="connsiteX3" fmla="*/ 79188 w 288365"/>
                    <a:gd name="connsiteY3" fmla="*/ 597647 h 1763059"/>
                    <a:gd name="connsiteX4" fmla="*/ 288365 w 288365"/>
                    <a:gd name="connsiteY4" fmla="*/ 0 h 1763059"/>
                    <a:gd name="connsiteX0" fmla="*/ 836705 w 836705"/>
                    <a:gd name="connsiteY0" fmla="*/ 1763059 h 1763059"/>
                    <a:gd name="connsiteX1" fmla="*/ 617069 w 836705"/>
                    <a:gd name="connsiteY1" fmla="*/ 1253285 h 1763059"/>
                    <a:gd name="connsiteX2" fmla="*/ 632010 w 836705"/>
                    <a:gd name="connsiteY2" fmla="*/ 618285 h 1763059"/>
                    <a:gd name="connsiteX3" fmla="*/ 627528 w 836705"/>
                    <a:gd name="connsiteY3" fmla="*/ 597647 h 1763059"/>
                    <a:gd name="connsiteX4" fmla="*/ 836705 w 836705"/>
                    <a:gd name="connsiteY4" fmla="*/ 0 h 1763059"/>
                    <a:gd name="connsiteX0" fmla="*/ 836705 w 836705"/>
                    <a:gd name="connsiteY0" fmla="*/ 1763059 h 1763059"/>
                    <a:gd name="connsiteX1" fmla="*/ 617069 w 836705"/>
                    <a:gd name="connsiteY1" fmla="*/ 1253285 h 1763059"/>
                    <a:gd name="connsiteX2" fmla="*/ 632010 w 836705"/>
                    <a:gd name="connsiteY2" fmla="*/ 618285 h 1763059"/>
                    <a:gd name="connsiteX3" fmla="*/ 627528 w 836705"/>
                    <a:gd name="connsiteY3" fmla="*/ 872285 h 1763059"/>
                    <a:gd name="connsiteX4" fmla="*/ 836705 w 836705"/>
                    <a:gd name="connsiteY4" fmla="*/ 0 h 1763059"/>
                    <a:gd name="connsiteX0" fmla="*/ 253752 w 253752"/>
                    <a:gd name="connsiteY0" fmla="*/ 1763059 h 1763059"/>
                    <a:gd name="connsiteX1" fmla="*/ 34116 w 253752"/>
                    <a:gd name="connsiteY1" fmla="*/ 1253285 h 1763059"/>
                    <a:gd name="connsiteX2" fmla="*/ 49057 w 253752"/>
                    <a:gd name="connsiteY2" fmla="*/ 618285 h 1763059"/>
                    <a:gd name="connsiteX3" fmla="*/ 253752 w 253752"/>
                    <a:gd name="connsiteY3" fmla="*/ 0 h 1763059"/>
                    <a:gd name="connsiteX0" fmla="*/ 238232 w 238232"/>
                    <a:gd name="connsiteY0" fmla="*/ 1763059 h 1763059"/>
                    <a:gd name="connsiteX1" fmla="*/ 37012 w 238232"/>
                    <a:gd name="connsiteY1" fmla="*/ 972881 h 1763059"/>
                    <a:gd name="connsiteX2" fmla="*/ 33537 w 238232"/>
                    <a:gd name="connsiteY2" fmla="*/ 618285 h 1763059"/>
                    <a:gd name="connsiteX3" fmla="*/ 238232 w 238232"/>
                    <a:gd name="connsiteY3" fmla="*/ 0 h 1763059"/>
                    <a:gd name="connsiteX0" fmla="*/ 201220 w 201220"/>
                    <a:gd name="connsiteY0" fmla="*/ 1763059 h 1763059"/>
                    <a:gd name="connsiteX1" fmla="*/ 0 w 201220"/>
                    <a:gd name="connsiteY1" fmla="*/ 972881 h 1763059"/>
                    <a:gd name="connsiteX2" fmla="*/ 201220 w 201220"/>
                    <a:gd name="connsiteY2" fmla="*/ 0 h 1763059"/>
                    <a:gd name="connsiteX0" fmla="*/ 161176 w 161176"/>
                    <a:gd name="connsiteY0" fmla="*/ 1763059 h 1763059"/>
                    <a:gd name="connsiteX1" fmla="*/ 0 w 161176"/>
                    <a:gd name="connsiteY1" fmla="*/ 972881 h 1763059"/>
                    <a:gd name="connsiteX2" fmla="*/ 161176 w 161176"/>
                    <a:gd name="connsiteY2" fmla="*/ 0 h 1763059"/>
                    <a:gd name="connsiteX0" fmla="*/ 93382 w 241709"/>
                    <a:gd name="connsiteY0" fmla="*/ 1763059 h 1763059"/>
                    <a:gd name="connsiteX1" fmla="*/ 80533 w 241709"/>
                    <a:gd name="connsiteY1" fmla="*/ 972881 h 1763059"/>
                    <a:gd name="connsiteX2" fmla="*/ 241709 w 241709"/>
                    <a:gd name="connsiteY2" fmla="*/ 0 h 1763059"/>
                    <a:gd name="connsiteX0" fmla="*/ 93382 w 241709"/>
                    <a:gd name="connsiteY0" fmla="*/ 1763059 h 1763059"/>
                    <a:gd name="connsiteX1" fmla="*/ 80533 w 241709"/>
                    <a:gd name="connsiteY1" fmla="*/ 972881 h 1763059"/>
                    <a:gd name="connsiteX2" fmla="*/ 89690 w 241709"/>
                    <a:gd name="connsiteY2" fmla="*/ 676266 h 1763059"/>
                    <a:gd name="connsiteX3" fmla="*/ 241709 w 241709"/>
                    <a:gd name="connsiteY3" fmla="*/ 0 h 1763059"/>
                    <a:gd name="connsiteX0" fmla="*/ 93382 w 241709"/>
                    <a:gd name="connsiteY0" fmla="*/ 1763059 h 1763059"/>
                    <a:gd name="connsiteX1" fmla="*/ 80533 w 241709"/>
                    <a:gd name="connsiteY1" fmla="*/ 972881 h 1763059"/>
                    <a:gd name="connsiteX2" fmla="*/ 241709 w 241709"/>
                    <a:gd name="connsiteY2" fmla="*/ 0 h 1763059"/>
                    <a:gd name="connsiteX0" fmla="*/ 104678 w 172475"/>
                    <a:gd name="connsiteY0" fmla="*/ 1482655 h 1482655"/>
                    <a:gd name="connsiteX1" fmla="*/ 11299 w 172475"/>
                    <a:gd name="connsiteY1" fmla="*/ 972881 h 1482655"/>
                    <a:gd name="connsiteX2" fmla="*/ 172475 w 172475"/>
                    <a:gd name="connsiteY2" fmla="*/ 0 h 1482655"/>
                    <a:gd name="connsiteX0" fmla="*/ 263519 w 331316"/>
                    <a:gd name="connsiteY0" fmla="*/ 1482655 h 1482655"/>
                    <a:gd name="connsiteX1" fmla="*/ 170140 w 331316"/>
                    <a:gd name="connsiteY1" fmla="*/ 972881 h 1482655"/>
                    <a:gd name="connsiteX2" fmla="*/ 331316 w 331316"/>
                    <a:gd name="connsiteY2" fmla="*/ 0 h 1482655"/>
                    <a:gd name="connsiteX0" fmla="*/ 263519 w 331316"/>
                    <a:gd name="connsiteY0" fmla="*/ 1482655 h 1482655"/>
                    <a:gd name="connsiteX1" fmla="*/ 191952 w 331316"/>
                    <a:gd name="connsiteY1" fmla="*/ 692478 h 1482655"/>
                    <a:gd name="connsiteX2" fmla="*/ 331316 w 331316"/>
                    <a:gd name="connsiteY2" fmla="*/ 0 h 1482655"/>
                    <a:gd name="connsiteX0" fmla="*/ 0 w 67797"/>
                    <a:gd name="connsiteY0" fmla="*/ 1482655 h 1482655"/>
                    <a:gd name="connsiteX1" fmla="*/ 67797 w 6779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0 w 61307"/>
                    <a:gd name="connsiteY1" fmla="*/ 0 h 1482655"/>
                    <a:gd name="connsiteX0" fmla="*/ 61307 w 61307"/>
                    <a:gd name="connsiteY0" fmla="*/ 1482655 h 1482655"/>
                    <a:gd name="connsiteX1" fmla="*/ 47134 w 61307"/>
                    <a:gd name="connsiteY1" fmla="*/ 733079 h 1482655"/>
                    <a:gd name="connsiteX2" fmla="*/ 0 w 61307"/>
                    <a:gd name="connsiteY2" fmla="*/ 0 h 1482655"/>
                    <a:gd name="connsiteX0" fmla="*/ 178592 w 178592"/>
                    <a:gd name="connsiteY0" fmla="*/ 1482655 h 1482655"/>
                    <a:gd name="connsiteX1" fmla="*/ 164419 w 178592"/>
                    <a:gd name="connsiteY1" fmla="*/ 733079 h 1482655"/>
                    <a:gd name="connsiteX2" fmla="*/ 7856 w 178592"/>
                    <a:gd name="connsiteY2" fmla="*/ 733079 h 1482655"/>
                    <a:gd name="connsiteX3" fmla="*/ 117285 w 178592"/>
                    <a:gd name="connsiteY3" fmla="*/ 0 h 1482655"/>
                    <a:gd name="connsiteX0" fmla="*/ 180413 w 180413"/>
                    <a:gd name="connsiteY0" fmla="*/ 1482655 h 1482655"/>
                    <a:gd name="connsiteX1" fmla="*/ 61041 w 180413"/>
                    <a:gd name="connsiteY1" fmla="*/ 1069954 h 1482655"/>
                    <a:gd name="connsiteX2" fmla="*/ 9677 w 180413"/>
                    <a:gd name="connsiteY2" fmla="*/ 733079 h 1482655"/>
                    <a:gd name="connsiteX3" fmla="*/ 119106 w 180413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35466 w 135466"/>
                    <a:gd name="connsiteY0" fmla="*/ 1482655 h 1482655"/>
                    <a:gd name="connsiteX1" fmla="*/ 16094 w 135466"/>
                    <a:gd name="connsiteY1" fmla="*/ 1069954 h 1482655"/>
                    <a:gd name="connsiteX2" fmla="*/ 9677 w 135466"/>
                    <a:gd name="connsiteY2" fmla="*/ 546144 h 1482655"/>
                    <a:gd name="connsiteX3" fmla="*/ 74159 w 135466"/>
                    <a:gd name="connsiteY3" fmla="*/ 0 h 1482655"/>
                    <a:gd name="connsiteX0" fmla="*/ 145080 w 147936"/>
                    <a:gd name="connsiteY0" fmla="*/ 1524197 h 1524197"/>
                    <a:gd name="connsiteX1" fmla="*/ 25708 w 147936"/>
                    <a:gd name="connsiteY1" fmla="*/ 1111496 h 1524197"/>
                    <a:gd name="connsiteX2" fmla="*/ 19291 w 147936"/>
                    <a:gd name="connsiteY2" fmla="*/ 587686 h 1524197"/>
                    <a:gd name="connsiteX3" fmla="*/ 141454 w 147936"/>
                    <a:gd name="connsiteY3" fmla="*/ 0 h 1524197"/>
                    <a:gd name="connsiteX0" fmla="*/ 145080 w 145080"/>
                    <a:gd name="connsiteY0" fmla="*/ 1524197 h 1524197"/>
                    <a:gd name="connsiteX1" fmla="*/ 25708 w 145080"/>
                    <a:gd name="connsiteY1" fmla="*/ 1111496 h 1524197"/>
                    <a:gd name="connsiteX2" fmla="*/ 19291 w 145080"/>
                    <a:gd name="connsiteY2" fmla="*/ 587686 h 1524197"/>
                    <a:gd name="connsiteX3" fmla="*/ 141454 w 145080"/>
                    <a:gd name="connsiteY3" fmla="*/ 0 h 1524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80" h="1524197">
                      <a:moveTo>
                        <a:pt x="145080" y="1524197"/>
                      </a:moveTo>
                      <a:cubicBezTo>
                        <a:pt x="105289" y="1386630"/>
                        <a:pt x="93056" y="1485673"/>
                        <a:pt x="25708" y="1111496"/>
                      </a:cubicBezTo>
                      <a:cubicBezTo>
                        <a:pt x="21973" y="986567"/>
                        <a:pt x="0" y="772935"/>
                        <a:pt x="19291" y="587686"/>
                      </a:cubicBezTo>
                      <a:cubicBezTo>
                        <a:pt x="38582" y="402437"/>
                        <a:pt x="26579" y="466730"/>
                        <a:pt x="141454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914887" y="3456685"/>
                <a:ext cx="21530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Network Resource Manager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17699" y="2913868"/>
                <a:ext cx="1185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/>
                  <a:t>Provider </a:t>
                </a:r>
              </a:p>
              <a:p>
                <a:pPr algn="r"/>
                <a:r>
                  <a:rPr lang="en-US" dirty="0" smtClean="0"/>
                  <a:t>Agent (PA)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204536" y="3854122"/>
                <a:ext cx="710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NRM</a:t>
                </a:r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rot="10800000">
                <a:off x="929924" y="2552236"/>
                <a:ext cx="1145194" cy="1588"/>
              </a:xfrm>
              <a:prstGeom prst="line">
                <a:avLst/>
              </a:prstGeom>
              <a:ln w="28575" cap="flat" cmpd="sng" algn="ctr">
                <a:solidFill>
                  <a:srgbClr val="0000F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2054595" y="2326780"/>
                <a:ext cx="31726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Network Services Interface</a:t>
                </a:r>
              </a:p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Protocol(s)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Cube 95"/>
              <p:cNvSpPr/>
              <p:nvPr/>
            </p:nvSpPr>
            <p:spPr bwMode="auto">
              <a:xfrm>
                <a:off x="953796" y="4121708"/>
                <a:ext cx="278639" cy="276540"/>
              </a:xfrm>
              <a:prstGeom prst="cub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7" name="Cube 96"/>
              <p:cNvSpPr/>
              <p:nvPr/>
            </p:nvSpPr>
            <p:spPr bwMode="auto">
              <a:xfrm>
                <a:off x="1335947" y="4423343"/>
                <a:ext cx="278639" cy="276540"/>
              </a:xfrm>
              <a:prstGeom prst="cub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8" name="Cube 97"/>
              <p:cNvSpPr/>
              <p:nvPr/>
            </p:nvSpPr>
            <p:spPr bwMode="auto">
              <a:xfrm>
                <a:off x="1796479" y="4167857"/>
                <a:ext cx="278639" cy="276540"/>
              </a:xfrm>
              <a:prstGeom prst="cub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" charset="-128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303014" y="2992957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NSA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2580" y="1246305"/>
                <a:ext cx="3000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Network Services Agent (NSA)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269196" y="1691136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NSA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06637" y="4798922"/>
                <a:ext cx="2415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NSI “Network Service”</a:t>
                </a:r>
                <a:endParaRPr lang="en-US" dirty="0"/>
              </a:p>
            </p:txBody>
          </p:sp>
        </p:grpSp>
        <p:sp>
          <p:nvSpPr>
            <p:cNvPr id="84" name="Lightning Bolt 83"/>
            <p:cNvSpPr/>
            <p:nvPr/>
          </p:nvSpPr>
          <p:spPr bwMode="auto">
            <a:xfrm rot="1560000">
              <a:off x="1434145" y="3467451"/>
              <a:ext cx="263903" cy="504313"/>
            </a:xfrm>
            <a:prstGeom prst="lightningBol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09" name="Oval 108"/>
          <p:cNvSpPr/>
          <p:nvPr/>
        </p:nvSpPr>
        <p:spPr>
          <a:xfrm>
            <a:off x="5906991" y="4583274"/>
            <a:ext cx="467201" cy="29911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055271" y="4609594"/>
            <a:ext cx="456850" cy="33964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986548" y="4650562"/>
            <a:ext cx="463091" cy="336646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 bwMode="auto">
          <a:xfrm>
            <a:off x="5994230" y="4810971"/>
            <a:ext cx="278639" cy="276540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8092453" y="4843964"/>
            <a:ext cx="278639" cy="276540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Cube 63"/>
          <p:cNvSpPr/>
          <p:nvPr/>
        </p:nvSpPr>
        <p:spPr bwMode="auto">
          <a:xfrm>
            <a:off x="7066613" y="4793365"/>
            <a:ext cx="278639" cy="276540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23860" y="5271957"/>
            <a:ext cx="128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B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365232" y="5268784"/>
            <a:ext cx="11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A</a:t>
            </a:r>
            <a:endParaRPr lang="en-US" dirty="0"/>
          </a:p>
        </p:txBody>
      </p:sp>
      <p:sp>
        <p:nvSpPr>
          <p:cNvPr id="113" name="Lightning Bolt 112"/>
          <p:cNvSpPr/>
          <p:nvPr/>
        </p:nvSpPr>
        <p:spPr bwMode="auto">
          <a:xfrm rot="1560000">
            <a:off x="8148549" y="4313039"/>
            <a:ext cx="263903" cy="391439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4" name="Lightning Bolt 113"/>
          <p:cNvSpPr/>
          <p:nvPr/>
        </p:nvSpPr>
        <p:spPr bwMode="auto">
          <a:xfrm rot="1560000">
            <a:off x="7067468" y="4343644"/>
            <a:ext cx="263903" cy="366841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5" name="Lightning Bolt 114"/>
          <p:cNvSpPr/>
          <p:nvPr/>
        </p:nvSpPr>
        <p:spPr bwMode="auto">
          <a:xfrm rot="1560000">
            <a:off x="6038176" y="4320895"/>
            <a:ext cx="263903" cy="393285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68743" y="4024606"/>
            <a:ext cx="376865" cy="36224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994230" y="39995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35613" y="2197002"/>
            <a:ext cx="16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NSA</a:t>
            </a:r>
            <a:endParaRPr lang="en-US" dirty="0"/>
          </a:p>
        </p:txBody>
      </p:sp>
      <p:grpSp>
        <p:nvGrpSpPr>
          <p:cNvPr id="95" name="Group 14"/>
          <p:cNvGrpSpPr/>
          <p:nvPr/>
        </p:nvGrpSpPr>
        <p:grpSpPr>
          <a:xfrm flipH="1">
            <a:off x="7091440" y="3723021"/>
            <a:ext cx="223939" cy="360017"/>
            <a:chOff x="4336752" y="2831355"/>
            <a:chExt cx="397109" cy="1294625"/>
          </a:xfrm>
        </p:grpSpPr>
        <p:sp>
          <p:nvSpPr>
            <p:cNvPr id="108" name="Freeform 107"/>
            <p:cNvSpPr/>
            <p:nvPr/>
          </p:nvSpPr>
          <p:spPr>
            <a:xfrm flipV="1">
              <a:off x="4336752" y="2883373"/>
              <a:ext cx="149067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 flipH="1">
              <a:off x="4584793" y="2831355"/>
              <a:ext cx="149068" cy="1242607"/>
            </a:xfrm>
            <a:custGeom>
              <a:avLst/>
              <a:gdLst>
                <a:gd name="connsiteX0" fmla="*/ 505511 w 505511"/>
                <a:gd name="connsiteY0" fmla="*/ 1763059 h 1763059"/>
                <a:gd name="connsiteX1" fmla="*/ 72216 w 505511"/>
                <a:gd name="connsiteY1" fmla="*/ 1374588 h 1763059"/>
                <a:gd name="connsiteX2" fmla="*/ 72216 w 505511"/>
                <a:gd name="connsiteY2" fmla="*/ 343647 h 1763059"/>
                <a:gd name="connsiteX3" fmla="*/ 505511 w 505511"/>
                <a:gd name="connsiteY3" fmla="*/ 0 h 1763059"/>
                <a:gd name="connsiteX0" fmla="*/ 508001 w 508001"/>
                <a:gd name="connsiteY0" fmla="*/ 1763059 h 1763059"/>
                <a:gd name="connsiteX1" fmla="*/ 74706 w 508001"/>
                <a:gd name="connsiteY1" fmla="*/ 1374588 h 1763059"/>
                <a:gd name="connsiteX2" fmla="*/ 59765 w 508001"/>
                <a:gd name="connsiteY2" fmla="*/ 978647 h 1763059"/>
                <a:gd name="connsiteX3" fmla="*/ 74706 w 508001"/>
                <a:gd name="connsiteY3" fmla="*/ 343647 h 1763059"/>
                <a:gd name="connsiteX4" fmla="*/ 508001 w 508001"/>
                <a:gd name="connsiteY4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978647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520452 w 520452"/>
                <a:gd name="connsiteY0" fmla="*/ 1763059 h 1763059"/>
                <a:gd name="connsiteX1" fmla="*/ 72216 w 520452"/>
                <a:gd name="connsiteY1" fmla="*/ 1253285 h 1763059"/>
                <a:gd name="connsiteX2" fmla="*/ 87157 w 520452"/>
                <a:gd name="connsiteY2" fmla="*/ 343647 h 1763059"/>
                <a:gd name="connsiteX3" fmla="*/ 520452 w 520452"/>
                <a:gd name="connsiteY3" fmla="*/ 0 h 1763059"/>
                <a:gd name="connsiteX0" fmla="*/ 482352 w 482352"/>
                <a:gd name="connsiteY0" fmla="*/ 1763059 h 1763059"/>
                <a:gd name="connsiteX1" fmla="*/ 34116 w 482352"/>
                <a:gd name="connsiteY1" fmla="*/ 1253285 h 1763059"/>
                <a:gd name="connsiteX2" fmla="*/ 277657 w 482352"/>
                <a:gd name="connsiteY2" fmla="*/ 618285 h 1763059"/>
                <a:gd name="connsiteX3" fmla="*/ 482352 w 4823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44575 w 253752"/>
                <a:gd name="connsiteY3" fmla="*/ 597647 h 1763059"/>
                <a:gd name="connsiteX4" fmla="*/ 253752 w 253752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288365 w 288365"/>
                <a:gd name="connsiteY0" fmla="*/ 1763059 h 1763059"/>
                <a:gd name="connsiteX1" fmla="*/ 68729 w 288365"/>
                <a:gd name="connsiteY1" fmla="*/ 1253285 h 1763059"/>
                <a:gd name="connsiteX2" fmla="*/ 83670 w 288365"/>
                <a:gd name="connsiteY2" fmla="*/ 618285 h 1763059"/>
                <a:gd name="connsiteX3" fmla="*/ 79188 w 288365"/>
                <a:gd name="connsiteY3" fmla="*/ 597647 h 1763059"/>
                <a:gd name="connsiteX4" fmla="*/ 288365 w 28836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597647 h 1763059"/>
                <a:gd name="connsiteX4" fmla="*/ 836705 w 836705"/>
                <a:gd name="connsiteY4" fmla="*/ 0 h 1763059"/>
                <a:gd name="connsiteX0" fmla="*/ 836705 w 836705"/>
                <a:gd name="connsiteY0" fmla="*/ 1763059 h 1763059"/>
                <a:gd name="connsiteX1" fmla="*/ 617069 w 836705"/>
                <a:gd name="connsiteY1" fmla="*/ 1253285 h 1763059"/>
                <a:gd name="connsiteX2" fmla="*/ 632010 w 836705"/>
                <a:gd name="connsiteY2" fmla="*/ 618285 h 1763059"/>
                <a:gd name="connsiteX3" fmla="*/ 627528 w 836705"/>
                <a:gd name="connsiteY3" fmla="*/ 872285 h 1763059"/>
                <a:gd name="connsiteX4" fmla="*/ 836705 w 836705"/>
                <a:gd name="connsiteY4" fmla="*/ 0 h 1763059"/>
                <a:gd name="connsiteX0" fmla="*/ 253752 w 253752"/>
                <a:gd name="connsiteY0" fmla="*/ 1763059 h 1763059"/>
                <a:gd name="connsiteX1" fmla="*/ 34116 w 253752"/>
                <a:gd name="connsiteY1" fmla="*/ 1253285 h 1763059"/>
                <a:gd name="connsiteX2" fmla="*/ 49057 w 253752"/>
                <a:gd name="connsiteY2" fmla="*/ 618285 h 1763059"/>
                <a:gd name="connsiteX3" fmla="*/ 253752 w 253752"/>
                <a:gd name="connsiteY3" fmla="*/ 0 h 1763059"/>
                <a:gd name="connsiteX0" fmla="*/ 238232 w 238232"/>
                <a:gd name="connsiteY0" fmla="*/ 1763059 h 1763059"/>
                <a:gd name="connsiteX1" fmla="*/ 37012 w 238232"/>
                <a:gd name="connsiteY1" fmla="*/ 972881 h 1763059"/>
                <a:gd name="connsiteX2" fmla="*/ 33537 w 238232"/>
                <a:gd name="connsiteY2" fmla="*/ 618285 h 1763059"/>
                <a:gd name="connsiteX3" fmla="*/ 238232 w 238232"/>
                <a:gd name="connsiteY3" fmla="*/ 0 h 1763059"/>
                <a:gd name="connsiteX0" fmla="*/ 201220 w 201220"/>
                <a:gd name="connsiteY0" fmla="*/ 1763059 h 1763059"/>
                <a:gd name="connsiteX1" fmla="*/ 0 w 201220"/>
                <a:gd name="connsiteY1" fmla="*/ 972881 h 1763059"/>
                <a:gd name="connsiteX2" fmla="*/ 201220 w 201220"/>
                <a:gd name="connsiteY2" fmla="*/ 0 h 1763059"/>
                <a:gd name="connsiteX0" fmla="*/ 161176 w 161176"/>
                <a:gd name="connsiteY0" fmla="*/ 1763059 h 1763059"/>
                <a:gd name="connsiteX1" fmla="*/ 0 w 161176"/>
                <a:gd name="connsiteY1" fmla="*/ 972881 h 1763059"/>
                <a:gd name="connsiteX2" fmla="*/ 161176 w 161176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89690 w 241709"/>
                <a:gd name="connsiteY2" fmla="*/ 676266 h 1763059"/>
                <a:gd name="connsiteX3" fmla="*/ 241709 w 241709"/>
                <a:gd name="connsiteY3" fmla="*/ 0 h 1763059"/>
                <a:gd name="connsiteX0" fmla="*/ 93382 w 241709"/>
                <a:gd name="connsiteY0" fmla="*/ 1763059 h 1763059"/>
                <a:gd name="connsiteX1" fmla="*/ 80533 w 241709"/>
                <a:gd name="connsiteY1" fmla="*/ 972881 h 1763059"/>
                <a:gd name="connsiteX2" fmla="*/ 241709 w 241709"/>
                <a:gd name="connsiteY2" fmla="*/ 0 h 1763059"/>
                <a:gd name="connsiteX0" fmla="*/ 104678 w 172475"/>
                <a:gd name="connsiteY0" fmla="*/ 1482655 h 1482655"/>
                <a:gd name="connsiteX1" fmla="*/ 11299 w 172475"/>
                <a:gd name="connsiteY1" fmla="*/ 972881 h 1482655"/>
                <a:gd name="connsiteX2" fmla="*/ 172475 w 172475"/>
                <a:gd name="connsiteY2" fmla="*/ 0 h 1482655"/>
                <a:gd name="connsiteX0" fmla="*/ 263519 w 331316"/>
                <a:gd name="connsiteY0" fmla="*/ 1482655 h 1482655"/>
                <a:gd name="connsiteX1" fmla="*/ 170140 w 331316"/>
                <a:gd name="connsiteY1" fmla="*/ 972881 h 1482655"/>
                <a:gd name="connsiteX2" fmla="*/ 331316 w 331316"/>
                <a:gd name="connsiteY2" fmla="*/ 0 h 1482655"/>
                <a:gd name="connsiteX0" fmla="*/ 263519 w 331316"/>
                <a:gd name="connsiteY0" fmla="*/ 1482655 h 1482655"/>
                <a:gd name="connsiteX1" fmla="*/ 191952 w 331316"/>
                <a:gd name="connsiteY1" fmla="*/ 692478 h 1482655"/>
                <a:gd name="connsiteX2" fmla="*/ 331316 w 331316"/>
                <a:gd name="connsiteY2" fmla="*/ 0 h 1482655"/>
                <a:gd name="connsiteX0" fmla="*/ 0 w 67797"/>
                <a:gd name="connsiteY0" fmla="*/ 1482655 h 1482655"/>
                <a:gd name="connsiteX1" fmla="*/ 67797 w 6779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0 w 61307"/>
                <a:gd name="connsiteY1" fmla="*/ 0 h 1482655"/>
                <a:gd name="connsiteX0" fmla="*/ 61307 w 61307"/>
                <a:gd name="connsiteY0" fmla="*/ 1482655 h 1482655"/>
                <a:gd name="connsiteX1" fmla="*/ 47134 w 61307"/>
                <a:gd name="connsiteY1" fmla="*/ 733079 h 1482655"/>
                <a:gd name="connsiteX2" fmla="*/ 0 w 61307"/>
                <a:gd name="connsiteY2" fmla="*/ 0 h 1482655"/>
                <a:gd name="connsiteX0" fmla="*/ 178592 w 178592"/>
                <a:gd name="connsiteY0" fmla="*/ 1482655 h 1482655"/>
                <a:gd name="connsiteX1" fmla="*/ 164419 w 178592"/>
                <a:gd name="connsiteY1" fmla="*/ 733079 h 1482655"/>
                <a:gd name="connsiteX2" fmla="*/ 7856 w 178592"/>
                <a:gd name="connsiteY2" fmla="*/ 733079 h 1482655"/>
                <a:gd name="connsiteX3" fmla="*/ 117285 w 178592"/>
                <a:gd name="connsiteY3" fmla="*/ 0 h 1482655"/>
                <a:gd name="connsiteX0" fmla="*/ 180413 w 180413"/>
                <a:gd name="connsiteY0" fmla="*/ 1482655 h 1482655"/>
                <a:gd name="connsiteX1" fmla="*/ 61041 w 180413"/>
                <a:gd name="connsiteY1" fmla="*/ 1069954 h 1482655"/>
                <a:gd name="connsiteX2" fmla="*/ 9677 w 180413"/>
                <a:gd name="connsiteY2" fmla="*/ 733079 h 1482655"/>
                <a:gd name="connsiteX3" fmla="*/ 119106 w 180413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35466 w 135466"/>
                <a:gd name="connsiteY0" fmla="*/ 1482655 h 1482655"/>
                <a:gd name="connsiteX1" fmla="*/ 16094 w 135466"/>
                <a:gd name="connsiteY1" fmla="*/ 1069954 h 1482655"/>
                <a:gd name="connsiteX2" fmla="*/ 9677 w 135466"/>
                <a:gd name="connsiteY2" fmla="*/ 546144 h 1482655"/>
                <a:gd name="connsiteX3" fmla="*/ 74159 w 135466"/>
                <a:gd name="connsiteY3" fmla="*/ 0 h 1482655"/>
                <a:gd name="connsiteX0" fmla="*/ 145080 w 147936"/>
                <a:gd name="connsiteY0" fmla="*/ 1524197 h 1524197"/>
                <a:gd name="connsiteX1" fmla="*/ 25708 w 147936"/>
                <a:gd name="connsiteY1" fmla="*/ 1111496 h 1524197"/>
                <a:gd name="connsiteX2" fmla="*/ 19291 w 147936"/>
                <a:gd name="connsiteY2" fmla="*/ 587686 h 1524197"/>
                <a:gd name="connsiteX3" fmla="*/ 141454 w 147936"/>
                <a:gd name="connsiteY3" fmla="*/ 0 h 1524197"/>
                <a:gd name="connsiteX0" fmla="*/ 145080 w 145080"/>
                <a:gd name="connsiteY0" fmla="*/ 1524197 h 1524197"/>
                <a:gd name="connsiteX1" fmla="*/ 25708 w 145080"/>
                <a:gd name="connsiteY1" fmla="*/ 1111496 h 1524197"/>
                <a:gd name="connsiteX2" fmla="*/ 19291 w 145080"/>
                <a:gd name="connsiteY2" fmla="*/ 587686 h 1524197"/>
                <a:gd name="connsiteX3" fmla="*/ 141454 w 145080"/>
                <a:gd name="connsiteY3" fmla="*/ 0 h 152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80" h="1524197">
                  <a:moveTo>
                    <a:pt x="145080" y="1524197"/>
                  </a:moveTo>
                  <a:cubicBezTo>
                    <a:pt x="105289" y="1386630"/>
                    <a:pt x="93056" y="1485673"/>
                    <a:pt x="25708" y="1111496"/>
                  </a:cubicBezTo>
                  <a:cubicBezTo>
                    <a:pt x="21973" y="986567"/>
                    <a:pt x="0" y="772935"/>
                    <a:pt x="19291" y="587686"/>
                  </a:cubicBezTo>
                  <a:cubicBezTo>
                    <a:pt x="38582" y="402437"/>
                    <a:pt x="26579" y="466730"/>
                    <a:pt x="141454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 flipH="1" flipV="1">
            <a:off x="6935333" y="3952567"/>
            <a:ext cx="463091" cy="722"/>
          </a:xfrm>
          <a:prstGeom prst="line">
            <a:avLst/>
          </a:prstGeom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40000" dist="58039" dir="2460000" rotWithShape="0">
              <a:schemeClr val="tx2">
                <a:lumMod val="60000"/>
                <a:lumOff val="4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5606075" y="4896623"/>
            <a:ext cx="1054978" cy="93338"/>
          </a:xfrm>
          <a:custGeom>
            <a:avLst/>
            <a:gdLst>
              <a:gd name="connsiteX0" fmla="*/ 0 w 993523"/>
              <a:gd name="connsiteY0" fmla="*/ 257373 h 257373"/>
              <a:gd name="connsiteX1" fmla="*/ 491640 w 993523"/>
              <a:gd name="connsiteY1" fmla="*/ 1334 h 257373"/>
              <a:gd name="connsiteX2" fmla="*/ 624793 w 993523"/>
              <a:gd name="connsiteY2" fmla="*/ 154958 h 257373"/>
              <a:gd name="connsiteX3" fmla="*/ 993523 w 993523"/>
              <a:gd name="connsiteY3" fmla="*/ 113991 h 257373"/>
              <a:gd name="connsiteX4" fmla="*/ 993523 w 993523"/>
              <a:gd name="connsiteY4" fmla="*/ 113991 h 257373"/>
              <a:gd name="connsiteX0" fmla="*/ 0 w 1054978"/>
              <a:gd name="connsiteY0" fmla="*/ 133529 h 157664"/>
              <a:gd name="connsiteX1" fmla="*/ 553095 w 1054978"/>
              <a:gd name="connsiteY1" fmla="*/ 389 h 157664"/>
              <a:gd name="connsiteX2" fmla="*/ 686248 w 1054978"/>
              <a:gd name="connsiteY2" fmla="*/ 154013 h 157664"/>
              <a:gd name="connsiteX3" fmla="*/ 1054978 w 1054978"/>
              <a:gd name="connsiteY3" fmla="*/ 113046 h 157664"/>
              <a:gd name="connsiteX4" fmla="*/ 1054978 w 1054978"/>
              <a:gd name="connsiteY4" fmla="*/ 113046 h 157664"/>
              <a:gd name="connsiteX0" fmla="*/ 0 w 1054978"/>
              <a:gd name="connsiteY0" fmla="*/ 133219 h 157354"/>
              <a:gd name="connsiteX1" fmla="*/ 553095 w 1054978"/>
              <a:gd name="connsiteY1" fmla="*/ 79 h 157354"/>
              <a:gd name="connsiteX2" fmla="*/ 686248 w 1054978"/>
              <a:gd name="connsiteY2" fmla="*/ 153703 h 157354"/>
              <a:gd name="connsiteX3" fmla="*/ 1054978 w 1054978"/>
              <a:gd name="connsiteY3" fmla="*/ 112736 h 157354"/>
              <a:gd name="connsiteX4" fmla="*/ 1054978 w 1054978"/>
              <a:gd name="connsiteY4" fmla="*/ 112736 h 157354"/>
              <a:gd name="connsiteX0" fmla="*/ 0 w 1054978"/>
              <a:gd name="connsiteY0" fmla="*/ 71865 h 93338"/>
              <a:gd name="connsiteX1" fmla="*/ 430185 w 1054978"/>
              <a:gd name="connsiteY1" fmla="*/ 174 h 93338"/>
              <a:gd name="connsiteX2" fmla="*/ 686248 w 1054978"/>
              <a:gd name="connsiteY2" fmla="*/ 92349 h 93338"/>
              <a:gd name="connsiteX3" fmla="*/ 1054978 w 1054978"/>
              <a:gd name="connsiteY3" fmla="*/ 51382 h 93338"/>
              <a:gd name="connsiteX4" fmla="*/ 1054978 w 1054978"/>
              <a:gd name="connsiteY4" fmla="*/ 51382 h 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978" h="93338">
                <a:moveTo>
                  <a:pt x="0" y="71865"/>
                </a:moveTo>
                <a:cubicBezTo>
                  <a:pt x="214239" y="44554"/>
                  <a:pt x="315810" y="-3240"/>
                  <a:pt x="430185" y="174"/>
                </a:cubicBezTo>
                <a:cubicBezTo>
                  <a:pt x="544560" y="3588"/>
                  <a:pt x="582116" y="83814"/>
                  <a:pt x="686248" y="92349"/>
                </a:cubicBezTo>
                <a:cubicBezTo>
                  <a:pt x="790380" y="100884"/>
                  <a:pt x="1054978" y="51382"/>
                  <a:pt x="1054978" y="51382"/>
                </a:cubicBezTo>
                <a:lnTo>
                  <a:pt x="1054978" y="51382"/>
                </a:lnTo>
              </a:path>
            </a:pathLst>
          </a:cu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 flipV="1">
            <a:off x="6671338" y="4919303"/>
            <a:ext cx="1054978" cy="181243"/>
          </a:xfrm>
          <a:custGeom>
            <a:avLst/>
            <a:gdLst>
              <a:gd name="connsiteX0" fmla="*/ 0 w 993523"/>
              <a:gd name="connsiteY0" fmla="*/ 257373 h 257373"/>
              <a:gd name="connsiteX1" fmla="*/ 491640 w 993523"/>
              <a:gd name="connsiteY1" fmla="*/ 1334 h 257373"/>
              <a:gd name="connsiteX2" fmla="*/ 624793 w 993523"/>
              <a:gd name="connsiteY2" fmla="*/ 154958 h 257373"/>
              <a:gd name="connsiteX3" fmla="*/ 993523 w 993523"/>
              <a:gd name="connsiteY3" fmla="*/ 113991 h 257373"/>
              <a:gd name="connsiteX4" fmla="*/ 993523 w 993523"/>
              <a:gd name="connsiteY4" fmla="*/ 113991 h 257373"/>
              <a:gd name="connsiteX0" fmla="*/ 0 w 1054978"/>
              <a:gd name="connsiteY0" fmla="*/ 133529 h 157664"/>
              <a:gd name="connsiteX1" fmla="*/ 553095 w 1054978"/>
              <a:gd name="connsiteY1" fmla="*/ 389 h 157664"/>
              <a:gd name="connsiteX2" fmla="*/ 686248 w 1054978"/>
              <a:gd name="connsiteY2" fmla="*/ 154013 h 157664"/>
              <a:gd name="connsiteX3" fmla="*/ 1054978 w 1054978"/>
              <a:gd name="connsiteY3" fmla="*/ 113046 h 157664"/>
              <a:gd name="connsiteX4" fmla="*/ 1054978 w 1054978"/>
              <a:gd name="connsiteY4" fmla="*/ 113046 h 157664"/>
              <a:gd name="connsiteX0" fmla="*/ 0 w 1054978"/>
              <a:gd name="connsiteY0" fmla="*/ 133219 h 157354"/>
              <a:gd name="connsiteX1" fmla="*/ 553095 w 1054978"/>
              <a:gd name="connsiteY1" fmla="*/ 79 h 157354"/>
              <a:gd name="connsiteX2" fmla="*/ 686248 w 1054978"/>
              <a:gd name="connsiteY2" fmla="*/ 153703 h 157354"/>
              <a:gd name="connsiteX3" fmla="*/ 1054978 w 1054978"/>
              <a:gd name="connsiteY3" fmla="*/ 112736 h 157354"/>
              <a:gd name="connsiteX4" fmla="*/ 1054978 w 1054978"/>
              <a:gd name="connsiteY4" fmla="*/ 112736 h 157354"/>
              <a:gd name="connsiteX0" fmla="*/ 0 w 1054978"/>
              <a:gd name="connsiteY0" fmla="*/ 71865 h 93338"/>
              <a:gd name="connsiteX1" fmla="*/ 430185 w 1054978"/>
              <a:gd name="connsiteY1" fmla="*/ 174 h 93338"/>
              <a:gd name="connsiteX2" fmla="*/ 686248 w 1054978"/>
              <a:gd name="connsiteY2" fmla="*/ 92349 h 93338"/>
              <a:gd name="connsiteX3" fmla="*/ 1054978 w 1054978"/>
              <a:gd name="connsiteY3" fmla="*/ 51382 h 93338"/>
              <a:gd name="connsiteX4" fmla="*/ 1054978 w 1054978"/>
              <a:gd name="connsiteY4" fmla="*/ 51382 h 93338"/>
              <a:gd name="connsiteX0" fmla="*/ 0 w 1082291"/>
              <a:gd name="connsiteY0" fmla="*/ 71865 h 112831"/>
              <a:gd name="connsiteX1" fmla="*/ 430185 w 1082291"/>
              <a:gd name="connsiteY1" fmla="*/ 174 h 112831"/>
              <a:gd name="connsiteX2" fmla="*/ 686248 w 1082291"/>
              <a:gd name="connsiteY2" fmla="*/ 92349 h 112831"/>
              <a:gd name="connsiteX3" fmla="*/ 1054978 w 1082291"/>
              <a:gd name="connsiteY3" fmla="*/ 51382 h 112831"/>
              <a:gd name="connsiteX4" fmla="*/ 1054978 w 1082291"/>
              <a:gd name="connsiteY4" fmla="*/ 112831 h 112831"/>
              <a:gd name="connsiteX0" fmla="*/ 0 w 1054978"/>
              <a:gd name="connsiteY0" fmla="*/ 71865 h 112831"/>
              <a:gd name="connsiteX1" fmla="*/ 430185 w 1054978"/>
              <a:gd name="connsiteY1" fmla="*/ 174 h 112831"/>
              <a:gd name="connsiteX2" fmla="*/ 686248 w 1054978"/>
              <a:gd name="connsiteY2" fmla="*/ 92349 h 112831"/>
              <a:gd name="connsiteX3" fmla="*/ 880856 w 1054978"/>
              <a:gd name="connsiteY3" fmla="*/ 51382 h 112831"/>
              <a:gd name="connsiteX4" fmla="*/ 1054978 w 1054978"/>
              <a:gd name="connsiteY4" fmla="*/ 112831 h 112831"/>
              <a:gd name="connsiteX0" fmla="*/ 0 w 1054978"/>
              <a:gd name="connsiteY0" fmla="*/ 71865 h 112831"/>
              <a:gd name="connsiteX1" fmla="*/ 430185 w 1054978"/>
              <a:gd name="connsiteY1" fmla="*/ 174 h 112831"/>
              <a:gd name="connsiteX2" fmla="*/ 686248 w 1054978"/>
              <a:gd name="connsiteY2" fmla="*/ 92349 h 112831"/>
              <a:gd name="connsiteX3" fmla="*/ 1054978 w 1054978"/>
              <a:gd name="connsiteY3" fmla="*/ 112831 h 11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978" h="112831">
                <a:moveTo>
                  <a:pt x="0" y="71865"/>
                </a:moveTo>
                <a:cubicBezTo>
                  <a:pt x="214239" y="44554"/>
                  <a:pt x="315810" y="-3240"/>
                  <a:pt x="430185" y="174"/>
                </a:cubicBezTo>
                <a:cubicBezTo>
                  <a:pt x="544560" y="3588"/>
                  <a:pt x="582116" y="73573"/>
                  <a:pt x="686248" y="92349"/>
                </a:cubicBezTo>
                <a:cubicBezTo>
                  <a:pt x="790380" y="111125"/>
                  <a:pt x="978159" y="108564"/>
                  <a:pt x="1054978" y="112831"/>
                </a:cubicBezTo>
              </a:path>
            </a:pathLst>
          </a:cu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 rot="917107">
            <a:off x="7697940" y="4915428"/>
            <a:ext cx="1054978" cy="214183"/>
          </a:xfrm>
          <a:custGeom>
            <a:avLst/>
            <a:gdLst>
              <a:gd name="connsiteX0" fmla="*/ 0 w 993523"/>
              <a:gd name="connsiteY0" fmla="*/ 257373 h 257373"/>
              <a:gd name="connsiteX1" fmla="*/ 491640 w 993523"/>
              <a:gd name="connsiteY1" fmla="*/ 1334 h 257373"/>
              <a:gd name="connsiteX2" fmla="*/ 624793 w 993523"/>
              <a:gd name="connsiteY2" fmla="*/ 154958 h 257373"/>
              <a:gd name="connsiteX3" fmla="*/ 993523 w 993523"/>
              <a:gd name="connsiteY3" fmla="*/ 113991 h 257373"/>
              <a:gd name="connsiteX4" fmla="*/ 993523 w 993523"/>
              <a:gd name="connsiteY4" fmla="*/ 113991 h 257373"/>
              <a:gd name="connsiteX0" fmla="*/ 0 w 1054978"/>
              <a:gd name="connsiteY0" fmla="*/ 133529 h 157664"/>
              <a:gd name="connsiteX1" fmla="*/ 553095 w 1054978"/>
              <a:gd name="connsiteY1" fmla="*/ 389 h 157664"/>
              <a:gd name="connsiteX2" fmla="*/ 686248 w 1054978"/>
              <a:gd name="connsiteY2" fmla="*/ 154013 h 157664"/>
              <a:gd name="connsiteX3" fmla="*/ 1054978 w 1054978"/>
              <a:gd name="connsiteY3" fmla="*/ 113046 h 157664"/>
              <a:gd name="connsiteX4" fmla="*/ 1054978 w 1054978"/>
              <a:gd name="connsiteY4" fmla="*/ 113046 h 157664"/>
              <a:gd name="connsiteX0" fmla="*/ 0 w 1054978"/>
              <a:gd name="connsiteY0" fmla="*/ 133219 h 157354"/>
              <a:gd name="connsiteX1" fmla="*/ 553095 w 1054978"/>
              <a:gd name="connsiteY1" fmla="*/ 79 h 157354"/>
              <a:gd name="connsiteX2" fmla="*/ 686248 w 1054978"/>
              <a:gd name="connsiteY2" fmla="*/ 153703 h 157354"/>
              <a:gd name="connsiteX3" fmla="*/ 1054978 w 1054978"/>
              <a:gd name="connsiteY3" fmla="*/ 112736 h 157354"/>
              <a:gd name="connsiteX4" fmla="*/ 1054978 w 1054978"/>
              <a:gd name="connsiteY4" fmla="*/ 112736 h 157354"/>
              <a:gd name="connsiteX0" fmla="*/ 0 w 1054978"/>
              <a:gd name="connsiteY0" fmla="*/ 71865 h 93338"/>
              <a:gd name="connsiteX1" fmla="*/ 430185 w 1054978"/>
              <a:gd name="connsiteY1" fmla="*/ 174 h 93338"/>
              <a:gd name="connsiteX2" fmla="*/ 686248 w 1054978"/>
              <a:gd name="connsiteY2" fmla="*/ 92349 h 93338"/>
              <a:gd name="connsiteX3" fmla="*/ 1054978 w 1054978"/>
              <a:gd name="connsiteY3" fmla="*/ 51382 h 93338"/>
              <a:gd name="connsiteX4" fmla="*/ 1054978 w 1054978"/>
              <a:gd name="connsiteY4" fmla="*/ 51382 h 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978" h="93338">
                <a:moveTo>
                  <a:pt x="0" y="71865"/>
                </a:moveTo>
                <a:cubicBezTo>
                  <a:pt x="214239" y="44554"/>
                  <a:pt x="315810" y="-3240"/>
                  <a:pt x="430185" y="174"/>
                </a:cubicBezTo>
                <a:cubicBezTo>
                  <a:pt x="544560" y="3588"/>
                  <a:pt x="582116" y="83814"/>
                  <a:pt x="686248" y="92349"/>
                </a:cubicBezTo>
                <a:cubicBezTo>
                  <a:pt x="790380" y="100884"/>
                  <a:pt x="1054978" y="51382"/>
                  <a:pt x="1054978" y="51382"/>
                </a:cubicBezTo>
                <a:lnTo>
                  <a:pt x="1054978" y="51382"/>
                </a:ln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420058" y="569680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NSI Topology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7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595" y="638690"/>
            <a:ext cx="7785865" cy="1043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Objective: Set up the indicated SDPs and establish a multi-domain connection: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565" y="-126395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#2 multi-</a:t>
            </a:r>
            <a:r>
              <a:rPr lang="en-US" dirty="0"/>
              <a:t>D</a:t>
            </a:r>
            <a:r>
              <a:rPr lang="en-US" dirty="0" smtClean="0"/>
              <a:t>omain Connections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5364215"/>
            <a:ext cx="694267" cy="694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5" y="5333655"/>
            <a:ext cx="694267" cy="694267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761739" y="3965825"/>
            <a:ext cx="2032000" cy="1384358"/>
            <a:chOff x="3543116" y="4524375"/>
            <a:chExt cx="2341216" cy="21937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3543116" y="5466948"/>
              <a:ext cx="2341216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28745" y="5296124"/>
              <a:ext cx="935567" cy="140862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332768" y="4524375"/>
              <a:ext cx="897981" cy="219378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41138" y="2630117"/>
            <a:ext cx="1752600" cy="888893"/>
            <a:chOff x="3865033" y="5296124"/>
            <a:chExt cx="2019299" cy="140862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42523" y="2630117"/>
            <a:ext cx="2174482" cy="888893"/>
            <a:chOff x="3865033" y="5296124"/>
            <a:chExt cx="2394997" cy="1408626"/>
          </a:xfrm>
          <a:solidFill>
            <a:srgbClr val="3366FF"/>
          </a:solidFill>
        </p:grpSpPr>
        <p:sp>
          <p:nvSpPr>
            <p:cNvPr id="75" name="Oval 74"/>
            <p:cNvSpPr/>
            <p:nvPr/>
          </p:nvSpPr>
          <p:spPr>
            <a:xfrm>
              <a:off x="3865033" y="5466948"/>
              <a:ext cx="2394997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4432" y="5296124"/>
              <a:ext cx="935567" cy="1408626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87961" y="4019430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6174619" y="528811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26895" y="531921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102" idx="0"/>
          </p:cNvCxnSpPr>
          <p:nvPr/>
        </p:nvCxnSpPr>
        <p:spPr>
          <a:xfrm>
            <a:off x="3318822" y="3074564"/>
            <a:ext cx="6350" cy="30837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7" idx="0"/>
          </p:cNvCxnSpPr>
          <p:nvPr/>
        </p:nvCxnSpPr>
        <p:spPr>
          <a:xfrm>
            <a:off x="5904856" y="3074564"/>
            <a:ext cx="1732" cy="33723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3"/>
            <a:endCxn id="111" idx="2"/>
          </p:cNvCxnSpPr>
          <p:nvPr/>
        </p:nvCxnSpPr>
        <p:spPr>
          <a:xfrm>
            <a:off x="4004622" y="3074564"/>
            <a:ext cx="51657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1"/>
          </p:cNvCxnSpPr>
          <p:nvPr/>
        </p:nvCxnSpPr>
        <p:spPr>
          <a:xfrm>
            <a:off x="4761738" y="4897274"/>
            <a:ext cx="45731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26478" y="4897274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4" idx="4"/>
          </p:cNvCxnSpPr>
          <p:nvPr/>
        </p:nvCxnSpPr>
        <p:spPr>
          <a:xfrm>
            <a:off x="6226478" y="1958784"/>
            <a:ext cx="0" cy="1112086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71900" y="491416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576333" y="2619147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56659" y="253617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24474" y="2565542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71600" y="2888940"/>
            <a:ext cx="139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</a:rPr>
              <a:t>aruba.ets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6705" y="518419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port20-[80..99]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567733" y="5139190"/>
            <a:ext cx="120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port7-[80..99]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748098" y="458751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6600"/>
                </a:solidFill>
              </a:rPr>
              <a:t>dominica.ets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22250" y="2798930"/>
            <a:ext cx="163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bonaire.ets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575" y="4689140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12160" y="1493785"/>
            <a:ext cx="120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port7-[80..99]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769695" y="2339353"/>
            <a:ext cx="126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ort15-[80-99]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2673" y="2716178"/>
            <a:ext cx="75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th-sw1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5447098" y="2705344"/>
            <a:ext cx="77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th-sw2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318822" y="4528017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889923" y="4525489"/>
            <a:ext cx="79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th-sw4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6875" y="5409220"/>
            <a:ext cx="582533" cy="420555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3273313" y="338293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73313" y="396582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188702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99301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58021" y="483326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854729" y="34118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52997" y="3912221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>
            <a:off x="5904856" y="4019431"/>
            <a:ext cx="3582" cy="8674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3325172" y="4073036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521200" y="302095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02" idx="4"/>
            <a:endCxn id="103" idx="0"/>
          </p:cNvCxnSpPr>
          <p:nvPr/>
        </p:nvCxnSpPr>
        <p:spPr>
          <a:xfrm>
            <a:off x="3325172" y="3490144"/>
            <a:ext cx="0" cy="475682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9" idx="1"/>
            <a:endCxn id="105" idx="6"/>
          </p:cNvCxnSpPr>
          <p:nvPr/>
        </p:nvCxnSpPr>
        <p:spPr>
          <a:xfrm flipH="1">
            <a:off x="5096727" y="3074564"/>
            <a:ext cx="122329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951" y="1907179"/>
            <a:ext cx="772479" cy="747561"/>
          </a:xfrm>
          <a:prstGeom prst="rect">
            <a:avLst/>
          </a:prstGeom>
        </p:spPr>
      </p:pic>
      <p:cxnSp>
        <p:nvCxnSpPr>
          <p:cNvPr id="123" name="Straight Connector 122"/>
          <p:cNvCxnSpPr/>
          <p:nvPr/>
        </p:nvCxnSpPr>
        <p:spPr>
          <a:xfrm>
            <a:off x="6408518" y="2617961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174619" y="1851574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161166" y="5294279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213025" y="4904329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67118" y="4763723"/>
            <a:ext cx="1371600" cy="2671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33022" y="2941013"/>
            <a:ext cx="1371600" cy="26710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2941013"/>
            <a:ext cx="1371600" cy="267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4763723"/>
            <a:ext cx="1371600" cy="267101"/>
          </a:xfrm>
          <a:prstGeom prst="rect">
            <a:avLst/>
          </a:prstGeom>
        </p:spPr>
      </p:pic>
      <p:cxnSp>
        <p:nvCxnSpPr>
          <p:cNvPr id="129" name="Straight Connector 128"/>
          <p:cNvCxnSpPr>
            <a:stCxn id="107" idx="4"/>
            <a:endCxn id="108" idx="0"/>
          </p:cNvCxnSpPr>
          <p:nvPr/>
        </p:nvCxnSpPr>
        <p:spPr>
          <a:xfrm flipH="1">
            <a:off x="5904856" y="3519010"/>
            <a:ext cx="1732" cy="393211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5" idx="2"/>
            <a:endCxn id="111" idx="6"/>
          </p:cNvCxnSpPr>
          <p:nvPr/>
        </p:nvCxnSpPr>
        <p:spPr>
          <a:xfrm flipH="1">
            <a:off x="4624917" y="3074564"/>
            <a:ext cx="368093" cy="0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6" idx="2"/>
            <a:endCxn id="104" idx="6"/>
          </p:cNvCxnSpPr>
          <p:nvPr/>
        </p:nvCxnSpPr>
        <p:spPr>
          <a:xfrm flipH="1">
            <a:off x="4292419" y="4886871"/>
            <a:ext cx="365602" cy="0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957265" y="2348880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port22-[80..99]</a:t>
            </a:r>
            <a:endParaRPr lang="en-US" sz="14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336" y="1943577"/>
            <a:ext cx="772479" cy="747561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3283657" y="3661283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72100" y="3609020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11760" y="213111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NSA-A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472100" y="2078850"/>
            <a:ext cx="639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NSA-B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916705" y="4149080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92558" y="3924055"/>
            <a:ext cx="65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NSA-D</a:t>
            </a:r>
            <a:endParaRPr 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6755" y="2393885"/>
            <a:ext cx="508000" cy="5080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760" y="4284095"/>
            <a:ext cx="582533" cy="420555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90" y="2317358"/>
            <a:ext cx="582533" cy="42055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331" y="4209943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446875" y="5724255"/>
            <a:ext cx="120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port4-[80..99]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211960" y="4554125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617005" y="3068960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51720" y="338399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051720" y="383404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967155" y="338399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967155" y="3744035"/>
            <a:ext cx="129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port10-[80..81]</a:t>
            </a:r>
            <a:endParaRPr lang="en-US" sz="140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525" y="1583795"/>
            <a:ext cx="772479" cy="747561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971600" y="180882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6600"/>
                </a:solidFill>
              </a:rPr>
              <a:t>uRA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871700" y="2258870"/>
            <a:ext cx="56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AG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52020" y="198884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87654" y="436249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 smtClean="0">
                <a:solidFill>
                  <a:srgbClr val="FF6600"/>
                </a:solidFill>
              </a:rPr>
              <a:t>3</a:t>
            </a:r>
            <a:endParaRPr lang="en-US" sz="2400" b="1" baseline="-25000" dirty="0">
              <a:solidFill>
                <a:srgbClr val="FF66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1990" y="4149080"/>
            <a:ext cx="80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uPA</a:t>
            </a:r>
            <a:r>
              <a:rPr lang="en-US" sz="2400" b="1" baseline="-25000" dirty="0">
                <a:solidFill>
                  <a:srgbClr val="FF6600"/>
                </a:solidFill>
              </a:rPr>
              <a:t>4</a:t>
            </a:r>
          </a:p>
        </p:txBody>
      </p:sp>
      <p:cxnSp>
        <p:nvCxnSpPr>
          <p:cNvPr id="147" name="Straight Arrow Connector 146"/>
          <p:cNvCxnSpPr>
            <a:stCxn id="139" idx="2"/>
            <a:endCxn id="140" idx="1"/>
          </p:cNvCxnSpPr>
          <p:nvPr/>
        </p:nvCxnSpPr>
        <p:spPr>
          <a:xfrm rot="16200000" flipH="1">
            <a:off x="1489654" y="2107657"/>
            <a:ext cx="219218" cy="544874"/>
          </a:xfrm>
          <a:prstGeom prst="curvedConnector2">
            <a:avLst/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2"/>
            <a:endCxn id="145" idx="1"/>
          </p:cNvCxnSpPr>
          <p:nvPr/>
        </p:nvCxnSpPr>
        <p:spPr>
          <a:xfrm rot="5400000">
            <a:off x="1035104" y="3473085"/>
            <a:ext cx="1872788" cy="367688"/>
          </a:xfrm>
          <a:prstGeom prst="curvedConnector4">
            <a:avLst>
              <a:gd name="adj1" fmla="val 43837"/>
              <a:gd name="adj2" fmla="val 162172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7"/>
          <p:cNvCxnSpPr>
            <a:stCxn id="140" idx="2"/>
            <a:endCxn id="146" idx="0"/>
          </p:cNvCxnSpPr>
          <p:nvPr/>
        </p:nvCxnSpPr>
        <p:spPr>
          <a:xfrm rot="16200000" flipH="1">
            <a:off x="2805425" y="2070451"/>
            <a:ext cx="1428545" cy="2728711"/>
          </a:xfrm>
          <a:prstGeom prst="curvedConnector3">
            <a:avLst>
              <a:gd name="adj1" fmla="val 50000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7"/>
          <p:cNvCxnSpPr>
            <a:stCxn id="140" idx="2"/>
            <a:endCxn id="144" idx="1"/>
          </p:cNvCxnSpPr>
          <p:nvPr/>
        </p:nvCxnSpPr>
        <p:spPr>
          <a:xfrm rot="5400000" flipH="1" flipV="1">
            <a:off x="3203250" y="1171765"/>
            <a:ext cx="500862" cy="2596678"/>
          </a:xfrm>
          <a:prstGeom prst="curvedConnector4">
            <a:avLst>
              <a:gd name="adj1" fmla="val -45641"/>
              <a:gd name="adj2" fmla="val 55462"/>
            </a:avLst>
          </a:prstGeom>
          <a:ln>
            <a:solidFill>
              <a:srgbClr val="FF66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47"/>
          <p:cNvCxnSpPr>
            <a:stCxn id="125" idx="0"/>
            <a:endCxn id="104" idx="2"/>
          </p:cNvCxnSpPr>
          <p:nvPr/>
        </p:nvCxnSpPr>
        <p:spPr>
          <a:xfrm rot="5400000" flipH="1" flipV="1">
            <a:off x="3497159" y="4602737"/>
            <a:ext cx="407408" cy="975677"/>
          </a:xfrm>
          <a:prstGeom prst="curvedConnector2">
            <a:avLst/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47"/>
          <p:cNvCxnSpPr>
            <a:stCxn id="108" idx="4"/>
            <a:endCxn id="106" idx="6"/>
          </p:cNvCxnSpPr>
          <p:nvPr/>
        </p:nvCxnSpPr>
        <p:spPr>
          <a:xfrm rot="5400000">
            <a:off x="4899577" y="3881592"/>
            <a:ext cx="867440" cy="1143118"/>
          </a:xfrm>
          <a:prstGeom prst="curvedConnector2">
            <a:avLst/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47"/>
          <p:cNvCxnSpPr>
            <a:endCxn id="107" idx="0"/>
          </p:cNvCxnSpPr>
          <p:nvPr/>
        </p:nvCxnSpPr>
        <p:spPr>
          <a:xfrm rot="5400000">
            <a:off x="5806963" y="2737121"/>
            <a:ext cx="774305" cy="575053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FF6600"/>
            </a:solidFill>
            <a:headEnd type="diamon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6585" y="6129300"/>
            <a:ext cx="7695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https://github.com/jeroenh/NSI-Tutorial-Topologies/wiki/</a:t>
            </a:r>
            <a:r>
              <a:rPr lang="en-GB" dirty="0" smtClean="0">
                <a:hlinkClick r:id="rId7"/>
              </a:rPr>
              <a:t>Exercise2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40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0" y="6451600"/>
            <a:ext cx="9143999" cy="387350"/>
          </a:xfrm>
          <a:prstGeom prst="rect">
            <a:avLst/>
          </a:prstGeom>
          <a:gradFill flip="none" rotWithShape="1">
            <a:gsLst>
              <a:gs pos="35000">
                <a:srgbClr val="FF6600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595" y="908720"/>
            <a:ext cx="7245805" cy="8100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Objective:  Define your own network service and construct the corresponding N3 topology file suitable for advertising to the world.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550" y="143635"/>
            <a:ext cx="8229600" cy="724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#3 Building a Topology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95" y="4087936"/>
            <a:ext cx="694267" cy="694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75" y="4057376"/>
            <a:ext cx="694267" cy="694267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4761739" y="2689546"/>
            <a:ext cx="2032000" cy="1384358"/>
            <a:chOff x="3543116" y="4524375"/>
            <a:chExt cx="2341216" cy="21937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Oval 66"/>
            <p:cNvSpPr/>
            <p:nvPr/>
          </p:nvSpPr>
          <p:spPr>
            <a:xfrm>
              <a:off x="3543116" y="5466948"/>
              <a:ext cx="2341216" cy="103036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928745" y="5296124"/>
              <a:ext cx="935567" cy="140862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332768" y="4524375"/>
              <a:ext cx="897981" cy="219378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87961" y="2743151"/>
            <a:ext cx="1752600" cy="1289683"/>
            <a:chOff x="3865033" y="4660993"/>
            <a:chExt cx="2019299" cy="204375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9" name="Oval 78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49336" y="4660993"/>
              <a:ext cx="730662" cy="2043757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6174619" y="4011836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536885" y="405907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30" idx="1"/>
          </p:cNvCxnSpPr>
          <p:nvPr/>
        </p:nvCxnSpPr>
        <p:spPr>
          <a:xfrm>
            <a:off x="4761738" y="3620995"/>
            <a:ext cx="457318" cy="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26478" y="362099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81890" y="3654025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6705" y="3907916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c1-[80..81]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67733" y="3862911"/>
            <a:ext cx="121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d1-[80..83]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48098" y="331123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6600"/>
                </a:solidFill>
              </a:rPr>
              <a:t>dominica.ets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6575" y="3412861"/>
            <a:ext cx="165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8000"/>
                </a:solidFill>
              </a:rPr>
              <a:t>curacao.ets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18822" y="3251738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th-sw3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889923" y="3249210"/>
            <a:ext cx="79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th-sw4</a:t>
            </a:r>
            <a:endParaRPr lang="en-US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6865" y="4104075"/>
            <a:ext cx="582533" cy="420555"/>
          </a:xfrm>
          <a:prstGeom prst="rect">
            <a:avLst/>
          </a:prstGeom>
        </p:spPr>
      </p:pic>
      <p:sp>
        <p:nvSpPr>
          <p:cNvPr id="103" name="Oval 102"/>
          <p:cNvSpPr/>
          <p:nvPr/>
        </p:nvSpPr>
        <p:spPr>
          <a:xfrm>
            <a:off x="3273313" y="2689547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188702" y="3556987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658021" y="3556987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52997" y="2635942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>
            <a:off x="5904856" y="2743152"/>
            <a:ext cx="3582" cy="867440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4"/>
          </p:cNvCxnSpPr>
          <p:nvPr/>
        </p:nvCxnSpPr>
        <p:spPr>
          <a:xfrm>
            <a:off x="3325172" y="2796757"/>
            <a:ext cx="1850" cy="813835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3" idx="0"/>
          </p:cNvCxnSpPr>
          <p:nvPr/>
        </p:nvCxnSpPr>
        <p:spPr>
          <a:xfrm>
            <a:off x="3325172" y="2213865"/>
            <a:ext cx="0" cy="475682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161166" y="401800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213025" y="3628050"/>
            <a:ext cx="0" cy="452909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2667118" y="3487444"/>
            <a:ext cx="1371600" cy="2671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5219056" y="3487444"/>
            <a:ext cx="1371600" cy="267101"/>
          </a:xfrm>
          <a:prstGeom prst="rect">
            <a:avLst/>
          </a:prstGeom>
        </p:spPr>
      </p:pic>
      <p:cxnSp>
        <p:nvCxnSpPr>
          <p:cNvPr id="129" name="Straight Connector 128"/>
          <p:cNvCxnSpPr>
            <a:endCxn id="108" idx="0"/>
          </p:cNvCxnSpPr>
          <p:nvPr/>
        </p:nvCxnSpPr>
        <p:spPr>
          <a:xfrm flipH="1">
            <a:off x="5904856" y="2242731"/>
            <a:ext cx="1732" cy="393211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6" idx="2"/>
            <a:endCxn id="104" idx="6"/>
          </p:cNvCxnSpPr>
          <p:nvPr/>
        </p:nvCxnSpPr>
        <p:spPr>
          <a:xfrm flipH="1">
            <a:off x="4292419" y="3610592"/>
            <a:ext cx="365602" cy="0"/>
          </a:xfrm>
          <a:prstGeom prst="line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283657" y="2385004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72100" y="2332741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916705" y="2872801"/>
            <a:ext cx="63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NSA-C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92558" y="2647776"/>
            <a:ext cx="65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NSA-D</a:t>
            </a:r>
            <a:endParaRPr lang="en-US" sz="14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760" y="3007816"/>
            <a:ext cx="582533" cy="42055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331" y="2933664"/>
            <a:ext cx="582533" cy="42055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951820" y="4554125"/>
            <a:ext cx="11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c1-[82..83]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211960" y="3293985"/>
            <a:ext cx="47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SDP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51720" y="2422751"/>
            <a:ext cx="135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C2A-[80..81]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906309" y="2458464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D2B-[80..81]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585708" y="1718810"/>
            <a:ext cx="139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</a:rPr>
              <a:t>aruba.ets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80042" y="1718810"/>
            <a:ext cx="163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bonaire.ets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4" name="Straight Connector 153"/>
          <p:cNvCxnSpPr>
            <a:endCxn id="155" idx="0"/>
          </p:cNvCxnSpPr>
          <p:nvPr/>
        </p:nvCxnSpPr>
        <p:spPr>
          <a:xfrm rot="5400000">
            <a:off x="5459375" y="3724959"/>
            <a:ext cx="398696" cy="269527"/>
          </a:xfrm>
          <a:prstGeom prst="bentConnector3">
            <a:avLst>
              <a:gd name="adj1" fmla="val 50000"/>
            </a:avLst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5472100" y="405907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3"/>
          <p:cNvCxnSpPr>
            <a:stCxn id="157" idx="6"/>
          </p:cNvCxnSpPr>
          <p:nvPr/>
        </p:nvCxnSpPr>
        <p:spPr>
          <a:xfrm>
            <a:off x="3865627" y="3977660"/>
            <a:ext cx="346333" cy="1161530"/>
          </a:xfrm>
          <a:prstGeom prst="bentConnector2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3761910" y="392405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3806915" y="3654025"/>
            <a:ext cx="0" cy="317894"/>
          </a:xfrm>
          <a:prstGeom prst="line">
            <a:avLst/>
          </a:prstGeom>
          <a:ln w="38100" cap="rnd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3"/>
          <p:cNvCxnSpPr>
            <a:stCxn id="155" idx="2"/>
          </p:cNvCxnSpPr>
          <p:nvPr/>
        </p:nvCxnSpPr>
        <p:spPr>
          <a:xfrm rot="10800000" flipV="1">
            <a:off x="4977046" y="4112674"/>
            <a:ext cx="495055" cy="1026515"/>
          </a:xfrm>
          <a:prstGeom prst="bentConnector2">
            <a:avLst/>
          </a:prstGeom>
          <a:ln w="381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716905" y="5004175"/>
            <a:ext cx="1752600" cy="974648"/>
            <a:chOff x="3865033" y="5160228"/>
            <a:chExt cx="2019299" cy="1544522"/>
          </a:xfrm>
          <a:blipFill rotWithShape="1">
            <a:blip r:embed="rId5"/>
            <a:tile tx="0" ty="0" sx="100000" sy="100000" flip="none" algn="tl"/>
          </a:blipFill>
        </p:grpSpPr>
        <p:sp>
          <p:nvSpPr>
            <p:cNvPr id="161" name="Oval 160"/>
            <p:cNvSpPr/>
            <p:nvPr/>
          </p:nvSpPr>
          <p:spPr>
            <a:xfrm>
              <a:off x="3865033" y="5466948"/>
              <a:ext cx="2019299" cy="1030369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124301" y="5160228"/>
              <a:ext cx="955698" cy="1544522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737100" y="5296124"/>
              <a:ext cx="867833" cy="1408625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346975" y="4779150"/>
            <a:ext cx="46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??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9737" b="40789"/>
          <a:stretch/>
        </p:blipFill>
        <p:spPr>
          <a:xfrm>
            <a:off x="3896925" y="5364215"/>
            <a:ext cx="1371600" cy="267101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4256965" y="5139190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th-sw5</a:t>
            </a:r>
            <a:endParaRPr lang="en-US" sz="1400" dirty="0"/>
          </a:p>
        </p:txBody>
      </p:sp>
      <p:sp>
        <p:nvSpPr>
          <p:cNvPr id="167" name="Oval 166"/>
          <p:cNvSpPr/>
          <p:nvPr/>
        </p:nvSpPr>
        <p:spPr>
          <a:xfrm>
            <a:off x="4932040" y="5049180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166955" y="5004175"/>
            <a:ext cx="103717" cy="10721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6865" y="4689140"/>
            <a:ext cx="2475275" cy="1620180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935" y="5634245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14790"/>
            <a:ext cx="8229600" cy="893930"/>
          </a:xfrm>
        </p:spPr>
        <p:txBody>
          <a:bodyPr/>
          <a:lstStyle/>
          <a:p>
            <a:r>
              <a:rPr lang="en-US" dirty="0" smtClean="0"/>
              <a:t>Exercise #3: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953725"/>
            <a:ext cx="8460940" cy="54906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Diagram the plan</a:t>
            </a:r>
          </a:p>
          <a:p>
            <a:pPr lvl="1"/>
            <a:r>
              <a:rPr lang="en-US" dirty="0" smtClean="0"/>
              <a:t>Choose the NSA software and install it (pre-installed for TIP)</a:t>
            </a:r>
          </a:p>
          <a:p>
            <a:pPr lvl="1"/>
            <a:r>
              <a:rPr lang="en-US" dirty="0" smtClean="0"/>
              <a:t>Create the topology file from your diagram</a:t>
            </a:r>
          </a:p>
          <a:p>
            <a:pPr lvl="2"/>
            <a:r>
              <a:rPr lang="en-US" dirty="0" smtClean="0"/>
              <a:t>N3 NML – editor of your choice</a:t>
            </a:r>
          </a:p>
          <a:p>
            <a:pPr lvl="1"/>
            <a:r>
              <a:rPr lang="en-US" dirty="0" smtClean="0"/>
              <a:t>Place/update the </a:t>
            </a:r>
            <a:r>
              <a:rPr lang="en-US" dirty="0" err="1" smtClean="0"/>
              <a:t>topo</a:t>
            </a:r>
            <a:r>
              <a:rPr lang="en-US" dirty="0" smtClean="0"/>
              <a:t> file in the current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 Physically construct the network</a:t>
            </a:r>
          </a:p>
          <a:p>
            <a:pPr lvl="2"/>
            <a:r>
              <a:rPr lang="en-US" dirty="0" smtClean="0"/>
              <a:t>Place and configure the switches</a:t>
            </a:r>
          </a:p>
          <a:p>
            <a:pPr lvl="2"/>
            <a:r>
              <a:rPr lang="en-US" dirty="0" smtClean="0"/>
              <a:t>Connect the SDPs and verify </a:t>
            </a:r>
          </a:p>
          <a:p>
            <a:pPr lvl="2"/>
            <a:r>
              <a:rPr lang="en-US" dirty="0" smtClean="0"/>
              <a:t>Connect the STPs and configure end systems</a:t>
            </a:r>
          </a:p>
          <a:p>
            <a:pPr lvl="1"/>
            <a:r>
              <a:rPr lang="en-US" dirty="0" smtClean="0"/>
              <a:t>Fire up the NSA</a:t>
            </a:r>
          </a:p>
          <a:p>
            <a:pPr lvl="1"/>
            <a:r>
              <a:rPr lang="en-US" dirty="0" smtClean="0"/>
              <a:t>And test </a:t>
            </a:r>
          </a:p>
          <a:p>
            <a:pPr lvl="2"/>
            <a:r>
              <a:rPr lang="en-US" dirty="0" smtClean="0"/>
              <a:t>a) intra-domain (</a:t>
            </a:r>
            <a:r>
              <a:rPr lang="en-US" dirty="0" err="1" smtClean="0"/>
              <a:t>ala</a:t>
            </a:r>
            <a:r>
              <a:rPr lang="en-US" dirty="0" smtClean="0"/>
              <a:t> exercise 1) </a:t>
            </a:r>
          </a:p>
          <a:p>
            <a:pPr lvl="2"/>
            <a:r>
              <a:rPr lang="en-US" dirty="0" smtClean="0"/>
              <a:t>b) inter-domain (</a:t>
            </a:r>
            <a:r>
              <a:rPr lang="en-US" dirty="0" err="1" smtClean="0"/>
              <a:t>ala</a:t>
            </a:r>
            <a:r>
              <a:rPr lang="en-US" dirty="0" smtClean="0"/>
              <a:t> exercise 2)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78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9000</TotalTime>
  <Words>963</Words>
  <Application>Microsoft Macintosh PowerPoint</Application>
  <PresentationFormat>On-screen Show (4:3)</PresentationFormat>
  <Paragraphs>190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テーマ</vt:lpstr>
      <vt:lpstr>Exercise physical environment</vt:lpstr>
      <vt:lpstr>Exercise #1 Installation and use</vt:lpstr>
      <vt:lpstr>Four (4) uPAs for exercise #1  (!)</vt:lpstr>
      <vt:lpstr>Exercise #1</vt:lpstr>
      <vt:lpstr>NSI: A Basic Overview:</vt:lpstr>
      <vt:lpstr>Exercise #2 multi-Domain Connections</vt:lpstr>
      <vt:lpstr>Exercise #2</vt:lpstr>
      <vt:lpstr>Exercise #3 Building a Topology</vt:lpstr>
      <vt:lpstr>Exercise #3:</vt:lpstr>
      <vt:lpstr>Exercise #3: Procedure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physical environment</dc:title>
  <dc:creator>Tomohiro Kudoh</dc:creator>
  <cp:lastModifiedBy>Jeroen van der Ham</cp:lastModifiedBy>
  <cp:revision>45</cp:revision>
  <dcterms:created xsi:type="dcterms:W3CDTF">2013-01-04T13:46:24Z</dcterms:created>
  <dcterms:modified xsi:type="dcterms:W3CDTF">2013-01-13T21:55:15Z</dcterms:modified>
</cp:coreProperties>
</file>