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2"/>
  </p:notesMasterIdLst>
  <p:sldIdLst>
    <p:sldId id="256" r:id="rId2"/>
    <p:sldId id="341" r:id="rId3"/>
    <p:sldId id="343" r:id="rId4"/>
    <p:sldId id="342" r:id="rId5"/>
    <p:sldId id="344" r:id="rId6"/>
    <p:sldId id="345" r:id="rId7"/>
    <p:sldId id="346" r:id="rId8"/>
    <p:sldId id="330" r:id="rId9"/>
    <p:sldId id="379" r:id="rId10"/>
    <p:sldId id="380" r:id="rId11"/>
    <p:sldId id="399" r:id="rId12"/>
    <p:sldId id="347" r:id="rId13"/>
    <p:sldId id="338" r:id="rId14"/>
    <p:sldId id="454" r:id="rId15"/>
    <p:sldId id="287" r:id="rId16"/>
    <p:sldId id="361" r:id="rId17"/>
    <p:sldId id="303" r:id="rId18"/>
    <p:sldId id="362" r:id="rId19"/>
    <p:sldId id="288" r:id="rId20"/>
    <p:sldId id="350" r:id="rId21"/>
    <p:sldId id="351" r:id="rId22"/>
    <p:sldId id="410" r:id="rId23"/>
    <p:sldId id="368" r:id="rId24"/>
    <p:sldId id="290" r:id="rId25"/>
    <p:sldId id="363" r:id="rId26"/>
    <p:sldId id="349" r:id="rId27"/>
    <p:sldId id="292" r:id="rId28"/>
    <p:sldId id="339" r:id="rId29"/>
    <p:sldId id="455" r:id="rId30"/>
    <p:sldId id="397" r:id="rId31"/>
    <p:sldId id="352" r:id="rId32"/>
    <p:sldId id="332" r:id="rId33"/>
    <p:sldId id="375" r:id="rId34"/>
    <p:sldId id="374" r:id="rId35"/>
    <p:sldId id="360" r:id="rId36"/>
    <p:sldId id="366" r:id="rId37"/>
    <p:sldId id="370" r:id="rId38"/>
    <p:sldId id="371" r:id="rId39"/>
    <p:sldId id="372" r:id="rId40"/>
    <p:sldId id="452" r:id="rId41"/>
    <p:sldId id="404" r:id="rId42"/>
    <p:sldId id="405" r:id="rId43"/>
    <p:sldId id="364" r:id="rId44"/>
    <p:sldId id="400" r:id="rId45"/>
    <p:sldId id="377" r:id="rId46"/>
    <p:sldId id="406" r:id="rId47"/>
    <p:sldId id="407" r:id="rId48"/>
    <p:sldId id="408" r:id="rId49"/>
    <p:sldId id="389" r:id="rId50"/>
    <p:sldId id="390" r:id="rId51"/>
    <p:sldId id="456" r:id="rId52"/>
    <p:sldId id="446" r:id="rId53"/>
    <p:sldId id="449" r:id="rId54"/>
    <p:sldId id="450" r:id="rId55"/>
    <p:sldId id="451" r:id="rId56"/>
    <p:sldId id="419" r:id="rId57"/>
    <p:sldId id="420" r:id="rId58"/>
    <p:sldId id="402" r:id="rId59"/>
    <p:sldId id="422" r:id="rId60"/>
    <p:sldId id="401" r:id="rId61"/>
    <p:sldId id="423" r:id="rId62"/>
    <p:sldId id="326" r:id="rId63"/>
    <p:sldId id="425" r:id="rId64"/>
    <p:sldId id="398" r:id="rId65"/>
    <p:sldId id="426" r:id="rId66"/>
    <p:sldId id="412" r:id="rId67"/>
    <p:sldId id="465" r:id="rId68"/>
    <p:sldId id="466" r:id="rId69"/>
    <p:sldId id="435" r:id="rId70"/>
    <p:sldId id="437" r:id="rId71"/>
    <p:sldId id="441" r:id="rId72"/>
    <p:sldId id="438" r:id="rId73"/>
    <p:sldId id="439" r:id="rId74"/>
    <p:sldId id="467" r:id="rId75"/>
    <p:sldId id="469" r:id="rId76"/>
    <p:sldId id="440" r:id="rId77"/>
    <p:sldId id="468" r:id="rId78"/>
    <p:sldId id="457" r:id="rId79"/>
    <p:sldId id="458" r:id="rId80"/>
    <p:sldId id="459" r:id="rId81"/>
    <p:sldId id="460" r:id="rId82"/>
    <p:sldId id="461" r:id="rId83"/>
    <p:sldId id="462" r:id="rId84"/>
    <p:sldId id="463" r:id="rId85"/>
    <p:sldId id="464" r:id="rId86"/>
    <p:sldId id="427" r:id="rId87"/>
    <p:sldId id="282" r:id="rId88"/>
    <p:sldId id="336" r:id="rId89"/>
    <p:sldId id="417" r:id="rId90"/>
    <p:sldId id="395" r:id="rId91"/>
    <p:sldId id="443" r:id="rId92"/>
    <p:sldId id="444" r:id="rId93"/>
    <p:sldId id="445" r:id="rId94"/>
    <p:sldId id="442" r:id="rId95"/>
    <p:sldId id="396" r:id="rId96"/>
    <p:sldId id="391" r:id="rId97"/>
    <p:sldId id="392" r:id="rId98"/>
    <p:sldId id="393" r:id="rId99"/>
    <p:sldId id="394" r:id="rId100"/>
    <p:sldId id="284"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CB1"/>
    <a:srgbClr val="7E26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83" autoAdjust="0"/>
    <p:restoredTop sz="96126" autoAdjust="0"/>
  </p:normalViewPr>
  <p:slideViewPr>
    <p:cSldViewPr snapToGrid="0" snapToObjects="1">
      <p:cViewPr>
        <p:scale>
          <a:sx n="150" d="100"/>
          <a:sy n="150" d="100"/>
        </p:scale>
        <p:origin x="-1080" y="368"/>
      </p:cViewPr>
      <p:guideLst>
        <p:guide orient="horz" pos="2160"/>
        <p:guide pos="2880"/>
      </p:guideLst>
    </p:cSldViewPr>
  </p:slideViewPr>
  <p:outlineViewPr>
    <p:cViewPr>
      <p:scale>
        <a:sx n="33" d="100"/>
        <a:sy n="33" d="100"/>
      </p:scale>
      <p:origin x="0" y="27784"/>
    </p:cViewPr>
  </p:outlineViewPr>
  <p:notesTextViewPr>
    <p:cViewPr>
      <p:scale>
        <a:sx n="100" d="100"/>
        <a:sy n="100" d="100"/>
      </p:scale>
      <p:origin x="0" y="0"/>
    </p:cViewPr>
  </p:notesTextViewPr>
  <p:sorterViewPr>
    <p:cViewPr>
      <p:scale>
        <a:sx n="128" d="100"/>
        <a:sy n="128" d="100"/>
      </p:scale>
      <p:origin x="0" y="116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1FF2B-B5A2-4544-A543-3A7918AAE845}" type="datetimeFigureOut">
              <a:rPr lang="en-US" smtClean="0"/>
              <a:t>1/11/13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1937D-5F6D-EA43-BD24-5A19DC0F45B5}" type="slidenum">
              <a:rPr lang="en-US" smtClean="0"/>
              <a:t>‹#›</a:t>
            </a:fld>
            <a:endParaRPr lang="en-US"/>
          </a:p>
        </p:txBody>
      </p:sp>
    </p:spTree>
    <p:extLst>
      <p:ext uri="{BB962C8B-B14F-4D97-AF65-F5344CB8AC3E}">
        <p14:creationId xmlns:p14="http://schemas.microsoft.com/office/powerpoint/2010/main" val="22971522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4</a:t>
            </a:fld>
            <a:endParaRPr lang="en-US"/>
          </a:p>
        </p:txBody>
      </p:sp>
    </p:spTree>
    <p:extLst>
      <p:ext uri="{BB962C8B-B14F-4D97-AF65-F5344CB8AC3E}">
        <p14:creationId xmlns:p14="http://schemas.microsoft.com/office/powerpoint/2010/main" val="106272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16</a:t>
            </a:fld>
            <a:endParaRPr lang="en-US"/>
          </a:p>
        </p:txBody>
      </p:sp>
    </p:spTree>
    <p:extLst>
      <p:ext uri="{BB962C8B-B14F-4D97-AF65-F5344CB8AC3E}">
        <p14:creationId xmlns:p14="http://schemas.microsoft.com/office/powerpoint/2010/main" val="227152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endpoint is *NOT* a physical location – it is a topological location… i.e. the model allows virtualized topologies.</a:t>
            </a:r>
          </a:p>
          <a:p>
            <a:endParaRPr lang="en-US" baseline="0" dirty="0" smtClean="0"/>
          </a:p>
          <a:p>
            <a:r>
              <a:rPr lang="en-US" baseline="0" dirty="0" smtClean="0"/>
              <a:t>Connections do not share endpoints – this would break rule 2b </a:t>
            </a:r>
            <a:r>
              <a:rPr lang="en-US" baseline="0" smtClean="0"/>
              <a:t>(differentiation)</a:t>
            </a:r>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19</a:t>
            </a:fld>
            <a:endParaRPr lang="en-US"/>
          </a:p>
        </p:txBody>
      </p:sp>
    </p:spTree>
    <p:extLst>
      <p:ext uri="{BB962C8B-B14F-4D97-AF65-F5344CB8AC3E}">
        <p14:creationId xmlns:p14="http://schemas.microsoft.com/office/powerpoint/2010/main" val="243181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provider’s standpoint, we can not question the RA’s choice of</a:t>
            </a:r>
            <a:r>
              <a:rPr lang="en-US" baseline="0" dirty="0" smtClean="0"/>
              <a:t> endpoints or the basis for why/how the RA selected the end points for the connection request.  Nor can we presume to know anything more about the purpose or requirements of the </a:t>
            </a:r>
            <a:r>
              <a:rPr lang="en-US" baseline="0" smtClean="0"/>
              <a:t>request other </a:t>
            </a:r>
            <a:r>
              <a:rPr lang="en-US" baseline="0" dirty="0" smtClean="0"/>
              <a:t>than what is explicitly expressed in the request itself.</a:t>
            </a:r>
          </a:p>
          <a:p>
            <a:endParaRPr lang="en-US" baseline="0" dirty="0" smtClean="0"/>
          </a:p>
          <a:p>
            <a:r>
              <a:rPr lang="en-US" baseline="0" dirty="0" smtClean="0"/>
              <a:t>The PA now has the A and Z endpoints that it must connect, and must do so with the topology information it has at hand (or can acquire) and its own topology analysis capabilities within its own path finder.   </a:t>
            </a:r>
          </a:p>
          <a:p>
            <a:endParaRPr lang="en-US" baseline="0" dirty="0" smtClean="0"/>
          </a:p>
          <a:p>
            <a:r>
              <a:rPr lang="en-US" dirty="0" err="1" smtClean="0"/>
              <a:t>Presumeably</a:t>
            </a:r>
            <a:r>
              <a:rPr lang="en-US" dirty="0" smtClean="0"/>
              <a:t>,</a:t>
            </a:r>
            <a:r>
              <a:rPr lang="en-US" baseline="0" dirty="0" smtClean="0"/>
              <a:t>  the ultimate Requester </a:t>
            </a:r>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20</a:t>
            </a:fld>
            <a:endParaRPr lang="en-US"/>
          </a:p>
        </p:txBody>
      </p:sp>
    </p:spTree>
    <p:extLst>
      <p:ext uri="{BB962C8B-B14F-4D97-AF65-F5344CB8AC3E}">
        <p14:creationId xmlns:p14="http://schemas.microsoft.com/office/powerpoint/2010/main" val="109272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NSI – NML  inconsistencies:     </a:t>
            </a:r>
            <a:r>
              <a:rPr lang="en-US" smtClean="0"/>
              <a:t>NML expects </a:t>
            </a:r>
            <a:r>
              <a:rPr lang="en-US" dirty="0" smtClean="0"/>
              <a:t>all </a:t>
            </a:r>
            <a:r>
              <a:rPr lang="en-US" dirty="0" err="1" smtClean="0"/>
              <a:t>topo</a:t>
            </a:r>
            <a:r>
              <a:rPr lang="en-US" dirty="0" smtClean="0"/>
              <a:t> objects to have a globally unique name… since</a:t>
            </a:r>
            <a:r>
              <a:rPr lang="en-US" baseline="0" dirty="0" smtClean="0"/>
              <a:t> the NSI STP maps to an NML *port, and the NML requires a port to have a GUID, then NML local ids will have GUIDs..   </a:t>
            </a:r>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32</a:t>
            </a:fld>
            <a:endParaRPr lang="en-US"/>
          </a:p>
        </p:txBody>
      </p:sp>
    </p:spTree>
    <p:extLst>
      <p:ext uri="{BB962C8B-B14F-4D97-AF65-F5344CB8AC3E}">
        <p14:creationId xmlns:p14="http://schemas.microsoft.com/office/powerpoint/2010/main" val="191604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81937D-5F6D-EA43-BD24-5A19DC0F45B5}" type="slidenum">
              <a:rPr lang="en-US" smtClean="0"/>
              <a:t>36</a:t>
            </a:fld>
            <a:endParaRPr lang="en-US"/>
          </a:p>
        </p:txBody>
      </p:sp>
    </p:spTree>
    <p:extLst>
      <p:ext uri="{BB962C8B-B14F-4D97-AF65-F5344CB8AC3E}">
        <p14:creationId xmlns:p14="http://schemas.microsoft.com/office/powerpoint/2010/main" val="249662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0000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4B1840-CD30-A54D-9EA5-B4B5AA528BED}"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B1840-CD30-A54D-9EA5-B4B5AA528BED}"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74B1840-CD30-A54D-9EA5-B4B5AA528BED}"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FED6A-284F-CB42-8CD3-82B13555AC7C}"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B1840-CD30-A54D-9EA5-B4B5AA528BED}"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FED6A-284F-CB42-8CD3-82B13555AC7C}"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0"/>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B1840-CD30-A54D-9EA5-B4B5AA528BED}"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74B1840-CD30-A54D-9EA5-B4B5AA528BED}"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FED6A-284F-CB42-8CD3-82B13555AC7C}"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4B1840-CD30-A54D-9EA5-B4B5AA528BED}" type="datetimeFigureOut">
              <a:rPr lang="en-US" smtClean="0"/>
              <a:t>1/11/13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B1840-CD30-A54D-9EA5-B4B5AA528BED}" type="datetimeFigureOut">
              <a:rPr lang="en-US" smtClean="0"/>
              <a:t>1/11/13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74B1840-CD30-A54D-9EA5-B4B5AA528BED}" type="datetimeFigureOut">
              <a:rPr lang="en-US" smtClean="0"/>
              <a:t>1/11/13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FED6A-284F-CB42-8CD3-82B13555AC7C}"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74B1840-CD30-A54D-9EA5-B4B5AA528BED}"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FED6A-284F-CB42-8CD3-82B13555AC7C}"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B1840-CD30-A54D-9EA5-B4B5AA528BED}"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FED6A-284F-CB42-8CD3-82B13555AC7C}"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pic>
        <p:nvPicPr>
          <p:cNvPr id="16" name="Picture 15" descr="NORDUnet-New-Logo-Final-Lar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1" y="228167"/>
            <a:ext cx="1530712" cy="382678"/>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176834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26986" y="1591056"/>
            <a:ext cx="8723376" cy="622672"/>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74B1840-CD30-A54D-9EA5-B4B5AA528BED}" type="datetimeFigureOut">
              <a:rPr lang="en-US" smtClean="0"/>
              <a:t>1/11/13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02FED6A-284F-CB42-8CD3-82B13555AC7C}" type="slidenum">
              <a:rPr lang="en-US" smtClean="0"/>
              <a:t>‹#›</a:t>
            </a:fld>
            <a:endParaRPr lang="en-US"/>
          </a:p>
        </p:txBody>
      </p:sp>
      <p:sp>
        <p:nvSpPr>
          <p:cNvPr id="3" name="Text Placeholder 2"/>
          <p:cNvSpPr>
            <a:spLocks noGrp="1"/>
          </p:cNvSpPr>
          <p:nvPr>
            <p:ph type="body" idx="1"/>
          </p:nvPr>
        </p:nvSpPr>
        <p:spPr>
          <a:xfrm>
            <a:off x="903696" y="2213728"/>
            <a:ext cx="7408333" cy="34506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lumMod val="75000"/>
          </a:schemeClr>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2">
            <a:lumMod val="75000"/>
          </a:schemeClr>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2">
            <a:lumMod val="75000"/>
          </a:schemeClr>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2">
            <a:lumMod val="75000"/>
          </a:schemeClr>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2">
            <a:lumMod val="75000"/>
          </a:schemeClr>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ode.google.com/p/ogf-nsi-project/source/checkout" TargetMode="External"/><Relationship Id="rId4" Type="http://schemas.openxmlformats.org/officeDocument/2006/relationships/hyperlink" Target="https://code.google.com/p/ogf-nsi-project/source/browse/"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gif"/><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 Id="rId3" Type="http://schemas.openxmlformats.org/officeDocument/2006/relationships/image" Target="../media/image17.tiff"/></Relationships>
</file>

<file path=ppt/slides/_rels/slide85.xml.rels><?xml version="1.0" encoding="UTF-8" standalone="yes"?>
<Relationships xmlns="http://schemas.openxmlformats.org/package/2006/relationships"><Relationship Id="rId3" Type="http://schemas.openxmlformats.org/officeDocument/2006/relationships/hyperlink" Target="http://kote-ps-1.ps.jgn-x.jp/ps/autoearth-nsi/" TargetMode="External"/><Relationship Id="rId4" Type="http://schemas.openxmlformats.org/officeDocument/2006/relationships/hyperlink" Target="http://kote-ps-1.ps.jgn-x.jp/ps/autoearth-nsi/AutoMAP.kml" TargetMode="External"/><Relationship Id="rId1" Type="http://schemas.openxmlformats.org/officeDocument/2006/relationships/slideLayout" Target="../slideLayouts/slideLayout2.xml"/><Relationship Id="rId2" Type="http://schemas.openxmlformats.org/officeDocument/2006/relationships/hyperlink" Target="http://163.220.30.174:8070/monitor.jnlp"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780108"/>
          </a:xfrm>
        </p:spPr>
        <p:txBody>
          <a:bodyPr>
            <a:normAutofit/>
          </a:bodyPr>
          <a:lstStyle/>
          <a:p>
            <a:r>
              <a:rPr lang="en-US" dirty="0" smtClean="0"/>
              <a:t>Network Services Interface</a:t>
            </a:r>
            <a:br>
              <a:rPr lang="en-US" dirty="0" smtClean="0"/>
            </a:br>
            <a:r>
              <a:rPr lang="en-US" sz="2800" dirty="0" smtClean="0"/>
              <a:t>Network Engineering Tutorial</a:t>
            </a:r>
            <a:endParaRPr lang="en-US" sz="2800" dirty="0"/>
          </a:p>
        </p:txBody>
      </p:sp>
      <p:sp>
        <p:nvSpPr>
          <p:cNvPr id="3" name="Subtitle 2"/>
          <p:cNvSpPr>
            <a:spLocks noGrp="1"/>
          </p:cNvSpPr>
          <p:nvPr>
            <p:ph type="subTitle" idx="1"/>
          </p:nvPr>
        </p:nvSpPr>
        <p:spPr>
          <a:xfrm>
            <a:off x="914400" y="3302000"/>
            <a:ext cx="7010400" cy="1828799"/>
          </a:xfrm>
        </p:spPr>
        <p:txBody>
          <a:bodyPr>
            <a:normAutofit/>
          </a:bodyPr>
          <a:lstStyle/>
          <a:p>
            <a:r>
              <a:rPr lang="en-US" sz="2800" dirty="0" smtClean="0"/>
              <a:t>Presented at TIP 2013</a:t>
            </a:r>
          </a:p>
          <a:p>
            <a:r>
              <a:rPr lang="en-US" sz="2800" dirty="0" smtClean="0"/>
              <a:t>Jan 13, 2013</a:t>
            </a:r>
          </a:p>
          <a:p>
            <a:r>
              <a:rPr lang="en-US" sz="2800" dirty="0" smtClean="0"/>
              <a:t>Honolulu, HI</a:t>
            </a:r>
          </a:p>
          <a:p>
            <a:endParaRPr lang="en-US" sz="2800" dirty="0"/>
          </a:p>
        </p:txBody>
      </p:sp>
    </p:spTree>
    <p:extLst>
      <p:ext uri="{BB962C8B-B14F-4D97-AF65-F5344CB8AC3E}">
        <p14:creationId xmlns:p14="http://schemas.microsoft.com/office/powerpoint/2010/main" val="10845773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943100"/>
            <a:ext cx="7408333" cy="4330700"/>
          </a:xfrm>
        </p:spPr>
        <p:txBody>
          <a:bodyPr>
            <a:normAutofit fontScale="92500" lnSpcReduction="10000"/>
          </a:bodyPr>
          <a:lstStyle/>
          <a:p>
            <a:r>
              <a:rPr lang="en-US" dirty="0" smtClean="0"/>
              <a:t>NSI is a </a:t>
            </a:r>
            <a:r>
              <a:rPr lang="en-US" i="1" u="sng" dirty="0" smtClean="0"/>
              <a:t>framework</a:t>
            </a:r>
            <a:r>
              <a:rPr lang="en-US" dirty="0" smtClean="0"/>
              <a:t> with numerous service capabilities and a simple scalable network model.</a:t>
            </a:r>
          </a:p>
          <a:p>
            <a:r>
              <a:rPr lang="en-US" dirty="0" smtClean="0"/>
              <a:t>NSI is an </a:t>
            </a:r>
            <a:r>
              <a:rPr lang="en-US" i="1" u="sng" dirty="0" smtClean="0"/>
              <a:t>inter-domain </a:t>
            </a:r>
            <a:r>
              <a:rPr lang="en-US" dirty="0" smtClean="0"/>
              <a:t>set of protocols</a:t>
            </a:r>
          </a:p>
          <a:p>
            <a:pPr lvl="2"/>
            <a:r>
              <a:rPr lang="en-US" dirty="0" smtClean="0"/>
              <a:t>It does not deal with intra-domain construction/issues</a:t>
            </a:r>
          </a:p>
          <a:p>
            <a:r>
              <a:rPr lang="en-US" dirty="0" smtClean="0"/>
              <a:t>NSI is </a:t>
            </a:r>
            <a:r>
              <a:rPr lang="en-US" i="1" u="sng" dirty="0" smtClean="0"/>
              <a:t>technology agnostic</a:t>
            </a:r>
          </a:p>
          <a:p>
            <a:pPr lvl="2"/>
            <a:r>
              <a:rPr lang="en-US" dirty="0" smtClean="0"/>
              <a:t>It builds simple atomic </a:t>
            </a:r>
            <a:r>
              <a:rPr lang="en-US" i="1" u="sng" dirty="0" smtClean="0"/>
              <a:t>transport conduits </a:t>
            </a:r>
            <a:r>
              <a:rPr lang="en-US" dirty="0" smtClean="0"/>
              <a:t>according to the services defined by the community (not fixed in the protocol)</a:t>
            </a:r>
          </a:p>
          <a:p>
            <a:r>
              <a:rPr lang="en-US" dirty="0" smtClean="0"/>
              <a:t>NSI connection services are </a:t>
            </a:r>
            <a:r>
              <a:rPr lang="en-US" i="1" u="sng" dirty="0" smtClean="0"/>
              <a:t>highly customizable</a:t>
            </a:r>
          </a:p>
          <a:p>
            <a:pPr lvl="2"/>
            <a:r>
              <a:rPr lang="en-US" dirty="0" smtClean="0"/>
              <a:t>NSI Service Definitions can support a wide </a:t>
            </a:r>
            <a:r>
              <a:rPr lang="en-US" dirty="0"/>
              <a:t>r</a:t>
            </a:r>
            <a:r>
              <a:rPr lang="en-US" dirty="0" smtClean="0"/>
              <a:t>ange of services</a:t>
            </a:r>
          </a:p>
          <a:p>
            <a:r>
              <a:rPr lang="en-US" dirty="0" smtClean="0"/>
              <a:t>NSI is </a:t>
            </a:r>
            <a:r>
              <a:rPr lang="en-US" i="1" u="sng" dirty="0" smtClean="0"/>
              <a:t>secure by design</a:t>
            </a:r>
          </a:p>
          <a:p>
            <a:pPr lvl="2"/>
            <a:r>
              <a:rPr lang="en-US" dirty="0" smtClean="0"/>
              <a:t>All requests are authorized at domain boundaries according to local and/or voluntary policy rules and security profiles</a:t>
            </a:r>
            <a:endParaRPr lang="en-US" dirty="0"/>
          </a:p>
        </p:txBody>
      </p:sp>
      <p:sp>
        <p:nvSpPr>
          <p:cNvPr id="3" name="Title 2"/>
          <p:cNvSpPr>
            <a:spLocks noGrp="1"/>
          </p:cNvSpPr>
          <p:nvPr>
            <p:ph type="title"/>
          </p:nvPr>
        </p:nvSpPr>
        <p:spPr/>
        <p:txBody>
          <a:bodyPr/>
          <a:lstStyle/>
          <a:p>
            <a:r>
              <a:rPr lang="en-US" dirty="0" smtClean="0"/>
              <a:t>NSI Features</a:t>
            </a:r>
            <a:endParaRPr lang="en-US" dirty="0"/>
          </a:p>
        </p:txBody>
      </p:sp>
    </p:spTree>
    <p:extLst>
      <p:ext uri="{BB962C8B-B14F-4D97-AF65-F5344CB8AC3E}">
        <p14:creationId xmlns:p14="http://schemas.microsoft.com/office/powerpoint/2010/main" val="184505284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957072"/>
          </a:xfrm>
        </p:spPr>
        <p:txBody>
          <a:bodyPr/>
          <a:lstStyle/>
          <a:p>
            <a:r>
              <a:rPr lang="en-US" dirty="0" smtClean="0"/>
              <a:t>OGF NSI Working Grou</a:t>
            </a:r>
            <a:r>
              <a:rPr lang="en-US" dirty="0"/>
              <a:t>p</a:t>
            </a:r>
          </a:p>
        </p:txBody>
      </p:sp>
      <p:sp>
        <p:nvSpPr>
          <p:cNvPr id="3" name="Content Placeholder 2"/>
          <p:cNvSpPr>
            <a:spLocks noGrp="1"/>
          </p:cNvSpPr>
          <p:nvPr>
            <p:ph idx="1"/>
          </p:nvPr>
        </p:nvSpPr>
        <p:spPr>
          <a:xfrm>
            <a:off x="914400" y="1739519"/>
            <a:ext cx="7772400" cy="4089782"/>
          </a:xfrm>
        </p:spPr>
        <p:txBody>
          <a:bodyPr>
            <a:normAutofit lnSpcReduction="10000"/>
          </a:bodyPr>
          <a:lstStyle/>
          <a:p>
            <a:r>
              <a:rPr lang="en-US" sz="2400" dirty="0" smtClean="0"/>
              <a:t>The OGF NSI WG is an </a:t>
            </a:r>
            <a:r>
              <a:rPr lang="en-US" sz="2400" i="1" u="sng" dirty="0" smtClean="0"/>
              <a:t>Open</a:t>
            </a:r>
            <a:r>
              <a:rPr lang="en-US" sz="2400" dirty="0" smtClean="0"/>
              <a:t> working group </a:t>
            </a:r>
          </a:p>
          <a:p>
            <a:r>
              <a:rPr lang="en-US" sz="2400" dirty="0" smtClean="0"/>
              <a:t>This means if </a:t>
            </a:r>
            <a:r>
              <a:rPr lang="en-US" sz="2400" i="1" u="sng" dirty="0" smtClean="0"/>
              <a:t>you</a:t>
            </a:r>
            <a:r>
              <a:rPr lang="en-US" sz="2400" dirty="0" smtClean="0"/>
              <a:t> have ideas you would like to see incorporated into the NSI framework and/or protocols, please get active in the process:</a:t>
            </a:r>
          </a:p>
          <a:p>
            <a:pPr lvl="2"/>
            <a:r>
              <a:rPr lang="en-US" sz="2200" dirty="0" smtClean="0"/>
              <a:t>Contact one of the active WG members and pick their brain, learn the current architecture </a:t>
            </a:r>
          </a:p>
          <a:p>
            <a:pPr lvl="2"/>
            <a:r>
              <a:rPr lang="en-US" sz="2200" dirty="0" smtClean="0"/>
              <a:t>Join the mailing list, lurk and get up to speed, then join the calls…</a:t>
            </a:r>
          </a:p>
          <a:p>
            <a:pPr lvl="2"/>
            <a:r>
              <a:rPr lang="en-US" sz="2200" dirty="0" smtClean="0"/>
              <a:t>Contribute – ask, comment, propose…help us sort thru the issues to achieve clarity within the group and consensus within the broader global community</a:t>
            </a:r>
          </a:p>
          <a:p>
            <a:pPr lvl="2"/>
            <a:endParaRPr lang="en-US" dirty="0" smtClean="0"/>
          </a:p>
          <a:p>
            <a:pPr lvl="2"/>
            <a:endParaRPr lang="en-US" dirty="0"/>
          </a:p>
        </p:txBody>
      </p:sp>
      <p:sp>
        <p:nvSpPr>
          <p:cNvPr id="4" name="Rectangle 3"/>
          <p:cNvSpPr/>
          <p:nvPr/>
        </p:nvSpPr>
        <p:spPr>
          <a:xfrm>
            <a:off x="2767727" y="5544740"/>
            <a:ext cx="3430747"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2212994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8417" y="1797089"/>
            <a:ext cx="8020830" cy="4782187"/>
          </a:xfrm>
        </p:spPr>
        <p:txBody>
          <a:bodyPr>
            <a:normAutofit fontScale="85000" lnSpcReduction="10000"/>
          </a:bodyPr>
          <a:lstStyle/>
          <a:p>
            <a:r>
              <a:rPr lang="en-US" dirty="0" smtClean="0"/>
              <a:t>NSI adopts a simple </a:t>
            </a:r>
            <a:r>
              <a:rPr lang="en-US" i="1" u="sng" dirty="0" smtClean="0"/>
              <a:t>peer</a:t>
            </a:r>
            <a:r>
              <a:rPr lang="en-US" dirty="0" smtClean="0"/>
              <a:t> model of “</a:t>
            </a:r>
            <a:r>
              <a:rPr lang="en-US" b="1" dirty="0" smtClean="0"/>
              <a:t>Requester</a:t>
            </a:r>
            <a:r>
              <a:rPr lang="en-US" dirty="0" smtClean="0"/>
              <a:t>” and “</a:t>
            </a:r>
            <a:r>
              <a:rPr lang="en-US" b="1" dirty="0" smtClean="0"/>
              <a:t>Provider</a:t>
            </a:r>
            <a:r>
              <a:rPr lang="en-US" dirty="0" smtClean="0"/>
              <a:t>” agents for all service primitives</a:t>
            </a:r>
          </a:p>
          <a:p>
            <a:pPr lvl="1"/>
            <a:r>
              <a:rPr lang="en-US" dirty="0" smtClean="0"/>
              <a:t>NSI protocols treat </a:t>
            </a:r>
            <a:r>
              <a:rPr lang="en-US" i="1" u="sng" dirty="0" smtClean="0"/>
              <a:t>all</a:t>
            </a:r>
            <a:r>
              <a:rPr lang="en-US" dirty="0" smtClean="0"/>
              <a:t> network service agents the same - no longer differentiating “user” </a:t>
            </a:r>
            <a:r>
              <a:rPr lang="en-US" dirty="0" err="1" smtClean="0"/>
              <a:t>vs</a:t>
            </a:r>
            <a:r>
              <a:rPr lang="en-US" dirty="0" smtClean="0"/>
              <a:t> “network” or “client” </a:t>
            </a:r>
            <a:r>
              <a:rPr lang="en-US" dirty="0" err="1" smtClean="0"/>
              <a:t>vs</a:t>
            </a:r>
            <a:r>
              <a:rPr lang="en-US" dirty="0" smtClean="0"/>
              <a:t> “server”…</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endParaRPr lang="en-US" dirty="0" smtClean="0"/>
          </a:p>
          <a:p>
            <a:r>
              <a:rPr lang="en-US" dirty="0" smtClean="0"/>
              <a:t>Treating all agents the same means we must provide an interface that can be both very simple for basic user adoption yet has the ability to offer very sophisticated functionality for network service providers</a:t>
            </a:r>
          </a:p>
        </p:txBody>
      </p:sp>
      <p:sp>
        <p:nvSpPr>
          <p:cNvPr id="3" name="Title 2"/>
          <p:cNvSpPr>
            <a:spLocks noGrp="1"/>
          </p:cNvSpPr>
          <p:nvPr>
            <p:ph type="title"/>
          </p:nvPr>
        </p:nvSpPr>
        <p:spPr/>
        <p:txBody>
          <a:bodyPr>
            <a:noAutofit/>
          </a:bodyPr>
          <a:lstStyle/>
          <a:p>
            <a:r>
              <a:rPr lang="en-US" sz="4400" dirty="0" smtClean="0"/>
              <a:t>The Network Services Interface</a:t>
            </a:r>
            <a:endParaRPr lang="en-US" sz="4400" dirty="0"/>
          </a:p>
        </p:txBody>
      </p:sp>
      <p:sp>
        <p:nvSpPr>
          <p:cNvPr id="42" name="Oval 41"/>
          <p:cNvSpPr/>
          <p:nvPr/>
        </p:nvSpPr>
        <p:spPr>
          <a:xfrm>
            <a:off x="4074705" y="4708876"/>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4039098" y="3400783"/>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648698" y="3347433"/>
            <a:ext cx="2435432" cy="369332"/>
          </a:xfrm>
          <a:prstGeom prst="rect">
            <a:avLst/>
          </a:prstGeom>
          <a:noFill/>
        </p:spPr>
        <p:txBody>
          <a:bodyPr wrap="square" rtlCol="0">
            <a:spAutoFit/>
          </a:bodyPr>
          <a:lstStyle/>
          <a:p>
            <a:r>
              <a:rPr lang="en-US" dirty="0" smtClean="0"/>
              <a:t>Requesting Agent (RA)</a:t>
            </a:r>
            <a:endParaRPr lang="en-US" dirty="0"/>
          </a:p>
        </p:txBody>
      </p:sp>
      <p:sp>
        <p:nvSpPr>
          <p:cNvPr id="52" name="Freeform 51"/>
          <p:cNvSpPr/>
          <p:nvPr/>
        </p:nvSpPr>
        <p:spPr>
          <a:xfrm flipH="1">
            <a:off x="4535237" y="3937091"/>
            <a:ext cx="149068" cy="823448"/>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52"/>
          <p:cNvSpPr/>
          <p:nvPr/>
        </p:nvSpPr>
        <p:spPr>
          <a:xfrm flipV="1">
            <a:off x="4071801" y="3937091"/>
            <a:ext cx="149068" cy="823448"/>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500412" y="4829674"/>
            <a:ext cx="2575447" cy="369332"/>
          </a:xfrm>
          <a:prstGeom prst="rect">
            <a:avLst/>
          </a:prstGeom>
          <a:noFill/>
        </p:spPr>
        <p:txBody>
          <a:bodyPr wrap="square" rtlCol="0">
            <a:spAutoFit/>
          </a:bodyPr>
          <a:lstStyle/>
          <a:p>
            <a:pPr algn="r"/>
            <a:r>
              <a:rPr lang="en-US" dirty="0" smtClean="0"/>
              <a:t>Provider Agent (PA)</a:t>
            </a:r>
            <a:endParaRPr lang="en-US" dirty="0"/>
          </a:p>
        </p:txBody>
      </p:sp>
      <p:cxnSp>
        <p:nvCxnSpPr>
          <p:cNvPr id="47" name="Straight Connector 46"/>
          <p:cNvCxnSpPr/>
          <p:nvPr/>
        </p:nvCxnSpPr>
        <p:spPr>
          <a:xfrm rot="10800000">
            <a:off x="3736587" y="4347244"/>
            <a:ext cx="1145194" cy="1588"/>
          </a:xfrm>
          <a:prstGeom prst="line">
            <a:avLst/>
          </a:prstGeom>
          <a:ln w="38100" cap="flat" cmpd="sng" algn="ctr">
            <a:solidFill>
              <a:srgbClr val="0000FF"/>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861258" y="4121788"/>
            <a:ext cx="3172638" cy="707886"/>
          </a:xfrm>
          <a:prstGeom prst="rect">
            <a:avLst/>
          </a:prstGeom>
          <a:noFill/>
        </p:spPr>
        <p:txBody>
          <a:bodyPr wrap="none" rtlCol="0">
            <a:spAutoFit/>
          </a:bodyPr>
          <a:lstStyle/>
          <a:p>
            <a:r>
              <a:rPr lang="en-US" sz="2000" b="1" dirty="0" smtClean="0">
                <a:solidFill>
                  <a:srgbClr val="0000FF"/>
                </a:solidFill>
              </a:rPr>
              <a:t>Network Services Interface</a:t>
            </a:r>
          </a:p>
          <a:p>
            <a:r>
              <a:rPr lang="en-US" sz="2000" b="1" dirty="0" smtClean="0">
                <a:solidFill>
                  <a:srgbClr val="0000FF"/>
                </a:solidFill>
              </a:rPr>
              <a:t>Protocol(s)</a:t>
            </a:r>
            <a:endParaRPr lang="en-US" sz="2000" b="1" dirty="0">
              <a:solidFill>
                <a:srgbClr val="0000FF"/>
              </a:solidFill>
            </a:endParaRPr>
          </a:p>
        </p:txBody>
      </p:sp>
      <p:sp>
        <p:nvSpPr>
          <p:cNvPr id="49" name="TextBox 48"/>
          <p:cNvSpPr txBox="1"/>
          <p:nvPr/>
        </p:nvSpPr>
        <p:spPr>
          <a:xfrm>
            <a:off x="4109677" y="4787965"/>
            <a:ext cx="659155" cy="369332"/>
          </a:xfrm>
          <a:prstGeom prst="rect">
            <a:avLst/>
          </a:prstGeom>
          <a:noFill/>
        </p:spPr>
        <p:txBody>
          <a:bodyPr wrap="none" rtlCol="0">
            <a:spAutoFit/>
          </a:bodyPr>
          <a:lstStyle/>
          <a:p>
            <a:r>
              <a:rPr lang="en-US" dirty="0"/>
              <a:t>NSA</a:t>
            </a:r>
          </a:p>
        </p:txBody>
      </p:sp>
      <p:sp>
        <p:nvSpPr>
          <p:cNvPr id="51" name="TextBox 50"/>
          <p:cNvSpPr txBox="1"/>
          <p:nvPr/>
        </p:nvSpPr>
        <p:spPr>
          <a:xfrm>
            <a:off x="4075859" y="3486144"/>
            <a:ext cx="659155" cy="369332"/>
          </a:xfrm>
          <a:prstGeom prst="rect">
            <a:avLst/>
          </a:prstGeom>
          <a:noFill/>
        </p:spPr>
        <p:txBody>
          <a:bodyPr wrap="none" rtlCol="0">
            <a:spAutoFit/>
          </a:bodyPr>
          <a:lstStyle/>
          <a:p>
            <a:r>
              <a:rPr lang="en-US" dirty="0"/>
              <a:t>NSA</a:t>
            </a:r>
          </a:p>
        </p:txBody>
      </p:sp>
    </p:spTree>
    <p:extLst>
      <p:ext uri="{BB962C8B-B14F-4D97-AF65-F5344CB8AC3E}">
        <p14:creationId xmlns:p14="http://schemas.microsoft.com/office/powerpoint/2010/main" val="3851194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p:cTn id="10" dur="1000" fill="hold"/>
                                        <p:tgtEl>
                                          <p:spTgt spid="43"/>
                                        </p:tgtEl>
                                        <p:attrNameLst>
                                          <p:attrName>ppt_w</p:attrName>
                                        </p:attrNameLst>
                                      </p:cBhvr>
                                      <p:tavLst>
                                        <p:tav tm="0">
                                          <p:val>
                                            <p:fltVal val="0"/>
                                          </p:val>
                                        </p:tav>
                                        <p:tav tm="100000">
                                          <p:val>
                                            <p:strVal val="#ppt_w"/>
                                          </p:val>
                                        </p:tav>
                                      </p:tavLst>
                                    </p:anim>
                                    <p:anim calcmode="lin" valueType="num">
                                      <p:cBhvr>
                                        <p:cTn id="11" dur="1000" fill="hold"/>
                                        <p:tgtEl>
                                          <p:spTgt spid="43"/>
                                        </p:tgtEl>
                                        <p:attrNameLst>
                                          <p:attrName>ppt_h</p:attrName>
                                        </p:attrNameLst>
                                      </p:cBhvr>
                                      <p:tavLst>
                                        <p:tav tm="0">
                                          <p:val>
                                            <p:fltVal val="0"/>
                                          </p:val>
                                        </p:tav>
                                        <p:tav tm="100000">
                                          <p:val>
                                            <p:strVal val="#ppt_h"/>
                                          </p:val>
                                        </p:tav>
                                      </p:tavLst>
                                    </p:anim>
                                    <p:animEffect transition="in" filter="fade">
                                      <p:cBhvr>
                                        <p:cTn id="12" dur="1000"/>
                                        <p:tgtEl>
                                          <p:spTgt spid="4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p:cTn id="15" dur="1000" fill="hold"/>
                                        <p:tgtEl>
                                          <p:spTgt spid="51"/>
                                        </p:tgtEl>
                                        <p:attrNameLst>
                                          <p:attrName>ppt_w</p:attrName>
                                        </p:attrNameLst>
                                      </p:cBhvr>
                                      <p:tavLst>
                                        <p:tav tm="0">
                                          <p:val>
                                            <p:fltVal val="0"/>
                                          </p:val>
                                        </p:tav>
                                        <p:tav tm="100000">
                                          <p:val>
                                            <p:strVal val="#ppt_w"/>
                                          </p:val>
                                        </p:tav>
                                      </p:tavLst>
                                    </p:anim>
                                    <p:anim calcmode="lin" valueType="num">
                                      <p:cBhvr>
                                        <p:cTn id="16" dur="1000" fill="hold"/>
                                        <p:tgtEl>
                                          <p:spTgt spid="51"/>
                                        </p:tgtEl>
                                        <p:attrNameLst>
                                          <p:attrName>ppt_h</p:attrName>
                                        </p:attrNameLst>
                                      </p:cBhvr>
                                      <p:tavLst>
                                        <p:tav tm="0">
                                          <p:val>
                                            <p:fltVal val="0"/>
                                          </p:val>
                                        </p:tav>
                                        <p:tav tm="100000">
                                          <p:val>
                                            <p:strVal val="#ppt_h"/>
                                          </p:val>
                                        </p:tav>
                                      </p:tavLst>
                                    </p:anim>
                                    <p:animEffect transition="in" filter="fade">
                                      <p:cBhvr>
                                        <p:cTn id="17" dur="1000"/>
                                        <p:tgtEl>
                                          <p:spTgt spid="5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Effect transition="in" filter="fade">
                                      <p:cBhvr>
                                        <p:cTn id="26" dur="1000"/>
                                        <p:tgtEl>
                                          <p:spTgt spid="4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p:cTn id="29" dur="1000" fill="hold"/>
                                        <p:tgtEl>
                                          <p:spTgt spid="49"/>
                                        </p:tgtEl>
                                        <p:attrNameLst>
                                          <p:attrName>ppt_w</p:attrName>
                                        </p:attrNameLst>
                                      </p:cBhvr>
                                      <p:tavLst>
                                        <p:tav tm="0">
                                          <p:val>
                                            <p:fltVal val="0"/>
                                          </p:val>
                                        </p:tav>
                                        <p:tav tm="100000">
                                          <p:val>
                                            <p:strVal val="#ppt_w"/>
                                          </p:val>
                                        </p:tav>
                                      </p:tavLst>
                                    </p:anim>
                                    <p:anim calcmode="lin" valueType="num">
                                      <p:cBhvr>
                                        <p:cTn id="30" dur="1000" fill="hold"/>
                                        <p:tgtEl>
                                          <p:spTgt spid="49"/>
                                        </p:tgtEl>
                                        <p:attrNameLst>
                                          <p:attrName>ppt_h</p:attrName>
                                        </p:attrNameLst>
                                      </p:cBhvr>
                                      <p:tavLst>
                                        <p:tav tm="0">
                                          <p:val>
                                            <p:fltVal val="0"/>
                                          </p:val>
                                        </p:tav>
                                        <p:tav tm="100000">
                                          <p:val>
                                            <p:strVal val="#ppt_h"/>
                                          </p:val>
                                        </p:tav>
                                      </p:tavLst>
                                    </p:anim>
                                    <p:animEffect transition="in" filter="fade">
                                      <p:cBhvr>
                                        <p:cTn id="31" dur="1000"/>
                                        <p:tgtEl>
                                          <p:spTgt spid="4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1000"/>
                                        <p:tgtEl>
                                          <p:spTgt spid="53"/>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1000"/>
                                        <p:tgtEl>
                                          <p:spTgt spid="52"/>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left)">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left)">
                                      <p:cBhvr>
                                        <p:cTn id="56" dur="10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Effect transition="in" filter="wipe(left)">
                                      <p:cBhvr>
                                        <p:cTn id="61" dur="1000"/>
                                        <p:tgtEl>
                                          <p:spTgt spid="2">
                                            <p:txEl>
                                              <p:pRg st="10" end="10"/>
                                            </p:txEl>
                                          </p:spTgt>
                                        </p:tgtEl>
                                      </p:cBhvr>
                                    </p:animEffect>
                                  </p:childTnLst>
                                </p:cTn>
                              </p:par>
                            </p:childTnLst>
                          </p:cTn>
                        </p:par>
                        <p:par>
                          <p:cTn id="62" fill="hold">
                            <p:stCondLst>
                              <p:cond delay="1000"/>
                            </p:stCondLst>
                            <p:childTnLst>
                              <p:par>
                                <p:cTn id="63" presetID="26" presetClass="emph" presetSubtype="0" repeatCount="5000" fill="hold" nodeType="afterEffect">
                                  <p:stCondLst>
                                    <p:cond delay="0"/>
                                  </p:stCondLst>
                                  <p:childTnLst>
                                    <p:animEffect transition="out" filter="fade">
                                      <p:cBhvr>
                                        <p:cTn id="64" dur="500" tmFilter="0, 0; .2, .5; .8, .5; 1, 0"/>
                                        <p:tgtEl>
                                          <p:spTgt spid="47"/>
                                        </p:tgtEl>
                                      </p:cBhvr>
                                    </p:animEffect>
                                    <p:animScale>
                                      <p:cBhvr>
                                        <p:cTn id="65" dur="250" autoRev="1" fill="hold"/>
                                        <p:tgtEl>
                                          <p:spTgt spid="47"/>
                                        </p:tgtEl>
                                      </p:cBhvr>
                                      <p:by x="105000" y="105000"/>
                                    </p:animScale>
                                  </p:childTnLst>
                                </p:cTn>
                              </p:par>
                              <p:par>
                                <p:cTn id="66" presetID="26" presetClass="emph" presetSubtype="0" fill="hold" grpId="2" nodeType="withEffect">
                                  <p:stCondLst>
                                    <p:cond delay="0"/>
                                  </p:stCondLst>
                                  <p:childTnLst>
                                    <p:animEffect transition="out" filter="fade">
                                      <p:cBhvr>
                                        <p:cTn id="67" dur="500" tmFilter="0, 0; .2, .5; .8, .5; 1, 0"/>
                                        <p:tgtEl>
                                          <p:spTgt spid="48"/>
                                        </p:tgtEl>
                                      </p:cBhvr>
                                    </p:animEffect>
                                    <p:animScale>
                                      <p:cBhvr>
                                        <p:cTn id="68"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52" grpId="0" animBg="1"/>
      <p:bldP spid="53" grpId="0" animBg="1"/>
      <p:bldP spid="46" grpId="0"/>
      <p:bldP spid="48" grpId="0"/>
      <p:bldP spid="48" grpId="2"/>
      <p:bldP spid="49"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arallelogram 33"/>
          <p:cNvSpPr/>
          <p:nvPr/>
        </p:nvSpPr>
        <p:spPr>
          <a:xfrm rot="841527">
            <a:off x="1132535" y="5075057"/>
            <a:ext cx="319496" cy="462098"/>
          </a:xfrm>
          <a:prstGeom prst="parallelogram">
            <a:avLst/>
          </a:prstGeom>
          <a:solidFill>
            <a:srgbClr val="7F7F7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Parallelogram 34"/>
          <p:cNvSpPr/>
          <p:nvPr/>
        </p:nvSpPr>
        <p:spPr>
          <a:xfrm rot="841527">
            <a:off x="1138571" y="5073708"/>
            <a:ext cx="319496" cy="462098"/>
          </a:xfrm>
          <a:prstGeom prst="parallelogram">
            <a:avLst/>
          </a:prstGeom>
          <a:solidFill>
            <a:srgbClr val="7F7F7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Parallelogram 35"/>
          <p:cNvSpPr/>
          <p:nvPr/>
        </p:nvSpPr>
        <p:spPr>
          <a:xfrm rot="841527">
            <a:off x="1138572" y="5073706"/>
            <a:ext cx="319496" cy="462098"/>
          </a:xfrm>
          <a:prstGeom prst="parallelogram">
            <a:avLst/>
          </a:prstGeom>
          <a:solidFill>
            <a:srgbClr val="7F7F7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Parallelogram 36"/>
          <p:cNvSpPr/>
          <p:nvPr/>
        </p:nvSpPr>
        <p:spPr>
          <a:xfrm rot="841527">
            <a:off x="1138573" y="5075057"/>
            <a:ext cx="319496" cy="462098"/>
          </a:xfrm>
          <a:prstGeom prst="parallelogram">
            <a:avLst/>
          </a:prstGeom>
          <a:solidFill>
            <a:srgbClr val="7F7F7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903696" y="1498723"/>
            <a:ext cx="7408333" cy="2768477"/>
          </a:xfrm>
        </p:spPr>
        <p:txBody>
          <a:bodyPr>
            <a:normAutofit fontScale="92500" lnSpcReduction="10000"/>
          </a:bodyPr>
          <a:lstStyle/>
          <a:p>
            <a:endParaRPr lang="en-US" dirty="0"/>
          </a:p>
          <a:p>
            <a:r>
              <a:rPr lang="en-US" dirty="0" smtClean="0"/>
              <a:t>NSI poses a generic notion of a “connection” as an atomic service element – a generalized logical conduit for data transport</a:t>
            </a:r>
          </a:p>
          <a:p>
            <a:pPr lvl="1"/>
            <a:r>
              <a:rPr lang="en-US" dirty="0" smtClean="0"/>
              <a:t>Abstract Ingress and Egress end points</a:t>
            </a:r>
          </a:p>
          <a:p>
            <a:pPr lvl="1"/>
            <a:r>
              <a:rPr lang="en-US" dirty="0" smtClean="0"/>
              <a:t>Abstracted transport service between the end points</a:t>
            </a:r>
          </a:p>
          <a:p>
            <a:r>
              <a:rPr lang="en-US" dirty="0" smtClean="0"/>
              <a:t>NSI </a:t>
            </a:r>
            <a:r>
              <a:rPr lang="en-US" dirty="0" smtClean="0"/>
              <a:t>also poses </a:t>
            </a:r>
            <a:r>
              <a:rPr lang="en-US" dirty="0" smtClean="0"/>
              <a:t>a simple inter-domain architecture over which connections are allocated</a:t>
            </a:r>
          </a:p>
        </p:txBody>
      </p:sp>
      <p:sp>
        <p:nvSpPr>
          <p:cNvPr id="3" name="Title 2"/>
          <p:cNvSpPr>
            <a:spLocks noGrp="1"/>
          </p:cNvSpPr>
          <p:nvPr>
            <p:ph type="title"/>
          </p:nvPr>
        </p:nvSpPr>
        <p:spPr/>
        <p:txBody>
          <a:bodyPr>
            <a:noAutofit/>
          </a:bodyPr>
          <a:lstStyle/>
          <a:p>
            <a:r>
              <a:rPr lang="en-US" sz="4400" dirty="0" smtClean="0"/>
              <a:t>The Network Services Interface</a:t>
            </a:r>
            <a:endParaRPr lang="en-US" sz="4400" dirty="0"/>
          </a:p>
        </p:txBody>
      </p:sp>
      <p:sp>
        <p:nvSpPr>
          <p:cNvPr id="5" name="TextBox 4"/>
          <p:cNvSpPr txBox="1"/>
          <p:nvPr/>
        </p:nvSpPr>
        <p:spPr>
          <a:xfrm>
            <a:off x="1427599" y="4820297"/>
            <a:ext cx="1452203" cy="307777"/>
          </a:xfrm>
          <a:prstGeom prst="rect">
            <a:avLst/>
          </a:prstGeom>
          <a:noFill/>
        </p:spPr>
        <p:txBody>
          <a:bodyPr wrap="none" rtlCol="0">
            <a:spAutoFit/>
          </a:bodyPr>
          <a:lstStyle/>
          <a:p>
            <a:r>
              <a:rPr lang="en-US" sz="1400" dirty="0" smtClean="0"/>
              <a:t>Ingress interface</a:t>
            </a:r>
            <a:endParaRPr lang="en-US" sz="1400" dirty="0"/>
          </a:p>
        </p:txBody>
      </p:sp>
      <p:sp>
        <p:nvSpPr>
          <p:cNvPr id="6" name="TextBox 5"/>
          <p:cNvSpPr txBox="1"/>
          <p:nvPr/>
        </p:nvSpPr>
        <p:spPr>
          <a:xfrm>
            <a:off x="2676409" y="5094091"/>
            <a:ext cx="1398815" cy="307777"/>
          </a:xfrm>
          <a:prstGeom prst="rect">
            <a:avLst/>
          </a:prstGeom>
          <a:noFill/>
        </p:spPr>
        <p:txBody>
          <a:bodyPr wrap="none" rtlCol="0">
            <a:spAutoFit/>
          </a:bodyPr>
          <a:lstStyle/>
          <a:p>
            <a:r>
              <a:rPr lang="en-US" sz="1400" dirty="0" smtClean="0"/>
              <a:t>Egress interface</a:t>
            </a:r>
            <a:endParaRPr lang="en-US" sz="1400" dirty="0"/>
          </a:p>
        </p:txBody>
      </p:sp>
      <p:grpSp>
        <p:nvGrpSpPr>
          <p:cNvPr id="7" name="Group 6"/>
          <p:cNvGrpSpPr/>
          <p:nvPr/>
        </p:nvGrpSpPr>
        <p:grpSpPr>
          <a:xfrm>
            <a:off x="1732472" y="5137859"/>
            <a:ext cx="1807078" cy="982808"/>
            <a:chOff x="922859" y="4306001"/>
            <a:chExt cx="1807078" cy="982808"/>
          </a:xfrm>
        </p:grpSpPr>
        <p:grpSp>
          <p:nvGrpSpPr>
            <p:cNvPr id="8" name="Group 7"/>
            <p:cNvGrpSpPr/>
            <p:nvPr/>
          </p:nvGrpSpPr>
          <p:grpSpPr>
            <a:xfrm>
              <a:off x="922859" y="4306001"/>
              <a:ext cx="1807078" cy="982808"/>
              <a:chOff x="2217450" y="4634383"/>
              <a:chExt cx="1807078" cy="982808"/>
            </a:xfrm>
          </p:grpSpPr>
          <p:sp>
            <p:nvSpPr>
              <p:cNvPr id="10" name="Parallelogram 9"/>
              <p:cNvSpPr/>
              <p:nvPr/>
            </p:nvSpPr>
            <p:spPr>
              <a:xfrm rot="261610">
                <a:off x="2217450" y="4634383"/>
                <a:ext cx="627934"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an 10"/>
              <p:cNvSpPr/>
              <p:nvPr/>
            </p:nvSpPr>
            <p:spPr>
              <a:xfrm rot="6142858">
                <a:off x="2846019" y="4386216"/>
                <a:ext cx="537756" cy="1492236"/>
              </a:xfrm>
              <a:prstGeom prst="can">
                <a:avLst>
                  <a:gd name="adj" fmla="val 35627"/>
                </a:avLst>
              </a:prstGeom>
              <a:solidFill>
                <a:schemeClr val="accent2">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p:cNvSpPr/>
              <p:nvPr/>
            </p:nvSpPr>
            <p:spPr>
              <a:xfrm rot="248221">
                <a:off x="3486514" y="4870431"/>
                <a:ext cx="538014"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rot="755640">
                <a:off x="3660278" y="5002116"/>
                <a:ext cx="197504" cy="537756"/>
              </a:xfrm>
              <a:prstGeom prst="ellipse">
                <a:avLst/>
              </a:prstGeom>
              <a:gradFill flip="none" rotWithShape="1">
                <a:gsLst>
                  <a:gs pos="19000">
                    <a:schemeClr val="accent2">
                      <a:lumMod val="60000"/>
                      <a:lumOff val="40000"/>
                    </a:schemeClr>
                  </a:gs>
                  <a:gs pos="87000">
                    <a:srgbClr val="FFFFFF"/>
                  </a:gs>
                </a:gsLst>
                <a:lin ang="360000" scaled="0"/>
                <a:tileRect/>
              </a:gradFill>
              <a:ln>
                <a:noFill/>
              </a:ln>
              <a:effectLst/>
            </p:spPr>
            <p:style>
              <a:lnRef idx="1">
                <a:schemeClr val="accent1"/>
              </a:lnRef>
              <a:fillRef idx="3">
                <a:schemeClr val="accent1"/>
              </a:fillRef>
              <a:effectRef idx="2">
                <a:schemeClr val="accent1"/>
              </a:effectRef>
              <a:fontRef idx="minor">
                <a:schemeClr val="lt1"/>
              </a:fontRef>
            </p:style>
          </p:sp>
        </p:grpSp>
        <p:sp>
          <p:nvSpPr>
            <p:cNvPr id="9" name="Right Arrow 8"/>
            <p:cNvSpPr/>
            <p:nvPr/>
          </p:nvSpPr>
          <p:spPr>
            <a:xfrm rot="845439">
              <a:off x="1662151" y="4705590"/>
              <a:ext cx="259507" cy="2026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4830890" y="4897894"/>
            <a:ext cx="1752600" cy="1162943"/>
            <a:chOff x="4247332" y="4944296"/>
            <a:chExt cx="1752600" cy="1162943"/>
          </a:xfrm>
        </p:grpSpPr>
        <p:sp>
          <p:nvSpPr>
            <p:cNvPr id="20" name="Oval 19"/>
            <p:cNvSpPr/>
            <p:nvPr/>
          </p:nvSpPr>
          <p:spPr>
            <a:xfrm>
              <a:off x="4247332" y="5039406"/>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21" name="Oval 20"/>
            <p:cNvSpPr/>
            <p:nvPr/>
          </p:nvSpPr>
          <p:spPr>
            <a:xfrm>
              <a:off x="5902565" y="550638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530966" y="592628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654300" y="5037806"/>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4706492" y="4944296"/>
              <a:ext cx="318229" cy="369332"/>
            </a:xfrm>
            <a:prstGeom prst="rect">
              <a:avLst/>
            </a:prstGeom>
            <a:noFill/>
          </p:spPr>
          <p:txBody>
            <a:bodyPr wrap="none" rtlCol="0">
              <a:spAutoFit/>
            </a:bodyPr>
            <a:lstStyle/>
            <a:p>
              <a:r>
                <a:rPr lang="en-US" dirty="0"/>
                <a:t>A</a:t>
              </a:r>
            </a:p>
          </p:txBody>
        </p:sp>
        <p:sp>
          <p:nvSpPr>
            <p:cNvPr id="27" name="TextBox 26"/>
            <p:cNvSpPr txBox="1"/>
            <p:nvPr/>
          </p:nvSpPr>
          <p:spPr>
            <a:xfrm>
              <a:off x="4579284" y="5737907"/>
              <a:ext cx="312906" cy="369332"/>
            </a:xfrm>
            <a:prstGeom prst="rect">
              <a:avLst/>
            </a:prstGeom>
            <a:noFill/>
          </p:spPr>
          <p:txBody>
            <a:bodyPr wrap="none" rtlCol="0">
              <a:spAutoFit/>
            </a:bodyPr>
            <a:lstStyle/>
            <a:p>
              <a:r>
                <a:rPr lang="en-US" dirty="0"/>
                <a:t>C</a:t>
              </a:r>
            </a:p>
          </p:txBody>
        </p:sp>
        <p:sp>
          <p:nvSpPr>
            <p:cNvPr id="28" name="TextBox 27"/>
            <p:cNvSpPr txBox="1"/>
            <p:nvPr/>
          </p:nvSpPr>
          <p:spPr>
            <a:xfrm>
              <a:off x="5625726" y="5183909"/>
              <a:ext cx="319919" cy="369332"/>
            </a:xfrm>
            <a:prstGeom prst="rect">
              <a:avLst/>
            </a:prstGeom>
            <a:noFill/>
          </p:spPr>
          <p:txBody>
            <a:bodyPr wrap="none" rtlCol="0">
              <a:spAutoFit/>
            </a:bodyPr>
            <a:lstStyle/>
            <a:p>
              <a:r>
                <a:rPr lang="en-US" dirty="0"/>
                <a:t>B</a:t>
              </a:r>
            </a:p>
          </p:txBody>
        </p:sp>
      </p:grpSp>
      <p:grpSp>
        <p:nvGrpSpPr>
          <p:cNvPr id="40" name="Group 39"/>
          <p:cNvGrpSpPr/>
          <p:nvPr/>
        </p:nvGrpSpPr>
        <p:grpSpPr>
          <a:xfrm>
            <a:off x="6509066" y="4946491"/>
            <a:ext cx="1745404" cy="1169801"/>
            <a:chOff x="5925508" y="4992893"/>
            <a:chExt cx="1745404" cy="1169801"/>
          </a:xfrm>
        </p:grpSpPr>
        <p:sp>
          <p:nvSpPr>
            <p:cNvPr id="19" name="Oval 18"/>
            <p:cNvSpPr/>
            <p:nvPr/>
          </p:nvSpPr>
          <p:spPr>
            <a:xfrm>
              <a:off x="5974192" y="5007941"/>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24" name="Oval 23"/>
            <p:cNvSpPr/>
            <p:nvPr/>
          </p:nvSpPr>
          <p:spPr>
            <a:xfrm>
              <a:off x="6903408" y="6026574"/>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21332" y="5053941"/>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985494" y="5183909"/>
              <a:ext cx="280583" cy="369332"/>
            </a:xfrm>
            <a:prstGeom prst="rect">
              <a:avLst/>
            </a:prstGeom>
            <a:noFill/>
          </p:spPr>
          <p:txBody>
            <a:bodyPr wrap="none" rtlCol="0">
              <a:spAutoFit/>
            </a:bodyPr>
            <a:lstStyle/>
            <a:p>
              <a:r>
                <a:rPr lang="en-US" dirty="0"/>
                <a:t>J</a:t>
              </a:r>
            </a:p>
          </p:txBody>
        </p:sp>
        <p:sp>
          <p:nvSpPr>
            <p:cNvPr id="30" name="TextBox 29"/>
            <p:cNvSpPr txBox="1"/>
            <p:nvPr/>
          </p:nvSpPr>
          <p:spPr>
            <a:xfrm>
              <a:off x="6695647" y="5722805"/>
              <a:ext cx="184666" cy="369332"/>
            </a:xfrm>
            <a:prstGeom prst="rect">
              <a:avLst/>
            </a:prstGeom>
            <a:noFill/>
          </p:spPr>
          <p:txBody>
            <a:bodyPr wrap="none" rtlCol="0">
              <a:spAutoFit/>
            </a:bodyPr>
            <a:lstStyle/>
            <a:p>
              <a:endParaRPr lang="en-US" dirty="0"/>
            </a:p>
          </p:txBody>
        </p:sp>
        <p:sp>
          <p:nvSpPr>
            <p:cNvPr id="31" name="TextBox 30"/>
            <p:cNvSpPr txBox="1"/>
            <p:nvPr/>
          </p:nvSpPr>
          <p:spPr>
            <a:xfrm>
              <a:off x="6893368" y="4992893"/>
              <a:ext cx="327964" cy="369332"/>
            </a:xfrm>
            <a:prstGeom prst="rect">
              <a:avLst/>
            </a:prstGeom>
            <a:noFill/>
          </p:spPr>
          <p:txBody>
            <a:bodyPr wrap="square" rtlCol="0">
              <a:spAutoFit/>
            </a:bodyPr>
            <a:lstStyle/>
            <a:p>
              <a:r>
                <a:rPr lang="en-US" dirty="0"/>
                <a:t>K</a:t>
              </a:r>
            </a:p>
          </p:txBody>
        </p:sp>
        <p:sp>
          <p:nvSpPr>
            <p:cNvPr id="32" name="Oval 31"/>
            <p:cNvSpPr/>
            <p:nvPr/>
          </p:nvSpPr>
          <p:spPr>
            <a:xfrm>
              <a:off x="5925508" y="550638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627588" y="5793362"/>
              <a:ext cx="327964" cy="369332"/>
            </a:xfrm>
            <a:prstGeom prst="rect">
              <a:avLst/>
            </a:prstGeom>
            <a:noFill/>
          </p:spPr>
          <p:txBody>
            <a:bodyPr wrap="square" rtlCol="0">
              <a:spAutoFit/>
            </a:bodyPr>
            <a:lstStyle/>
            <a:p>
              <a:r>
                <a:rPr lang="en-US" dirty="0" smtClean="0"/>
                <a:t>L</a:t>
              </a:r>
              <a:endParaRPr lang="en-US" dirty="0"/>
            </a:p>
          </p:txBody>
        </p:sp>
      </p:grpSp>
      <p:sp>
        <p:nvSpPr>
          <p:cNvPr id="17" name="Freeform 16"/>
          <p:cNvSpPr/>
          <p:nvPr/>
        </p:nvSpPr>
        <p:spPr>
          <a:xfrm>
            <a:off x="6569051" y="5101610"/>
            <a:ext cx="1301939" cy="681496"/>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060026 w 1060026"/>
              <a:gd name="connsiteY0" fmla="*/ 0 h 681496"/>
              <a:gd name="connsiteX1" fmla="*/ 1045305 w 1060026"/>
              <a:gd name="connsiteY1" fmla="*/ 190500 h 681496"/>
              <a:gd name="connsiteX2" fmla="*/ 818726 w 1060026"/>
              <a:gd name="connsiteY2" fmla="*/ 627743 h 681496"/>
              <a:gd name="connsiteX3" fmla="*/ 463126 w 1060026"/>
              <a:gd name="connsiteY3" fmla="*/ 654050 h 681496"/>
              <a:gd name="connsiteX4" fmla="*/ 285750 w 1060026"/>
              <a:gd name="connsiteY4" fmla="*/ 442238 h 681496"/>
              <a:gd name="connsiteX5" fmla="*/ 0 w 1060026"/>
              <a:gd name="connsiteY5" fmla="*/ 416838 h 68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026" h="681496">
                <a:moveTo>
                  <a:pt x="1060026" y="0"/>
                </a:moveTo>
                <a:lnTo>
                  <a:pt x="1045305" y="190500"/>
                </a:lnTo>
                <a:cubicBezTo>
                  <a:pt x="1005088" y="295124"/>
                  <a:pt x="915756" y="550485"/>
                  <a:pt x="818726" y="627743"/>
                </a:cubicBezTo>
                <a:cubicBezTo>
                  <a:pt x="721696" y="705001"/>
                  <a:pt x="551955" y="684967"/>
                  <a:pt x="463126" y="654050"/>
                </a:cubicBezTo>
                <a:cubicBezTo>
                  <a:pt x="374297" y="623133"/>
                  <a:pt x="362938" y="481773"/>
                  <a:pt x="285750" y="442238"/>
                </a:cubicBezTo>
                <a:cubicBezTo>
                  <a:pt x="208562" y="402703"/>
                  <a:pt x="59531" y="422130"/>
                  <a:pt x="0" y="41683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5225732" y="5082560"/>
            <a:ext cx="1296458" cy="522817"/>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6458" h="522817">
                <a:moveTo>
                  <a:pt x="45508" y="0"/>
                </a:moveTo>
                <a:cubicBezTo>
                  <a:pt x="22754" y="124883"/>
                  <a:pt x="0" y="249767"/>
                  <a:pt x="102658" y="266700"/>
                </a:cubicBezTo>
                <a:cubicBezTo>
                  <a:pt x="205316" y="283633"/>
                  <a:pt x="517525" y="67733"/>
                  <a:pt x="661458" y="101600"/>
                </a:cubicBezTo>
                <a:cubicBezTo>
                  <a:pt x="805391" y="135467"/>
                  <a:pt x="889000" y="416983"/>
                  <a:pt x="966258" y="469900"/>
                </a:cubicBezTo>
                <a:cubicBezTo>
                  <a:pt x="1043516" y="522817"/>
                  <a:pt x="1069975" y="427567"/>
                  <a:pt x="1125008" y="419100"/>
                </a:cubicBezTo>
                <a:cubicBezTo>
                  <a:pt x="1180041" y="410633"/>
                  <a:pt x="1238249" y="414866"/>
                  <a:pt x="1296458" y="419100"/>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707874" y="5560158"/>
            <a:ext cx="916575" cy="307777"/>
          </a:xfrm>
          <a:prstGeom prst="rect">
            <a:avLst/>
          </a:prstGeom>
          <a:noFill/>
        </p:spPr>
        <p:txBody>
          <a:bodyPr wrap="none" rtlCol="0">
            <a:spAutoFit/>
          </a:bodyPr>
          <a:lstStyle/>
          <a:p>
            <a:r>
              <a:rPr lang="en-US" sz="1400" dirty="0" smtClean="0"/>
              <a:t>User data</a:t>
            </a:r>
            <a:endParaRPr lang="en-US" sz="1400" dirty="0"/>
          </a:p>
        </p:txBody>
      </p:sp>
      <p:sp>
        <p:nvSpPr>
          <p:cNvPr id="41" name="TextBox 40"/>
          <p:cNvSpPr txBox="1"/>
          <p:nvPr/>
        </p:nvSpPr>
        <p:spPr>
          <a:xfrm>
            <a:off x="1927186" y="5967404"/>
            <a:ext cx="921396" cy="307777"/>
          </a:xfrm>
          <a:prstGeom prst="rect">
            <a:avLst/>
          </a:prstGeom>
          <a:noFill/>
        </p:spPr>
        <p:txBody>
          <a:bodyPr wrap="none" rtlCol="0">
            <a:spAutoFit/>
          </a:bodyPr>
          <a:lstStyle/>
          <a:p>
            <a:r>
              <a:rPr lang="en-US" sz="1400" dirty="0" smtClean="0"/>
              <a:t>Transport </a:t>
            </a:r>
            <a:endParaRPr lang="en-US" sz="1400" dirty="0"/>
          </a:p>
        </p:txBody>
      </p:sp>
    </p:spTree>
    <p:extLst>
      <p:ext uri="{BB962C8B-B14F-4D97-AF65-F5344CB8AC3E}">
        <p14:creationId xmlns:p14="http://schemas.microsoft.com/office/powerpoint/2010/main" val="755645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1000"/>
                                        <p:tgtEl>
                                          <p:spTgt spid="2">
                                            <p:txEl>
                                              <p:pRg st="1" end="1"/>
                                            </p:txEl>
                                          </p:spTgt>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1000"/>
                                        <p:tgtEl>
                                          <p:spTgt spid="2">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wipe(left)">
                                      <p:cBhvr>
                                        <p:cTn id="29" dur="1000"/>
                                        <p:tgtEl>
                                          <p:spTgt spid="2">
                                            <p:txEl>
                                              <p:pRg st="3" end="3"/>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0" presetClass="path" presetSubtype="0" accel="50000" decel="50000" fill="hold" grpId="0" nodeType="withEffect">
                                  <p:stCondLst>
                                    <p:cond delay="500"/>
                                  </p:stCondLst>
                                  <p:childTnLst>
                                    <p:animMotion origin="layout" path="M 3.88889E-6 7.03704E-6 L 0.33888 0.10556 " pathEditMode="relative" ptsTypes="AA">
                                      <p:cBhvr>
                                        <p:cTn id="42" dur="2000" fill="hold"/>
                                        <p:tgtEl>
                                          <p:spTgt spid="34"/>
                                        </p:tgtEl>
                                        <p:attrNameLst>
                                          <p:attrName>ppt_x</p:attrName>
                                          <p:attrName>ppt_y</p:attrName>
                                        </p:attrNameLst>
                                      </p:cBhvr>
                                    </p:animMotion>
                                  </p:childTnLst>
                                </p:cTn>
                              </p:par>
                              <p:par>
                                <p:cTn id="43" presetID="10" presetClass="entr" presetSubtype="0" fill="hold" grpId="1" nodeType="withEffect">
                                  <p:stCondLst>
                                    <p:cond delay="50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0" presetClass="path" presetSubtype="0" accel="50000" fill="hold" grpId="0" nodeType="withEffect">
                                  <p:stCondLst>
                                    <p:cond delay="1000"/>
                                  </p:stCondLst>
                                  <p:childTnLst>
                                    <p:animMotion origin="layout" path="M 3.88889E-6 7.03704E-6 L 0.33888 0.10556 " pathEditMode="relative" ptsTypes="AA">
                                      <p:cBhvr>
                                        <p:cTn id="47" dur="2000" fill="hold"/>
                                        <p:tgtEl>
                                          <p:spTgt spid="35"/>
                                        </p:tgtEl>
                                        <p:attrNameLst>
                                          <p:attrName>ppt_x</p:attrName>
                                          <p:attrName>ppt_y</p:attrName>
                                        </p:attrNameLst>
                                      </p:cBhvr>
                                    </p:animMotion>
                                  </p:childTnLst>
                                </p:cTn>
                              </p:par>
                              <p:par>
                                <p:cTn id="48" presetID="10" presetClass="entr" presetSubtype="0" fill="hold" grpId="1" nodeType="withEffect">
                                  <p:stCondLst>
                                    <p:cond delay="100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0" presetClass="path" presetSubtype="0" accel="50000" fill="hold" grpId="0" nodeType="withEffect">
                                  <p:stCondLst>
                                    <p:cond delay="1500"/>
                                  </p:stCondLst>
                                  <p:childTnLst>
                                    <p:animMotion origin="layout" path="M 3.88889E-6 7.03704E-6 L 0.33888 0.10556 " pathEditMode="relative" ptsTypes="AA">
                                      <p:cBhvr>
                                        <p:cTn id="52" dur="2000" fill="hold"/>
                                        <p:tgtEl>
                                          <p:spTgt spid="36"/>
                                        </p:tgtEl>
                                        <p:attrNameLst>
                                          <p:attrName>ppt_x</p:attrName>
                                          <p:attrName>ppt_y</p:attrName>
                                        </p:attrNameLst>
                                      </p:cBhvr>
                                    </p:animMotion>
                                  </p:childTnLst>
                                </p:cTn>
                              </p:par>
                              <p:par>
                                <p:cTn id="53" presetID="10" presetClass="entr" presetSubtype="0" fill="hold" grpId="1" nodeType="withEffect">
                                  <p:stCondLst>
                                    <p:cond delay="150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0" presetClass="path" presetSubtype="0" accel="50000" fill="hold" grpId="0" nodeType="withEffect">
                                  <p:stCondLst>
                                    <p:cond delay="2000"/>
                                  </p:stCondLst>
                                  <p:childTnLst>
                                    <p:animMotion origin="layout" path="M 3.88889E-6 7.03704E-6 L 0.33888 0.10556 " pathEditMode="relative" ptsTypes="AA">
                                      <p:cBhvr>
                                        <p:cTn id="57" dur="2000" fill="hold"/>
                                        <p:tgtEl>
                                          <p:spTgt spid="37"/>
                                        </p:tgtEl>
                                        <p:attrNameLst>
                                          <p:attrName>ppt_x</p:attrName>
                                          <p:attrName>ppt_y</p:attrName>
                                        </p:attrNameLst>
                                      </p:cBhvr>
                                    </p:animMotion>
                                  </p:childTnLst>
                                </p:cTn>
                              </p:par>
                            </p:childTnLst>
                          </p:cTn>
                        </p:par>
                        <p:par>
                          <p:cTn id="58" fill="hold">
                            <p:stCondLst>
                              <p:cond delay="5500"/>
                            </p:stCondLst>
                            <p:childTnLst>
                              <p:par>
                                <p:cTn id="59" presetID="10" presetClass="exit" presetSubtype="0" fill="hold" grpId="1" nodeType="after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34"/>
                                        </p:tgtEl>
                                      </p:cBhvr>
                                    </p:animEffect>
                                    <p:set>
                                      <p:cBhvr>
                                        <p:cTn id="64" dur="1" fill="hold">
                                          <p:stCondLst>
                                            <p:cond delay="499"/>
                                          </p:stCondLst>
                                        </p:cTn>
                                        <p:tgtEl>
                                          <p:spTgt spid="34"/>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500"/>
                                        <p:tgtEl>
                                          <p:spTgt spid="36"/>
                                        </p:tgtEl>
                                      </p:cBhvr>
                                    </p:animEffect>
                                    <p:set>
                                      <p:cBhvr>
                                        <p:cTn id="70" dur="1" fill="hold">
                                          <p:stCondLst>
                                            <p:cond delay="499"/>
                                          </p:stCondLst>
                                        </p:cTn>
                                        <p:tgtEl>
                                          <p:spTgt spid="36"/>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37"/>
                                        </p:tgtEl>
                                      </p:cBhvr>
                                    </p:animEffect>
                                    <p:set>
                                      <p:cBhvr>
                                        <p:cTn id="73" dur="1" fill="hold">
                                          <p:stCondLst>
                                            <p:cond delay="499"/>
                                          </p:stCondLst>
                                        </p:cTn>
                                        <p:tgtEl>
                                          <p:spTgt spid="3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
                                            <p:txEl>
                                              <p:pRg st="4" end="4"/>
                                            </p:txEl>
                                          </p:spTgt>
                                        </p:tgtEl>
                                        <p:attrNameLst>
                                          <p:attrName>style.visibility</p:attrName>
                                        </p:attrNameLst>
                                      </p:cBhvr>
                                      <p:to>
                                        <p:strVal val="visible"/>
                                      </p:to>
                                    </p:set>
                                    <p:animEffect transition="in" filter="wipe(left)">
                                      <p:cBhvr>
                                        <p:cTn id="78" dur="1000"/>
                                        <p:tgtEl>
                                          <p:spTgt spid="2">
                                            <p:txEl>
                                              <p:pRg st="4" end="4"/>
                                            </p:txEl>
                                          </p:spTgt>
                                        </p:tgtEl>
                                      </p:cBhvr>
                                    </p:animEffect>
                                  </p:childTnLst>
                                </p:cTn>
                              </p:par>
                            </p:childTnLst>
                          </p:cTn>
                        </p:par>
                        <p:par>
                          <p:cTn id="79" fill="hold">
                            <p:stCondLst>
                              <p:cond delay="1000"/>
                            </p:stCondLst>
                            <p:childTnLst>
                              <p:par>
                                <p:cTn id="80" presetID="10" presetClass="entr" presetSubtype="0" fill="hold" nodeType="afterEffect">
                                  <p:stCondLst>
                                    <p:cond delay="100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childTnLst>
                                </p:cTn>
                              </p:par>
                            </p:childTnLst>
                          </p:cTn>
                        </p:par>
                        <p:par>
                          <p:cTn id="83" fill="hold">
                            <p:stCondLst>
                              <p:cond delay="3000"/>
                            </p:stCondLst>
                            <p:childTnLst>
                              <p:par>
                                <p:cTn id="84" presetID="10" presetClass="entr" presetSubtype="0" fill="hold"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1000"/>
                                        <p:tgtEl>
                                          <p:spTgt spid="40"/>
                                        </p:tgtEl>
                                      </p:cBhvr>
                                    </p:animEffect>
                                  </p:childTnLst>
                                </p:cTn>
                              </p:par>
                            </p:childTnLst>
                          </p:cTn>
                        </p:par>
                        <p:par>
                          <p:cTn id="87" fill="hold">
                            <p:stCondLst>
                              <p:cond delay="4000"/>
                            </p:stCondLst>
                            <p:childTnLst>
                              <p:par>
                                <p:cTn id="88" presetID="22" presetClass="entr" presetSubtype="8" fill="hold" grpId="0" nodeType="afterEffect">
                                  <p:stCondLst>
                                    <p:cond delay="100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1000"/>
                                        <p:tgtEl>
                                          <p:spTgt spid="18"/>
                                        </p:tgtEl>
                                      </p:cBhvr>
                                    </p:animEffect>
                                  </p:childTnLst>
                                </p:cTn>
                              </p:par>
                            </p:childTnLst>
                          </p:cTn>
                        </p:par>
                        <p:par>
                          <p:cTn id="91" fill="hold">
                            <p:stCondLst>
                              <p:cond delay="6000"/>
                            </p:stCondLst>
                            <p:childTnLst>
                              <p:par>
                                <p:cTn id="92" presetID="22" presetClass="entr" presetSubtype="8" fill="hold" grpId="0" nodeType="afterEffect">
                                  <p:stCondLst>
                                    <p:cond delay="1000"/>
                                  </p:stCondLst>
                                  <p:childTnLst>
                                    <p:set>
                                      <p:cBhvr>
                                        <p:cTn id="93" dur="1" fill="hold">
                                          <p:stCondLst>
                                            <p:cond delay="0"/>
                                          </p:stCondLst>
                                        </p:cTn>
                                        <p:tgtEl>
                                          <p:spTgt spid="17"/>
                                        </p:tgtEl>
                                        <p:attrNameLst>
                                          <p:attrName>style.visibility</p:attrName>
                                        </p:attrNameLst>
                                      </p:cBhvr>
                                      <p:to>
                                        <p:strVal val="visible"/>
                                      </p:to>
                                    </p:set>
                                    <p:animEffect transition="in" filter="wipe(left)">
                                      <p:cBhvr>
                                        <p:cTn id="9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5" grpId="0"/>
      <p:bldP spid="6" grpId="0"/>
      <p:bldP spid="17" grpId="0" animBg="1"/>
      <p:bldP spid="18" grpId="0" animBg="1"/>
      <p:bldP spid="38" grpId="0"/>
      <p:bldP spid="38" grpId="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Framework Overview</a:t>
            </a:r>
            <a:endParaRPr lang="en-US" dirty="0"/>
          </a:p>
        </p:txBody>
      </p:sp>
      <p:sp>
        <p:nvSpPr>
          <p:cNvPr id="3" name="Content Placeholder 2"/>
          <p:cNvSpPr>
            <a:spLocks noGrp="1"/>
          </p:cNvSpPr>
          <p:nvPr>
            <p:ph idx="1"/>
          </p:nvPr>
        </p:nvSpPr>
        <p:spPr>
          <a:xfrm>
            <a:off x="740768" y="1591056"/>
            <a:ext cx="8089965" cy="2066543"/>
          </a:xfrm>
        </p:spPr>
        <p:txBody>
          <a:bodyPr>
            <a:normAutofit/>
          </a:bodyPr>
          <a:lstStyle/>
          <a:p>
            <a:r>
              <a:rPr lang="en-US" dirty="0" smtClean="0"/>
              <a:t>The </a:t>
            </a:r>
            <a:r>
              <a:rPr lang="en-US" dirty="0"/>
              <a:t>“NSI Framework</a:t>
            </a:r>
            <a:r>
              <a:rPr lang="en-US" dirty="0" smtClean="0"/>
              <a:t>” describes a scalable multi-domain network architecture for connection </a:t>
            </a:r>
            <a:r>
              <a:rPr lang="en-US" dirty="0" smtClean="0"/>
              <a:t>services</a:t>
            </a:r>
          </a:p>
          <a:p>
            <a:r>
              <a:rPr lang="en-US" dirty="0"/>
              <a:t>NSI incorporates a comprehensive set of integrated protocols that work together to support end-to-end connection services </a:t>
            </a:r>
          </a:p>
        </p:txBody>
      </p:sp>
      <p:sp>
        <p:nvSpPr>
          <p:cNvPr id="4" name="Rectangle 3"/>
          <p:cNvSpPr/>
          <p:nvPr/>
        </p:nvSpPr>
        <p:spPr>
          <a:xfrm>
            <a:off x="1270000" y="3975094"/>
            <a:ext cx="6705600" cy="19219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270000" y="4787889"/>
            <a:ext cx="1354666" cy="1092201"/>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Connection</a:t>
            </a:r>
          </a:p>
          <a:p>
            <a:pPr algn="ctr"/>
            <a:r>
              <a:rPr lang="en-US" dirty="0" smtClean="0">
                <a:solidFill>
                  <a:srgbClr val="000000"/>
                </a:solidFill>
              </a:rPr>
              <a:t>Service</a:t>
            </a:r>
            <a:endParaRPr lang="en-US" dirty="0">
              <a:solidFill>
                <a:srgbClr val="000000"/>
              </a:solidFill>
            </a:endParaRPr>
          </a:p>
        </p:txBody>
      </p:sp>
      <p:sp>
        <p:nvSpPr>
          <p:cNvPr id="6" name="Rectangle 5"/>
          <p:cNvSpPr/>
          <p:nvPr/>
        </p:nvSpPr>
        <p:spPr>
          <a:xfrm>
            <a:off x="2624666" y="4787889"/>
            <a:ext cx="1354666" cy="1092201"/>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Discovery</a:t>
            </a:r>
          </a:p>
          <a:p>
            <a:pPr algn="ctr"/>
            <a:r>
              <a:rPr lang="en-US" dirty="0" smtClean="0">
                <a:solidFill>
                  <a:srgbClr val="000000"/>
                </a:solidFill>
              </a:rPr>
              <a:t>Service</a:t>
            </a:r>
            <a:endParaRPr lang="en-US" dirty="0">
              <a:solidFill>
                <a:srgbClr val="000000"/>
              </a:solidFill>
            </a:endParaRPr>
          </a:p>
        </p:txBody>
      </p:sp>
      <p:sp>
        <p:nvSpPr>
          <p:cNvPr id="7" name="Rectangle 6"/>
          <p:cNvSpPr/>
          <p:nvPr/>
        </p:nvSpPr>
        <p:spPr>
          <a:xfrm>
            <a:off x="3996266" y="4787889"/>
            <a:ext cx="1354666" cy="1092201"/>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Topology</a:t>
            </a:r>
          </a:p>
          <a:p>
            <a:pPr algn="ctr"/>
            <a:r>
              <a:rPr lang="en-US" dirty="0" smtClean="0">
                <a:solidFill>
                  <a:srgbClr val="000000"/>
                </a:solidFill>
              </a:rPr>
              <a:t>Service</a:t>
            </a:r>
            <a:endParaRPr lang="en-US" dirty="0">
              <a:solidFill>
                <a:srgbClr val="000000"/>
              </a:solidFill>
            </a:endParaRPr>
          </a:p>
        </p:txBody>
      </p:sp>
      <p:sp>
        <p:nvSpPr>
          <p:cNvPr id="8" name="Rectangle 7"/>
          <p:cNvSpPr/>
          <p:nvPr/>
        </p:nvSpPr>
        <p:spPr>
          <a:xfrm>
            <a:off x="5367866" y="4787893"/>
            <a:ext cx="1456268" cy="1092201"/>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Performance Verification</a:t>
            </a:r>
          </a:p>
          <a:p>
            <a:pPr algn="ctr"/>
            <a:r>
              <a:rPr lang="en-US" dirty="0" smtClean="0">
                <a:solidFill>
                  <a:srgbClr val="000000"/>
                </a:solidFill>
              </a:rPr>
              <a:t>Service</a:t>
            </a:r>
            <a:endParaRPr lang="en-US" dirty="0">
              <a:solidFill>
                <a:srgbClr val="000000"/>
              </a:solidFill>
            </a:endParaRPr>
          </a:p>
        </p:txBody>
      </p:sp>
      <p:sp>
        <p:nvSpPr>
          <p:cNvPr id="9" name="Rectangle 8"/>
          <p:cNvSpPr/>
          <p:nvPr/>
        </p:nvSpPr>
        <p:spPr>
          <a:xfrm>
            <a:off x="6824134" y="4787894"/>
            <a:ext cx="1151466" cy="108373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t>
            </a:r>
          </a:p>
          <a:p>
            <a:pPr algn="ctr"/>
            <a:r>
              <a:rPr lang="en-US" dirty="0" smtClean="0">
                <a:solidFill>
                  <a:srgbClr val="000000"/>
                </a:solidFill>
              </a:rPr>
              <a:t>Service</a:t>
            </a:r>
            <a:endParaRPr lang="en-US" dirty="0">
              <a:solidFill>
                <a:srgbClr val="000000"/>
              </a:solidFill>
            </a:endParaRPr>
          </a:p>
        </p:txBody>
      </p:sp>
      <p:sp>
        <p:nvSpPr>
          <p:cNvPr id="10" name="TextBox 9"/>
          <p:cNvSpPr txBox="1"/>
          <p:nvPr/>
        </p:nvSpPr>
        <p:spPr>
          <a:xfrm>
            <a:off x="2023533" y="4023825"/>
            <a:ext cx="5262979" cy="738664"/>
          </a:xfrm>
          <a:prstGeom prst="rect">
            <a:avLst/>
          </a:prstGeom>
          <a:noFill/>
        </p:spPr>
        <p:txBody>
          <a:bodyPr wrap="none" rtlCol="0">
            <a:spAutoFit/>
          </a:bodyPr>
          <a:lstStyle/>
          <a:p>
            <a:pPr algn="ctr"/>
            <a:r>
              <a:rPr lang="en-US" sz="2400" dirty="0" smtClean="0"/>
              <a:t>Network Services Interface Framework</a:t>
            </a:r>
          </a:p>
          <a:p>
            <a:pPr algn="ctr"/>
            <a:r>
              <a:rPr lang="en-US" dirty="0" smtClean="0"/>
              <a:t>Topology, Services, Agents, Protocols</a:t>
            </a:r>
            <a:endParaRPr lang="en-US" dirty="0"/>
          </a:p>
        </p:txBody>
      </p:sp>
    </p:spTree>
    <p:extLst>
      <p:ext uri="{BB962C8B-B14F-4D97-AF65-F5344CB8AC3E}">
        <p14:creationId xmlns:p14="http://schemas.microsoft.com/office/powerpoint/2010/main" val="21441730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Framework Overview</a:t>
            </a:r>
            <a:endParaRPr lang="en-US" dirty="0"/>
          </a:p>
        </p:txBody>
      </p:sp>
      <p:sp>
        <p:nvSpPr>
          <p:cNvPr id="3" name="Content Placeholder 2"/>
          <p:cNvSpPr>
            <a:spLocks noGrp="1"/>
          </p:cNvSpPr>
          <p:nvPr>
            <p:ph idx="1"/>
          </p:nvPr>
        </p:nvSpPr>
        <p:spPr>
          <a:xfrm>
            <a:off x="657277" y="1955123"/>
            <a:ext cx="8029523" cy="4064677"/>
          </a:xfrm>
        </p:spPr>
        <p:txBody>
          <a:bodyPr>
            <a:normAutofit/>
          </a:bodyPr>
          <a:lstStyle/>
          <a:p>
            <a:pPr lvl="1"/>
            <a:r>
              <a:rPr lang="en-US" dirty="0" smtClean="0"/>
              <a:t>NSI </a:t>
            </a:r>
            <a:r>
              <a:rPr lang="en-US" dirty="0" smtClean="0"/>
              <a:t>specifies </a:t>
            </a:r>
            <a:r>
              <a:rPr lang="en-US" dirty="0"/>
              <a:t>an abstract model of a network “Connection</a:t>
            </a:r>
            <a:r>
              <a:rPr lang="en-US" dirty="0" smtClean="0"/>
              <a:t>”</a:t>
            </a:r>
          </a:p>
          <a:p>
            <a:pPr lvl="1"/>
            <a:r>
              <a:rPr lang="en-US" dirty="0" smtClean="0"/>
              <a:t>NSI specifies </a:t>
            </a:r>
            <a:r>
              <a:rPr lang="en-US" dirty="0"/>
              <a:t>an abstract </a:t>
            </a:r>
            <a:r>
              <a:rPr lang="en-US" dirty="0" smtClean="0"/>
              <a:t>global </a:t>
            </a:r>
            <a:r>
              <a:rPr lang="en-US" dirty="0"/>
              <a:t>“Topology” model over which Connections are established </a:t>
            </a:r>
            <a:endParaRPr lang="en-US" dirty="0" smtClean="0"/>
          </a:p>
          <a:p>
            <a:pPr lvl="1"/>
            <a:r>
              <a:rPr lang="en-US" dirty="0" smtClean="0"/>
              <a:t>NSI specifies an abstract notion of “Service Termination Points</a:t>
            </a:r>
            <a:r>
              <a:rPr lang="en-US" dirty="0" smtClean="0"/>
              <a:t>” – the Connection end points</a:t>
            </a:r>
            <a:endParaRPr lang="en-US" dirty="0" smtClean="0"/>
          </a:p>
          <a:p>
            <a:pPr lvl="1"/>
            <a:r>
              <a:rPr lang="en-US" dirty="0" smtClean="0"/>
              <a:t>NSI specifies abstracted “</a:t>
            </a:r>
            <a:r>
              <a:rPr lang="en-US" dirty="0"/>
              <a:t>Network Service </a:t>
            </a:r>
            <a:r>
              <a:rPr lang="en-US" dirty="0" smtClean="0"/>
              <a:t>Agents” </a:t>
            </a:r>
            <a:r>
              <a:rPr lang="en-US" dirty="0"/>
              <a:t>(NSA) that </a:t>
            </a:r>
            <a:r>
              <a:rPr lang="en-US" dirty="0" smtClean="0"/>
              <a:t>represent </a:t>
            </a:r>
            <a:r>
              <a:rPr lang="en-US" dirty="0"/>
              <a:t>each </a:t>
            </a:r>
            <a:r>
              <a:rPr lang="en-US" dirty="0" smtClean="0"/>
              <a:t>NSI service </a:t>
            </a:r>
            <a:r>
              <a:rPr lang="en-US" dirty="0" smtClean="0"/>
              <a:t>domain and implement the NSI protocol(s)</a:t>
            </a:r>
            <a:endParaRPr lang="en-US" dirty="0" smtClean="0"/>
          </a:p>
          <a:p>
            <a:pPr lvl="1"/>
            <a:r>
              <a:rPr lang="en-US" dirty="0" smtClean="0"/>
              <a:t>NSI specifies the </a:t>
            </a:r>
            <a:r>
              <a:rPr lang="en-US" i="1" u="sng" dirty="0"/>
              <a:t>high level </a:t>
            </a:r>
            <a:r>
              <a:rPr lang="en-US" i="1" u="sng" dirty="0" smtClean="0"/>
              <a:t>protocol(s) </a:t>
            </a:r>
            <a:r>
              <a:rPr lang="en-US" dirty="0"/>
              <a:t>between NSAs </a:t>
            </a:r>
            <a:r>
              <a:rPr lang="en-US" dirty="0" smtClean="0"/>
              <a:t>that </a:t>
            </a:r>
            <a:r>
              <a:rPr lang="en-US" dirty="0"/>
              <a:t>enable </a:t>
            </a:r>
            <a:r>
              <a:rPr lang="en-US" dirty="0" smtClean="0"/>
              <a:t>global inter-domain service </a:t>
            </a:r>
            <a:r>
              <a:rPr lang="en-US" dirty="0"/>
              <a:t>management</a:t>
            </a:r>
            <a:r>
              <a:rPr lang="en-US" dirty="0" smtClean="0"/>
              <a:t>.</a:t>
            </a:r>
          </a:p>
          <a:p>
            <a:pPr lvl="1"/>
            <a:endParaRPr lang="en-US" dirty="0"/>
          </a:p>
        </p:txBody>
      </p:sp>
    </p:spTree>
    <p:extLst>
      <p:ext uri="{BB962C8B-B14F-4D97-AF65-F5344CB8AC3E}">
        <p14:creationId xmlns:p14="http://schemas.microsoft.com/office/powerpoint/2010/main" val="35045760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47"/>
          <p:cNvSpPr/>
          <p:nvPr/>
        </p:nvSpPr>
        <p:spPr>
          <a:xfrm>
            <a:off x="8055271" y="4053369"/>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001254" y="4053369"/>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38328"/>
            <a:ext cx="8229600" cy="955958"/>
          </a:xfrm>
        </p:spPr>
        <p:txBody>
          <a:bodyPr/>
          <a:lstStyle/>
          <a:p>
            <a:r>
              <a:rPr lang="en-US" dirty="0" smtClean="0"/>
              <a:t>NSI: A Basic Overview:</a:t>
            </a:r>
            <a:endParaRPr lang="en-US" dirty="0"/>
          </a:p>
        </p:txBody>
      </p:sp>
      <p:grpSp>
        <p:nvGrpSpPr>
          <p:cNvPr id="12" name="Group 11"/>
          <p:cNvGrpSpPr/>
          <p:nvPr/>
        </p:nvGrpSpPr>
        <p:grpSpPr>
          <a:xfrm>
            <a:off x="6654780" y="4732830"/>
            <a:ext cx="1071536" cy="563217"/>
            <a:chOff x="6659917" y="5069740"/>
            <a:chExt cx="1413243" cy="669075"/>
          </a:xfrm>
        </p:grpSpPr>
        <p:sp>
          <p:nvSpPr>
            <p:cNvPr id="13" name="Oval 12"/>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7719993" y="4732830"/>
            <a:ext cx="1071536" cy="563217"/>
            <a:chOff x="6659917" y="5069740"/>
            <a:chExt cx="1413243" cy="669075"/>
          </a:xfrm>
        </p:grpSpPr>
        <p:sp>
          <p:nvSpPr>
            <p:cNvPr id="17" name="Oval 16"/>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Oval 19"/>
          <p:cNvSpPr/>
          <p:nvPr/>
        </p:nvSpPr>
        <p:spPr>
          <a:xfrm>
            <a:off x="6999284" y="2545082"/>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4"/>
          <p:cNvGrpSpPr/>
          <p:nvPr/>
        </p:nvGrpSpPr>
        <p:grpSpPr>
          <a:xfrm flipH="1">
            <a:off x="6999284" y="2907325"/>
            <a:ext cx="378660" cy="489318"/>
            <a:chOff x="4121357" y="2831355"/>
            <a:chExt cx="612504" cy="1242607"/>
          </a:xfrm>
        </p:grpSpPr>
        <p:sp>
          <p:nvSpPr>
            <p:cNvPr id="22" name="Freeform 21"/>
            <p:cNvSpPr/>
            <p:nvPr/>
          </p:nvSpPr>
          <p:spPr>
            <a:xfrm>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flipV="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4" name="Group 14"/>
          <p:cNvGrpSpPr/>
          <p:nvPr/>
        </p:nvGrpSpPr>
        <p:grpSpPr>
          <a:xfrm rot="18314677" flipH="1">
            <a:off x="7636766" y="3432519"/>
            <a:ext cx="178423" cy="895306"/>
            <a:chOff x="4121357" y="2831355"/>
            <a:chExt cx="612504" cy="1242607"/>
          </a:xfrm>
        </p:grpSpPr>
        <p:sp>
          <p:nvSpPr>
            <p:cNvPr id="25" name="Freeform 24"/>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7" name="Group 14"/>
          <p:cNvGrpSpPr/>
          <p:nvPr/>
        </p:nvGrpSpPr>
        <p:grpSpPr>
          <a:xfrm rot="3285323">
            <a:off x="6554576" y="3419302"/>
            <a:ext cx="178423" cy="895306"/>
            <a:chOff x="4121357" y="2831355"/>
            <a:chExt cx="612504" cy="1242607"/>
          </a:xfrm>
        </p:grpSpPr>
        <p:sp>
          <p:nvSpPr>
            <p:cNvPr id="28" name="Freeform 27"/>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5589517" y="4705567"/>
            <a:ext cx="1071536" cy="563217"/>
            <a:chOff x="6659917" y="5069740"/>
            <a:chExt cx="1413243" cy="669075"/>
          </a:xfrm>
        </p:grpSpPr>
        <p:sp>
          <p:nvSpPr>
            <p:cNvPr id="35" name="Oval 34"/>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1" name="Straight Connector 40"/>
          <p:cNvCxnSpPr/>
          <p:nvPr/>
        </p:nvCxnSpPr>
        <p:spPr>
          <a:xfrm rot="10800000">
            <a:off x="6801111" y="3136004"/>
            <a:ext cx="724203" cy="1588"/>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525314" y="3313830"/>
            <a:ext cx="1517362" cy="338554"/>
          </a:xfrm>
          <a:prstGeom prst="rect">
            <a:avLst/>
          </a:prstGeom>
          <a:noFill/>
        </p:spPr>
        <p:txBody>
          <a:bodyPr wrap="none" rtlCol="0">
            <a:spAutoFit/>
          </a:bodyPr>
          <a:lstStyle/>
          <a:p>
            <a:r>
              <a:rPr lang="en-US" sz="1600" b="1" dirty="0">
                <a:solidFill>
                  <a:srgbClr val="0000FF"/>
                </a:solidFill>
              </a:rPr>
              <a:t>NSI </a:t>
            </a:r>
            <a:r>
              <a:rPr lang="en-US" sz="1600" b="1" dirty="0" smtClean="0">
                <a:solidFill>
                  <a:srgbClr val="0000FF"/>
                </a:solidFill>
              </a:rPr>
              <a:t>protocol(s)</a:t>
            </a:r>
            <a:endParaRPr lang="en-US" sz="1600" b="1" dirty="0">
              <a:solidFill>
                <a:srgbClr val="0000FF"/>
              </a:solidFill>
            </a:endParaRPr>
          </a:p>
        </p:txBody>
      </p:sp>
      <p:cxnSp>
        <p:nvCxnSpPr>
          <p:cNvPr id="43" name="Straight Connector 42"/>
          <p:cNvCxnSpPr/>
          <p:nvPr/>
        </p:nvCxnSpPr>
        <p:spPr>
          <a:xfrm rot="16200000" flipV="1">
            <a:off x="6419393" y="3725512"/>
            <a:ext cx="447990" cy="315446"/>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7496973" y="3684181"/>
            <a:ext cx="437014" cy="360699"/>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8068295" y="4035050"/>
            <a:ext cx="351366" cy="369332"/>
          </a:xfrm>
          <a:prstGeom prst="rect">
            <a:avLst/>
          </a:prstGeom>
          <a:noFill/>
        </p:spPr>
        <p:txBody>
          <a:bodyPr wrap="none" rtlCol="0">
            <a:spAutoFit/>
          </a:bodyPr>
          <a:lstStyle/>
          <a:p>
            <a:r>
              <a:rPr lang="en-US" dirty="0"/>
              <a:t>C</a:t>
            </a:r>
          </a:p>
        </p:txBody>
      </p:sp>
      <p:sp>
        <p:nvSpPr>
          <p:cNvPr id="71" name="TextBox 70"/>
          <p:cNvSpPr txBox="1"/>
          <p:nvPr/>
        </p:nvSpPr>
        <p:spPr>
          <a:xfrm>
            <a:off x="7797295" y="5228433"/>
            <a:ext cx="1269682" cy="369332"/>
          </a:xfrm>
          <a:prstGeom prst="rect">
            <a:avLst/>
          </a:prstGeom>
          <a:noFill/>
        </p:spPr>
        <p:txBody>
          <a:bodyPr wrap="square" rtlCol="0">
            <a:spAutoFit/>
          </a:bodyPr>
          <a:lstStyle/>
          <a:p>
            <a:r>
              <a:rPr lang="en-US" dirty="0"/>
              <a:t>Domain C</a:t>
            </a:r>
          </a:p>
        </p:txBody>
      </p:sp>
      <p:sp>
        <p:nvSpPr>
          <p:cNvPr id="79" name="Oval 78"/>
          <p:cNvSpPr/>
          <p:nvPr/>
        </p:nvSpPr>
        <p:spPr>
          <a:xfrm>
            <a:off x="6999284" y="3396643"/>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7034563" y="4035050"/>
            <a:ext cx="278170" cy="369332"/>
          </a:xfrm>
          <a:prstGeom prst="rect">
            <a:avLst/>
          </a:prstGeom>
          <a:noFill/>
        </p:spPr>
        <p:txBody>
          <a:bodyPr wrap="square" rtlCol="0">
            <a:spAutoFit/>
          </a:bodyPr>
          <a:lstStyle/>
          <a:p>
            <a:r>
              <a:rPr lang="en-US" dirty="0"/>
              <a:t>B</a:t>
            </a:r>
          </a:p>
        </p:txBody>
      </p:sp>
      <p:grpSp>
        <p:nvGrpSpPr>
          <p:cNvPr id="82" name="Group 81"/>
          <p:cNvGrpSpPr/>
          <p:nvPr/>
        </p:nvGrpSpPr>
        <p:grpSpPr>
          <a:xfrm>
            <a:off x="807385" y="1774855"/>
            <a:ext cx="5109534" cy="3968061"/>
            <a:chOff x="117699" y="1246305"/>
            <a:chExt cx="5109534" cy="3968061"/>
          </a:xfrm>
        </p:grpSpPr>
        <p:grpSp>
          <p:nvGrpSpPr>
            <p:cNvPr id="83" name="Group 82"/>
            <p:cNvGrpSpPr/>
            <p:nvPr/>
          </p:nvGrpSpPr>
          <p:grpSpPr>
            <a:xfrm>
              <a:off x="117699" y="1246305"/>
              <a:ext cx="5109534" cy="3968061"/>
              <a:chOff x="117699" y="1246305"/>
              <a:chExt cx="5109534" cy="3968061"/>
            </a:xfrm>
          </p:grpSpPr>
          <p:sp>
            <p:nvSpPr>
              <p:cNvPr id="107" name="Oval 106"/>
              <p:cNvSpPr/>
              <p:nvPr/>
            </p:nvSpPr>
            <p:spPr>
              <a:xfrm>
                <a:off x="1268042" y="2913868"/>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5" name="Group 84"/>
              <p:cNvGrpSpPr/>
              <p:nvPr/>
            </p:nvGrpSpPr>
            <p:grpSpPr>
              <a:xfrm>
                <a:off x="294803" y="3435126"/>
                <a:ext cx="2742212" cy="1779240"/>
                <a:chOff x="700320" y="4010197"/>
                <a:chExt cx="1553920" cy="1196914"/>
              </a:xfrm>
            </p:grpSpPr>
            <p:sp>
              <p:nvSpPr>
                <p:cNvPr id="104" name="Oval 103"/>
                <p:cNvSpPr/>
                <p:nvPr/>
              </p:nvSpPr>
              <p:spPr>
                <a:xfrm>
                  <a:off x="700320" y="4204733"/>
                  <a:ext cx="1553920" cy="746774"/>
                </a:xfrm>
                <a:prstGeom prst="ellipse">
                  <a:avLst/>
                </a:prstGeom>
                <a:solidFill>
                  <a:schemeClr val="bg1">
                    <a:lumMod val="7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852720" y="4010198"/>
                  <a:ext cx="731257" cy="1196913"/>
                </a:xfrm>
                <a:prstGeom prst="ellipse">
                  <a:avLst/>
                </a:prstGeom>
                <a:solidFill>
                  <a:schemeClr val="bg1">
                    <a:lumMod val="7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1233720" y="4010197"/>
                  <a:ext cx="731257" cy="1196913"/>
                </a:xfrm>
                <a:prstGeom prst="ellipse">
                  <a:avLst/>
                </a:prstGeom>
                <a:solidFill>
                  <a:schemeClr val="bg1">
                    <a:lumMod val="7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p:cNvSpPr/>
                <p:nvPr/>
              </p:nvSpPr>
              <p:spPr>
                <a:xfrm>
                  <a:off x="805892" y="4232233"/>
                  <a:ext cx="1243171" cy="722905"/>
                </a:xfrm>
                <a:prstGeom prst="ellipse">
                  <a:avLst/>
                </a:prstGeom>
                <a:solidFill>
                  <a:schemeClr val="bg1">
                    <a:lumMod val="75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6" name="Oval 85"/>
              <p:cNvSpPr/>
              <p:nvPr/>
            </p:nvSpPr>
            <p:spPr>
              <a:xfrm>
                <a:off x="1232435" y="1605775"/>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1780577" y="1659801"/>
                <a:ext cx="1365290" cy="646331"/>
              </a:xfrm>
              <a:prstGeom prst="rect">
                <a:avLst/>
              </a:prstGeom>
              <a:noFill/>
            </p:spPr>
            <p:txBody>
              <a:bodyPr wrap="none" rtlCol="0">
                <a:spAutoFit/>
              </a:bodyPr>
              <a:lstStyle/>
              <a:p>
                <a:r>
                  <a:rPr lang="en-US" dirty="0" smtClean="0"/>
                  <a:t>Requesting </a:t>
                </a:r>
              </a:p>
              <a:p>
                <a:r>
                  <a:rPr lang="en-US" dirty="0" smtClean="0"/>
                  <a:t>Agent (RA)</a:t>
                </a:r>
                <a:endParaRPr lang="en-US" dirty="0"/>
              </a:p>
            </p:txBody>
          </p:sp>
          <p:sp>
            <p:nvSpPr>
              <p:cNvPr id="88" name="Oval 87"/>
              <p:cNvSpPr/>
              <p:nvPr/>
            </p:nvSpPr>
            <p:spPr>
              <a:xfrm>
                <a:off x="1093116" y="3840879"/>
                <a:ext cx="864851" cy="720734"/>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9" name="Group 14"/>
              <p:cNvGrpSpPr/>
              <p:nvPr/>
            </p:nvGrpSpPr>
            <p:grpSpPr>
              <a:xfrm flipH="1">
                <a:off x="1265138" y="2142083"/>
                <a:ext cx="612504" cy="823448"/>
                <a:chOff x="4121357" y="2486385"/>
                <a:chExt cx="612504" cy="1242607"/>
              </a:xfrm>
            </p:grpSpPr>
            <p:sp>
              <p:nvSpPr>
                <p:cNvPr id="102" name="Freeform 101"/>
                <p:cNvSpPr/>
                <p:nvPr/>
              </p:nvSpPr>
              <p:spPr>
                <a:xfrm>
                  <a:off x="4121357" y="248638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Freeform 102"/>
                <p:cNvSpPr/>
                <p:nvPr/>
              </p:nvSpPr>
              <p:spPr>
                <a:xfrm flipH="1" flipV="1">
                  <a:off x="4584793" y="248638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0" name="TextBox 89"/>
              <p:cNvSpPr txBox="1"/>
              <p:nvPr/>
            </p:nvSpPr>
            <p:spPr>
              <a:xfrm>
                <a:off x="1914887" y="3456685"/>
                <a:ext cx="2153014" cy="646331"/>
              </a:xfrm>
              <a:prstGeom prst="rect">
                <a:avLst/>
              </a:prstGeom>
              <a:noFill/>
            </p:spPr>
            <p:txBody>
              <a:bodyPr wrap="square" rtlCol="0">
                <a:spAutoFit/>
              </a:bodyPr>
              <a:lstStyle/>
              <a:p>
                <a:r>
                  <a:rPr lang="en-US" dirty="0" smtClean="0"/>
                  <a:t>Network Resource Manager</a:t>
                </a:r>
                <a:endParaRPr lang="en-US" dirty="0"/>
              </a:p>
            </p:txBody>
          </p:sp>
          <p:sp>
            <p:nvSpPr>
              <p:cNvPr id="91" name="TextBox 90"/>
              <p:cNvSpPr txBox="1"/>
              <p:nvPr/>
            </p:nvSpPr>
            <p:spPr>
              <a:xfrm>
                <a:off x="117699" y="2913868"/>
                <a:ext cx="1185315" cy="646331"/>
              </a:xfrm>
              <a:prstGeom prst="rect">
                <a:avLst/>
              </a:prstGeom>
              <a:noFill/>
            </p:spPr>
            <p:txBody>
              <a:bodyPr wrap="none" rtlCol="0">
                <a:spAutoFit/>
              </a:bodyPr>
              <a:lstStyle/>
              <a:p>
                <a:pPr algn="r"/>
                <a:r>
                  <a:rPr lang="en-US" dirty="0" smtClean="0"/>
                  <a:t>Provider </a:t>
                </a:r>
              </a:p>
              <a:p>
                <a:pPr algn="r"/>
                <a:r>
                  <a:rPr lang="en-US" dirty="0" smtClean="0"/>
                  <a:t>Agent (PA)</a:t>
                </a:r>
                <a:endParaRPr lang="en-US" dirty="0"/>
              </a:p>
            </p:txBody>
          </p:sp>
          <p:sp>
            <p:nvSpPr>
              <p:cNvPr id="92" name="TextBox 91"/>
              <p:cNvSpPr txBox="1"/>
              <p:nvPr/>
            </p:nvSpPr>
            <p:spPr>
              <a:xfrm>
                <a:off x="1204536" y="3854122"/>
                <a:ext cx="710351" cy="369332"/>
              </a:xfrm>
              <a:prstGeom prst="rect">
                <a:avLst/>
              </a:prstGeom>
              <a:noFill/>
            </p:spPr>
            <p:txBody>
              <a:bodyPr wrap="none" rtlCol="0">
                <a:spAutoFit/>
              </a:bodyPr>
              <a:lstStyle/>
              <a:p>
                <a:r>
                  <a:rPr lang="en-US" dirty="0" smtClean="0"/>
                  <a:t>NRM</a:t>
                </a:r>
                <a:endParaRPr lang="en-US" dirty="0"/>
              </a:p>
            </p:txBody>
          </p:sp>
          <p:cxnSp>
            <p:nvCxnSpPr>
              <p:cNvPr id="93" name="Straight Connector 92"/>
              <p:cNvCxnSpPr/>
              <p:nvPr/>
            </p:nvCxnSpPr>
            <p:spPr>
              <a:xfrm rot="10800000">
                <a:off x="929924" y="2552236"/>
                <a:ext cx="1145194" cy="1588"/>
              </a:xfrm>
              <a:prstGeom prst="line">
                <a:avLst/>
              </a:prstGeom>
              <a:ln w="28575" cap="flat" cmpd="sng" algn="ctr">
                <a:solidFill>
                  <a:srgbClr val="0000FF"/>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2054595" y="2326780"/>
                <a:ext cx="3172638" cy="707886"/>
              </a:xfrm>
              <a:prstGeom prst="rect">
                <a:avLst/>
              </a:prstGeom>
              <a:noFill/>
            </p:spPr>
            <p:txBody>
              <a:bodyPr wrap="none" rtlCol="0">
                <a:spAutoFit/>
              </a:bodyPr>
              <a:lstStyle/>
              <a:p>
                <a:r>
                  <a:rPr lang="en-US" sz="2000" b="1" dirty="0" smtClean="0">
                    <a:solidFill>
                      <a:srgbClr val="0000FF"/>
                    </a:solidFill>
                  </a:rPr>
                  <a:t>Network Services Interface</a:t>
                </a:r>
              </a:p>
              <a:p>
                <a:r>
                  <a:rPr lang="en-US" sz="2000" b="1" dirty="0" smtClean="0">
                    <a:solidFill>
                      <a:srgbClr val="0000FF"/>
                    </a:solidFill>
                  </a:rPr>
                  <a:t>Protocol(s)</a:t>
                </a:r>
                <a:endParaRPr lang="en-US" sz="2000" b="1" dirty="0">
                  <a:solidFill>
                    <a:srgbClr val="0000FF"/>
                  </a:solidFill>
                </a:endParaRPr>
              </a:p>
            </p:txBody>
          </p:sp>
          <p:sp>
            <p:nvSpPr>
              <p:cNvPr id="96" name="Cube 95"/>
              <p:cNvSpPr/>
              <p:nvPr/>
            </p:nvSpPr>
            <p:spPr bwMode="auto">
              <a:xfrm>
                <a:off x="953796" y="4121708"/>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7" name="Cube 96"/>
              <p:cNvSpPr/>
              <p:nvPr/>
            </p:nvSpPr>
            <p:spPr bwMode="auto">
              <a:xfrm>
                <a:off x="1335947" y="4423343"/>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Cube 97"/>
              <p:cNvSpPr/>
              <p:nvPr/>
            </p:nvSpPr>
            <p:spPr bwMode="auto">
              <a:xfrm>
                <a:off x="1796479" y="4167857"/>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9" name="TextBox 98"/>
              <p:cNvSpPr txBox="1"/>
              <p:nvPr/>
            </p:nvSpPr>
            <p:spPr>
              <a:xfrm>
                <a:off x="1303014" y="2992957"/>
                <a:ext cx="659155" cy="369332"/>
              </a:xfrm>
              <a:prstGeom prst="rect">
                <a:avLst/>
              </a:prstGeom>
              <a:noFill/>
            </p:spPr>
            <p:txBody>
              <a:bodyPr wrap="none" rtlCol="0">
                <a:spAutoFit/>
              </a:bodyPr>
              <a:lstStyle/>
              <a:p>
                <a:r>
                  <a:rPr lang="en-US" dirty="0"/>
                  <a:t>NSA</a:t>
                </a:r>
              </a:p>
            </p:txBody>
          </p:sp>
          <p:sp>
            <p:nvSpPr>
              <p:cNvPr id="100" name="TextBox 99"/>
              <p:cNvSpPr txBox="1"/>
              <p:nvPr/>
            </p:nvSpPr>
            <p:spPr>
              <a:xfrm>
                <a:off x="372580" y="1246305"/>
                <a:ext cx="3000190" cy="369332"/>
              </a:xfrm>
              <a:prstGeom prst="rect">
                <a:avLst/>
              </a:prstGeom>
              <a:noFill/>
            </p:spPr>
            <p:txBody>
              <a:bodyPr wrap="none" rtlCol="0">
                <a:spAutoFit/>
              </a:bodyPr>
              <a:lstStyle/>
              <a:p>
                <a:r>
                  <a:rPr lang="en-US" dirty="0" smtClean="0"/>
                  <a:t>Network Services Agent (NSA)</a:t>
                </a:r>
                <a:endParaRPr lang="en-US" dirty="0"/>
              </a:p>
            </p:txBody>
          </p:sp>
          <p:sp>
            <p:nvSpPr>
              <p:cNvPr id="101" name="TextBox 100"/>
              <p:cNvSpPr txBox="1"/>
              <p:nvPr/>
            </p:nvSpPr>
            <p:spPr>
              <a:xfrm>
                <a:off x="1269196" y="1691136"/>
                <a:ext cx="659155" cy="369332"/>
              </a:xfrm>
              <a:prstGeom prst="rect">
                <a:avLst/>
              </a:prstGeom>
              <a:noFill/>
            </p:spPr>
            <p:txBody>
              <a:bodyPr wrap="none" rtlCol="0">
                <a:spAutoFit/>
              </a:bodyPr>
              <a:lstStyle/>
              <a:p>
                <a:r>
                  <a:rPr lang="en-US" dirty="0"/>
                  <a:t>NSA</a:t>
                </a:r>
              </a:p>
            </p:txBody>
          </p:sp>
          <p:sp>
            <p:nvSpPr>
              <p:cNvPr id="120" name="TextBox 119"/>
              <p:cNvSpPr txBox="1"/>
              <p:nvPr/>
            </p:nvSpPr>
            <p:spPr>
              <a:xfrm>
                <a:off x="406637" y="4798922"/>
                <a:ext cx="2415898" cy="369332"/>
              </a:xfrm>
              <a:prstGeom prst="rect">
                <a:avLst/>
              </a:prstGeom>
              <a:noFill/>
            </p:spPr>
            <p:txBody>
              <a:bodyPr wrap="square" rtlCol="0">
                <a:spAutoFit/>
              </a:bodyPr>
              <a:lstStyle/>
              <a:p>
                <a:r>
                  <a:rPr lang="en-US" dirty="0" smtClean="0"/>
                  <a:t>NSI “Network Service”</a:t>
                </a:r>
                <a:endParaRPr lang="en-US" dirty="0"/>
              </a:p>
            </p:txBody>
          </p:sp>
        </p:grpSp>
        <p:sp>
          <p:nvSpPr>
            <p:cNvPr id="84" name="Lightning Bolt 83"/>
            <p:cNvSpPr/>
            <p:nvPr/>
          </p:nvSpPr>
          <p:spPr bwMode="auto">
            <a:xfrm rot="1560000">
              <a:off x="1434145" y="3467451"/>
              <a:ext cx="263903" cy="504313"/>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grpSp>
      <p:sp>
        <p:nvSpPr>
          <p:cNvPr id="109" name="Oval 108"/>
          <p:cNvSpPr/>
          <p:nvPr/>
        </p:nvSpPr>
        <p:spPr>
          <a:xfrm>
            <a:off x="5906991" y="4583274"/>
            <a:ext cx="467201" cy="29911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8055271" y="4609594"/>
            <a:ext cx="456850" cy="339647"/>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6986548" y="4650562"/>
            <a:ext cx="463091" cy="33664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ube 46"/>
          <p:cNvSpPr/>
          <p:nvPr/>
        </p:nvSpPr>
        <p:spPr bwMode="auto">
          <a:xfrm>
            <a:off x="5994230" y="4810971"/>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 name="Cube 62"/>
          <p:cNvSpPr/>
          <p:nvPr/>
        </p:nvSpPr>
        <p:spPr bwMode="auto">
          <a:xfrm>
            <a:off x="8092453" y="4843964"/>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4" name="Cube 63"/>
          <p:cNvSpPr/>
          <p:nvPr/>
        </p:nvSpPr>
        <p:spPr bwMode="auto">
          <a:xfrm>
            <a:off x="7066613" y="4793365"/>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TextBox 69"/>
          <p:cNvSpPr txBox="1"/>
          <p:nvPr/>
        </p:nvSpPr>
        <p:spPr>
          <a:xfrm>
            <a:off x="6623860" y="5271957"/>
            <a:ext cx="1282116" cy="369332"/>
          </a:xfrm>
          <a:prstGeom prst="rect">
            <a:avLst/>
          </a:prstGeom>
          <a:noFill/>
        </p:spPr>
        <p:txBody>
          <a:bodyPr wrap="square" rtlCol="0">
            <a:spAutoFit/>
          </a:bodyPr>
          <a:lstStyle/>
          <a:p>
            <a:r>
              <a:rPr lang="en-US" dirty="0" smtClean="0"/>
              <a:t>Domain B</a:t>
            </a:r>
            <a:endParaRPr lang="en-US" dirty="0"/>
          </a:p>
        </p:txBody>
      </p:sp>
      <p:sp>
        <p:nvSpPr>
          <p:cNvPr id="81" name="TextBox 80"/>
          <p:cNvSpPr txBox="1"/>
          <p:nvPr/>
        </p:nvSpPr>
        <p:spPr>
          <a:xfrm>
            <a:off x="5365232" y="5268784"/>
            <a:ext cx="1103374" cy="369332"/>
          </a:xfrm>
          <a:prstGeom prst="rect">
            <a:avLst/>
          </a:prstGeom>
          <a:noFill/>
        </p:spPr>
        <p:txBody>
          <a:bodyPr wrap="none" rtlCol="0">
            <a:spAutoFit/>
          </a:bodyPr>
          <a:lstStyle/>
          <a:p>
            <a:r>
              <a:rPr lang="en-US" dirty="0" smtClean="0"/>
              <a:t>Domain A</a:t>
            </a:r>
            <a:endParaRPr lang="en-US" dirty="0"/>
          </a:p>
        </p:txBody>
      </p:sp>
      <p:sp>
        <p:nvSpPr>
          <p:cNvPr id="113" name="Lightning Bolt 112"/>
          <p:cNvSpPr/>
          <p:nvPr/>
        </p:nvSpPr>
        <p:spPr bwMode="auto">
          <a:xfrm rot="1560000">
            <a:off x="8148549" y="4313039"/>
            <a:ext cx="263903" cy="3914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4" name="Lightning Bolt 113"/>
          <p:cNvSpPr/>
          <p:nvPr/>
        </p:nvSpPr>
        <p:spPr bwMode="auto">
          <a:xfrm rot="1560000">
            <a:off x="7067468" y="4343644"/>
            <a:ext cx="263903" cy="366841"/>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5" name="Lightning Bolt 114"/>
          <p:cNvSpPr/>
          <p:nvPr/>
        </p:nvSpPr>
        <p:spPr bwMode="auto">
          <a:xfrm rot="1560000">
            <a:off x="6038176" y="4320895"/>
            <a:ext cx="263903" cy="393285"/>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Oval 29"/>
          <p:cNvSpPr/>
          <p:nvPr/>
        </p:nvSpPr>
        <p:spPr>
          <a:xfrm>
            <a:off x="5968743" y="4024606"/>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5994230" y="3999585"/>
            <a:ext cx="351378" cy="369332"/>
          </a:xfrm>
          <a:prstGeom prst="rect">
            <a:avLst/>
          </a:prstGeom>
          <a:noFill/>
        </p:spPr>
        <p:txBody>
          <a:bodyPr wrap="none" rtlCol="0">
            <a:spAutoFit/>
          </a:bodyPr>
          <a:lstStyle/>
          <a:p>
            <a:r>
              <a:rPr lang="en-US" dirty="0"/>
              <a:t>A</a:t>
            </a:r>
          </a:p>
        </p:txBody>
      </p:sp>
      <p:sp>
        <p:nvSpPr>
          <p:cNvPr id="118" name="TextBox 117"/>
          <p:cNvSpPr txBox="1"/>
          <p:nvPr/>
        </p:nvSpPr>
        <p:spPr>
          <a:xfrm>
            <a:off x="6435613" y="2197002"/>
            <a:ext cx="1687331" cy="369332"/>
          </a:xfrm>
          <a:prstGeom prst="rect">
            <a:avLst/>
          </a:prstGeom>
          <a:noFill/>
        </p:spPr>
        <p:txBody>
          <a:bodyPr wrap="none" rtlCol="0">
            <a:spAutoFit/>
          </a:bodyPr>
          <a:lstStyle/>
          <a:p>
            <a:r>
              <a:rPr lang="en-US" dirty="0" smtClean="0"/>
              <a:t>Application NSA</a:t>
            </a:r>
            <a:endParaRPr lang="en-US" dirty="0"/>
          </a:p>
        </p:txBody>
      </p:sp>
      <p:grpSp>
        <p:nvGrpSpPr>
          <p:cNvPr id="95" name="Group 14"/>
          <p:cNvGrpSpPr/>
          <p:nvPr/>
        </p:nvGrpSpPr>
        <p:grpSpPr>
          <a:xfrm flipH="1">
            <a:off x="7091440" y="3723021"/>
            <a:ext cx="223939" cy="360017"/>
            <a:chOff x="4336752" y="2831355"/>
            <a:chExt cx="397109" cy="1294625"/>
          </a:xfrm>
        </p:grpSpPr>
        <p:sp>
          <p:nvSpPr>
            <p:cNvPr id="108" name="Freeform 107"/>
            <p:cNvSpPr/>
            <p:nvPr/>
          </p:nvSpPr>
          <p:spPr>
            <a:xfrm flipV="1">
              <a:off x="4336752" y="2883373"/>
              <a:ext cx="149067"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111"/>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116" name="Straight Connector 115"/>
          <p:cNvCxnSpPr/>
          <p:nvPr/>
        </p:nvCxnSpPr>
        <p:spPr>
          <a:xfrm flipH="1" flipV="1">
            <a:off x="6935333" y="3952567"/>
            <a:ext cx="463091" cy="722"/>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55" name="Freeform 54"/>
          <p:cNvSpPr/>
          <p:nvPr/>
        </p:nvSpPr>
        <p:spPr>
          <a:xfrm>
            <a:off x="5606075" y="4896623"/>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Freeform 116"/>
          <p:cNvSpPr/>
          <p:nvPr/>
        </p:nvSpPr>
        <p:spPr>
          <a:xfrm flipV="1">
            <a:off x="6671338" y="4919303"/>
            <a:ext cx="1054978" cy="18124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 name="connsiteX0" fmla="*/ 0 w 1082291"/>
              <a:gd name="connsiteY0" fmla="*/ 71865 h 112831"/>
              <a:gd name="connsiteX1" fmla="*/ 430185 w 1082291"/>
              <a:gd name="connsiteY1" fmla="*/ 174 h 112831"/>
              <a:gd name="connsiteX2" fmla="*/ 686248 w 1082291"/>
              <a:gd name="connsiteY2" fmla="*/ 92349 h 112831"/>
              <a:gd name="connsiteX3" fmla="*/ 1054978 w 1082291"/>
              <a:gd name="connsiteY3" fmla="*/ 51382 h 112831"/>
              <a:gd name="connsiteX4" fmla="*/ 1054978 w 1082291"/>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880856 w 1054978"/>
              <a:gd name="connsiteY3" fmla="*/ 51382 h 112831"/>
              <a:gd name="connsiteX4" fmla="*/ 1054978 w 1054978"/>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1054978 w 1054978"/>
              <a:gd name="connsiteY3" fmla="*/ 112831 h 112831"/>
            </a:gdLst>
            <a:ahLst/>
            <a:cxnLst>
              <a:cxn ang="0">
                <a:pos x="connsiteX0" y="connsiteY0"/>
              </a:cxn>
              <a:cxn ang="0">
                <a:pos x="connsiteX1" y="connsiteY1"/>
              </a:cxn>
              <a:cxn ang="0">
                <a:pos x="connsiteX2" y="connsiteY2"/>
              </a:cxn>
              <a:cxn ang="0">
                <a:pos x="connsiteX3" y="connsiteY3"/>
              </a:cxn>
            </a:cxnLst>
            <a:rect l="l" t="t" r="r" b="b"/>
            <a:pathLst>
              <a:path w="1054978" h="112831">
                <a:moveTo>
                  <a:pt x="0" y="71865"/>
                </a:moveTo>
                <a:cubicBezTo>
                  <a:pt x="214239" y="44554"/>
                  <a:pt x="315810" y="-3240"/>
                  <a:pt x="430185" y="174"/>
                </a:cubicBezTo>
                <a:cubicBezTo>
                  <a:pt x="544560" y="3588"/>
                  <a:pt x="582116" y="73573"/>
                  <a:pt x="686248" y="92349"/>
                </a:cubicBezTo>
                <a:cubicBezTo>
                  <a:pt x="790380" y="111125"/>
                  <a:pt x="978159" y="108564"/>
                  <a:pt x="1054978" y="1128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Freeform 118"/>
          <p:cNvSpPr/>
          <p:nvPr/>
        </p:nvSpPr>
        <p:spPr>
          <a:xfrm rot="917107">
            <a:off x="7697940" y="4915428"/>
            <a:ext cx="1054978" cy="21418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TextBox 121"/>
          <p:cNvSpPr txBox="1"/>
          <p:nvPr/>
        </p:nvSpPr>
        <p:spPr>
          <a:xfrm>
            <a:off x="6420058" y="5696804"/>
            <a:ext cx="1646605" cy="400110"/>
          </a:xfrm>
          <a:prstGeom prst="rect">
            <a:avLst/>
          </a:prstGeom>
          <a:noFill/>
        </p:spPr>
        <p:txBody>
          <a:bodyPr wrap="none" rtlCol="0">
            <a:spAutoFit/>
          </a:bodyPr>
          <a:lstStyle/>
          <a:p>
            <a:r>
              <a:rPr lang="en-US" sz="2000" b="1" dirty="0" smtClean="0">
                <a:solidFill>
                  <a:srgbClr val="0000FF"/>
                </a:solidFill>
              </a:rPr>
              <a:t>NSI Topology</a:t>
            </a:r>
            <a:endParaRPr lang="en-US" sz="2000" b="1" dirty="0">
              <a:solidFill>
                <a:srgbClr val="0000FF"/>
              </a:solidFill>
            </a:endParaRPr>
          </a:p>
        </p:txBody>
      </p:sp>
    </p:spTree>
    <p:extLst>
      <p:ext uri="{BB962C8B-B14F-4D97-AF65-F5344CB8AC3E}">
        <p14:creationId xmlns:p14="http://schemas.microsoft.com/office/powerpoint/2010/main" val="3968800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064" y="1219200"/>
            <a:ext cx="7908736" cy="3344333"/>
          </a:xfrm>
        </p:spPr>
        <p:txBody>
          <a:bodyPr>
            <a:normAutofit/>
          </a:bodyPr>
          <a:lstStyle/>
          <a:p>
            <a:r>
              <a:rPr lang="en-US" dirty="0"/>
              <a:t>An NSI Connection is defined as:</a:t>
            </a:r>
          </a:p>
          <a:p>
            <a:pPr lvl="1"/>
            <a:r>
              <a:rPr lang="en-US" dirty="0"/>
              <a:t>A </a:t>
            </a:r>
            <a:r>
              <a:rPr lang="en-US" dirty="0" smtClean="0"/>
              <a:t>logical conduit </a:t>
            </a:r>
            <a:r>
              <a:rPr lang="en-US" dirty="0"/>
              <a:t>between two network locations through which user information is carried transparently and unmodified from the ingress </a:t>
            </a:r>
            <a:r>
              <a:rPr lang="en-US" dirty="0" smtClean="0"/>
              <a:t>location </a:t>
            </a:r>
            <a:r>
              <a:rPr lang="en-US" dirty="0"/>
              <a:t>to the egress </a:t>
            </a:r>
            <a:r>
              <a:rPr lang="en-US" dirty="0" smtClean="0"/>
              <a:t>location.</a:t>
            </a:r>
          </a:p>
          <a:p>
            <a:pPr marL="274320" lvl="1"/>
            <a:r>
              <a:rPr lang="en-US" dirty="0" smtClean="0"/>
              <a:t>Connections are generic point to point pipes across network service domains</a:t>
            </a:r>
          </a:p>
          <a:p>
            <a:pPr lvl="1"/>
            <a:r>
              <a:rPr lang="en-US" dirty="0" smtClean="0"/>
              <a:t>A Connection is established across an NSI Network between two “endpoints” at the edge of that network.</a:t>
            </a:r>
          </a:p>
          <a:p>
            <a:pPr marL="301943" lvl="1" indent="0">
              <a:buNone/>
            </a:pPr>
            <a:endParaRPr lang="en-US" dirty="0"/>
          </a:p>
        </p:txBody>
      </p:sp>
      <p:sp>
        <p:nvSpPr>
          <p:cNvPr id="3" name="Title 2"/>
          <p:cNvSpPr>
            <a:spLocks noGrp="1"/>
          </p:cNvSpPr>
          <p:nvPr>
            <p:ph type="title"/>
          </p:nvPr>
        </p:nvSpPr>
        <p:spPr>
          <a:xfrm>
            <a:off x="457200" y="338328"/>
            <a:ext cx="8229600" cy="880872"/>
          </a:xfrm>
        </p:spPr>
        <p:txBody>
          <a:bodyPr/>
          <a:lstStyle/>
          <a:p>
            <a:r>
              <a:rPr lang="en-US" dirty="0" smtClean="0"/>
              <a:t>The NSI Connection</a:t>
            </a:r>
            <a:endParaRPr lang="en-US" dirty="0"/>
          </a:p>
        </p:txBody>
      </p:sp>
      <p:sp>
        <p:nvSpPr>
          <p:cNvPr id="23" name="Oval 22"/>
          <p:cNvSpPr/>
          <p:nvPr/>
        </p:nvSpPr>
        <p:spPr>
          <a:xfrm>
            <a:off x="4448880" y="511798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26" name="Oval 25"/>
          <p:cNvSpPr/>
          <p:nvPr/>
        </p:nvSpPr>
        <p:spPr>
          <a:xfrm>
            <a:off x="1958746" y="5145929"/>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27" name="Oval 26"/>
          <p:cNvSpPr/>
          <p:nvPr/>
        </p:nvSpPr>
        <p:spPr>
          <a:xfrm>
            <a:off x="3613979" y="560444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242380" y="603281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2400764" y="514432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174896" y="613662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048233" y="544126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2426164" y="5052796"/>
            <a:ext cx="318229" cy="369332"/>
          </a:xfrm>
          <a:prstGeom prst="rect">
            <a:avLst/>
          </a:prstGeom>
          <a:noFill/>
        </p:spPr>
        <p:txBody>
          <a:bodyPr wrap="none" rtlCol="0">
            <a:spAutoFit/>
          </a:bodyPr>
          <a:lstStyle/>
          <a:p>
            <a:r>
              <a:rPr lang="en-US"/>
              <a:t>A</a:t>
            </a:r>
          </a:p>
        </p:txBody>
      </p:sp>
      <p:sp>
        <p:nvSpPr>
          <p:cNvPr id="33" name="TextBox 32"/>
          <p:cNvSpPr txBox="1"/>
          <p:nvPr/>
        </p:nvSpPr>
        <p:spPr>
          <a:xfrm>
            <a:off x="2290698" y="5844430"/>
            <a:ext cx="318229" cy="369332"/>
          </a:xfrm>
          <a:prstGeom prst="rect">
            <a:avLst/>
          </a:prstGeom>
          <a:noFill/>
        </p:spPr>
        <p:txBody>
          <a:bodyPr wrap="none" rtlCol="0">
            <a:spAutoFit/>
          </a:bodyPr>
          <a:lstStyle/>
          <a:p>
            <a:r>
              <a:rPr lang="en-US"/>
              <a:t>C</a:t>
            </a:r>
          </a:p>
        </p:txBody>
      </p:sp>
      <p:sp>
        <p:nvSpPr>
          <p:cNvPr id="34" name="TextBox 33"/>
          <p:cNvSpPr txBox="1"/>
          <p:nvPr/>
        </p:nvSpPr>
        <p:spPr>
          <a:xfrm>
            <a:off x="3337140" y="5290432"/>
            <a:ext cx="312906" cy="369332"/>
          </a:xfrm>
          <a:prstGeom prst="rect">
            <a:avLst/>
          </a:prstGeom>
          <a:noFill/>
        </p:spPr>
        <p:txBody>
          <a:bodyPr wrap="none" rtlCol="0">
            <a:spAutoFit/>
          </a:bodyPr>
          <a:lstStyle/>
          <a:p>
            <a:r>
              <a:rPr lang="en-US"/>
              <a:t>B</a:t>
            </a:r>
          </a:p>
        </p:txBody>
      </p:sp>
      <p:sp>
        <p:nvSpPr>
          <p:cNvPr id="35" name="TextBox 34"/>
          <p:cNvSpPr txBox="1"/>
          <p:nvPr/>
        </p:nvSpPr>
        <p:spPr>
          <a:xfrm>
            <a:off x="4460182" y="5293955"/>
            <a:ext cx="280583" cy="369332"/>
          </a:xfrm>
          <a:prstGeom prst="rect">
            <a:avLst/>
          </a:prstGeom>
          <a:noFill/>
        </p:spPr>
        <p:txBody>
          <a:bodyPr wrap="none" rtlCol="0">
            <a:spAutoFit/>
          </a:bodyPr>
          <a:lstStyle/>
          <a:p>
            <a:r>
              <a:rPr lang="en-US" dirty="0"/>
              <a:t>J</a:t>
            </a:r>
          </a:p>
        </p:txBody>
      </p:sp>
      <p:sp>
        <p:nvSpPr>
          <p:cNvPr id="36" name="TextBox 35"/>
          <p:cNvSpPr txBox="1"/>
          <p:nvPr/>
        </p:nvSpPr>
        <p:spPr>
          <a:xfrm>
            <a:off x="5170335" y="5832851"/>
            <a:ext cx="300082" cy="369332"/>
          </a:xfrm>
          <a:prstGeom prst="rect">
            <a:avLst/>
          </a:prstGeom>
          <a:noFill/>
        </p:spPr>
        <p:txBody>
          <a:bodyPr wrap="none" rtlCol="0">
            <a:spAutoFit/>
          </a:bodyPr>
          <a:lstStyle/>
          <a:p>
            <a:r>
              <a:rPr lang="en-US" dirty="0"/>
              <a:t>L</a:t>
            </a:r>
          </a:p>
        </p:txBody>
      </p:sp>
      <p:sp>
        <p:nvSpPr>
          <p:cNvPr id="37" name="TextBox 36"/>
          <p:cNvSpPr txBox="1"/>
          <p:nvPr/>
        </p:nvSpPr>
        <p:spPr>
          <a:xfrm>
            <a:off x="5579056" y="5216906"/>
            <a:ext cx="450869" cy="369332"/>
          </a:xfrm>
          <a:prstGeom prst="rect">
            <a:avLst/>
          </a:prstGeom>
          <a:noFill/>
        </p:spPr>
        <p:txBody>
          <a:bodyPr wrap="square" rtlCol="0">
            <a:spAutoFit/>
          </a:bodyPr>
          <a:lstStyle/>
          <a:p>
            <a:pPr algn="r"/>
            <a:r>
              <a:rPr lang="en-US" dirty="0" smtClean="0"/>
              <a:t>K</a:t>
            </a:r>
            <a:endParaRPr lang="en-US" dirty="0"/>
          </a:p>
        </p:txBody>
      </p:sp>
      <p:sp>
        <p:nvSpPr>
          <p:cNvPr id="38" name="Oval 37"/>
          <p:cNvSpPr/>
          <p:nvPr/>
        </p:nvSpPr>
        <p:spPr>
          <a:xfrm>
            <a:off x="4423775" y="561643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4460182" y="5480308"/>
            <a:ext cx="1625789" cy="476364"/>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323701 w 1323701"/>
              <a:gd name="connsiteY0" fmla="*/ 47053 h 523525"/>
              <a:gd name="connsiteX1" fmla="*/ 1045305 w 1323701"/>
              <a:gd name="connsiteY1" fmla="*/ 15303 h 523525"/>
              <a:gd name="connsiteX2" fmla="*/ 1210405 w 1323701"/>
              <a:gd name="connsiteY2" fmla="*/ 484298 h 523525"/>
              <a:gd name="connsiteX3" fmla="*/ 818726 w 1323701"/>
              <a:gd name="connsiteY3" fmla="*/ 452546 h 523525"/>
              <a:gd name="connsiteX4" fmla="*/ 463126 w 1323701"/>
              <a:gd name="connsiteY4" fmla="*/ 478853 h 523525"/>
              <a:gd name="connsiteX5" fmla="*/ 285750 w 1323701"/>
              <a:gd name="connsiteY5" fmla="*/ 267041 h 523525"/>
              <a:gd name="connsiteX6" fmla="*/ 0 w 1323701"/>
              <a:gd name="connsiteY6" fmla="*/ 241641 h 523525"/>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0 h 479091"/>
              <a:gd name="connsiteX1" fmla="*/ 1190068 w 1323701"/>
              <a:gd name="connsiteY1" fmla="*/ 1714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6364"/>
              <a:gd name="connsiteX1" fmla="*/ 1179728 w 1323701"/>
              <a:gd name="connsiteY1" fmla="*/ 146050 h 476364"/>
              <a:gd name="connsiteX2" fmla="*/ 1163874 w 1323701"/>
              <a:gd name="connsiteY2" fmla="*/ 443595 h 476364"/>
              <a:gd name="connsiteX3" fmla="*/ 818726 w 1323701"/>
              <a:gd name="connsiteY3" fmla="*/ 405493 h 476364"/>
              <a:gd name="connsiteX4" fmla="*/ 463126 w 1323701"/>
              <a:gd name="connsiteY4" fmla="*/ 431800 h 476364"/>
              <a:gd name="connsiteX5" fmla="*/ 285750 w 1323701"/>
              <a:gd name="connsiteY5" fmla="*/ 219988 h 476364"/>
              <a:gd name="connsiteX6" fmla="*/ 0 w 1323701"/>
              <a:gd name="connsiteY6" fmla="*/ 194588 h 47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3701" h="476364">
                <a:moveTo>
                  <a:pt x="1323701" y="0"/>
                </a:moveTo>
                <a:cubicBezTo>
                  <a:pt x="1230902" y="38100"/>
                  <a:pt x="1216705" y="8617"/>
                  <a:pt x="1179728" y="146050"/>
                </a:cubicBezTo>
                <a:cubicBezTo>
                  <a:pt x="1142751" y="283483"/>
                  <a:pt x="1206807" y="345321"/>
                  <a:pt x="1163874" y="443595"/>
                </a:cubicBezTo>
                <a:cubicBezTo>
                  <a:pt x="1116790" y="534571"/>
                  <a:pt x="935517" y="407459"/>
                  <a:pt x="818726" y="405493"/>
                </a:cubicBezTo>
                <a:cubicBezTo>
                  <a:pt x="701935" y="403527"/>
                  <a:pt x="551955" y="462717"/>
                  <a:pt x="463126" y="431800"/>
                </a:cubicBezTo>
                <a:cubicBezTo>
                  <a:pt x="374297" y="400883"/>
                  <a:pt x="362938" y="259523"/>
                  <a:pt x="285750" y="219988"/>
                </a:cubicBezTo>
                <a:cubicBezTo>
                  <a:pt x="208562" y="180453"/>
                  <a:pt x="59531" y="199880"/>
                  <a:pt x="0" y="19458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2453923" y="5218552"/>
            <a:ext cx="1196124" cy="502752"/>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 name="connsiteX0" fmla="*/ 48225 w 1239909"/>
              <a:gd name="connsiteY0" fmla="*/ 0 h 502752"/>
              <a:gd name="connsiteX1" fmla="*/ 46109 w 1239909"/>
              <a:gd name="connsiteY1" fmla="*/ 283633 h 502752"/>
              <a:gd name="connsiteX2" fmla="*/ 604909 w 1239909"/>
              <a:gd name="connsiteY2" fmla="*/ 118533 h 502752"/>
              <a:gd name="connsiteX3" fmla="*/ 909709 w 1239909"/>
              <a:gd name="connsiteY3" fmla="*/ 486833 h 502752"/>
              <a:gd name="connsiteX4" fmla="*/ 1068459 w 1239909"/>
              <a:gd name="connsiteY4" fmla="*/ 436033 h 502752"/>
              <a:gd name="connsiteX5" fmla="*/ 1239909 w 1239909"/>
              <a:gd name="connsiteY5" fmla="*/ 436033 h 502752"/>
              <a:gd name="connsiteX0" fmla="*/ 4440 w 1196124"/>
              <a:gd name="connsiteY0" fmla="*/ 0 h 502752"/>
              <a:gd name="connsiteX1" fmla="*/ 142024 w 1196124"/>
              <a:gd name="connsiteY1" fmla="*/ 249766 h 502752"/>
              <a:gd name="connsiteX2" fmla="*/ 561124 w 1196124"/>
              <a:gd name="connsiteY2" fmla="*/ 118533 h 502752"/>
              <a:gd name="connsiteX3" fmla="*/ 865924 w 1196124"/>
              <a:gd name="connsiteY3" fmla="*/ 486833 h 502752"/>
              <a:gd name="connsiteX4" fmla="*/ 1024674 w 1196124"/>
              <a:gd name="connsiteY4" fmla="*/ 436033 h 502752"/>
              <a:gd name="connsiteX5" fmla="*/ 1196124 w 1196124"/>
              <a:gd name="connsiteY5" fmla="*/ 436033 h 50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6124" h="502752">
                <a:moveTo>
                  <a:pt x="4440" y="0"/>
                </a:moveTo>
                <a:cubicBezTo>
                  <a:pt x="-18314" y="124883"/>
                  <a:pt x="49243" y="230011"/>
                  <a:pt x="142024" y="249766"/>
                </a:cubicBezTo>
                <a:cubicBezTo>
                  <a:pt x="234805" y="269521"/>
                  <a:pt x="440474" y="79022"/>
                  <a:pt x="561124" y="118533"/>
                </a:cubicBezTo>
                <a:cubicBezTo>
                  <a:pt x="681774" y="158044"/>
                  <a:pt x="788666" y="433916"/>
                  <a:pt x="865924" y="486833"/>
                </a:cubicBezTo>
                <a:cubicBezTo>
                  <a:pt x="943182" y="539750"/>
                  <a:pt x="969641" y="444500"/>
                  <a:pt x="1024674" y="436033"/>
                </a:cubicBezTo>
                <a:cubicBezTo>
                  <a:pt x="1079707" y="427566"/>
                  <a:pt x="1137915" y="431799"/>
                  <a:pt x="1196124" y="436033"/>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flipH="1">
            <a:off x="658131" y="4563533"/>
            <a:ext cx="1950796" cy="369332"/>
          </a:xfrm>
          <a:prstGeom prst="rect">
            <a:avLst/>
          </a:prstGeom>
          <a:noFill/>
        </p:spPr>
        <p:txBody>
          <a:bodyPr wrap="square" rtlCol="0">
            <a:spAutoFit/>
          </a:bodyPr>
          <a:lstStyle/>
          <a:p>
            <a:r>
              <a:rPr lang="en-US" dirty="0" smtClean="0"/>
              <a:t>NSI Connections:</a:t>
            </a:r>
            <a:endParaRPr lang="en-US" dirty="0"/>
          </a:p>
        </p:txBody>
      </p:sp>
      <p:cxnSp>
        <p:nvCxnSpPr>
          <p:cNvPr id="42" name="Straight Arrow Connector 41"/>
          <p:cNvCxnSpPr>
            <a:stCxn id="64" idx="2"/>
            <a:endCxn id="40" idx="2"/>
          </p:cNvCxnSpPr>
          <p:nvPr/>
        </p:nvCxnSpPr>
        <p:spPr>
          <a:xfrm flipH="1">
            <a:off x="3015047" y="4953410"/>
            <a:ext cx="79213" cy="3836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67" idx="2"/>
            <a:endCxn id="39" idx="3"/>
          </p:cNvCxnSpPr>
          <p:nvPr/>
        </p:nvCxnSpPr>
        <p:spPr>
          <a:xfrm>
            <a:off x="5074813" y="4932865"/>
            <a:ext cx="390940" cy="95293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929871" y="4953410"/>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“Curacao”</a:t>
            </a:r>
            <a:endParaRPr lang="en-US" dirty="0"/>
          </a:p>
        </p:txBody>
      </p:sp>
      <p:sp>
        <p:nvSpPr>
          <p:cNvPr id="45" name="Oval 44"/>
          <p:cNvSpPr/>
          <p:nvPr/>
        </p:nvSpPr>
        <p:spPr>
          <a:xfrm>
            <a:off x="7655887" y="5972043"/>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577907" y="543412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6941173" y="5129378"/>
            <a:ext cx="304478" cy="369332"/>
          </a:xfrm>
          <a:prstGeom prst="rect">
            <a:avLst/>
          </a:prstGeom>
          <a:noFill/>
        </p:spPr>
        <p:txBody>
          <a:bodyPr wrap="none" rtlCol="0">
            <a:spAutoFit/>
          </a:bodyPr>
          <a:lstStyle/>
          <a:p>
            <a:r>
              <a:rPr lang="en-US" dirty="0"/>
              <a:t>X</a:t>
            </a:r>
          </a:p>
        </p:txBody>
      </p:sp>
      <p:sp>
        <p:nvSpPr>
          <p:cNvPr id="48" name="TextBox 47"/>
          <p:cNvSpPr txBox="1"/>
          <p:nvPr/>
        </p:nvSpPr>
        <p:spPr>
          <a:xfrm>
            <a:off x="8322309" y="5439061"/>
            <a:ext cx="292756" cy="369332"/>
          </a:xfrm>
          <a:prstGeom prst="rect">
            <a:avLst/>
          </a:prstGeom>
          <a:noFill/>
        </p:spPr>
        <p:txBody>
          <a:bodyPr wrap="none" rtlCol="0">
            <a:spAutoFit/>
          </a:bodyPr>
          <a:lstStyle/>
          <a:p>
            <a:r>
              <a:rPr lang="en-US" dirty="0"/>
              <a:t>Z</a:t>
            </a:r>
          </a:p>
        </p:txBody>
      </p:sp>
      <p:sp>
        <p:nvSpPr>
          <p:cNvPr id="49" name="TextBox 48"/>
          <p:cNvSpPr txBox="1"/>
          <p:nvPr/>
        </p:nvSpPr>
        <p:spPr>
          <a:xfrm>
            <a:off x="7327923" y="5713319"/>
            <a:ext cx="327964" cy="369332"/>
          </a:xfrm>
          <a:prstGeom prst="rect">
            <a:avLst/>
          </a:prstGeom>
          <a:noFill/>
        </p:spPr>
        <p:txBody>
          <a:bodyPr wrap="square" rtlCol="0">
            <a:spAutoFit/>
          </a:bodyPr>
          <a:lstStyle/>
          <a:p>
            <a:r>
              <a:rPr lang="en-US" dirty="0"/>
              <a:t>Y</a:t>
            </a:r>
          </a:p>
        </p:txBody>
      </p:sp>
      <p:sp>
        <p:nvSpPr>
          <p:cNvPr id="50" name="Oval 49"/>
          <p:cNvSpPr/>
          <p:nvPr/>
        </p:nvSpPr>
        <p:spPr>
          <a:xfrm>
            <a:off x="6904766" y="545185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p:cNvSpPr/>
          <p:nvPr/>
        </p:nvSpPr>
        <p:spPr>
          <a:xfrm>
            <a:off x="6941174" y="5163072"/>
            <a:ext cx="1714688" cy="348026"/>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323701 w 1323701"/>
              <a:gd name="connsiteY0" fmla="*/ 47053 h 523525"/>
              <a:gd name="connsiteX1" fmla="*/ 1045305 w 1323701"/>
              <a:gd name="connsiteY1" fmla="*/ 15303 h 523525"/>
              <a:gd name="connsiteX2" fmla="*/ 1210405 w 1323701"/>
              <a:gd name="connsiteY2" fmla="*/ 484298 h 523525"/>
              <a:gd name="connsiteX3" fmla="*/ 818726 w 1323701"/>
              <a:gd name="connsiteY3" fmla="*/ 452546 h 523525"/>
              <a:gd name="connsiteX4" fmla="*/ 463126 w 1323701"/>
              <a:gd name="connsiteY4" fmla="*/ 478853 h 523525"/>
              <a:gd name="connsiteX5" fmla="*/ 285750 w 1323701"/>
              <a:gd name="connsiteY5" fmla="*/ 267041 h 523525"/>
              <a:gd name="connsiteX6" fmla="*/ 0 w 1323701"/>
              <a:gd name="connsiteY6" fmla="*/ 241641 h 523525"/>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128638 h 623908"/>
              <a:gd name="connsiteX1" fmla="*/ 1190068 w 1323701"/>
              <a:gd name="connsiteY1" fmla="*/ 300088 h 623908"/>
              <a:gd name="connsiteX2" fmla="*/ 1210405 w 1323701"/>
              <a:gd name="connsiteY2" fmla="*/ 565883 h 623908"/>
              <a:gd name="connsiteX3" fmla="*/ 818726 w 1323701"/>
              <a:gd name="connsiteY3" fmla="*/ 534131 h 623908"/>
              <a:gd name="connsiteX4" fmla="*/ 587208 w 1323701"/>
              <a:gd name="connsiteY4" fmla="*/ 1638 h 623908"/>
              <a:gd name="connsiteX5" fmla="*/ 285750 w 1323701"/>
              <a:gd name="connsiteY5" fmla="*/ 348626 h 623908"/>
              <a:gd name="connsiteX6" fmla="*/ 0 w 1323701"/>
              <a:gd name="connsiteY6" fmla="*/ 323226 h 623908"/>
              <a:gd name="connsiteX0" fmla="*/ 1323701 w 1323701"/>
              <a:gd name="connsiteY0" fmla="*/ 134273 h 629543"/>
              <a:gd name="connsiteX1" fmla="*/ 1190068 w 1323701"/>
              <a:gd name="connsiteY1" fmla="*/ 305723 h 629543"/>
              <a:gd name="connsiteX2" fmla="*/ 1210405 w 1323701"/>
              <a:gd name="connsiteY2" fmla="*/ 571518 h 629543"/>
              <a:gd name="connsiteX3" fmla="*/ 818726 w 1323701"/>
              <a:gd name="connsiteY3" fmla="*/ 539766 h 629543"/>
              <a:gd name="connsiteX4" fmla="*/ 587208 w 1323701"/>
              <a:gd name="connsiteY4" fmla="*/ 7273 h 629543"/>
              <a:gd name="connsiteX5" fmla="*/ 285750 w 1323701"/>
              <a:gd name="connsiteY5" fmla="*/ 201861 h 629543"/>
              <a:gd name="connsiteX6" fmla="*/ 0 w 1323701"/>
              <a:gd name="connsiteY6" fmla="*/ 328861 h 629543"/>
              <a:gd name="connsiteX0" fmla="*/ 1323701 w 1323701"/>
              <a:gd name="connsiteY0" fmla="*/ 134273 h 629543"/>
              <a:gd name="connsiteX1" fmla="*/ 1190068 w 1323701"/>
              <a:gd name="connsiteY1" fmla="*/ 305723 h 629543"/>
              <a:gd name="connsiteX2" fmla="*/ 1210405 w 1323701"/>
              <a:gd name="connsiteY2" fmla="*/ 571518 h 629543"/>
              <a:gd name="connsiteX3" fmla="*/ 818726 w 1323701"/>
              <a:gd name="connsiteY3" fmla="*/ 539766 h 629543"/>
              <a:gd name="connsiteX4" fmla="*/ 587208 w 1323701"/>
              <a:gd name="connsiteY4" fmla="*/ 7273 h 629543"/>
              <a:gd name="connsiteX5" fmla="*/ 285750 w 1323701"/>
              <a:gd name="connsiteY5" fmla="*/ 201861 h 629543"/>
              <a:gd name="connsiteX6" fmla="*/ 0 w 1323701"/>
              <a:gd name="connsiteY6" fmla="*/ 328861 h 629543"/>
              <a:gd name="connsiteX0" fmla="*/ 1323701 w 1323701"/>
              <a:gd name="connsiteY0" fmla="*/ 140005 h 635275"/>
              <a:gd name="connsiteX1" fmla="*/ 1190068 w 1323701"/>
              <a:gd name="connsiteY1" fmla="*/ 311455 h 635275"/>
              <a:gd name="connsiteX2" fmla="*/ 1210405 w 1323701"/>
              <a:gd name="connsiteY2" fmla="*/ 577250 h 635275"/>
              <a:gd name="connsiteX3" fmla="*/ 818726 w 1323701"/>
              <a:gd name="connsiteY3" fmla="*/ 545498 h 635275"/>
              <a:gd name="connsiteX4" fmla="*/ 587208 w 1323701"/>
              <a:gd name="connsiteY4" fmla="*/ 13005 h 635275"/>
              <a:gd name="connsiteX5" fmla="*/ 285750 w 1323701"/>
              <a:gd name="connsiteY5" fmla="*/ 207593 h 635275"/>
              <a:gd name="connsiteX6" fmla="*/ 0 w 1323701"/>
              <a:gd name="connsiteY6" fmla="*/ 334593 h 635275"/>
              <a:gd name="connsiteX0" fmla="*/ 1323701 w 1323701"/>
              <a:gd name="connsiteY0" fmla="*/ 141659 h 591297"/>
              <a:gd name="connsiteX1" fmla="*/ 1190068 w 1323701"/>
              <a:gd name="connsiteY1" fmla="*/ 313109 h 591297"/>
              <a:gd name="connsiteX2" fmla="*/ 1210405 w 1323701"/>
              <a:gd name="connsiteY2" fmla="*/ 578904 h 591297"/>
              <a:gd name="connsiteX3" fmla="*/ 860087 w 1323701"/>
              <a:gd name="connsiteY3" fmla="*/ 77252 h 591297"/>
              <a:gd name="connsiteX4" fmla="*/ 587208 w 1323701"/>
              <a:gd name="connsiteY4" fmla="*/ 14659 h 591297"/>
              <a:gd name="connsiteX5" fmla="*/ 285750 w 1323701"/>
              <a:gd name="connsiteY5" fmla="*/ 209247 h 591297"/>
              <a:gd name="connsiteX6" fmla="*/ 0 w 1323701"/>
              <a:gd name="connsiteY6" fmla="*/ 336247 h 591297"/>
              <a:gd name="connsiteX0" fmla="*/ 1323701 w 1323701"/>
              <a:gd name="connsiteY0" fmla="*/ 133727 h 329095"/>
              <a:gd name="connsiteX1" fmla="*/ 1190068 w 1323701"/>
              <a:gd name="connsiteY1" fmla="*/ 305177 h 329095"/>
              <a:gd name="connsiteX2" fmla="*/ 860087 w 1323701"/>
              <a:gd name="connsiteY2" fmla="*/ 69320 h 329095"/>
              <a:gd name="connsiteX3" fmla="*/ 587208 w 1323701"/>
              <a:gd name="connsiteY3" fmla="*/ 6727 h 329095"/>
              <a:gd name="connsiteX4" fmla="*/ 285750 w 1323701"/>
              <a:gd name="connsiteY4" fmla="*/ 201315 h 329095"/>
              <a:gd name="connsiteX5" fmla="*/ 0 w 1323701"/>
              <a:gd name="connsiteY5" fmla="*/ 328315 h 329095"/>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50750 h 346118"/>
              <a:gd name="connsiteX1" fmla="*/ 1107346 w 1323701"/>
              <a:gd name="connsiteY1" fmla="*/ 233300 h 346118"/>
              <a:gd name="connsiteX2" fmla="*/ 860087 w 1323701"/>
              <a:gd name="connsiteY2" fmla="*/ 86343 h 346118"/>
              <a:gd name="connsiteX3" fmla="*/ 587208 w 1323701"/>
              <a:gd name="connsiteY3" fmla="*/ 23750 h 346118"/>
              <a:gd name="connsiteX4" fmla="*/ 285750 w 1323701"/>
              <a:gd name="connsiteY4" fmla="*/ 218338 h 346118"/>
              <a:gd name="connsiteX5" fmla="*/ 0 w 1323701"/>
              <a:gd name="connsiteY5" fmla="*/ 345338 h 346118"/>
              <a:gd name="connsiteX0" fmla="*/ 1323701 w 1323701"/>
              <a:gd name="connsiteY0" fmla="*/ 132431 h 327799"/>
              <a:gd name="connsiteX1" fmla="*/ 1107346 w 1323701"/>
              <a:gd name="connsiteY1" fmla="*/ 214981 h 327799"/>
              <a:gd name="connsiteX2" fmla="*/ 860087 w 1323701"/>
              <a:gd name="connsiteY2" fmla="*/ 68024 h 327799"/>
              <a:gd name="connsiteX3" fmla="*/ 504486 w 1323701"/>
              <a:gd name="connsiteY3" fmla="*/ 5431 h 327799"/>
              <a:gd name="connsiteX4" fmla="*/ 285750 w 1323701"/>
              <a:gd name="connsiteY4" fmla="*/ 200019 h 327799"/>
              <a:gd name="connsiteX5" fmla="*/ 0 w 1323701"/>
              <a:gd name="connsiteY5" fmla="*/ 327019 h 327799"/>
              <a:gd name="connsiteX0" fmla="*/ 1323701 w 1323701"/>
              <a:gd name="connsiteY0" fmla="*/ 142838 h 338206"/>
              <a:gd name="connsiteX1" fmla="*/ 1107346 w 1323701"/>
              <a:gd name="connsiteY1" fmla="*/ 225388 h 338206"/>
              <a:gd name="connsiteX2" fmla="*/ 860087 w 1323701"/>
              <a:gd name="connsiteY2" fmla="*/ 78431 h 338206"/>
              <a:gd name="connsiteX3" fmla="*/ 504486 w 1323701"/>
              <a:gd name="connsiteY3" fmla="*/ 15838 h 338206"/>
              <a:gd name="connsiteX4" fmla="*/ 285750 w 1323701"/>
              <a:gd name="connsiteY4" fmla="*/ 210426 h 338206"/>
              <a:gd name="connsiteX5" fmla="*/ 0 w 1323701"/>
              <a:gd name="connsiteY5" fmla="*/ 337426 h 338206"/>
              <a:gd name="connsiteX0" fmla="*/ 1323701 w 1323701"/>
              <a:gd name="connsiteY0" fmla="*/ 165199 h 360567"/>
              <a:gd name="connsiteX1" fmla="*/ 1107346 w 1323701"/>
              <a:gd name="connsiteY1" fmla="*/ 247749 h 360567"/>
              <a:gd name="connsiteX2" fmla="*/ 860087 w 1323701"/>
              <a:gd name="connsiteY2" fmla="*/ 100792 h 360567"/>
              <a:gd name="connsiteX3" fmla="*/ 504486 w 1323701"/>
              <a:gd name="connsiteY3" fmla="*/ 38199 h 360567"/>
              <a:gd name="connsiteX4" fmla="*/ 285750 w 1323701"/>
              <a:gd name="connsiteY4" fmla="*/ 232787 h 360567"/>
              <a:gd name="connsiteX5" fmla="*/ 0 w 1323701"/>
              <a:gd name="connsiteY5" fmla="*/ 359787 h 360567"/>
              <a:gd name="connsiteX0" fmla="*/ 1396082 w 1396082"/>
              <a:gd name="connsiteY0" fmla="*/ 317599 h 360567"/>
              <a:gd name="connsiteX1" fmla="*/ 1107346 w 1396082"/>
              <a:gd name="connsiteY1" fmla="*/ 247749 h 360567"/>
              <a:gd name="connsiteX2" fmla="*/ 860087 w 1396082"/>
              <a:gd name="connsiteY2" fmla="*/ 100792 h 360567"/>
              <a:gd name="connsiteX3" fmla="*/ 504486 w 1396082"/>
              <a:gd name="connsiteY3" fmla="*/ 38199 h 360567"/>
              <a:gd name="connsiteX4" fmla="*/ 285750 w 1396082"/>
              <a:gd name="connsiteY4" fmla="*/ 232787 h 360567"/>
              <a:gd name="connsiteX5" fmla="*/ 0 w 1396082"/>
              <a:gd name="connsiteY5" fmla="*/ 359787 h 360567"/>
              <a:gd name="connsiteX0" fmla="*/ 1396082 w 1396082"/>
              <a:gd name="connsiteY0" fmla="*/ 317599 h 360567"/>
              <a:gd name="connsiteX1" fmla="*/ 1107346 w 1396082"/>
              <a:gd name="connsiteY1" fmla="*/ 247749 h 360567"/>
              <a:gd name="connsiteX2" fmla="*/ 860087 w 1396082"/>
              <a:gd name="connsiteY2" fmla="*/ 100792 h 360567"/>
              <a:gd name="connsiteX3" fmla="*/ 504486 w 1396082"/>
              <a:gd name="connsiteY3" fmla="*/ 38199 h 360567"/>
              <a:gd name="connsiteX4" fmla="*/ 285750 w 1396082"/>
              <a:gd name="connsiteY4" fmla="*/ 232787 h 360567"/>
              <a:gd name="connsiteX5" fmla="*/ 0 w 1396082"/>
              <a:gd name="connsiteY5" fmla="*/ 359787 h 360567"/>
              <a:gd name="connsiteX0" fmla="*/ 1396082 w 1396082"/>
              <a:gd name="connsiteY0" fmla="*/ 307035 h 350003"/>
              <a:gd name="connsiteX1" fmla="*/ 860087 w 1396082"/>
              <a:gd name="connsiteY1" fmla="*/ 90228 h 350003"/>
              <a:gd name="connsiteX2" fmla="*/ 504486 w 1396082"/>
              <a:gd name="connsiteY2" fmla="*/ 27635 h 350003"/>
              <a:gd name="connsiteX3" fmla="*/ 285750 w 1396082"/>
              <a:gd name="connsiteY3" fmla="*/ 222223 h 350003"/>
              <a:gd name="connsiteX4" fmla="*/ 0 w 1396082"/>
              <a:gd name="connsiteY4" fmla="*/ 349223 h 350003"/>
              <a:gd name="connsiteX0" fmla="*/ 1396082 w 1396082"/>
              <a:gd name="connsiteY0" fmla="*/ 283973 h 326941"/>
              <a:gd name="connsiteX1" fmla="*/ 1056551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283973 h 326941"/>
              <a:gd name="connsiteX1" fmla="*/ 1056551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283973 h 326941"/>
              <a:gd name="connsiteX1" fmla="*/ 942809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305058 h 348026"/>
              <a:gd name="connsiteX1" fmla="*/ 942809 w 1396082"/>
              <a:gd name="connsiteY1" fmla="*/ 100951 h 348026"/>
              <a:gd name="connsiteX2" fmla="*/ 504486 w 1396082"/>
              <a:gd name="connsiteY2" fmla="*/ 25658 h 348026"/>
              <a:gd name="connsiteX3" fmla="*/ 285750 w 1396082"/>
              <a:gd name="connsiteY3" fmla="*/ 220246 h 348026"/>
              <a:gd name="connsiteX4" fmla="*/ 0 w 1396082"/>
              <a:gd name="connsiteY4" fmla="*/ 347246 h 34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082" h="348026">
                <a:moveTo>
                  <a:pt x="1396082" y="305058"/>
                </a:moveTo>
                <a:cubicBezTo>
                  <a:pt x="1181014" y="285290"/>
                  <a:pt x="1143109" y="249118"/>
                  <a:pt x="942809" y="100951"/>
                </a:cubicBezTo>
                <a:cubicBezTo>
                  <a:pt x="742509" y="-47216"/>
                  <a:pt x="613996" y="5776"/>
                  <a:pt x="504486" y="25658"/>
                </a:cubicBezTo>
                <a:cubicBezTo>
                  <a:pt x="394976" y="45540"/>
                  <a:pt x="393959" y="107381"/>
                  <a:pt x="285750" y="220246"/>
                </a:cubicBezTo>
                <a:cubicBezTo>
                  <a:pt x="187882" y="333111"/>
                  <a:pt x="59531" y="352538"/>
                  <a:pt x="0" y="347246"/>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2" name="Straight Arrow Connector 51"/>
          <p:cNvCxnSpPr>
            <a:stCxn id="69" idx="2"/>
            <a:endCxn id="51" idx="2"/>
          </p:cNvCxnSpPr>
          <p:nvPr/>
        </p:nvCxnSpPr>
        <p:spPr>
          <a:xfrm>
            <a:off x="7226743" y="4932865"/>
            <a:ext cx="334048" cy="2558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flipH="1">
            <a:off x="2760212" y="4584078"/>
            <a:ext cx="668096" cy="369332"/>
          </a:xfrm>
          <a:prstGeom prst="rect">
            <a:avLst/>
          </a:prstGeom>
          <a:noFill/>
        </p:spPr>
        <p:txBody>
          <a:bodyPr wrap="square" rtlCol="0">
            <a:spAutoFit/>
          </a:bodyPr>
          <a:lstStyle/>
          <a:p>
            <a:r>
              <a:rPr lang="en-US" dirty="0" smtClean="0"/>
              <a:t>A &gt; B</a:t>
            </a:r>
            <a:endParaRPr lang="en-US" dirty="0"/>
          </a:p>
        </p:txBody>
      </p:sp>
      <p:sp>
        <p:nvSpPr>
          <p:cNvPr id="67" name="TextBox 66"/>
          <p:cNvSpPr txBox="1"/>
          <p:nvPr/>
        </p:nvSpPr>
        <p:spPr>
          <a:xfrm flipH="1">
            <a:off x="4740765" y="4563533"/>
            <a:ext cx="668096" cy="369332"/>
          </a:xfrm>
          <a:prstGeom prst="rect">
            <a:avLst/>
          </a:prstGeom>
          <a:noFill/>
        </p:spPr>
        <p:txBody>
          <a:bodyPr wrap="square" rtlCol="0">
            <a:spAutoFit/>
          </a:bodyPr>
          <a:lstStyle/>
          <a:p>
            <a:r>
              <a:rPr lang="en-US" dirty="0"/>
              <a:t>J</a:t>
            </a:r>
            <a:r>
              <a:rPr lang="en-US" dirty="0" smtClean="0"/>
              <a:t> &gt; K</a:t>
            </a:r>
            <a:endParaRPr lang="en-US" dirty="0"/>
          </a:p>
        </p:txBody>
      </p:sp>
      <p:sp>
        <p:nvSpPr>
          <p:cNvPr id="69" name="TextBox 68"/>
          <p:cNvSpPr txBox="1"/>
          <p:nvPr/>
        </p:nvSpPr>
        <p:spPr>
          <a:xfrm flipH="1">
            <a:off x="6892695" y="4563533"/>
            <a:ext cx="668096" cy="369332"/>
          </a:xfrm>
          <a:prstGeom prst="rect">
            <a:avLst/>
          </a:prstGeom>
          <a:noFill/>
        </p:spPr>
        <p:txBody>
          <a:bodyPr wrap="square" rtlCol="0">
            <a:spAutoFit/>
          </a:bodyPr>
          <a:lstStyle/>
          <a:p>
            <a:r>
              <a:rPr lang="en-US" dirty="0" smtClean="0"/>
              <a:t>X &gt; Z</a:t>
            </a:r>
            <a:endParaRPr lang="en-US" dirty="0"/>
          </a:p>
        </p:txBody>
      </p:sp>
    </p:spTree>
    <p:extLst>
      <p:ext uri="{BB962C8B-B14F-4D97-AF65-F5344CB8AC3E}">
        <p14:creationId xmlns:p14="http://schemas.microsoft.com/office/powerpoint/2010/main" val="32029158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20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3500"/>
                            </p:stCondLst>
                            <p:childTnLst>
                              <p:par>
                                <p:cTn id="41" presetID="10" presetClass="entr" presetSubtype="0" fill="hold" grpId="0" nodeType="after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5500"/>
                            </p:stCondLst>
                            <p:childTnLst>
                              <p:par>
                                <p:cTn id="64" presetID="10" presetClass="entr" presetSubtype="0" fill="hold" grpId="0" nodeType="afterEffect">
                                  <p:stCondLst>
                                    <p:cond delay="100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par>
                          <p:cTn id="86" fill="hold">
                            <p:stCondLst>
                              <p:cond delay="7500"/>
                            </p:stCondLst>
                            <p:childTnLst>
                              <p:par>
                                <p:cTn id="87" presetID="22" presetClass="entr" presetSubtype="8" fill="hold" nodeType="afterEffect">
                                  <p:stCondLst>
                                    <p:cond delay="2000"/>
                                  </p:stCondLst>
                                  <p:childTnLst>
                                    <p:set>
                                      <p:cBhvr>
                                        <p:cTn id="88" dur="1" fill="hold">
                                          <p:stCondLst>
                                            <p:cond delay="0"/>
                                          </p:stCondLst>
                                        </p:cTn>
                                        <p:tgtEl>
                                          <p:spTgt spid="2">
                                            <p:txEl>
                                              <p:pRg st="3" end="3"/>
                                            </p:txEl>
                                          </p:spTgt>
                                        </p:tgtEl>
                                        <p:attrNameLst>
                                          <p:attrName>style.visibility</p:attrName>
                                        </p:attrNameLst>
                                      </p:cBhvr>
                                      <p:to>
                                        <p:strVal val="visible"/>
                                      </p:to>
                                    </p:set>
                                    <p:animEffect transition="in" filter="wipe(left)">
                                      <p:cBhvr>
                                        <p:cTn id="89" dur="500"/>
                                        <p:tgtEl>
                                          <p:spTgt spid="2">
                                            <p:txEl>
                                              <p:pRg st="3" end="3"/>
                                            </p:txEl>
                                          </p:spTgt>
                                        </p:tgtEl>
                                      </p:cBhvr>
                                    </p:animEffect>
                                  </p:childTnLst>
                                </p:cTn>
                              </p:par>
                            </p:childTnLst>
                          </p:cTn>
                        </p:par>
                        <p:par>
                          <p:cTn id="90" fill="hold">
                            <p:stCondLst>
                              <p:cond delay="10000"/>
                            </p:stCondLst>
                            <p:childTnLst>
                              <p:par>
                                <p:cTn id="91" presetID="22" presetClass="entr" presetSubtype="8" fill="hold" grpId="0" nodeType="afterEffect">
                                  <p:stCondLst>
                                    <p:cond delay="1000"/>
                                  </p:stCondLst>
                                  <p:childTnLst>
                                    <p:set>
                                      <p:cBhvr>
                                        <p:cTn id="92" dur="1" fill="hold">
                                          <p:stCondLst>
                                            <p:cond delay="0"/>
                                          </p:stCondLst>
                                        </p:cTn>
                                        <p:tgtEl>
                                          <p:spTgt spid="41"/>
                                        </p:tgtEl>
                                        <p:attrNameLst>
                                          <p:attrName>style.visibility</p:attrName>
                                        </p:attrNameLst>
                                      </p:cBhvr>
                                      <p:to>
                                        <p:strVal val="visible"/>
                                      </p:to>
                                    </p:set>
                                    <p:animEffect transition="in" filter="wipe(left)">
                                      <p:cBhvr>
                                        <p:cTn id="93" dur="500"/>
                                        <p:tgtEl>
                                          <p:spTgt spid="41"/>
                                        </p:tgtEl>
                                      </p:cBhvr>
                                    </p:animEffect>
                                  </p:childTnLst>
                                </p:cTn>
                              </p:par>
                            </p:childTnLst>
                          </p:cTn>
                        </p:par>
                        <p:par>
                          <p:cTn id="94" fill="hold">
                            <p:stCondLst>
                              <p:cond delay="11500"/>
                            </p:stCondLst>
                            <p:childTnLst>
                              <p:par>
                                <p:cTn id="95" presetID="55" presetClass="entr" presetSubtype="0" fill="hold" grpId="0" nodeType="afterEffect">
                                  <p:stCondLst>
                                    <p:cond delay="0"/>
                                  </p:stCondLst>
                                  <p:childTnLst>
                                    <p:set>
                                      <p:cBhvr>
                                        <p:cTn id="96" dur="1" fill="hold">
                                          <p:stCondLst>
                                            <p:cond delay="0"/>
                                          </p:stCondLst>
                                        </p:cTn>
                                        <p:tgtEl>
                                          <p:spTgt spid="64"/>
                                        </p:tgtEl>
                                        <p:attrNameLst>
                                          <p:attrName>style.visibility</p:attrName>
                                        </p:attrNameLst>
                                      </p:cBhvr>
                                      <p:to>
                                        <p:strVal val="visible"/>
                                      </p:to>
                                    </p:set>
                                    <p:anim calcmode="lin" valueType="num">
                                      <p:cBhvr>
                                        <p:cTn id="97" dur="1000" fill="hold"/>
                                        <p:tgtEl>
                                          <p:spTgt spid="64"/>
                                        </p:tgtEl>
                                        <p:attrNameLst>
                                          <p:attrName>ppt_w</p:attrName>
                                        </p:attrNameLst>
                                      </p:cBhvr>
                                      <p:tavLst>
                                        <p:tav tm="0">
                                          <p:val>
                                            <p:strVal val="#ppt_w*0.70"/>
                                          </p:val>
                                        </p:tav>
                                        <p:tav tm="100000">
                                          <p:val>
                                            <p:strVal val="#ppt_w"/>
                                          </p:val>
                                        </p:tav>
                                      </p:tavLst>
                                    </p:anim>
                                    <p:anim calcmode="lin" valueType="num">
                                      <p:cBhvr>
                                        <p:cTn id="98" dur="1000" fill="hold"/>
                                        <p:tgtEl>
                                          <p:spTgt spid="64"/>
                                        </p:tgtEl>
                                        <p:attrNameLst>
                                          <p:attrName>ppt_h</p:attrName>
                                        </p:attrNameLst>
                                      </p:cBhvr>
                                      <p:tavLst>
                                        <p:tav tm="0">
                                          <p:val>
                                            <p:strVal val="#ppt_h"/>
                                          </p:val>
                                        </p:tav>
                                        <p:tav tm="100000">
                                          <p:val>
                                            <p:strVal val="#ppt_h"/>
                                          </p:val>
                                        </p:tav>
                                      </p:tavLst>
                                    </p:anim>
                                    <p:animEffect transition="in" filter="fade">
                                      <p:cBhvr>
                                        <p:cTn id="99" dur="1000"/>
                                        <p:tgtEl>
                                          <p:spTgt spid="64"/>
                                        </p:tgtEl>
                                      </p:cBhvr>
                                    </p:animEffect>
                                  </p:childTnLst>
                                </p:cTn>
                              </p:par>
                            </p:childTnLst>
                          </p:cTn>
                        </p:par>
                        <p:par>
                          <p:cTn id="100" fill="hold">
                            <p:stCondLst>
                              <p:cond delay="12500"/>
                            </p:stCondLst>
                            <p:childTnLst>
                              <p:par>
                                <p:cTn id="101" presetID="22" presetClass="entr" presetSubtype="8"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left)">
                                      <p:cBhvr>
                                        <p:cTn id="103" dur="500"/>
                                        <p:tgtEl>
                                          <p:spTgt spid="40"/>
                                        </p:tgtEl>
                                      </p:cBhvr>
                                    </p:animEffect>
                                  </p:childTnLst>
                                </p:cTn>
                              </p:par>
                              <p:par>
                                <p:cTn id="104" presetID="22" presetClass="entr" presetSubtype="1" fill="hold"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up)">
                                      <p:cBhvr>
                                        <p:cTn id="106" dur="500"/>
                                        <p:tgtEl>
                                          <p:spTgt spid="42"/>
                                        </p:tgtEl>
                                      </p:cBhvr>
                                    </p:animEffect>
                                  </p:childTnLst>
                                </p:cTn>
                              </p:par>
                            </p:childTnLst>
                          </p:cTn>
                        </p:par>
                        <p:par>
                          <p:cTn id="107" fill="hold">
                            <p:stCondLst>
                              <p:cond delay="13000"/>
                            </p:stCondLst>
                            <p:childTnLst>
                              <p:par>
                                <p:cTn id="108" presetID="55" presetClass="entr" presetSubtype="0" fill="hold" grpId="0" nodeType="afterEffect">
                                  <p:stCondLst>
                                    <p:cond delay="1000"/>
                                  </p:stCondLst>
                                  <p:childTnLst>
                                    <p:set>
                                      <p:cBhvr>
                                        <p:cTn id="109" dur="1" fill="hold">
                                          <p:stCondLst>
                                            <p:cond delay="0"/>
                                          </p:stCondLst>
                                        </p:cTn>
                                        <p:tgtEl>
                                          <p:spTgt spid="67"/>
                                        </p:tgtEl>
                                        <p:attrNameLst>
                                          <p:attrName>style.visibility</p:attrName>
                                        </p:attrNameLst>
                                      </p:cBhvr>
                                      <p:to>
                                        <p:strVal val="visible"/>
                                      </p:to>
                                    </p:set>
                                    <p:anim calcmode="lin" valueType="num">
                                      <p:cBhvr>
                                        <p:cTn id="110" dur="1000" fill="hold"/>
                                        <p:tgtEl>
                                          <p:spTgt spid="67"/>
                                        </p:tgtEl>
                                        <p:attrNameLst>
                                          <p:attrName>ppt_w</p:attrName>
                                        </p:attrNameLst>
                                      </p:cBhvr>
                                      <p:tavLst>
                                        <p:tav tm="0">
                                          <p:val>
                                            <p:strVal val="#ppt_w*0.70"/>
                                          </p:val>
                                        </p:tav>
                                        <p:tav tm="100000">
                                          <p:val>
                                            <p:strVal val="#ppt_w"/>
                                          </p:val>
                                        </p:tav>
                                      </p:tavLst>
                                    </p:anim>
                                    <p:anim calcmode="lin" valueType="num">
                                      <p:cBhvr>
                                        <p:cTn id="111" dur="1000" fill="hold"/>
                                        <p:tgtEl>
                                          <p:spTgt spid="67"/>
                                        </p:tgtEl>
                                        <p:attrNameLst>
                                          <p:attrName>ppt_h</p:attrName>
                                        </p:attrNameLst>
                                      </p:cBhvr>
                                      <p:tavLst>
                                        <p:tav tm="0">
                                          <p:val>
                                            <p:strVal val="#ppt_h"/>
                                          </p:val>
                                        </p:tav>
                                        <p:tav tm="100000">
                                          <p:val>
                                            <p:strVal val="#ppt_h"/>
                                          </p:val>
                                        </p:tav>
                                      </p:tavLst>
                                    </p:anim>
                                    <p:animEffect transition="in" filter="fade">
                                      <p:cBhvr>
                                        <p:cTn id="112" dur="1000"/>
                                        <p:tgtEl>
                                          <p:spTgt spid="67"/>
                                        </p:tgtEl>
                                      </p:cBhvr>
                                    </p:animEffect>
                                  </p:childTnLst>
                                </p:cTn>
                              </p:par>
                            </p:childTnLst>
                          </p:cTn>
                        </p:par>
                        <p:par>
                          <p:cTn id="113" fill="hold">
                            <p:stCondLst>
                              <p:cond delay="15000"/>
                            </p:stCondLst>
                            <p:childTnLst>
                              <p:par>
                                <p:cTn id="114" presetID="22" presetClass="entr" presetSubtype="8" fill="hold" grpId="0" nodeType="after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left)">
                                      <p:cBhvr>
                                        <p:cTn id="116" dur="500"/>
                                        <p:tgtEl>
                                          <p:spTgt spid="39"/>
                                        </p:tgtEl>
                                      </p:cBhvr>
                                    </p:animEffect>
                                  </p:childTnLst>
                                </p:cTn>
                              </p:par>
                              <p:par>
                                <p:cTn id="117" presetID="22" presetClass="entr" presetSubtype="1" fill="hold"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up)">
                                      <p:cBhvr>
                                        <p:cTn id="119" dur="500"/>
                                        <p:tgtEl>
                                          <p:spTgt spid="43"/>
                                        </p:tgtEl>
                                      </p:cBhvr>
                                    </p:animEffect>
                                  </p:childTnLst>
                                </p:cTn>
                              </p:par>
                            </p:childTnLst>
                          </p:cTn>
                        </p:par>
                        <p:par>
                          <p:cTn id="120" fill="hold">
                            <p:stCondLst>
                              <p:cond delay="15500"/>
                            </p:stCondLst>
                            <p:childTnLst>
                              <p:par>
                                <p:cTn id="121" presetID="55" presetClass="entr" presetSubtype="0" fill="hold" grpId="0" nodeType="afterEffect">
                                  <p:stCondLst>
                                    <p:cond delay="1000"/>
                                  </p:stCondLst>
                                  <p:childTnLst>
                                    <p:set>
                                      <p:cBhvr>
                                        <p:cTn id="122" dur="1" fill="hold">
                                          <p:stCondLst>
                                            <p:cond delay="0"/>
                                          </p:stCondLst>
                                        </p:cTn>
                                        <p:tgtEl>
                                          <p:spTgt spid="69"/>
                                        </p:tgtEl>
                                        <p:attrNameLst>
                                          <p:attrName>style.visibility</p:attrName>
                                        </p:attrNameLst>
                                      </p:cBhvr>
                                      <p:to>
                                        <p:strVal val="visible"/>
                                      </p:to>
                                    </p:set>
                                    <p:anim calcmode="lin" valueType="num">
                                      <p:cBhvr>
                                        <p:cTn id="123" dur="1000" fill="hold"/>
                                        <p:tgtEl>
                                          <p:spTgt spid="69"/>
                                        </p:tgtEl>
                                        <p:attrNameLst>
                                          <p:attrName>ppt_w</p:attrName>
                                        </p:attrNameLst>
                                      </p:cBhvr>
                                      <p:tavLst>
                                        <p:tav tm="0">
                                          <p:val>
                                            <p:strVal val="#ppt_w*0.70"/>
                                          </p:val>
                                        </p:tav>
                                        <p:tav tm="100000">
                                          <p:val>
                                            <p:strVal val="#ppt_w"/>
                                          </p:val>
                                        </p:tav>
                                      </p:tavLst>
                                    </p:anim>
                                    <p:anim calcmode="lin" valueType="num">
                                      <p:cBhvr>
                                        <p:cTn id="124" dur="1000" fill="hold"/>
                                        <p:tgtEl>
                                          <p:spTgt spid="69"/>
                                        </p:tgtEl>
                                        <p:attrNameLst>
                                          <p:attrName>ppt_h</p:attrName>
                                        </p:attrNameLst>
                                      </p:cBhvr>
                                      <p:tavLst>
                                        <p:tav tm="0">
                                          <p:val>
                                            <p:strVal val="#ppt_h"/>
                                          </p:val>
                                        </p:tav>
                                        <p:tav tm="100000">
                                          <p:val>
                                            <p:strVal val="#ppt_h"/>
                                          </p:val>
                                        </p:tav>
                                      </p:tavLst>
                                    </p:anim>
                                    <p:animEffect transition="in" filter="fade">
                                      <p:cBhvr>
                                        <p:cTn id="125" dur="1000"/>
                                        <p:tgtEl>
                                          <p:spTgt spid="69"/>
                                        </p:tgtEl>
                                      </p:cBhvr>
                                    </p:animEffect>
                                  </p:childTnLst>
                                </p:cTn>
                              </p:par>
                            </p:childTnLst>
                          </p:cTn>
                        </p:par>
                        <p:par>
                          <p:cTn id="126" fill="hold">
                            <p:stCondLst>
                              <p:cond delay="17500"/>
                            </p:stCondLst>
                            <p:childTnLst>
                              <p:par>
                                <p:cTn id="127" presetID="22" presetClass="entr" presetSubtype="8" fill="hold" grpId="0" nodeType="afterEffect">
                                  <p:stCondLst>
                                    <p:cond delay="0"/>
                                  </p:stCondLst>
                                  <p:childTnLst>
                                    <p:set>
                                      <p:cBhvr>
                                        <p:cTn id="128" dur="1" fill="hold">
                                          <p:stCondLst>
                                            <p:cond delay="0"/>
                                          </p:stCondLst>
                                        </p:cTn>
                                        <p:tgtEl>
                                          <p:spTgt spid="51"/>
                                        </p:tgtEl>
                                        <p:attrNameLst>
                                          <p:attrName>style.visibility</p:attrName>
                                        </p:attrNameLst>
                                      </p:cBhvr>
                                      <p:to>
                                        <p:strVal val="visible"/>
                                      </p:to>
                                    </p:set>
                                    <p:animEffect transition="in" filter="wipe(left)">
                                      <p:cBhvr>
                                        <p:cTn id="129" dur="500"/>
                                        <p:tgtEl>
                                          <p:spTgt spid="51"/>
                                        </p:tgtEl>
                                      </p:cBhvr>
                                    </p:animEffect>
                                  </p:childTnLst>
                                </p:cTn>
                              </p:par>
                              <p:par>
                                <p:cTn id="130" presetID="22" presetClass="entr" presetSubtype="1" fill="hold"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wipe(up)">
                                      <p:cBhvr>
                                        <p:cTn id="1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8" grpId="0" animBg="1"/>
      <p:bldP spid="39" grpId="0" animBg="1"/>
      <p:bldP spid="40" grpId="0" animBg="1"/>
      <p:bldP spid="41" grpId="0"/>
      <p:bldP spid="44" grpId="0" animBg="1"/>
      <p:bldP spid="45" grpId="0" animBg="1"/>
      <p:bldP spid="46" grpId="0" animBg="1"/>
      <p:bldP spid="47" grpId="0"/>
      <p:bldP spid="48" grpId="0"/>
      <p:bldP spid="49" grpId="0"/>
      <p:bldP spid="50" grpId="0" animBg="1"/>
      <p:bldP spid="51" grpId="0" animBg="1"/>
      <p:bldP spid="64" grpId="0"/>
      <p:bldP spid="67"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6955271" y="4801010"/>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“Curacao”</a:t>
            </a:r>
            <a:endParaRPr lang="en-US" dirty="0"/>
          </a:p>
        </p:txBody>
      </p:sp>
      <p:sp>
        <p:nvSpPr>
          <p:cNvPr id="2" name="Content Placeholder 1"/>
          <p:cNvSpPr>
            <a:spLocks noGrp="1"/>
          </p:cNvSpPr>
          <p:nvPr>
            <p:ph idx="1"/>
          </p:nvPr>
        </p:nvSpPr>
        <p:spPr>
          <a:xfrm>
            <a:off x="778064" y="1435100"/>
            <a:ext cx="7908736" cy="3128433"/>
          </a:xfrm>
        </p:spPr>
        <p:txBody>
          <a:bodyPr>
            <a:normAutofit/>
          </a:bodyPr>
          <a:lstStyle/>
          <a:p>
            <a:r>
              <a:rPr lang="en-US" dirty="0" smtClean="0"/>
              <a:t>The basic NSI Topology describes a global set of interconnected Network Service domains</a:t>
            </a:r>
          </a:p>
          <a:p>
            <a:pPr lvl="1"/>
            <a:r>
              <a:rPr lang="en-US" dirty="0" smtClean="0"/>
              <a:t>Autonomous network service domains: “NSI Networks”</a:t>
            </a:r>
            <a:endParaRPr lang="en-US" dirty="0"/>
          </a:p>
          <a:p>
            <a:pPr lvl="1"/>
            <a:r>
              <a:rPr lang="en-US" dirty="0" smtClean="0"/>
              <a:t>Service Termination </a:t>
            </a:r>
            <a:r>
              <a:rPr lang="en-US" dirty="0" smtClean="0"/>
              <a:t>Points</a:t>
            </a:r>
            <a:r>
              <a:rPr lang="en-US" dirty="0"/>
              <a:t> </a:t>
            </a:r>
            <a:r>
              <a:rPr lang="en-US" dirty="0" smtClean="0"/>
              <a:t>“</a:t>
            </a:r>
            <a:r>
              <a:rPr lang="en-US" dirty="0" smtClean="0"/>
              <a:t>STPs</a:t>
            </a:r>
            <a:r>
              <a:rPr lang="en-US" dirty="0" smtClean="0"/>
              <a:t>” </a:t>
            </a:r>
            <a:r>
              <a:rPr lang="en-US" dirty="0" smtClean="0"/>
              <a:t>define the </a:t>
            </a:r>
            <a:r>
              <a:rPr lang="en-US" dirty="0" smtClean="0"/>
              <a:t>operational/administrative </a:t>
            </a:r>
            <a:r>
              <a:rPr lang="en-US" dirty="0" smtClean="0"/>
              <a:t>boundary </a:t>
            </a:r>
            <a:r>
              <a:rPr lang="en-US" dirty="0" smtClean="0"/>
              <a:t>of a network service domain</a:t>
            </a:r>
          </a:p>
          <a:p>
            <a:pPr lvl="1"/>
            <a:r>
              <a:rPr lang="en-US" dirty="0" smtClean="0"/>
              <a:t>And relations called Service Demarcation Points “SDPs” that define adjacencies among NSI networks.</a:t>
            </a:r>
          </a:p>
        </p:txBody>
      </p:sp>
      <p:sp>
        <p:nvSpPr>
          <p:cNvPr id="3" name="Title 2"/>
          <p:cNvSpPr>
            <a:spLocks noGrp="1"/>
          </p:cNvSpPr>
          <p:nvPr>
            <p:ph type="title"/>
          </p:nvPr>
        </p:nvSpPr>
        <p:spPr>
          <a:xfrm>
            <a:off x="457200" y="338328"/>
            <a:ext cx="8229600" cy="880872"/>
          </a:xfrm>
        </p:spPr>
        <p:txBody>
          <a:bodyPr/>
          <a:lstStyle/>
          <a:p>
            <a:r>
              <a:rPr lang="en-US" dirty="0" smtClean="0"/>
              <a:t>The NSI Topology</a:t>
            </a:r>
            <a:endParaRPr lang="en-US" dirty="0"/>
          </a:p>
        </p:txBody>
      </p:sp>
      <p:sp>
        <p:nvSpPr>
          <p:cNvPr id="8" name="Oval 7"/>
          <p:cNvSpPr/>
          <p:nvPr/>
        </p:nvSpPr>
        <p:spPr>
          <a:xfrm>
            <a:off x="4474280" y="496558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13" name="Oval 12"/>
          <p:cNvSpPr/>
          <p:nvPr/>
        </p:nvSpPr>
        <p:spPr>
          <a:xfrm>
            <a:off x="5200296" y="598422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127466" y="545935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984146" y="4993529"/>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10" name="Oval 9"/>
          <p:cNvSpPr/>
          <p:nvPr/>
        </p:nvSpPr>
        <p:spPr>
          <a:xfrm>
            <a:off x="3639379" y="545204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267780" y="588041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426164" y="499192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451564" y="4900396"/>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2316098" y="5692030"/>
            <a:ext cx="318229" cy="369332"/>
          </a:xfrm>
          <a:prstGeom prst="rect">
            <a:avLst/>
          </a:prstGeom>
          <a:noFill/>
        </p:spPr>
        <p:txBody>
          <a:bodyPr wrap="none" rtlCol="0">
            <a:spAutoFit/>
          </a:bodyPr>
          <a:lstStyle/>
          <a:p>
            <a:r>
              <a:rPr lang="en-US"/>
              <a:t>C</a:t>
            </a:r>
          </a:p>
        </p:txBody>
      </p:sp>
      <p:sp>
        <p:nvSpPr>
          <p:cNvPr id="17" name="TextBox 16"/>
          <p:cNvSpPr txBox="1"/>
          <p:nvPr/>
        </p:nvSpPr>
        <p:spPr>
          <a:xfrm>
            <a:off x="3398442" y="5142265"/>
            <a:ext cx="312906" cy="369332"/>
          </a:xfrm>
          <a:prstGeom prst="rect">
            <a:avLst/>
          </a:prstGeom>
          <a:noFill/>
        </p:spPr>
        <p:txBody>
          <a:bodyPr wrap="none" rtlCol="0">
            <a:spAutoFit/>
          </a:bodyPr>
          <a:lstStyle/>
          <a:p>
            <a:r>
              <a:rPr lang="en-US" dirty="0"/>
              <a:t>B</a:t>
            </a:r>
          </a:p>
        </p:txBody>
      </p:sp>
      <p:sp>
        <p:nvSpPr>
          <p:cNvPr id="18" name="TextBox 17"/>
          <p:cNvSpPr txBox="1"/>
          <p:nvPr/>
        </p:nvSpPr>
        <p:spPr>
          <a:xfrm>
            <a:off x="4460184" y="5171186"/>
            <a:ext cx="280583" cy="369332"/>
          </a:xfrm>
          <a:prstGeom prst="rect">
            <a:avLst/>
          </a:prstGeom>
          <a:noFill/>
        </p:spPr>
        <p:txBody>
          <a:bodyPr wrap="none" rtlCol="0">
            <a:spAutoFit/>
          </a:bodyPr>
          <a:lstStyle/>
          <a:p>
            <a:r>
              <a:rPr lang="en-US" dirty="0"/>
              <a:t>J</a:t>
            </a:r>
          </a:p>
        </p:txBody>
      </p:sp>
      <p:sp>
        <p:nvSpPr>
          <p:cNvPr id="19" name="TextBox 18"/>
          <p:cNvSpPr txBox="1"/>
          <p:nvPr/>
        </p:nvSpPr>
        <p:spPr>
          <a:xfrm>
            <a:off x="5195735" y="5680451"/>
            <a:ext cx="300082" cy="369332"/>
          </a:xfrm>
          <a:prstGeom prst="rect">
            <a:avLst/>
          </a:prstGeom>
          <a:noFill/>
        </p:spPr>
        <p:txBody>
          <a:bodyPr wrap="none" rtlCol="0">
            <a:spAutoFit/>
          </a:bodyPr>
          <a:lstStyle/>
          <a:p>
            <a:r>
              <a:rPr lang="en-US" dirty="0"/>
              <a:t>L</a:t>
            </a:r>
          </a:p>
        </p:txBody>
      </p:sp>
      <p:sp>
        <p:nvSpPr>
          <p:cNvPr id="20" name="TextBox 19"/>
          <p:cNvSpPr txBox="1"/>
          <p:nvPr/>
        </p:nvSpPr>
        <p:spPr>
          <a:xfrm>
            <a:off x="5830658" y="5143426"/>
            <a:ext cx="351844" cy="369332"/>
          </a:xfrm>
          <a:prstGeom prst="rect">
            <a:avLst/>
          </a:prstGeom>
          <a:noFill/>
        </p:spPr>
        <p:txBody>
          <a:bodyPr wrap="square" rtlCol="0">
            <a:spAutoFit/>
          </a:bodyPr>
          <a:lstStyle/>
          <a:p>
            <a:pPr algn="r"/>
            <a:r>
              <a:rPr lang="en-US" dirty="0" smtClean="0"/>
              <a:t>K</a:t>
            </a:r>
            <a:endParaRPr lang="en-US" dirty="0"/>
          </a:p>
        </p:txBody>
      </p:sp>
      <p:sp>
        <p:nvSpPr>
          <p:cNvPr id="21" name="Oval 20"/>
          <p:cNvSpPr>
            <a:spLocks noChangeAspect="1"/>
          </p:cNvSpPr>
          <p:nvPr/>
        </p:nvSpPr>
        <p:spPr>
          <a:xfrm>
            <a:off x="4431917" y="5487357"/>
            <a:ext cx="73152" cy="735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flipH="1">
            <a:off x="4692914" y="4387512"/>
            <a:ext cx="1512110" cy="369332"/>
          </a:xfrm>
          <a:prstGeom prst="rect">
            <a:avLst/>
          </a:prstGeom>
          <a:noFill/>
        </p:spPr>
        <p:txBody>
          <a:bodyPr wrap="square" rtlCol="0">
            <a:spAutoFit/>
          </a:bodyPr>
          <a:lstStyle/>
          <a:p>
            <a:r>
              <a:rPr lang="en-US" dirty="0" smtClean="0"/>
              <a:t>NSI Networks</a:t>
            </a:r>
            <a:endParaRPr lang="en-US" dirty="0"/>
          </a:p>
        </p:txBody>
      </p:sp>
      <p:cxnSp>
        <p:nvCxnSpPr>
          <p:cNvPr id="24" name="Straight Arrow Connector 23"/>
          <p:cNvCxnSpPr>
            <a:stCxn id="22" idx="2"/>
            <a:endCxn id="9" idx="7"/>
          </p:cNvCxnSpPr>
          <p:nvPr/>
        </p:nvCxnSpPr>
        <p:spPr>
          <a:xfrm flipH="1">
            <a:off x="3438530" y="4756844"/>
            <a:ext cx="2010439" cy="38586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2"/>
            <a:endCxn id="8" idx="0"/>
          </p:cNvCxnSpPr>
          <p:nvPr/>
        </p:nvCxnSpPr>
        <p:spPr>
          <a:xfrm flipH="1">
            <a:off x="5322640" y="4756844"/>
            <a:ext cx="126329" cy="20874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681287" y="586620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8603307" y="528172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931648" y="5008353"/>
            <a:ext cx="304478" cy="369332"/>
          </a:xfrm>
          <a:prstGeom prst="rect">
            <a:avLst/>
          </a:prstGeom>
          <a:noFill/>
        </p:spPr>
        <p:txBody>
          <a:bodyPr wrap="none" rtlCol="0">
            <a:spAutoFit/>
          </a:bodyPr>
          <a:lstStyle/>
          <a:p>
            <a:r>
              <a:rPr lang="en-US" dirty="0"/>
              <a:t>X</a:t>
            </a:r>
          </a:p>
        </p:txBody>
      </p:sp>
      <p:sp>
        <p:nvSpPr>
          <p:cNvPr id="31" name="TextBox 30"/>
          <p:cNvSpPr txBox="1"/>
          <p:nvPr/>
        </p:nvSpPr>
        <p:spPr>
          <a:xfrm>
            <a:off x="8347709" y="5286661"/>
            <a:ext cx="292756" cy="369332"/>
          </a:xfrm>
          <a:prstGeom prst="rect">
            <a:avLst/>
          </a:prstGeom>
          <a:noFill/>
        </p:spPr>
        <p:txBody>
          <a:bodyPr wrap="none" rtlCol="0">
            <a:spAutoFit/>
          </a:bodyPr>
          <a:lstStyle/>
          <a:p>
            <a:r>
              <a:rPr lang="en-US" dirty="0"/>
              <a:t>Z</a:t>
            </a:r>
          </a:p>
        </p:txBody>
      </p:sp>
      <p:sp>
        <p:nvSpPr>
          <p:cNvPr id="32" name="TextBox 31"/>
          <p:cNvSpPr txBox="1"/>
          <p:nvPr/>
        </p:nvSpPr>
        <p:spPr>
          <a:xfrm>
            <a:off x="7353323" y="5560919"/>
            <a:ext cx="327964" cy="369332"/>
          </a:xfrm>
          <a:prstGeom prst="rect">
            <a:avLst/>
          </a:prstGeom>
          <a:noFill/>
        </p:spPr>
        <p:txBody>
          <a:bodyPr wrap="square" rtlCol="0">
            <a:spAutoFit/>
          </a:bodyPr>
          <a:lstStyle/>
          <a:p>
            <a:r>
              <a:rPr lang="en-US" dirty="0"/>
              <a:t>Y</a:t>
            </a:r>
          </a:p>
        </p:txBody>
      </p:sp>
      <p:sp>
        <p:nvSpPr>
          <p:cNvPr id="33" name="Oval 32"/>
          <p:cNvSpPr/>
          <p:nvPr/>
        </p:nvSpPr>
        <p:spPr>
          <a:xfrm>
            <a:off x="6906587" y="5328291"/>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p:cNvCxnSpPr>
            <a:stCxn id="22" idx="2"/>
            <a:endCxn id="27" idx="1"/>
          </p:cNvCxnSpPr>
          <p:nvPr/>
        </p:nvCxnSpPr>
        <p:spPr>
          <a:xfrm>
            <a:off x="5448969" y="4756844"/>
            <a:ext cx="1754781" cy="2069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flipH="1">
            <a:off x="482600" y="4154679"/>
            <a:ext cx="2448156" cy="646331"/>
          </a:xfrm>
          <a:prstGeom prst="rect">
            <a:avLst/>
          </a:prstGeom>
          <a:noFill/>
        </p:spPr>
        <p:txBody>
          <a:bodyPr wrap="square" rtlCol="0">
            <a:spAutoFit/>
          </a:bodyPr>
          <a:lstStyle/>
          <a:p>
            <a:r>
              <a:rPr lang="en-US" dirty="0" smtClean="0"/>
              <a:t>NSI Service Termination Points</a:t>
            </a:r>
            <a:endParaRPr lang="en-US" dirty="0"/>
          </a:p>
        </p:txBody>
      </p:sp>
      <p:cxnSp>
        <p:nvCxnSpPr>
          <p:cNvPr id="55" name="Straight Arrow Connector 54"/>
          <p:cNvCxnSpPr>
            <a:stCxn id="54" idx="2"/>
            <a:endCxn id="11" idx="2"/>
          </p:cNvCxnSpPr>
          <p:nvPr/>
        </p:nvCxnSpPr>
        <p:spPr>
          <a:xfrm>
            <a:off x="1706678" y="4801010"/>
            <a:ext cx="561102" cy="11259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4" idx="2"/>
            <a:endCxn id="12" idx="1"/>
          </p:cNvCxnSpPr>
          <p:nvPr/>
        </p:nvCxnSpPr>
        <p:spPr>
          <a:xfrm>
            <a:off x="1706678" y="4801010"/>
            <a:ext cx="733745" cy="2045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flipH="1">
            <a:off x="2634327" y="6132812"/>
            <a:ext cx="2448156" cy="646331"/>
          </a:xfrm>
          <a:prstGeom prst="rect">
            <a:avLst/>
          </a:prstGeom>
          <a:noFill/>
        </p:spPr>
        <p:txBody>
          <a:bodyPr wrap="square" rtlCol="0">
            <a:spAutoFit/>
          </a:bodyPr>
          <a:lstStyle/>
          <a:p>
            <a:pPr algn="ctr"/>
            <a:r>
              <a:rPr lang="en-US" dirty="0" smtClean="0"/>
              <a:t>NSI Service Demarcation Points</a:t>
            </a:r>
            <a:endParaRPr lang="en-US" dirty="0"/>
          </a:p>
        </p:txBody>
      </p:sp>
      <p:sp>
        <p:nvSpPr>
          <p:cNvPr id="65" name="Oval 64"/>
          <p:cNvSpPr/>
          <p:nvPr/>
        </p:nvSpPr>
        <p:spPr>
          <a:xfrm flipH="1" flipV="1">
            <a:off x="4184650" y="5200650"/>
            <a:ext cx="581515" cy="447372"/>
          </a:xfrm>
          <a:prstGeom prst="ellipse">
            <a:avLst/>
          </a:prstGeom>
          <a:noFill/>
          <a:ln w="127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flipH="1" flipV="1">
            <a:off x="5880242" y="5166601"/>
            <a:ext cx="581515" cy="447372"/>
          </a:xfrm>
          <a:prstGeom prst="ellipse">
            <a:avLst/>
          </a:prstGeom>
          <a:noFill/>
          <a:ln w="127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a:stCxn id="62" idx="0"/>
            <a:endCxn id="65" idx="7"/>
          </p:cNvCxnSpPr>
          <p:nvPr/>
        </p:nvCxnSpPr>
        <p:spPr>
          <a:xfrm flipV="1">
            <a:off x="3858405" y="5582506"/>
            <a:ext cx="411406" cy="55030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2" idx="0"/>
            <a:endCxn id="73" idx="7"/>
          </p:cNvCxnSpPr>
          <p:nvPr/>
        </p:nvCxnSpPr>
        <p:spPr>
          <a:xfrm flipV="1">
            <a:off x="3858405" y="5548457"/>
            <a:ext cx="2106998" cy="5843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216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par>
                                <p:cTn id="66" presetID="10" presetClass="entr" presetSubtype="0"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500"/>
                                        <p:tgtEl>
                                          <p:spTgt spid="19"/>
                                        </p:tgtEl>
                                      </p:cBhvr>
                                    </p:animEffect>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childTnLst>
                          </p:cTn>
                        </p:par>
                        <p:par>
                          <p:cTn id="97" fill="hold">
                            <p:stCondLst>
                              <p:cond delay="45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fade">
                                      <p:cBhvr>
                                        <p:cTn id="103" dur="500"/>
                                        <p:tgtEl>
                                          <p:spTgt spid="32"/>
                                        </p:tgtEl>
                                      </p:cBhvr>
                                    </p:animEffect>
                                  </p:childTnLst>
                                </p:cTn>
                              </p:par>
                            </p:childTnLst>
                          </p:cTn>
                        </p:par>
                        <p:par>
                          <p:cTn id="104" fill="hold">
                            <p:stCondLst>
                              <p:cond delay="5000"/>
                            </p:stCondLst>
                            <p:childTnLst>
                              <p:par>
                                <p:cTn id="105" presetID="10" presetClass="entr" presetSubtype="0"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500"/>
                                        <p:tgtEl>
                                          <p:spTgt spid="31"/>
                                        </p:tgtEl>
                                      </p:cBhvr>
                                    </p:animEffect>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nodeType="clickEffect">
                                  <p:stCondLst>
                                    <p:cond delay="0"/>
                                  </p:stCondLst>
                                  <p:childTnLst>
                                    <p:set>
                                      <p:cBhvr>
                                        <p:cTn id="114" dur="1" fill="hold">
                                          <p:stCondLst>
                                            <p:cond delay="0"/>
                                          </p:stCondLst>
                                        </p:cTn>
                                        <p:tgtEl>
                                          <p:spTgt spid="2">
                                            <p:txEl>
                                              <p:pRg st="3" end="3"/>
                                            </p:txEl>
                                          </p:spTgt>
                                        </p:tgtEl>
                                        <p:attrNameLst>
                                          <p:attrName>style.visibility</p:attrName>
                                        </p:attrNameLst>
                                      </p:cBhvr>
                                      <p:to>
                                        <p:strVal val="visible"/>
                                      </p:to>
                                    </p:set>
                                    <p:anim calcmode="lin" valueType="num">
                                      <p:cBhvr>
                                        <p:cTn id="115"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116"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117" dur="1000"/>
                                        <p:tgtEl>
                                          <p:spTgt spid="2">
                                            <p:txEl>
                                              <p:pRg st="3" end="3"/>
                                            </p:txEl>
                                          </p:spTgt>
                                        </p:tgtEl>
                                      </p:cBhvr>
                                    </p:animEffect>
                                  </p:childTnLst>
                                </p:cTn>
                              </p:par>
                              <p:par>
                                <p:cTn id="118" presetID="10" presetClass="exit" presetSubtype="0" fill="hold" nodeType="withEffect">
                                  <p:stCondLst>
                                    <p:cond delay="0"/>
                                  </p:stCondLst>
                                  <p:childTnLst>
                                    <p:animEffect transition="out" filter="fade">
                                      <p:cBhvr>
                                        <p:cTn id="119" dur="500"/>
                                        <p:tgtEl>
                                          <p:spTgt spid="24"/>
                                        </p:tgtEl>
                                      </p:cBhvr>
                                    </p:animEffect>
                                    <p:set>
                                      <p:cBhvr>
                                        <p:cTn id="120" dur="1" fill="hold">
                                          <p:stCondLst>
                                            <p:cond delay="499"/>
                                          </p:stCondLst>
                                        </p:cTn>
                                        <p:tgtEl>
                                          <p:spTgt spid="24"/>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25"/>
                                        </p:tgtEl>
                                      </p:cBhvr>
                                    </p:animEffect>
                                    <p:set>
                                      <p:cBhvr>
                                        <p:cTn id="123" dur="1" fill="hold">
                                          <p:stCondLst>
                                            <p:cond delay="499"/>
                                          </p:stCondLst>
                                        </p:cTn>
                                        <p:tgtEl>
                                          <p:spTgt spid="25"/>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5"/>
                                        </p:tgtEl>
                                      </p:cBhvr>
                                    </p:animEffect>
                                    <p:set>
                                      <p:cBhvr>
                                        <p:cTn id="126" dur="1" fill="hold">
                                          <p:stCondLst>
                                            <p:cond delay="499"/>
                                          </p:stCondLst>
                                        </p:cTn>
                                        <p:tgtEl>
                                          <p:spTgt spid="35"/>
                                        </p:tgtEl>
                                        <p:attrNameLst>
                                          <p:attrName>style.visibility</p:attrName>
                                        </p:attrNameLst>
                                      </p:cBhvr>
                                      <p:to>
                                        <p:strVal val="hidden"/>
                                      </p:to>
                                    </p:set>
                                  </p:childTnLst>
                                </p:cTn>
                              </p:par>
                              <p:par>
                                <p:cTn id="127" presetID="0" presetClass="path" presetSubtype="0" accel="50000" decel="50000" fill="hold" grpId="1" nodeType="withEffect">
                                  <p:stCondLst>
                                    <p:cond delay="0"/>
                                  </p:stCondLst>
                                  <p:childTnLst>
                                    <p:animMotion origin="layout" path="M 0 0 L 0.08542 0.00463 " pathEditMode="relative" ptsTypes="AA">
                                      <p:cBhvr>
                                        <p:cTn id="128" dur="2000" fill="hold"/>
                                        <p:tgtEl>
                                          <p:spTgt spid="9"/>
                                        </p:tgtEl>
                                        <p:attrNameLst>
                                          <p:attrName>ppt_x</p:attrName>
                                          <p:attrName>ppt_y</p:attrName>
                                        </p:attrNameLst>
                                      </p:cBhvr>
                                    </p:animMotion>
                                  </p:childTnLst>
                                </p:cTn>
                              </p:par>
                              <p:par>
                                <p:cTn id="129" presetID="0" presetClass="path" presetSubtype="0" accel="50000" decel="50000" fill="hold" grpId="1" nodeType="withEffect">
                                  <p:stCondLst>
                                    <p:cond delay="0"/>
                                  </p:stCondLst>
                                  <p:childTnLst>
                                    <p:animMotion origin="layout" path="M 0 0 L 0.08542 0.00463 " pathEditMode="relative" ptsTypes="AA">
                                      <p:cBhvr>
                                        <p:cTn id="130" dur="2000" fill="hold"/>
                                        <p:tgtEl>
                                          <p:spTgt spid="10"/>
                                        </p:tgtEl>
                                        <p:attrNameLst>
                                          <p:attrName>ppt_x</p:attrName>
                                          <p:attrName>ppt_y</p:attrName>
                                        </p:attrNameLst>
                                      </p:cBhvr>
                                    </p:animMotion>
                                  </p:childTnLst>
                                </p:cTn>
                              </p:par>
                              <p:par>
                                <p:cTn id="131" presetID="0" presetClass="path" presetSubtype="0" accel="50000" decel="50000" fill="hold" grpId="1" nodeType="withEffect">
                                  <p:stCondLst>
                                    <p:cond delay="0"/>
                                  </p:stCondLst>
                                  <p:childTnLst>
                                    <p:animMotion origin="layout" path="M 0 0 L 0.08542 0.00463 " pathEditMode="relative" ptsTypes="AA">
                                      <p:cBhvr>
                                        <p:cTn id="132" dur="2000" fill="hold"/>
                                        <p:tgtEl>
                                          <p:spTgt spid="11"/>
                                        </p:tgtEl>
                                        <p:attrNameLst>
                                          <p:attrName>ppt_x</p:attrName>
                                          <p:attrName>ppt_y</p:attrName>
                                        </p:attrNameLst>
                                      </p:cBhvr>
                                    </p:animMotion>
                                  </p:childTnLst>
                                </p:cTn>
                              </p:par>
                              <p:par>
                                <p:cTn id="133" presetID="0" presetClass="path" presetSubtype="0" accel="50000" decel="50000" fill="hold" grpId="1" nodeType="withEffect">
                                  <p:stCondLst>
                                    <p:cond delay="0"/>
                                  </p:stCondLst>
                                  <p:childTnLst>
                                    <p:animMotion origin="layout" path="M 0 0 L 0.08542 0.00463 " pathEditMode="relative" ptsTypes="AA">
                                      <p:cBhvr>
                                        <p:cTn id="134" dur="2000" fill="hold"/>
                                        <p:tgtEl>
                                          <p:spTgt spid="12"/>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08542 0.00463 " pathEditMode="relative" ptsTypes="AA">
                                      <p:cBhvr>
                                        <p:cTn id="136" dur="2000" fill="hold"/>
                                        <p:tgtEl>
                                          <p:spTgt spid="15"/>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08542 0.00463 " pathEditMode="relative" ptsTypes="AA">
                                      <p:cBhvr>
                                        <p:cTn id="138" dur="2000" fill="hold"/>
                                        <p:tgtEl>
                                          <p:spTgt spid="16"/>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08542 0.00463 " pathEditMode="relative" ptsTypes="AA">
                                      <p:cBhvr>
                                        <p:cTn id="140" dur="2000" fill="hold"/>
                                        <p:tgtEl>
                                          <p:spTgt spid="17"/>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08542 0.00463 " pathEditMode="relative" ptsTypes="AA">
                                      <p:cBhvr>
                                        <p:cTn id="142" dur="2000" fill="hold"/>
                                        <p:tgtEl>
                                          <p:spTgt spid="54"/>
                                        </p:tgtEl>
                                        <p:attrNameLst>
                                          <p:attrName>ppt_x</p:attrName>
                                          <p:attrName>ppt_y</p:attrName>
                                        </p:attrNameLst>
                                      </p:cBhvr>
                                    </p:animMotion>
                                  </p:childTnLst>
                                </p:cTn>
                              </p:par>
                              <p:par>
                                <p:cTn id="143" presetID="0" presetClass="path" presetSubtype="0" accel="50000" decel="50000" fill="hold" nodeType="withEffect">
                                  <p:stCondLst>
                                    <p:cond delay="0"/>
                                  </p:stCondLst>
                                  <p:childTnLst>
                                    <p:animMotion origin="layout" path="M 0 0 L 0.08542 0.00463 " pathEditMode="relative" ptsTypes="AA">
                                      <p:cBhvr>
                                        <p:cTn id="144" dur="2000" fill="hold"/>
                                        <p:tgtEl>
                                          <p:spTgt spid="55"/>
                                        </p:tgtEl>
                                        <p:attrNameLst>
                                          <p:attrName>ppt_x</p:attrName>
                                          <p:attrName>ppt_y</p:attrName>
                                        </p:attrNameLst>
                                      </p:cBhvr>
                                    </p:animMotion>
                                  </p:childTnLst>
                                </p:cTn>
                              </p:par>
                              <p:par>
                                <p:cTn id="145" presetID="0" presetClass="path" presetSubtype="0" accel="50000" decel="50000" fill="hold" nodeType="withEffect">
                                  <p:stCondLst>
                                    <p:cond delay="0"/>
                                  </p:stCondLst>
                                  <p:childTnLst>
                                    <p:animMotion origin="layout" path="M 0 0 L 0.08542 0.00463 " pathEditMode="relative" ptsTypes="AA">
                                      <p:cBhvr>
                                        <p:cTn id="146" dur="2000" fill="hold"/>
                                        <p:tgtEl>
                                          <p:spTgt spid="59"/>
                                        </p:tgtEl>
                                        <p:attrNameLst>
                                          <p:attrName>ppt_x</p:attrName>
                                          <p:attrName>ppt_y</p:attrName>
                                        </p:attrNameLst>
                                      </p:cBhvr>
                                    </p:animMotion>
                                  </p:childTnLst>
                                </p:cTn>
                              </p:par>
                            </p:childTnLst>
                          </p:cTn>
                        </p:par>
                        <p:par>
                          <p:cTn id="147" fill="hold">
                            <p:stCondLst>
                              <p:cond delay="2000"/>
                            </p:stCondLst>
                            <p:childTnLst>
                              <p:par>
                                <p:cTn id="148" presetID="0" presetClass="path" presetSubtype="0" accel="50000" decel="50000" fill="hold" grpId="1" nodeType="afterEffect">
                                  <p:stCondLst>
                                    <p:cond delay="0"/>
                                  </p:stCondLst>
                                  <p:childTnLst>
                                    <p:animMotion origin="layout" path="M 0 0 L -0.08472 0.01944 " pathEditMode="relative" ptsTypes="AA">
                                      <p:cBhvr>
                                        <p:cTn id="149" dur="2000" fill="hold"/>
                                        <p:tgtEl>
                                          <p:spTgt spid="27"/>
                                        </p:tgtEl>
                                        <p:attrNameLst>
                                          <p:attrName>ppt_x</p:attrName>
                                          <p:attrName>ppt_y</p:attrName>
                                        </p:attrNameLst>
                                      </p:cBhvr>
                                    </p:animMotion>
                                  </p:childTnLst>
                                </p:cTn>
                              </p:par>
                              <p:par>
                                <p:cTn id="150" presetID="0" presetClass="path" presetSubtype="0" accel="50000" decel="50000" fill="hold" grpId="1" nodeType="withEffect">
                                  <p:stCondLst>
                                    <p:cond delay="0"/>
                                  </p:stCondLst>
                                  <p:childTnLst>
                                    <p:animMotion origin="layout" path="M 0 0 L -0.08472 0.01944 " pathEditMode="relative" ptsTypes="AA">
                                      <p:cBhvr>
                                        <p:cTn id="151" dur="2000" fill="hold"/>
                                        <p:tgtEl>
                                          <p:spTgt spid="28"/>
                                        </p:tgtEl>
                                        <p:attrNameLst>
                                          <p:attrName>ppt_x</p:attrName>
                                          <p:attrName>ppt_y</p:attrName>
                                        </p:attrNameLst>
                                      </p:cBhvr>
                                    </p:animMotion>
                                  </p:childTnLst>
                                </p:cTn>
                              </p:par>
                              <p:par>
                                <p:cTn id="152" presetID="0" presetClass="path" presetSubtype="0" accel="50000" decel="50000" fill="hold" grpId="1" nodeType="withEffect">
                                  <p:stCondLst>
                                    <p:cond delay="0"/>
                                  </p:stCondLst>
                                  <p:childTnLst>
                                    <p:animMotion origin="layout" path="M 0 0 L -0.08472 0.01944 " pathEditMode="relative" ptsTypes="AA">
                                      <p:cBhvr>
                                        <p:cTn id="153" dur="2000" fill="hold"/>
                                        <p:tgtEl>
                                          <p:spTgt spid="29"/>
                                        </p:tgtEl>
                                        <p:attrNameLst>
                                          <p:attrName>ppt_x</p:attrName>
                                          <p:attrName>ppt_y</p:attrName>
                                        </p:attrNameLst>
                                      </p:cBhvr>
                                    </p:animMotion>
                                  </p:childTnLst>
                                </p:cTn>
                              </p:par>
                              <p:par>
                                <p:cTn id="154" presetID="0" presetClass="path" presetSubtype="0" accel="50000" decel="50000" fill="hold" grpId="1" nodeType="withEffect">
                                  <p:stCondLst>
                                    <p:cond delay="0"/>
                                  </p:stCondLst>
                                  <p:childTnLst>
                                    <p:animMotion origin="layout" path="M -2.5E-6 2.96296E-6 L -0.08576 0.01875 " pathEditMode="relative" rAng="0" ptsTypes="AA">
                                      <p:cBhvr>
                                        <p:cTn id="155" dur="2000" fill="hold"/>
                                        <p:tgtEl>
                                          <p:spTgt spid="33"/>
                                        </p:tgtEl>
                                        <p:attrNameLst>
                                          <p:attrName>ppt_x</p:attrName>
                                          <p:attrName>ppt_y</p:attrName>
                                        </p:attrNameLst>
                                      </p:cBhvr>
                                      <p:rCtr x="-4288" y="926"/>
                                    </p:animMotion>
                                  </p:childTnLst>
                                </p:cTn>
                              </p:par>
                              <p:par>
                                <p:cTn id="156" presetID="0" presetClass="path" presetSubtype="0" accel="50000" decel="50000" fill="hold" grpId="1" nodeType="withEffect">
                                  <p:stCondLst>
                                    <p:cond delay="0"/>
                                  </p:stCondLst>
                                  <p:childTnLst>
                                    <p:animMotion origin="layout" path="M 0 0 L -0.08472 0.01944 " pathEditMode="relative" ptsTypes="AA">
                                      <p:cBhvr>
                                        <p:cTn id="157" dur="2000" fill="hold"/>
                                        <p:tgtEl>
                                          <p:spTgt spid="30"/>
                                        </p:tgtEl>
                                        <p:attrNameLst>
                                          <p:attrName>ppt_x</p:attrName>
                                          <p:attrName>ppt_y</p:attrName>
                                        </p:attrNameLst>
                                      </p:cBhvr>
                                    </p:animMotion>
                                  </p:childTnLst>
                                </p:cTn>
                              </p:par>
                              <p:par>
                                <p:cTn id="158" presetID="0" presetClass="path" presetSubtype="0" accel="50000" decel="50000" fill="hold" grpId="1" nodeType="withEffect">
                                  <p:stCondLst>
                                    <p:cond delay="0"/>
                                  </p:stCondLst>
                                  <p:childTnLst>
                                    <p:animMotion origin="layout" path="M 0 0 L -0.08472 0.01944 " pathEditMode="relative" ptsTypes="AA">
                                      <p:cBhvr>
                                        <p:cTn id="159" dur="2000" fill="hold"/>
                                        <p:tgtEl>
                                          <p:spTgt spid="31"/>
                                        </p:tgtEl>
                                        <p:attrNameLst>
                                          <p:attrName>ppt_x</p:attrName>
                                          <p:attrName>ppt_y</p:attrName>
                                        </p:attrNameLst>
                                      </p:cBhvr>
                                    </p:animMotion>
                                  </p:childTnLst>
                                </p:cTn>
                              </p:par>
                              <p:par>
                                <p:cTn id="160" presetID="0" presetClass="path" presetSubtype="0" accel="50000" decel="50000" fill="hold" grpId="1" nodeType="withEffect">
                                  <p:stCondLst>
                                    <p:cond delay="0"/>
                                  </p:stCondLst>
                                  <p:childTnLst>
                                    <p:animMotion origin="layout" path="M 0 0 L -0.08472 0.01944 " pathEditMode="relative" ptsTypes="AA">
                                      <p:cBhvr>
                                        <p:cTn id="161" dur="2000" fill="hold"/>
                                        <p:tgtEl>
                                          <p:spTgt spid="32"/>
                                        </p:tgtEl>
                                        <p:attrNameLst>
                                          <p:attrName>ppt_x</p:attrName>
                                          <p:attrName>ppt_y</p:attrName>
                                        </p:attrNameLst>
                                      </p:cBhvr>
                                    </p:animMotion>
                                  </p:childTnLst>
                                </p:cTn>
                              </p:par>
                            </p:childTnLst>
                          </p:cTn>
                        </p:par>
                        <p:par>
                          <p:cTn id="162" fill="hold">
                            <p:stCondLst>
                              <p:cond delay="4000"/>
                            </p:stCondLst>
                            <p:childTnLst>
                              <p:par>
                                <p:cTn id="163" presetID="10" presetClass="entr" presetSubtype="0" fill="hold" grpId="0" nodeType="after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fade">
                                      <p:cBhvr>
                                        <p:cTn id="165" dur="500"/>
                                        <p:tgtEl>
                                          <p:spTgt spid="62"/>
                                        </p:tgtEl>
                                      </p:cBhvr>
                                    </p:animEffect>
                                  </p:childTnLst>
                                </p:cTn>
                              </p:par>
                              <p:par>
                                <p:cTn id="166" presetID="10" presetClass="entr" presetSubtype="0" fill="hold" nodeType="with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fade">
                                      <p:cBhvr>
                                        <p:cTn id="168" dur="500"/>
                                        <p:tgtEl>
                                          <p:spTgt spid="7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fade">
                                      <p:cBhvr>
                                        <p:cTn id="171" dur="500"/>
                                        <p:tgtEl>
                                          <p:spTgt spid="65"/>
                                        </p:tgtEl>
                                      </p:cBhvr>
                                    </p:animEffect>
                                  </p:childTnLst>
                                </p:cTn>
                              </p:par>
                              <p:par>
                                <p:cTn id="172" presetID="10" presetClass="entr" presetSubtype="0" fill="hold" nodeType="withEffect">
                                  <p:stCondLst>
                                    <p:cond delay="0"/>
                                  </p:stCondLst>
                                  <p:childTnLst>
                                    <p:set>
                                      <p:cBhvr>
                                        <p:cTn id="173" dur="1" fill="hold">
                                          <p:stCondLst>
                                            <p:cond delay="0"/>
                                          </p:stCondLst>
                                        </p:cTn>
                                        <p:tgtEl>
                                          <p:spTgt spid="77"/>
                                        </p:tgtEl>
                                        <p:attrNameLst>
                                          <p:attrName>style.visibility</p:attrName>
                                        </p:attrNameLst>
                                      </p:cBhvr>
                                      <p:to>
                                        <p:strVal val="visible"/>
                                      </p:to>
                                    </p:set>
                                    <p:animEffect transition="in" filter="fade">
                                      <p:cBhvr>
                                        <p:cTn id="174" dur="500"/>
                                        <p:tgtEl>
                                          <p:spTgt spid="7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3"/>
                                        </p:tgtEl>
                                        <p:attrNameLst>
                                          <p:attrName>style.visibility</p:attrName>
                                        </p:attrNameLst>
                                      </p:cBhvr>
                                      <p:to>
                                        <p:strVal val="visible"/>
                                      </p:to>
                                    </p:set>
                                    <p:animEffect transition="in" filter="fade">
                                      <p:cBhvr>
                                        <p:cTn id="17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8" grpId="0" animBg="1"/>
      <p:bldP spid="13" grpId="0" animBg="1"/>
      <p:bldP spid="14" grpId="0" animBg="1"/>
      <p:bldP spid="9" grpId="0" animBg="1"/>
      <p:bldP spid="9" grpId="1" animBg="1"/>
      <p:bldP spid="10" grpId="0" animBg="1"/>
      <p:bldP spid="10" grpId="1" animBg="1"/>
      <p:bldP spid="11" grpId="0" animBg="1"/>
      <p:bldP spid="11" grpId="1" animBg="1"/>
      <p:bldP spid="12" grpId="0" animBg="1"/>
      <p:bldP spid="12" grpId="1" animBg="1"/>
      <p:bldP spid="15" grpId="0"/>
      <p:bldP spid="15" grpId="1"/>
      <p:bldP spid="16" grpId="0"/>
      <p:bldP spid="16" grpId="1"/>
      <p:bldP spid="17" grpId="0"/>
      <p:bldP spid="17" grpId="1"/>
      <p:bldP spid="18" grpId="0"/>
      <p:bldP spid="19" grpId="0"/>
      <p:bldP spid="20" grpId="0"/>
      <p:bldP spid="21" grpId="0" animBg="1"/>
      <p:bldP spid="22" grpId="0"/>
      <p:bldP spid="28" grpId="0" animBg="1"/>
      <p:bldP spid="28" grpId="1" animBg="1"/>
      <p:bldP spid="29" grpId="0" animBg="1"/>
      <p:bldP spid="29" grpId="1" animBg="1"/>
      <p:bldP spid="30" grpId="0"/>
      <p:bldP spid="30" grpId="1"/>
      <p:bldP spid="31" grpId="0"/>
      <p:bldP spid="31" grpId="1"/>
      <p:bldP spid="32" grpId="0"/>
      <p:bldP spid="32" grpId="1"/>
      <p:bldP spid="33" grpId="0" animBg="1"/>
      <p:bldP spid="33" grpId="1" animBg="1"/>
      <p:bldP spid="54" grpId="0"/>
      <p:bldP spid="54" grpId="1"/>
      <p:bldP spid="62" grpId="0"/>
      <p:bldP spid="65" grpId="0" animBg="1"/>
      <p:bldP spid="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p:nvPr/>
        </p:nvCxnSpPr>
        <p:spPr>
          <a:xfrm>
            <a:off x="2994727" y="5484182"/>
            <a:ext cx="831853" cy="0"/>
          </a:xfrm>
          <a:prstGeom prst="line">
            <a:avLst/>
          </a:prstGeom>
          <a:ln w="38100" cmpd="sng">
            <a:solidFill>
              <a:srgbClr val="FF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115318" y="4980827"/>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8" name="Oval 7"/>
          <p:cNvSpPr/>
          <p:nvPr/>
        </p:nvSpPr>
        <p:spPr>
          <a:xfrm>
            <a:off x="3826580" y="492748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cxnSp>
        <p:nvCxnSpPr>
          <p:cNvPr id="36" name="Straight Connector 35"/>
          <p:cNvCxnSpPr/>
          <p:nvPr/>
        </p:nvCxnSpPr>
        <p:spPr>
          <a:xfrm flipV="1">
            <a:off x="5523300" y="5470048"/>
            <a:ext cx="869033" cy="4234"/>
          </a:xfrm>
          <a:prstGeom prst="line">
            <a:avLst/>
          </a:prstGeom>
          <a:ln w="38100" cmpd="sng">
            <a:solidFill>
              <a:srgbClr val="FF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5534802" y="489760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“Curacao”</a:t>
            </a:r>
            <a:endParaRPr lang="en-US" dirty="0"/>
          </a:p>
        </p:txBody>
      </p:sp>
      <p:sp>
        <p:nvSpPr>
          <p:cNvPr id="2" name="Content Placeholder 1"/>
          <p:cNvSpPr>
            <a:spLocks noGrp="1"/>
          </p:cNvSpPr>
          <p:nvPr>
            <p:ph idx="1"/>
          </p:nvPr>
        </p:nvSpPr>
        <p:spPr>
          <a:xfrm>
            <a:off x="791938" y="1259079"/>
            <a:ext cx="7908736" cy="2716021"/>
          </a:xfrm>
        </p:spPr>
        <p:txBody>
          <a:bodyPr>
            <a:normAutofit fontScale="92500" lnSpcReduction="20000"/>
          </a:bodyPr>
          <a:lstStyle/>
          <a:p>
            <a:r>
              <a:rPr lang="en-US" dirty="0" smtClean="0"/>
              <a:t>Service Demarcation Points, “SDP”s, describe how NSI service domains are interconnected</a:t>
            </a:r>
          </a:p>
          <a:p>
            <a:pPr lvl="1"/>
            <a:r>
              <a:rPr lang="en-US" dirty="0" smtClean="0"/>
              <a:t>SDPs indicate where two NSI service domains are “adjacent” </a:t>
            </a:r>
          </a:p>
          <a:p>
            <a:pPr lvl="1"/>
            <a:r>
              <a:rPr lang="en-US" dirty="0" smtClean="0"/>
              <a:t>Thus, an SDP is a pairing of an STP in one network with a corresponding STP in another network.  </a:t>
            </a:r>
            <a:r>
              <a:rPr lang="en-US" dirty="0"/>
              <a:t>F</a:t>
            </a:r>
            <a:r>
              <a:rPr lang="en-US" dirty="0" smtClean="0"/>
              <a:t>or example</a:t>
            </a:r>
          </a:p>
          <a:p>
            <a:pPr marL="627063" lvl="2" indent="0">
              <a:buNone/>
            </a:pPr>
            <a:r>
              <a:rPr lang="en-US" dirty="0" err="1" smtClean="0"/>
              <a:t>Aruba:B</a:t>
            </a:r>
            <a:r>
              <a:rPr lang="en-US" dirty="0" smtClean="0"/>
              <a:t> == </a:t>
            </a:r>
            <a:r>
              <a:rPr lang="en-US" dirty="0" err="1" smtClean="0"/>
              <a:t>Bonaire:J</a:t>
            </a:r>
            <a:r>
              <a:rPr lang="en-US" dirty="0" smtClean="0"/>
              <a:t>      or      </a:t>
            </a:r>
            <a:r>
              <a:rPr lang="en-US" dirty="0" err="1" smtClean="0"/>
              <a:t>Bonaire:K</a:t>
            </a:r>
            <a:r>
              <a:rPr lang="en-US" dirty="0" smtClean="0"/>
              <a:t> == </a:t>
            </a:r>
            <a:r>
              <a:rPr lang="en-US" dirty="0" err="1" smtClean="0"/>
              <a:t>Curacao:X</a:t>
            </a:r>
            <a:endParaRPr lang="en-US" dirty="0" smtClean="0"/>
          </a:p>
          <a:p>
            <a:pPr lvl="1"/>
            <a:r>
              <a:rPr lang="en-US" dirty="0" smtClean="0"/>
              <a:t>The STPs in an SDP pairing are topologically equivalent – i.e. each STP references the same interface between networks – but using different names</a:t>
            </a:r>
          </a:p>
        </p:txBody>
      </p:sp>
      <p:sp>
        <p:nvSpPr>
          <p:cNvPr id="3" name="Title 2"/>
          <p:cNvSpPr>
            <a:spLocks noGrp="1"/>
          </p:cNvSpPr>
          <p:nvPr>
            <p:ph type="title"/>
          </p:nvPr>
        </p:nvSpPr>
        <p:spPr>
          <a:xfrm>
            <a:off x="457200" y="338328"/>
            <a:ext cx="8229600" cy="880872"/>
          </a:xfrm>
        </p:spPr>
        <p:txBody>
          <a:bodyPr/>
          <a:lstStyle/>
          <a:p>
            <a:r>
              <a:rPr lang="en-US" dirty="0" smtClean="0"/>
              <a:t>Adjacency</a:t>
            </a:r>
            <a:endParaRPr lang="en-US" dirty="0"/>
          </a:p>
        </p:txBody>
      </p:sp>
      <p:sp>
        <p:nvSpPr>
          <p:cNvPr id="13" name="Oval 12"/>
          <p:cNvSpPr/>
          <p:nvPr/>
        </p:nvSpPr>
        <p:spPr>
          <a:xfrm>
            <a:off x="4552596" y="594612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479766" y="542125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770551" y="5439343"/>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398952" y="586771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557336" y="4979227"/>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582736" y="4887694"/>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2447270" y="5679328"/>
            <a:ext cx="318229" cy="369332"/>
          </a:xfrm>
          <a:prstGeom prst="rect">
            <a:avLst/>
          </a:prstGeom>
          <a:noFill/>
        </p:spPr>
        <p:txBody>
          <a:bodyPr wrap="none" rtlCol="0">
            <a:spAutoFit/>
          </a:bodyPr>
          <a:lstStyle/>
          <a:p>
            <a:r>
              <a:rPr lang="en-US"/>
              <a:t>C</a:t>
            </a:r>
          </a:p>
        </p:txBody>
      </p:sp>
      <p:sp>
        <p:nvSpPr>
          <p:cNvPr id="17" name="TextBox 16"/>
          <p:cNvSpPr txBox="1"/>
          <p:nvPr/>
        </p:nvSpPr>
        <p:spPr>
          <a:xfrm>
            <a:off x="3529614" y="5129563"/>
            <a:ext cx="312906" cy="369332"/>
          </a:xfrm>
          <a:prstGeom prst="rect">
            <a:avLst/>
          </a:prstGeom>
          <a:noFill/>
        </p:spPr>
        <p:txBody>
          <a:bodyPr wrap="none" rtlCol="0">
            <a:spAutoFit/>
          </a:bodyPr>
          <a:lstStyle/>
          <a:p>
            <a:r>
              <a:rPr lang="en-US" dirty="0"/>
              <a:t>B</a:t>
            </a:r>
          </a:p>
        </p:txBody>
      </p:sp>
      <p:sp>
        <p:nvSpPr>
          <p:cNvPr id="18" name="TextBox 17"/>
          <p:cNvSpPr txBox="1"/>
          <p:nvPr/>
        </p:nvSpPr>
        <p:spPr>
          <a:xfrm>
            <a:off x="3812484" y="5133086"/>
            <a:ext cx="280583" cy="369332"/>
          </a:xfrm>
          <a:prstGeom prst="rect">
            <a:avLst/>
          </a:prstGeom>
          <a:noFill/>
        </p:spPr>
        <p:txBody>
          <a:bodyPr wrap="none" rtlCol="0">
            <a:spAutoFit/>
          </a:bodyPr>
          <a:lstStyle/>
          <a:p>
            <a:r>
              <a:rPr lang="en-US" dirty="0"/>
              <a:t>J</a:t>
            </a:r>
          </a:p>
        </p:txBody>
      </p:sp>
      <p:sp>
        <p:nvSpPr>
          <p:cNvPr id="19" name="TextBox 18"/>
          <p:cNvSpPr txBox="1"/>
          <p:nvPr/>
        </p:nvSpPr>
        <p:spPr>
          <a:xfrm>
            <a:off x="4548035" y="5642351"/>
            <a:ext cx="300082" cy="369332"/>
          </a:xfrm>
          <a:prstGeom prst="rect">
            <a:avLst/>
          </a:prstGeom>
          <a:noFill/>
        </p:spPr>
        <p:txBody>
          <a:bodyPr wrap="none" rtlCol="0">
            <a:spAutoFit/>
          </a:bodyPr>
          <a:lstStyle/>
          <a:p>
            <a:r>
              <a:rPr lang="en-US" dirty="0"/>
              <a:t>L</a:t>
            </a:r>
          </a:p>
        </p:txBody>
      </p:sp>
      <p:sp>
        <p:nvSpPr>
          <p:cNvPr id="20" name="TextBox 19"/>
          <p:cNvSpPr txBox="1"/>
          <p:nvPr/>
        </p:nvSpPr>
        <p:spPr>
          <a:xfrm>
            <a:off x="5182958" y="5105326"/>
            <a:ext cx="351844" cy="369332"/>
          </a:xfrm>
          <a:prstGeom prst="rect">
            <a:avLst/>
          </a:prstGeom>
          <a:noFill/>
        </p:spPr>
        <p:txBody>
          <a:bodyPr wrap="square" rtlCol="0">
            <a:spAutoFit/>
          </a:bodyPr>
          <a:lstStyle/>
          <a:p>
            <a:pPr algn="r"/>
            <a:r>
              <a:rPr lang="en-US" dirty="0" smtClean="0"/>
              <a:t>K</a:t>
            </a:r>
            <a:endParaRPr lang="en-US" dirty="0"/>
          </a:p>
        </p:txBody>
      </p:sp>
      <p:sp>
        <p:nvSpPr>
          <p:cNvPr id="21" name="Oval 20"/>
          <p:cNvSpPr>
            <a:spLocks noChangeAspect="1"/>
          </p:cNvSpPr>
          <p:nvPr/>
        </p:nvSpPr>
        <p:spPr>
          <a:xfrm>
            <a:off x="3784217" y="5449257"/>
            <a:ext cx="73152" cy="73562"/>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60818" y="5962806"/>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82838" y="537832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5511179" y="5104950"/>
            <a:ext cx="304478" cy="369332"/>
          </a:xfrm>
          <a:prstGeom prst="rect">
            <a:avLst/>
          </a:prstGeom>
          <a:noFill/>
        </p:spPr>
        <p:txBody>
          <a:bodyPr wrap="none" rtlCol="0">
            <a:spAutoFit/>
          </a:bodyPr>
          <a:lstStyle/>
          <a:p>
            <a:r>
              <a:rPr lang="en-US" dirty="0"/>
              <a:t>X</a:t>
            </a:r>
          </a:p>
        </p:txBody>
      </p:sp>
      <p:sp>
        <p:nvSpPr>
          <p:cNvPr id="31" name="TextBox 30"/>
          <p:cNvSpPr txBox="1"/>
          <p:nvPr/>
        </p:nvSpPr>
        <p:spPr>
          <a:xfrm>
            <a:off x="6927240" y="5383258"/>
            <a:ext cx="292756" cy="369332"/>
          </a:xfrm>
          <a:prstGeom prst="rect">
            <a:avLst/>
          </a:prstGeom>
          <a:noFill/>
        </p:spPr>
        <p:txBody>
          <a:bodyPr wrap="none" rtlCol="0">
            <a:spAutoFit/>
          </a:bodyPr>
          <a:lstStyle/>
          <a:p>
            <a:r>
              <a:rPr lang="en-US" dirty="0"/>
              <a:t>Z</a:t>
            </a:r>
          </a:p>
        </p:txBody>
      </p:sp>
      <p:sp>
        <p:nvSpPr>
          <p:cNvPr id="32" name="TextBox 31"/>
          <p:cNvSpPr txBox="1"/>
          <p:nvPr/>
        </p:nvSpPr>
        <p:spPr>
          <a:xfrm>
            <a:off x="5932854" y="5657516"/>
            <a:ext cx="327964" cy="369332"/>
          </a:xfrm>
          <a:prstGeom prst="rect">
            <a:avLst/>
          </a:prstGeom>
          <a:noFill/>
        </p:spPr>
        <p:txBody>
          <a:bodyPr wrap="square" rtlCol="0">
            <a:spAutoFit/>
          </a:bodyPr>
          <a:lstStyle/>
          <a:p>
            <a:r>
              <a:rPr lang="en-US" dirty="0"/>
              <a:t>Y</a:t>
            </a:r>
          </a:p>
        </p:txBody>
      </p:sp>
      <p:sp>
        <p:nvSpPr>
          <p:cNvPr id="33" name="Oval 32"/>
          <p:cNvSpPr/>
          <p:nvPr/>
        </p:nvSpPr>
        <p:spPr>
          <a:xfrm>
            <a:off x="5486118" y="542488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flipH="1">
            <a:off x="3261344" y="3810684"/>
            <a:ext cx="2448156" cy="646331"/>
          </a:xfrm>
          <a:prstGeom prst="rect">
            <a:avLst/>
          </a:prstGeom>
          <a:noFill/>
        </p:spPr>
        <p:txBody>
          <a:bodyPr wrap="square" rtlCol="0">
            <a:spAutoFit/>
          </a:bodyPr>
          <a:lstStyle/>
          <a:p>
            <a:pPr algn="ctr"/>
            <a:r>
              <a:rPr lang="en-US" dirty="0" smtClean="0"/>
              <a:t>NSI Service Demarcation Points</a:t>
            </a:r>
            <a:endParaRPr lang="en-US" dirty="0"/>
          </a:p>
        </p:txBody>
      </p:sp>
      <p:sp>
        <p:nvSpPr>
          <p:cNvPr id="73" name="Oval 72"/>
          <p:cNvSpPr/>
          <p:nvPr/>
        </p:nvSpPr>
        <p:spPr>
          <a:xfrm flipH="1" flipV="1">
            <a:off x="5232542" y="5128501"/>
            <a:ext cx="581515" cy="447372"/>
          </a:xfrm>
          <a:prstGeom prst="ellipse">
            <a:avLst/>
          </a:prstGeom>
          <a:noFill/>
          <a:ln w="127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a:stCxn id="62" idx="2"/>
            <a:endCxn id="65" idx="4"/>
          </p:cNvCxnSpPr>
          <p:nvPr/>
        </p:nvCxnSpPr>
        <p:spPr>
          <a:xfrm flipH="1">
            <a:off x="3827705" y="4457015"/>
            <a:ext cx="657717" cy="7151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2" idx="2"/>
            <a:endCxn id="73" idx="5"/>
          </p:cNvCxnSpPr>
          <p:nvPr/>
        </p:nvCxnSpPr>
        <p:spPr>
          <a:xfrm>
            <a:off x="4485422" y="4457015"/>
            <a:ext cx="832281" cy="7370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977029" y="5444813"/>
            <a:ext cx="890889" cy="307777"/>
          </a:xfrm>
          <a:prstGeom prst="rect">
            <a:avLst/>
          </a:prstGeom>
          <a:noFill/>
        </p:spPr>
        <p:txBody>
          <a:bodyPr wrap="none" rtlCol="0">
            <a:spAutoFit/>
          </a:bodyPr>
          <a:lstStyle/>
          <a:p>
            <a:r>
              <a:rPr lang="en-US" sz="1400" b="1" dirty="0" smtClean="0">
                <a:solidFill>
                  <a:srgbClr val="FF0000"/>
                </a:solidFill>
              </a:rPr>
              <a:t>SDP B==J</a:t>
            </a:r>
            <a:endParaRPr lang="en-US" sz="1400" b="1" dirty="0">
              <a:solidFill>
                <a:srgbClr val="FF0000"/>
              </a:solidFill>
            </a:endParaRPr>
          </a:p>
        </p:txBody>
      </p:sp>
      <p:sp>
        <p:nvSpPr>
          <p:cNvPr id="58" name="TextBox 57"/>
          <p:cNvSpPr txBox="1"/>
          <p:nvPr/>
        </p:nvSpPr>
        <p:spPr>
          <a:xfrm>
            <a:off x="5505885" y="5428727"/>
            <a:ext cx="928459" cy="307777"/>
          </a:xfrm>
          <a:prstGeom prst="rect">
            <a:avLst/>
          </a:prstGeom>
          <a:noFill/>
        </p:spPr>
        <p:txBody>
          <a:bodyPr wrap="none" rtlCol="0">
            <a:spAutoFit/>
          </a:bodyPr>
          <a:lstStyle/>
          <a:p>
            <a:r>
              <a:rPr lang="en-US" sz="1400" b="1" dirty="0" smtClean="0">
                <a:solidFill>
                  <a:srgbClr val="FF0000"/>
                </a:solidFill>
              </a:rPr>
              <a:t>SDP K==X</a:t>
            </a:r>
            <a:endParaRPr lang="en-US" sz="1400" b="1" dirty="0">
              <a:solidFill>
                <a:srgbClr val="FF0000"/>
              </a:solidFill>
            </a:endParaRPr>
          </a:p>
        </p:txBody>
      </p:sp>
      <p:sp>
        <p:nvSpPr>
          <p:cNvPr id="65" name="Oval 64"/>
          <p:cNvSpPr/>
          <p:nvPr/>
        </p:nvSpPr>
        <p:spPr>
          <a:xfrm flipH="1" flipV="1">
            <a:off x="3536948" y="5172165"/>
            <a:ext cx="581515" cy="444786"/>
          </a:xfrm>
          <a:prstGeom prst="ellipse">
            <a:avLst/>
          </a:prstGeom>
          <a:noFill/>
          <a:ln w="127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064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3000"/>
                            </p:stCondLst>
                            <p:childTnLst>
                              <p:par>
                                <p:cTn id="83" presetID="22" presetClass="entr" presetSubtype="1" fill="hold" grpId="0"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wipe(up)">
                                      <p:cBhvr>
                                        <p:cTn id="85" dur="500"/>
                                        <p:tgtEl>
                                          <p:spTgt spid="65"/>
                                        </p:tgtEl>
                                      </p:cBhvr>
                                    </p:animEffect>
                                  </p:childTnLst>
                                </p:cTn>
                              </p:par>
                              <p:par>
                                <p:cTn id="86" presetID="10" presetClass="entr" presetSubtype="0" fill="hold"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fade">
                                      <p:cBhvr>
                                        <p:cTn id="88" dur="500"/>
                                        <p:tgtEl>
                                          <p:spTgt spid="77"/>
                                        </p:tgtEl>
                                      </p:cBhvr>
                                    </p:animEffect>
                                  </p:childTnLst>
                                </p:cTn>
                              </p:par>
                            </p:childTnLst>
                          </p:cTn>
                        </p:par>
                        <p:par>
                          <p:cTn id="89" fill="hold">
                            <p:stCondLst>
                              <p:cond delay="3500"/>
                            </p:stCondLst>
                            <p:childTnLst>
                              <p:par>
                                <p:cTn id="90" presetID="22" presetClass="entr" presetSubtype="1"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up)">
                                      <p:cBhvr>
                                        <p:cTn id="92" dur="500"/>
                                        <p:tgtEl>
                                          <p:spTgt spid="7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
                                            <p:txEl>
                                              <p:pRg st="2" end="2"/>
                                            </p:txEl>
                                          </p:spTgt>
                                        </p:tgtEl>
                                        <p:attrNameLst>
                                          <p:attrName>style.visibility</p:attrName>
                                        </p:attrNameLst>
                                      </p:cBhvr>
                                      <p:to>
                                        <p:strVal val="visible"/>
                                      </p:to>
                                    </p:set>
                                    <p:animEffect transition="in" filter="wipe(left)">
                                      <p:cBhvr>
                                        <p:cTn id="97" dur="500"/>
                                        <p:tgtEl>
                                          <p:spTgt spid="2">
                                            <p:txEl>
                                              <p:pRg st="2" end="2"/>
                                            </p:txEl>
                                          </p:spTgt>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2">
                                            <p:txEl>
                                              <p:pRg st="3" end="3"/>
                                            </p:txEl>
                                          </p:spTgt>
                                        </p:tgtEl>
                                        <p:attrNameLst>
                                          <p:attrName>style.visibility</p:attrName>
                                        </p:attrNameLst>
                                      </p:cBhvr>
                                      <p:to>
                                        <p:strVal val="visible"/>
                                      </p:to>
                                    </p:set>
                                    <p:animEffect transition="in" filter="fade">
                                      <p:cBhvr>
                                        <p:cTn id="101" dur="500"/>
                                        <p:tgtEl>
                                          <p:spTgt spid="2">
                                            <p:txEl>
                                              <p:pRg st="3" end="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62"/>
                                        </p:tgtEl>
                                      </p:cBhvr>
                                    </p:animEffect>
                                    <p:set>
                                      <p:cBhvr>
                                        <p:cTn id="106" dur="1" fill="hold">
                                          <p:stCondLst>
                                            <p:cond delay="499"/>
                                          </p:stCondLst>
                                        </p:cTn>
                                        <p:tgtEl>
                                          <p:spTgt spid="6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73"/>
                                        </p:tgtEl>
                                      </p:cBhvr>
                                    </p:animEffect>
                                    <p:set>
                                      <p:cBhvr>
                                        <p:cTn id="109" dur="1" fill="hold">
                                          <p:stCondLst>
                                            <p:cond delay="499"/>
                                          </p:stCondLst>
                                        </p:cTn>
                                        <p:tgtEl>
                                          <p:spTgt spid="73"/>
                                        </p:tgtEl>
                                        <p:attrNameLst>
                                          <p:attrName>style.visibility</p:attrName>
                                        </p:attrNameLst>
                                      </p:cBhvr>
                                      <p:to>
                                        <p:strVal val="hidden"/>
                                      </p:to>
                                    </p:set>
                                  </p:childTnLst>
                                </p:cTn>
                              </p:par>
                              <p:par>
                                <p:cTn id="110" presetID="10" presetClass="exit" presetSubtype="0" fill="hold" grpId="2" nodeType="withEffect">
                                  <p:stCondLst>
                                    <p:cond delay="0"/>
                                  </p:stCondLst>
                                  <p:childTnLst>
                                    <p:animEffect transition="out" filter="fad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74"/>
                                        </p:tgtEl>
                                      </p:cBhvr>
                                    </p:animEffect>
                                    <p:set>
                                      <p:cBhvr>
                                        <p:cTn id="115" dur="1" fill="hold">
                                          <p:stCondLst>
                                            <p:cond delay="499"/>
                                          </p:stCondLst>
                                        </p:cTn>
                                        <p:tgtEl>
                                          <p:spTgt spid="74"/>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77"/>
                                        </p:tgtEl>
                                      </p:cBhvr>
                                    </p:animEffect>
                                    <p:set>
                                      <p:cBhvr>
                                        <p:cTn id="118" dur="1" fill="hold">
                                          <p:stCondLst>
                                            <p:cond delay="499"/>
                                          </p:stCondLst>
                                        </p:cTn>
                                        <p:tgtEl>
                                          <p:spTgt spid="77"/>
                                        </p:tgtEl>
                                        <p:attrNameLst>
                                          <p:attrName>style.visibility</p:attrName>
                                        </p:attrNameLst>
                                      </p:cBhvr>
                                      <p:to>
                                        <p:strVal val="hidden"/>
                                      </p:to>
                                    </p:set>
                                  </p:childTnLst>
                                </p:cTn>
                              </p:par>
                            </p:childTnLst>
                          </p:cTn>
                        </p:par>
                        <p:par>
                          <p:cTn id="119" fill="hold">
                            <p:stCondLst>
                              <p:cond delay="500"/>
                            </p:stCondLst>
                            <p:childTnLst>
                              <p:par>
                                <p:cTn id="120" presetID="0" presetClass="path" presetSubtype="0" accel="50000" decel="50000" fill="hold" grpId="1" nodeType="afterEffect">
                                  <p:stCondLst>
                                    <p:cond delay="0"/>
                                  </p:stCondLst>
                                  <p:childTnLst>
                                    <p:animMotion origin="layout" path="M 0 0 L -0.08941 0 " pathEditMode="relative" ptsTypes="AA">
                                      <p:cBhvr>
                                        <p:cTn id="121" dur="2000" fill="hold"/>
                                        <p:tgtEl>
                                          <p:spTgt spid="9"/>
                                        </p:tgtEl>
                                        <p:attrNameLst>
                                          <p:attrName>ppt_x</p:attrName>
                                          <p:attrName>ppt_y</p:attrName>
                                        </p:attrNameLst>
                                      </p:cBhvr>
                                    </p:animMotion>
                                  </p:childTnLst>
                                </p:cTn>
                              </p:par>
                              <p:par>
                                <p:cTn id="122" presetID="0" presetClass="path" presetSubtype="0" accel="50000" decel="50000" fill="hold" grpId="1" nodeType="withEffect">
                                  <p:stCondLst>
                                    <p:cond delay="0"/>
                                  </p:stCondLst>
                                  <p:childTnLst>
                                    <p:animMotion origin="layout" path="M 4.16667E-6 2.96296E-6 L -0.08941 2.96296E-6 " pathEditMode="relative" rAng="0" ptsTypes="AA">
                                      <p:cBhvr>
                                        <p:cTn id="123" dur="2000" fill="hold"/>
                                        <p:tgtEl>
                                          <p:spTgt spid="10"/>
                                        </p:tgtEl>
                                        <p:attrNameLst>
                                          <p:attrName>ppt_x</p:attrName>
                                          <p:attrName>ppt_y</p:attrName>
                                        </p:attrNameLst>
                                      </p:cBhvr>
                                      <p:rCtr x="-4479" y="0"/>
                                    </p:animMotion>
                                  </p:childTnLst>
                                </p:cTn>
                              </p:par>
                              <p:par>
                                <p:cTn id="124" presetID="0" presetClass="path" presetSubtype="0" accel="50000" decel="50000" fill="hold" grpId="1" nodeType="withEffect">
                                  <p:stCondLst>
                                    <p:cond delay="0"/>
                                  </p:stCondLst>
                                  <p:childTnLst>
                                    <p:animMotion origin="layout" path="M 0 0 L -0.08941 0 " pathEditMode="relative" ptsTypes="AA">
                                      <p:cBhvr>
                                        <p:cTn id="125" dur="2000" fill="hold"/>
                                        <p:tgtEl>
                                          <p:spTgt spid="11"/>
                                        </p:tgtEl>
                                        <p:attrNameLst>
                                          <p:attrName>ppt_x</p:attrName>
                                          <p:attrName>ppt_y</p:attrName>
                                        </p:attrNameLst>
                                      </p:cBhvr>
                                    </p:animMotion>
                                  </p:childTnLst>
                                </p:cTn>
                              </p:par>
                              <p:par>
                                <p:cTn id="126" presetID="0" presetClass="path" presetSubtype="0" accel="50000" decel="50000" fill="hold" grpId="1" nodeType="withEffect">
                                  <p:stCondLst>
                                    <p:cond delay="0"/>
                                  </p:stCondLst>
                                  <p:childTnLst>
                                    <p:animMotion origin="layout" path="M 0 0 L -0.08941 0 " pathEditMode="relative" ptsTypes="AA">
                                      <p:cBhvr>
                                        <p:cTn id="127" dur="2000" fill="hold"/>
                                        <p:tgtEl>
                                          <p:spTgt spid="12"/>
                                        </p:tgtEl>
                                        <p:attrNameLst>
                                          <p:attrName>ppt_x</p:attrName>
                                          <p:attrName>ppt_y</p:attrName>
                                        </p:attrNameLst>
                                      </p:cBhvr>
                                    </p:animMotion>
                                  </p:childTnLst>
                                </p:cTn>
                              </p:par>
                              <p:par>
                                <p:cTn id="128" presetID="0" presetClass="path" presetSubtype="0" accel="50000" decel="50000" fill="hold" grpId="1" nodeType="withEffect">
                                  <p:stCondLst>
                                    <p:cond delay="0"/>
                                  </p:stCondLst>
                                  <p:childTnLst>
                                    <p:animMotion origin="layout" path="M 0 0 L -0.08941 0 " pathEditMode="relative" ptsTypes="AA">
                                      <p:cBhvr>
                                        <p:cTn id="129" dur="2000" fill="hold"/>
                                        <p:tgtEl>
                                          <p:spTgt spid="15"/>
                                        </p:tgtEl>
                                        <p:attrNameLst>
                                          <p:attrName>ppt_x</p:attrName>
                                          <p:attrName>ppt_y</p:attrName>
                                        </p:attrNameLst>
                                      </p:cBhvr>
                                    </p:animMotion>
                                  </p:childTnLst>
                                </p:cTn>
                              </p:par>
                              <p:par>
                                <p:cTn id="130" presetID="0" presetClass="path" presetSubtype="0" accel="50000" decel="50000" fill="hold" grpId="1" nodeType="withEffect">
                                  <p:stCondLst>
                                    <p:cond delay="0"/>
                                  </p:stCondLst>
                                  <p:childTnLst>
                                    <p:animMotion origin="layout" path="M 0 0 L -0.08941 0 " pathEditMode="relative" ptsTypes="AA">
                                      <p:cBhvr>
                                        <p:cTn id="131" dur="2000" fill="hold"/>
                                        <p:tgtEl>
                                          <p:spTgt spid="16"/>
                                        </p:tgtEl>
                                        <p:attrNameLst>
                                          <p:attrName>ppt_x</p:attrName>
                                          <p:attrName>ppt_y</p:attrName>
                                        </p:attrNameLst>
                                      </p:cBhvr>
                                    </p:animMotion>
                                  </p:childTnLst>
                                </p:cTn>
                              </p:par>
                              <p:par>
                                <p:cTn id="132" presetID="0" presetClass="path" presetSubtype="0" accel="50000" decel="50000" fill="hold" grpId="1" nodeType="withEffect">
                                  <p:stCondLst>
                                    <p:cond delay="0"/>
                                  </p:stCondLst>
                                  <p:childTnLst>
                                    <p:animMotion origin="layout" path="M 0 0 L -0.08941 0 " pathEditMode="relative" ptsTypes="AA">
                                      <p:cBhvr>
                                        <p:cTn id="133" dur="2000" fill="hold"/>
                                        <p:tgtEl>
                                          <p:spTgt spid="17"/>
                                        </p:tgtEl>
                                        <p:attrNameLst>
                                          <p:attrName>ppt_x</p:attrName>
                                          <p:attrName>ppt_y</p:attrName>
                                        </p:attrNameLst>
                                      </p:cBhvr>
                                    </p:animMotion>
                                  </p:childTnLst>
                                </p:cTn>
                              </p:par>
                              <p:par>
                                <p:cTn id="134" presetID="55" presetClass="entr" presetSubtype="0" fill="hold" nodeType="withEffect">
                                  <p:stCondLst>
                                    <p:cond delay="0"/>
                                  </p:stCondLst>
                                  <p:childTnLst>
                                    <p:set>
                                      <p:cBhvr>
                                        <p:cTn id="135" dur="1" fill="hold">
                                          <p:stCondLst>
                                            <p:cond delay="0"/>
                                          </p:stCondLst>
                                        </p:cTn>
                                        <p:tgtEl>
                                          <p:spTgt spid="47"/>
                                        </p:tgtEl>
                                        <p:attrNameLst>
                                          <p:attrName>style.visibility</p:attrName>
                                        </p:attrNameLst>
                                      </p:cBhvr>
                                      <p:to>
                                        <p:strVal val="visible"/>
                                      </p:to>
                                    </p:set>
                                    <p:anim calcmode="lin" valueType="num">
                                      <p:cBhvr>
                                        <p:cTn id="136" dur="1000" fill="hold"/>
                                        <p:tgtEl>
                                          <p:spTgt spid="47"/>
                                        </p:tgtEl>
                                        <p:attrNameLst>
                                          <p:attrName>ppt_w</p:attrName>
                                        </p:attrNameLst>
                                      </p:cBhvr>
                                      <p:tavLst>
                                        <p:tav tm="0">
                                          <p:val>
                                            <p:strVal val="#ppt_w*0.70"/>
                                          </p:val>
                                        </p:tav>
                                        <p:tav tm="100000">
                                          <p:val>
                                            <p:strVal val="#ppt_w"/>
                                          </p:val>
                                        </p:tav>
                                      </p:tavLst>
                                    </p:anim>
                                    <p:anim calcmode="lin" valueType="num">
                                      <p:cBhvr>
                                        <p:cTn id="137" dur="1000" fill="hold"/>
                                        <p:tgtEl>
                                          <p:spTgt spid="47"/>
                                        </p:tgtEl>
                                        <p:attrNameLst>
                                          <p:attrName>ppt_h</p:attrName>
                                        </p:attrNameLst>
                                      </p:cBhvr>
                                      <p:tavLst>
                                        <p:tav tm="0">
                                          <p:val>
                                            <p:strVal val="#ppt_h"/>
                                          </p:val>
                                        </p:tav>
                                        <p:tav tm="100000">
                                          <p:val>
                                            <p:strVal val="#ppt_h"/>
                                          </p:val>
                                        </p:tav>
                                      </p:tavLst>
                                    </p:anim>
                                    <p:animEffect transition="in" filter="fade">
                                      <p:cBhvr>
                                        <p:cTn id="138" dur="1000"/>
                                        <p:tgtEl>
                                          <p:spTgt spid="47"/>
                                        </p:tgtEl>
                                      </p:cBhvr>
                                    </p:animEffect>
                                  </p:childTnLst>
                                </p:cTn>
                              </p:par>
                            </p:childTnLst>
                          </p:cTn>
                        </p:par>
                        <p:par>
                          <p:cTn id="139" fill="hold">
                            <p:stCondLst>
                              <p:cond delay="2500"/>
                            </p:stCondLst>
                            <p:childTnLst>
                              <p:par>
                                <p:cTn id="140" presetID="0" presetClass="path" presetSubtype="0" accel="50000" decel="50000" fill="hold" grpId="1" nodeType="afterEffect">
                                  <p:stCondLst>
                                    <p:cond delay="0"/>
                                  </p:stCondLst>
                                  <p:childTnLst>
                                    <p:animMotion origin="layout" path="M 0 0 L 0.09444 0 " pathEditMode="relative" ptsTypes="AA">
                                      <p:cBhvr>
                                        <p:cTn id="141" dur="2000" fill="hold"/>
                                        <p:tgtEl>
                                          <p:spTgt spid="27"/>
                                        </p:tgtEl>
                                        <p:attrNameLst>
                                          <p:attrName>ppt_x</p:attrName>
                                          <p:attrName>ppt_y</p:attrName>
                                        </p:attrNameLst>
                                      </p:cBhvr>
                                    </p:animMotion>
                                  </p:childTnLst>
                                </p:cTn>
                              </p:par>
                              <p:par>
                                <p:cTn id="142" presetID="0" presetClass="path" presetSubtype="0" accel="50000" decel="50000" fill="hold" grpId="1" nodeType="withEffect">
                                  <p:stCondLst>
                                    <p:cond delay="0"/>
                                  </p:stCondLst>
                                  <p:childTnLst>
                                    <p:animMotion origin="layout" path="M 0 0 L 0.09444 0 " pathEditMode="relative" ptsTypes="AA">
                                      <p:cBhvr>
                                        <p:cTn id="143" dur="2000" fill="hold"/>
                                        <p:tgtEl>
                                          <p:spTgt spid="28"/>
                                        </p:tgtEl>
                                        <p:attrNameLst>
                                          <p:attrName>ppt_x</p:attrName>
                                          <p:attrName>ppt_y</p:attrName>
                                        </p:attrNameLst>
                                      </p:cBhvr>
                                    </p:animMotion>
                                  </p:childTnLst>
                                </p:cTn>
                              </p:par>
                              <p:par>
                                <p:cTn id="144" presetID="0" presetClass="path" presetSubtype="0" accel="50000" decel="50000" fill="hold" grpId="1" nodeType="withEffect">
                                  <p:stCondLst>
                                    <p:cond delay="0"/>
                                  </p:stCondLst>
                                  <p:childTnLst>
                                    <p:animMotion origin="layout" path="M 0 0 L 0.09444 0 " pathEditMode="relative" ptsTypes="AA">
                                      <p:cBhvr>
                                        <p:cTn id="145" dur="2000" fill="hold"/>
                                        <p:tgtEl>
                                          <p:spTgt spid="29"/>
                                        </p:tgtEl>
                                        <p:attrNameLst>
                                          <p:attrName>ppt_x</p:attrName>
                                          <p:attrName>ppt_y</p:attrName>
                                        </p:attrNameLst>
                                      </p:cBhvr>
                                    </p:animMotion>
                                  </p:childTnLst>
                                </p:cTn>
                              </p:par>
                              <p:par>
                                <p:cTn id="146" presetID="0" presetClass="path" presetSubtype="0" accel="50000" decel="50000" fill="hold" grpId="1" nodeType="withEffect">
                                  <p:stCondLst>
                                    <p:cond delay="0"/>
                                  </p:stCondLst>
                                  <p:childTnLst>
                                    <p:animMotion origin="layout" path="M 0 0 L 0.09444 0 " pathEditMode="relative" ptsTypes="AA">
                                      <p:cBhvr>
                                        <p:cTn id="147" dur="2000" fill="hold"/>
                                        <p:tgtEl>
                                          <p:spTgt spid="33"/>
                                        </p:tgtEl>
                                        <p:attrNameLst>
                                          <p:attrName>ppt_x</p:attrName>
                                          <p:attrName>ppt_y</p:attrName>
                                        </p:attrNameLst>
                                      </p:cBhvr>
                                    </p:animMotion>
                                  </p:childTnLst>
                                </p:cTn>
                              </p:par>
                              <p:par>
                                <p:cTn id="148" presetID="0" presetClass="path" presetSubtype="0" accel="50000" decel="50000" fill="hold" grpId="1" nodeType="withEffect">
                                  <p:stCondLst>
                                    <p:cond delay="0"/>
                                  </p:stCondLst>
                                  <p:childTnLst>
                                    <p:animMotion origin="layout" path="M 0 0 L 0.09462 -0.00231 " pathEditMode="relative" ptsTypes="AA">
                                      <p:cBhvr>
                                        <p:cTn id="149" dur="2000" fill="hold"/>
                                        <p:tgtEl>
                                          <p:spTgt spid="30"/>
                                        </p:tgtEl>
                                        <p:attrNameLst>
                                          <p:attrName>ppt_x</p:attrName>
                                          <p:attrName>ppt_y</p:attrName>
                                        </p:attrNameLst>
                                      </p:cBhvr>
                                    </p:animMotion>
                                  </p:childTnLst>
                                </p:cTn>
                              </p:par>
                              <p:par>
                                <p:cTn id="150" presetID="0" presetClass="path" presetSubtype="0" accel="50000" decel="50000" fill="hold" grpId="1" nodeType="withEffect">
                                  <p:stCondLst>
                                    <p:cond delay="0"/>
                                  </p:stCondLst>
                                  <p:childTnLst>
                                    <p:animMotion origin="layout" path="M 0 0 L 0.09444 0 " pathEditMode="relative" ptsTypes="AA">
                                      <p:cBhvr>
                                        <p:cTn id="151" dur="2000" fill="hold"/>
                                        <p:tgtEl>
                                          <p:spTgt spid="31"/>
                                        </p:tgtEl>
                                        <p:attrNameLst>
                                          <p:attrName>ppt_x</p:attrName>
                                          <p:attrName>ppt_y</p:attrName>
                                        </p:attrNameLst>
                                      </p:cBhvr>
                                    </p:animMotion>
                                  </p:childTnLst>
                                </p:cTn>
                              </p:par>
                              <p:par>
                                <p:cTn id="152" presetID="0" presetClass="path" presetSubtype="0" accel="50000" decel="50000" fill="hold" grpId="1" nodeType="withEffect">
                                  <p:stCondLst>
                                    <p:cond delay="0"/>
                                  </p:stCondLst>
                                  <p:childTnLst>
                                    <p:animMotion origin="layout" path="M 0 0 L 0.09444 0 " pathEditMode="relative" ptsTypes="AA">
                                      <p:cBhvr>
                                        <p:cTn id="153" dur="2000" fill="hold"/>
                                        <p:tgtEl>
                                          <p:spTgt spid="32"/>
                                        </p:tgtEl>
                                        <p:attrNameLst>
                                          <p:attrName>ppt_x</p:attrName>
                                          <p:attrName>ppt_y</p:attrName>
                                        </p:attrNameLst>
                                      </p:cBhvr>
                                    </p:animMotion>
                                  </p:childTnLst>
                                </p:cTn>
                              </p:par>
                              <p:par>
                                <p:cTn id="154" presetID="55" presetClass="entr" presetSubtype="0" fill="hold" nodeType="withEffect">
                                  <p:stCondLst>
                                    <p:cond delay="0"/>
                                  </p:stCondLst>
                                  <p:childTnLst>
                                    <p:set>
                                      <p:cBhvr>
                                        <p:cTn id="155" dur="1" fill="hold">
                                          <p:stCondLst>
                                            <p:cond delay="0"/>
                                          </p:stCondLst>
                                        </p:cTn>
                                        <p:tgtEl>
                                          <p:spTgt spid="36"/>
                                        </p:tgtEl>
                                        <p:attrNameLst>
                                          <p:attrName>style.visibility</p:attrName>
                                        </p:attrNameLst>
                                      </p:cBhvr>
                                      <p:to>
                                        <p:strVal val="visible"/>
                                      </p:to>
                                    </p:set>
                                    <p:anim calcmode="lin" valueType="num">
                                      <p:cBhvr>
                                        <p:cTn id="156" dur="2000" fill="hold"/>
                                        <p:tgtEl>
                                          <p:spTgt spid="36"/>
                                        </p:tgtEl>
                                        <p:attrNameLst>
                                          <p:attrName>ppt_w</p:attrName>
                                        </p:attrNameLst>
                                      </p:cBhvr>
                                      <p:tavLst>
                                        <p:tav tm="0">
                                          <p:val>
                                            <p:strVal val="#ppt_w*0.70"/>
                                          </p:val>
                                        </p:tav>
                                        <p:tav tm="100000">
                                          <p:val>
                                            <p:strVal val="#ppt_w"/>
                                          </p:val>
                                        </p:tav>
                                      </p:tavLst>
                                    </p:anim>
                                    <p:anim calcmode="lin" valueType="num">
                                      <p:cBhvr>
                                        <p:cTn id="157" dur="2000" fill="hold"/>
                                        <p:tgtEl>
                                          <p:spTgt spid="36"/>
                                        </p:tgtEl>
                                        <p:attrNameLst>
                                          <p:attrName>ppt_h</p:attrName>
                                        </p:attrNameLst>
                                      </p:cBhvr>
                                      <p:tavLst>
                                        <p:tav tm="0">
                                          <p:val>
                                            <p:strVal val="#ppt_h"/>
                                          </p:val>
                                        </p:tav>
                                        <p:tav tm="100000">
                                          <p:val>
                                            <p:strVal val="#ppt_h"/>
                                          </p:val>
                                        </p:tav>
                                      </p:tavLst>
                                    </p:anim>
                                    <p:animEffect transition="in" filter="fade">
                                      <p:cBhvr>
                                        <p:cTn id="158" dur="2000"/>
                                        <p:tgtEl>
                                          <p:spTgt spid="36"/>
                                        </p:tgtEl>
                                      </p:cBhvr>
                                    </p:animEffect>
                                  </p:childTnLst>
                                </p:cTn>
                              </p:par>
                            </p:childTnLst>
                          </p:cTn>
                        </p:par>
                        <p:par>
                          <p:cTn id="159" fill="hold">
                            <p:stCondLst>
                              <p:cond delay="4500"/>
                            </p:stCondLst>
                            <p:childTnLst>
                              <p:par>
                                <p:cTn id="160" presetID="10" presetClass="entr" presetSubtype="0" fill="hold" grpId="1" nodeType="afterEffect">
                                  <p:stCondLst>
                                    <p:cond delay="0"/>
                                  </p:stCondLst>
                                  <p:childTnLst>
                                    <p:set>
                                      <p:cBhvr>
                                        <p:cTn id="161" dur="1" fill="hold">
                                          <p:stCondLst>
                                            <p:cond delay="0"/>
                                          </p:stCondLst>
                                        </p:cTn>
                                        <p:tgtEl>
                                          <p:spTgt spid="57"/>
                                        </p:tgtEl>
                                        <p:attrNameLst>
                                          <p:attrName>style.visibility</p:attrName>
                                        </p:attrNameLst>
                                      </p:cBhvr>
                                      <p:to>
                                        <p:strVal val="visible"/>
                                      </p:to>
                                    </p:set>
                                    <p:animEffect transition="in" filter="fade">
                                      <p:cBhvr>
                                        <p:cTn id="162" dur="500"/>
                                        <p:tgtEl>
                                          <p:spTgt spid="5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fade">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2">
                                            <p:txEl>
                                              <p:pRg st="4" end="4"/>
                                            </p:txEl>
                                          </p:spTgt>
                                        </p:tgtEl>
                                        <p:attrNameLst>
                                          <p:attrName>style.visibility</p:attrName>
                                        </p:attrNameLst>
                                      </p:cBhvr>
                                      <p:to>
                                        <p:strVal val="visible"/>
                                      </p:to>
                                    </p:set>
                                    <p:animEffect transition="in" filter="wipe(left)">
                                      <p:cBhvr>
                                        <p:cTn id="17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27" grpId="0" animBg="1"/>
      <p:bldP spid="27" grpId="1" animBg="1"/>
      <p:bldP spid="13" grpId="0" animBg="1"/>
      <p:bldP spid="14" grpId="0" animBg="1"/>
      <p:bldP spid="10" grpId="0" animBg="1"/>
      <p:bldP spid="10" grpId="1" animBg="1"/>
      <p:bldP spid="11" grpId="0" animBg="1"/>
      <p:bldP spid="11" grpId="1" animBg="1"/>
      <p:bldP spid="12" grpId="0" animBg="1"/>
      <p:bldP spid="12" grpId="1" animBg="1"/>
      <p:bldP spid="15" grpId="0"/>
      <p:bldP spid="15" grpId="1"/>
      <p:bldP spid="16" grpId="0"/>
      <p:bldP spid="16" grpId="1"/>
      <p:bldP spid="17" grpId="0"/>
      <p:bldP spid="17" grpId="1"/>
      <p:bldP spid="18" grpId="0"/>
      <p:bldP spid="19" grpId="0"/>
      <p:bldP spid="20" grpId="0"/>
      <p:bldP spid="21" grpId="0" animBg="1"/>
      <p:bldP spid="28" grpId="0" animBg="1"/>
      <p:bldP spid="28" grpId="1" animBg="1"/>
      <p:bldP spid="29" grpId="0" animBg="1"/>
      <p:bldP spid="29" grpId="1" animBg="1"/>
      <p:bldP spid="30" grpId="0"/>
      <p:bldP spid="30" grpId="1"/>
      <p:bldP spid="31" grpId="0"/>
      <p:bldP spid="31" grpId="1"/>
      <p:bldP spid="32" grpId="0"/>
      <p:bldP spid="32" grpId="1"/>
      <p:bldP spid="33" grpId="0" animBg="1"/>
      <p:bldP spid="33" grpId="1" animBg="1"/>
      <p:bldP spid="62" grpId="0"/>
      <p:bldP spid="62" grpId="1"/>
      <p:bldP spid="73" grpId="0" animBg="1"/>
      <p:bldP spid="73" grpId="1" animBg="1"/>
      <p:bldP spid="57" grpId="1"/>
      <p:bldP spid="58" grpId="0"/>
      <p:bldP spid="65" grpId="0" animBg="1"/>
      <p:bldP spid="6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1" y="1282700"/>
            <a:ext cx="8229600" cy="3160261"/>
          </a:xfrm>
        </p:spPr>
        <p:txBody>
          <a:bodyPr>
            <a:normAutofit fontScale="85000" lnSpcReduction="20000"/>
          </a:bodyPr>
          <a:lstStyle/>
          <a:p>
            <a:r>
              <a:rPr lang="en-US" dirty="0" smtClean="0"/>
              <a:t>In NSI an </a:t>
            </a:r>
            <a:r>
              <a:rPr lang="en-US" dirty="0" smtClean="0"/>
              <a:t>“endpoint</a:t>
            </a:r>
            <a:r>
              <a:rPr lang="en-US" dirty="0" smtClean="0"/>
              <a:t>” is </a:t>
            </a:r>
            <a:r>
              <a:rPr lang="en-US" dirty="0" smtClean="0"/>
              <a:t>conceptually a dimensionless</a:t>
            </a:r>
            <a:r>
              <a:rPr lang="en-US" dirty="0" smtClean="0"/>
              <a:t> interface at the edge of a network – it is </a:t>
            </a:r>
            <a:r>
              <a:rPr lang="en-US" dirty="0" smtClean="0"/>
              <a:t>a hole at the boundary of a network through which user data enters or exits that network</a:t>
            </a:r>
            <a:endParaRPr lang="en-US" dirty="0"/>
          </a:p>
          <a:p>
            <a:pPr lvl="1"/>
            <a:r>
              <a:rPr lang="en-US" dirty="0" smtClean="0"/>
              <a:t>In the context of the inter-domain topology, an endpoint is a topological location where a particular NSI Connection may originate or terminate, </a:t>
            </a:r>
          </a:p>
          <a:p>
            <a:pPr lvl="1"/>
            <a:r>
              <a:rPr lang="en-US" dirty="0" smtClean="0"/>
              <a:t>I</a:t>
            </a:r>
            <a:r>
              <a:rPr lang="en-US" dirty="0" smtClean="0"/>
              <a:t>n the context of </a:t>
            </a:r>
            <a:r>
              <a:rPr lang="en-US" dirty="0" smtClean="0"/>
              <a:t>the intra-domain topology</a:t>
            </a:r>
            <a:r>
              <a:rPr lang="en-US" dirty="0" smtClean="0"/>
              <a:t>, the STP represents </a:t>
            </a:r>
            <a:r>
              <a:rPr lang="en-US" dirty="0" smtClean="0"/>
              <a:t>the internal specifications that uniquely identify the data entering or exiting a </a:t>
            </a:r>
            <a:r>
              <a:rPr lang="en-US" dirty="0" smtClean="0"/>
              <a:t>specific connection and distinguish that data from all other user data transiting the boundary of the local network service domain.</a:t>
            </a:r>
          </a:p>
          <a:p>
            <a:r>
              <a:rPr lang="en-US" dirty="0" smtClean="0"/>
              <a:t>These </a:t>
            </a:r>
            <a:r>
              <a:rPr lang="en-US" dirty="0"/>
              <a:t>are the </a:t>
            </a:r>
            <a:r>
              <a:rPr lang="en-US" i="1" dirty="0"/>
              <a:t>terminals</a:t>
            </a:r>
            <a:r>
              <a:rPr lang="en-US" dirty="0"/>
              <a:t> for connections, </a:t>
            </a:r>
            <a:r>
              <a:rPr lang="en-US" dirty="0" smtClean="0"/>
              <a:t>so </a:t>
            </a:r>
            <a:r>
              <a:rPr lang="en-US" dirty="0"/>
              <a:t>they are formally </a:t>
            </a:r>
            <a:r>
              <a:rPr lang="en-US" dirty="0" smtClean="0"/>
              <a:t>referenced as </a:t>
            </a:r>
            <a:r>
              <a:rPr lang="en-US" dirty="0" smtClean="0"/>
              <a:t>“</a:t>
            </a:r>
            <a:r>
              <a:rPr lang="en-US" b="1" dirty="0"/>
              <a:t>Service Termination Points</a:t>
            </a:r>
            <a:r>
              <a:rPr lang="en-US" dirty="0" smtClean="0"/>
              <a:t>” (STP</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p:txBody>
      </p:sp>
      <p:sp>
        <p:nvSpPr>
          <p:cNvPr id="2" name="Title 1"/>
          <p:cNvSpPr>
            <a:spLocks noGrp="1"/>
          </p:cNvSpPr>
          <p:nvPr>
            <p:ph type="title"/>
          </p:nvPr>
        </p:nvSpPr>
        <p:spPr>
          <a:xfrm>
            <a:off x="457200" y="338328"/>
            <a:ext cx="8229600" cy="762339"/>
          </a:xfrm>
        </p:spPr>
        <p:txBody>
          <a:bodyPr>
            <a:noAutofit/>
          </a:bodyPr>
          <a:lstStyle/>
          <a:p>
            <a:r>
              <a:rPr lang="en-US" sz="4000" dirty="0" smtClean="0"/>
              <a:t>Service Termination Points</a:t>
            </a:r>
            <a:endParaRPr lang="en-US" sz="4000" dirty="0"/>
          </a:p>
        </p:txBody>
      </p:sp>
      <p:sp>
        <p:nvSpPr>
          <p:cNvPr id="52" name="TextBox 51"/>
          <p:cNvSpPr txBox="1"/>
          <p:nvPr/>
        </p:nvSpPr>
        <p:spPr>
          <a:xfrm>
            <a:off x="4582307" y="5701421"/>
            <a:ext cx="3649353" cy="584776"/>
          </a:xfrm>
          <a:prstGeom prst="rect">
            <a:avLst/>
          </a:prstGeom>
          <a:noFill/>
        </p:spPr>
        <p:txBody>
          <a:bodyPr wrap="square" rtlCol="0">
            <a:spAutoFit/>
          </a:bodyPr>
          <a:lstStyle/>
          <a:p>
            <a:r>
              <a:rPr lang="en-US" sz="1600" dirty="0"/>
              <a:t> </a:t>
            </a:r>
            <a:r>
              <a:rPr lang="en-US" sz="1600" dirty="0" smtClean="0"/>
              <a:t>A conceptual model of the connection conduit between A and B:  A</a:t>
            </a:r>
            <a:r>
              <a:rPr lang="en-US" sz="1600" dirty="0"/>
              <a:t>&gt;B</a:t>
            </a:r>
          </a:p>
        </p:txBody>
      </p:sp>
      <p:sp>
        <p:nvSpPr>
          <p:cNvPr id="57" name="TextBox 56"/>
          <p:cNvSpPr txBox="1"/>
          <p:nvPr/>
        </p:nvSpPr>
        <p:spPr>
          <a:xfrm>
            <a:off x="6163586" y="4196746"/>
            <a:ext cx="734584" cy="523220"/>
          </a:xfrm>
          <a:prstGeom prst="rect">
            <a:avLst/>
          </a:prstGeom>
          <a:noFill/>
        </p:spPr>
        <p:txBody>
          <a:bodyPr wrap="none" rtlCol="0">
            <a:spAutoFit/>
          </a:bodyPr>
          <a:lstStyle/>
          <a:p>
            <a:r>
              <a:rPr lang="en-US" sz="1400" dirty="0" smtClean="0"/>
              <a:t>Ingress</a:t>
            </a:r>
          </a:p>
          <a:p>
            <a:r>
              <a:rPr lang="en-US" sz="1400" dirty="0" smtClean="0"/>
              <a:t>STP </a:t>
            </a:r>
            <a:r>
              <a:rPr lang="en-US" sz="1400" dirty="0"/>
              <a:t>A</a:t>
            </a:r>
          </a:p>
        </p:txBody>
      </p:sp>
      <p:sp>
        <p:nvSpPr>
          <p:cNvPr id="53" name="TextBox 52"/>
          <p:cNvSpPr txBox="1"/>
          <p:nvPr/>
        </p:nvSpPr>
        <p:spPr>
          <a:xfrm>
            <a:off x="7453097" y="4442961"/>
            <a:ext cx="681196" cy="523220"/>
          </a:xfrm>
          <a:prstGeom prst="rect">
            <a:avLst/>
          </a:prstGeom>
          <a:noFill/>
        </p:spPr>
        <p:txBody>
          <a:bodyPr wrap="none" rtlCol="0">
            <a:spAutoFit/>
          </a:bodyPr>
          <a:lstStyle/>
          <a:p>
            <a:r>
              <a:rPr lang="en-US" sz="1400" dirty="0" smtClean="0"/>
              <a:t>Egress</a:t>
            </a:r>
          </a:p>
          <a:p>
            <a:r>
              <a:rPr lang="en-US" sz="1400" dirty="0" smtClean="0"/>
              <a:t>STP </a:t>
            </a:r>
            <a:r>
              <a:rPr lang="en-US" sz="1400" dirty="0"/>
              <a:t>B</a:t>
            </a:r>
          </a:p>
        </p:txBody>
      </p:sp>
      <p:grpSp>
        <p:nvGrpSpPr>
          <p:cNvPr id="63" name="Group 62"/>
          <p:cNvGrpSpPr/>
          <p:nvPr/>
        </p:nvGrpSpPr>
        <p:grpSpPr>
          <a:xfrm>
            <a:off x="6104625" y="4696981"/>
            <a:ext cx="1963355" cy="983556"/>
            <a:chOff x="833587" y="4302603"/>
            <a:chExt cx="1963355" cy="983556"/>
          </a:xfrm>
        </p:grpSpPr>
        <p:grpSp>
          <p:nvGrpSpPr>
            <p:cNvPr id="40" name="Group 39"/>
            <p:cNvGrpSpPr/>
            <p:nvPr/>
          </p:nvGrpSpPr>
          <p:grpSpPr>
            <a:xfrm>
              <a:off x="833587" y="4302603"/>
              <a:ext cx="1963355" cy="983556"/>
              <a:chOff x="2128178" y="4630985"/>
              <a:chExt cx="1963355" cy="983556"/>
            </a:xfrm>
          </p:grpSpPr>
          <p:sp>
            <p:nvSpPr>
              <p:cNvPr id="38" name="Parallelogram 37"/>
              <p:cNvSpPr/>
              <p:nvPr/>
            </p:nvSpPr>
            <p:spPr>
              <a:xfrm>
                <a:off x="2128178" y="4630985"/>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Can 29"/>
              <p:cNvSpPr/>
              <p:nvPr/>
            </p:nvSpPr>
            <p:spPr>
              <a:xfrm rot="6142858">
                <a:off x="2846019" y="4386216"/>
                <a:ext cx="537756" cy="1492236"/>
              </a:xfrm>
              <a:prstGeom prst="can">
                <a:avLst>
                  <a:gd name="adj" fmla="val 3562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Parallelogram 38"/>
              <p:cNvSpPr/>
              <p:nvPr/>
            </p:nvSpPr>
            <p:spPr>
              <a:xfrm>
                <a:off x="3374198" y="4867781"/>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p:cNvSpPr/>
              <p:nvPr/>
            </p:nvSpPr>
            <p:spPr>
              <a:xfrm rot="755640">
                <a:off x="3660278" y="5002116"/>
                <a:ext cx="197504" cy="537756"/>
              </a:xfrm>
              <a:prstGeom prst="ellipse">
                <a:avLst/>
              </a:prstGeom>
              <a:gradFill flip="none" rotWithShape="1">
                <a:gsLst>
                  <a:gs pos="19000">
                    <a:schemeClr val="accent2">
                      <a:lumMod val="60000"/>
                      <a:lumOff val="40000"/>
                    </a:schemeClr>
                  </a:gs>
                  <a:gs pos="87000">
                    <a:srgbClr val="FFFFFF"/>
                  </a:gs>
                </a:gsLst>
                <a:lin ang="360000" scaled="0"/>
                <a:tileRect/>
              </a:gradFill>
              <a:ln>
                <a:noFill/>
              </a:ln>
              <a:effectLst/>
            </p:spPr>
            <p:style>
              <a:lnRef idx="1">
                <a:schemeClr val="accent1"/>
              </a:lnRef>
              <a:fillRef idx="3">
                <a:schemeClr val="accent1"/>
              </a:fillRef>
              <a:effectRef idx="2">
                <a:schemeClr val="accent1"/>
              </a:effectRef>
              <a:fontRef idx="minor">
                <a:schemeClr val="lt1"/>
              </a:fontRef>
            </p:style>
          </p:sp>
        </p:grpSp>
        <p:sp>
          <p:nvSpPr>
            <p:cNvPr id="59" name="Right Arrow 58"/>
            <p:cNvSpPr/>
            <p:nvPr/>
          </p:nvSpPr>
          <p:spPr>
            <a:xfrm rot="845439">
              <a:off x="1662151" y="4705590"/>
              <a:ext cx="259507" cy="2026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86405" y="4412983"/>
            <a:ext cx="4295902" cy="1160966"/>
            <a:chOff x="558988" y="3737002"/>
            <a:chExt cx="4295902" cy="1160966"/>
          </a:xfrm>
        </p:grpSpPr>
        <p:sp>
          <p:nvSpPr>
            <p:cNvPr id="43" name="Oval 42"/>
            <p:cNvSpPr/>
            <p:nvPr/>
          </p:nvSpPr>
          <p:spPr>
            <a:xfrm>
              <a:off x="3102290" y="3830135"/>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Network “</a:t>
              </a:r>
              <a:r>
                <a:rPr lang="en-US" dirty="0" smtClean="0"/>
                <a:t>Aruba”</a:t>
              </a:r>
              <a:endParaRPr lang="en-US" dirty="0"/>
            </a:p>
          </p:txBody>
        </p:sp>
        <p:sp>
          <p:nvSpPr>
            <p:cNvPr id="44" name="Oval 43"/>
            <p:cNvSpPr/>
            <p:nvPr/>
          </p:nvSpPr>
          <p:spPr>
            <a:xfrm>
              <a:off x="4757523" y="429711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3385924" y="471701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3544308" y="382853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3569708" y="3737002"/>
              <a:ext cx="318229" cy="369332"/>
            </a:xfrm>
            <a:prstGeom prst="rect">
              <a:avLst/>
            </a:prstGeom>
            <a:noFill/>
          </p:spPr>
          <p:txBody>
            <a:bodyPr wrap="none" rtlCol="0">
              <a:spAutoFit/>
            </a:bodyPr>
            <a:lstStyle/>
            <a:p>
              <a:r>
                <a:rPr lang="en-US"/>
                <a:t>A</a:t>
              </a:r>
            </a:p>
          </p:txBody>
        </p:sp>
        <p:sp>
          <p:nvSpPr>
            <p:cNvPr id="54" name="TextBox 53"/>
            <p:cNvSpPr txBox="1"/>
            <p:nvPr/>
          </p:nvSpPr>
          <p:spPr>
            <a:xfrm>
              <a:off x="3434242" y="4528636"/>
              <a:ext cx="318229" cy="369332"/>
            </a:xfrm>
            <a:prstGeom prst="rect">
              <a:avLst/>
            </a:prstGeom>
            <a:noFill/>
          </p:spPr>
          <p:txBody>
            <a:bodyPr wrap="none" rtlCol="0">
              <a:spAutoFit/>
            </a:bodyPr>
            <a:lstStyle/>
            <a:p>
              <a:r>
                <a:rPr lang="en-US"/>
                <a:t>C</a:t>
              </a:r>
            </a:p>
          </p:txBody>
        </p:sp>
        <p:sp>
          <p:nvSpPr>
            <p:cNvPr id="55" name="TextBox 54"/>
            <p:cNvSpPr txBox="1"/>
            <p:nvPr/>
          </p:nvSpPr>
          <p:spPr>
            <a:xfrm>
              <a:off x="4488707" y="4152954"/>
              <a:ext cx="312906" cy="369332"/>
            </a:xfrm>
            <a:prstGeom prst="rect">
              <a:avLst/>
            </a:prstGeom>
            <a:noFill/>
          </p:spPr>
          <p:txBody>
            <a:bodyPr wrap="none" rtlCol="0">
              <a:spAutoFit/>
            </a:bodyPr>
            <a:lstStyle/>
            <a:p>
              <a:r>
                <a:rPr lang="en-US"/>
                <a:t>B</a:t>
              </a:r>
            </a:p>
          </p:txBody>
        </p:sp>
        <p:sp>
          <p:nvSpPr>
            <p:cNvPr id="58" name="TextBox 57"/>
            <p:cNvSpPr txBox="1"/>
            <p:nvPr/>
          </p:nvSpPr>
          <p:spPr>
            <a:xfrm>
              <a:off x="558988" y="3828535"/>
              <a:ext cx="2222145" cy="923330"/>
            </a:xfrm>
            <a:prstGeom prst="rect">
              <a:avLst/>
            </a:prstGeom>
            <a:noFill/>
          </p:spPr>
          <p:txBody>
            <a:bodyPr wrap="none" rtlCol="0">
              <a:spAutoFit/>
            </a:bodyPr>
            <a:lstStyle/>
            <a:p>
              <a:pPr algn="r"/>
              <a:r>
                <a:rPr lang="en-US" dirty="0" smtClean="0"/>
                <a:t>Endpoints</a:t>
              </a:r>
            </a:p>
            <a:p>
              <a:pPr algn="r"/>
              <a:r>
                <a:rPr lang="en-US" dirty="0" smtClean="0"/>
                <a:t>“Service Termination</a:t>
              </a:r>
            </a:p>
            <a:p>
              <a:pPr algn="r"/>
              <a:r>
                <a:rPr lang="en-US" dirty="0" smtClean="0"/>
                <a:t>Points”</a:t>
              </a:r>
              <a:endParaRPr lang="en-US" dirty="0"/>
            </a:p>
          </p:txBody>
        </p:sp>
        <p:cxnSp>
          <p:nvCxnSpPr>
            <p:cNvPr id="60" name="Straight Arrow Connector 59"/>
            <p:cNvCxnSpPr>
              <a:stCxn id="58" idx="3"/>
              <a:endCxn id="49" idx="3"/>
            </p:cNvCxnSpPr>
            <p:nvPr/>
          </p:nvCxnSpPr>
          <p:spPr>
            <a:xfrm flipV="1">
              <a:off x="2781133" y="3908029"/>
              <a:ext cx="777434" cy="382171"/>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8" idx="3"/>
              <a:endCxn id="47" idx="1"/>
            </p:cNvCxnSpPr>
            <p:nvPr/>
          </p:nvCxnSpPr>
          <p:spPr>
            <a:xfrm>
              <a:off x="2781133" y="4290200"/>
              <a:ext cx="619050" cy="44045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979496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Explain the </a:t>
            </a:r>
            <a:r>
              <a:rPr lang="en-US" b="1" dirty="0" smtClean="0"/>
              <a:t>Network Services Interface </a:t>
            </a:r>
          </a:p>
          <a:p>
            <a:endParaRPr lang="en-US" dirty="0"/>
          </a:p>
          <a:p>
            <a:r>
              <a:rPr lang="en-US" dirty="0" smtClean="0"/>
              <a:t>Provide a network </a:t>
            </a:r>
            <a:r>
              <a:rPr lang="en-US" dirty="0"/>
              <a:t>e</a:t>
            </a:r>
            <a:r>
              <a:rPr lang="en-US" dirty="0" smtClean="0"/>
              <a:t>ngineer’s perspective on deployment planning </a:t>
            </a:r>
          </a:p>
          <a:p>
            <a:endParaRPr lang="en-US" dirty="0"/>
          </a:p>
          <a:p>
            <a:r>
              <a:rPr lang="en-US" dirty="0" smtClean="0"/>
              <a:t>Provide hands on experience constructing NSI services</a:t>
            </a:r>
            <a:endParaRPr lang="en-US" dirty="0"/>
          </a:p>
        </p:txBody>
      </p:sp>
      <p:sp>
        <p:nvSpPr>
          <p:cNvPr id="3" name="Title 2"/>
          <p:cNvSpPr>
            <a:spLocks noGrp="1"/>
          </p:cNvSpPr>
          <p:nvPr>
            <p:ph type="title"/>
          </p:nvPr>
        </p:nvSpPr>
        <p:spPr/>
        <p:txBody>
          <a:bodyPr/>
          <a:lstStyle/>
          <a:p>
            <a:r>
              <a:rPr lang="en-US" dirty="0" smtClean="0"/>
              <a:t>Today’s Objectives:</a:t>
            </a:r>
            <a:endParaRPr lang="en-US" dirty="0"/>
          </a:p>
        </p:txBody>
      </p:sp>
    </p:spTree>
    <p:extLst>
      <p:ext uri="{BB962C8B-B14F-4D97-AF65-F5344CB8AC3E}">
        <p14:creationId xmlns:p14="http://schemas.microsoft.com/office/powerpoint/2010/main" val="34762943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11656"/>
            <a:ext cx="8062504" cy="5190744"/>
          </a:xfrm>
        </p:spPr>
        <p:txBody>
          <a:bodyPr>
            <a:normAutofit fontScale="85000" lnSpcReduction="20000"/>
          </a:bodyPr>
          <a:lstStyle/>
          <a:p>
            <a:r>
              <a:rPr lang="en-US" dirty="0" smtClean="0"/>
              <a:t>An STP </a:t>
            </a:r>
            <a:r>
              <a:rPr lang="en-US" i="1" u="sng" dirty="0" smtClean="0"/>
              <a:t>Identifier</a:t>
            </a:r>
            <a:r>
              <a:rPr lang="en-US" i="1" dirty="0" smtClean="0"/>
              <a:t> </a:t>
            </a:r>
            <a:r>
              <a:rPr lang="en-US" dirty="0" smtClean="0"/>
              <a:t>is a symbolic name – it serves only to </a:t>
            </a:r>
            <a:r>
              <a:rPr lang="en-US" dirty="0" smtClean="0"/>
              <a:t>identify a unique </a:t>
            </a:r>
            <a:r>
              <a:rPr lang="en-US" dirty="0" smtClean="0"/>
              <a:t>endpoint globally without </a:t>
            </a:r>
            <a:r>
              <a:rPr lang="en-US" dirty="0" smtClean="0"/>
              <a:t>expressing </a:t>
            </a:r>
            <a:r>
              <a:rPr lang="en-US" dirty="0" smtClean="0"/>
              <a:t>any </a:t>
            </a:r>
            <a:r>
              <a:rPr lang="en-US" dirty="0" smtClean="0"/>
              <a:t>[intra-domain] technical </a:t>
            </a:r>
            <a:r>
              <a:rPr lang="en-US" dirty="0" smtClean="0"/>
              <a:t>specifics about the endpoint</a:t>
            </a:r>
          </a:p>
          <a:p>
            <a:r>
              <a:rPr lang="en-US" dirty="0" smtClean="0"/>
              <a:t>An NSI STP </a:t>
            </a:r>
            <a:r>
              <a:rPr lang="en-US" i="1" dirty="0" smtClean="0"/>
              <a:t>Identifier</a:t>
            </a:r>
            <a:r>
              <a:rPr lang="en-US" dirty="0" smtClean="0"/>
              <a:t> consists of two </a:t>
            </a:r>
            <a:r>
              <a:rPr lang="en-US" dirty="0"/>
              <a:t>parts:	</a:t>
            </a:r>
            <a:endParaRPr lang="en-US" dirty="0" smtClean="0"/>
          </a:p>
          <a:p>
            <a:pPr marL="301943" lvl="1" indent="0">
              <a:buNone/>
            </a:pPr>
            <a:r>
              <a:rPr lang="en-US" dirty="0"/>
              <a:t>	</a:t>
            </a:r>
            <a:r>
              <a:rPr lang="en-US" dirty="0" smtClean="0"/>
              <a:t>	&lt;</a:t>
            </a:r>
            <a:r>
              <a:rPr lang="en-US" dirty="0" err="1"/>
              <a:t>networkID</a:t>
            </a:r>
            <a:r>
              <a:rPr lang="en-US" dirty="0"/>
              <a:t>&gt; : &lt;</a:t>
            </a:r>
            <a:r>
              <a:rPr lang="en-US" dirty="0" err="1"/>
              <a:t>localID</a:t>
            </a:r>
            <a:r>
              <a:rPr lang="en-US" dirty="0"/>
              <a:t>&gt;</a:t>
            </a:r>
          </a:p>
          <a:p>
            <a:pPr lvl="1"/>
            <a:r>
              <a:rPr lang="en-US" dirty="0"/>
              <a:t>The </a:t>
            </a:r>
            <a:r>
              <a:rPr lang="en-US" dirty="0" err="1"/>
              <a:t>networkID</a:t>
            </a:r>
            <a:r>
              <a:rPr lang="en-US" dirty="0"/>
              <a:t> is the NSI </a:t>
            </a:r>
            <a:r>
              <a:rPr lang="en-US" dirty="0" smtClean="0"/>
              <a:t>Network in </a:t>
            </a:r>
            <a:r>
              <a:rPr lang="en-US" dirty="0"/>
              <a:t>which the STP resides, </a:t>
            </a:r>
          </a:p>
          <a:p>
            <a:pPr lvl="1"/>
            <a:r>
              <a:rPr lang="en-US" dirty="0"/>
              <a:t>The </a:t>
            </a:r>
            <a:r>
              <a:rPr lang="en-US" dirty="0" err="1"/>
              <a:t>localID</a:t>
            </a:r>
            <a:r>
              <a:rPr lang="en-US" dirty="0"/>
              <a:t> </a:t>
            </a:r>
            <a:r>
              <a:rPr lang="en-US" dirty="0" smtClean="0"/>
              <a:t>identifies </a:t>
            </a:r>
            <a:r>
              <a:rPr lang="en-US" dirty="0"/>
              <a:t>the STP within that network </a:t>
            </a:r>
          </a:p>
          <a:p>
            <a:pPr marL="301943" lvl="1" indent="0">
              <a:buNone/>
            </a:pPr>
            <a:r>
              <a:rPr lang="en-US" dirty="0"/>
              <a:t>Ex:     </a:t>
            </a:r>
            <a:r>
              <a:rPr lang="en-US" b="1" dirty="0">
                <a:solidFill>
                  <a:srgbClr val="000000"/>
                </a:solidFill>
              </a:rPr>
              <a:t>Aruba : A1</a:t>
            </a:r>
            <a:r>
              <a:rPr lang="en-US" dirty="0"/>
              <a:t>         or:     </a:t>
            </a:r>
            <a:r>
              <a:rPr lang="en-US" b="1" dirty="0" err="1">
                <a:solidFill>
                  <a:srgbClr val="000000"/>
                </a:solidFill>
              </a:rPr>
              <a:t>Nordunet</a:t>
            </a:r>
            <a:r>
              <a:rPr lang="en-US" b="1" dirty="0">
                <a:solidFill>
                  <a:srgbClr val="000000"/>
                </a:solidFill>
              </a:rPr>
              <a:t> : CPH1-ge-0-3-1780</a:t>
            </a:r>
          </a:p>
          <a:p>
            <a:endParaRPr lang="en-US" dirty="0" smtClean="0"/>
          </a:p>
          <a:p>
            <a:pPr lvl="1"/>
            <a:r>
              <a:rPr lang="en-US" dirty="0" smtClean="0"/>
              <a:t>NSI Network IDs are required to be globally </a:t>
            </a:r>
            <a:r>
              <a:rPr lang="en-US" dirty="0" smtClean="0"/>
              <a:t>unique</a:t>
            </a:r>
          </a:p>
          <a:p>
            <a:pPr lvl="1"/>
            <a:endParaRPr lang="en-US" dirty="0" smtClean="0"/>
          </a:p>
          <a:p>
            <a:pPr lvl="1"/>
            <a:r>
              <a:rPr lang="en-US" dirty="0" smtClean="0"/>
              <a:t>Local IDs </a:t>
            </a:r>
            <a:r>
              <a:rPr lang="en-US" dirty="0" smtClean="0"/>
              <a:t>must be </a:t>
            </a:r>
            <a:r>
              <a:rPr lang="en-US" dirty="0" smtClean="0"/>
              <a:t>unique within the scope of </a:t>
            </a:r>
            <a:r>
              <a:rPr lang="en-US" dirty="0" smtClean="0"/>
              <a:t>their </a:t>
            </a:r>
            <a:r>
              <a:rPr lang="en-US" dirty="0" smtClean="0"/>
              <a:t>NSI </a:t>
            </a:r>
            <a:r>
              <a:rPr lang="en-US" dirty="0" smtClean="0"/>
              <a:t>Network</a:t>
            </a:r>
            <a:r>
              <a:rPr lang="en-US" dirty="0" smtClean="0"/>
              <a:t>.</a:t>
            </a:r>
          </a:p>
          <a:p>
            <a:endParaRPr lang="en-US" dirty="0"/>
          </a:p>
          <a:p>
            <a:r>
              <a:rPr lang="en-US" dirty="0" smtClean="0"/>
              <a:t>The only relevant NSI information carried by an STP </a:t>
            </a:r>
            <a:r>
              <a:rPr lang="en-US" dirty="0"/>
              <a:t>I</a:t>
            </a:r>
            <a:r>
              <a:rPr lang="en-US" dirty="0" smtClean="0"/>
              <a:t>dentifier </a:t>
            </a:r>
            <a:r>
              <a:rPr lang="en-US" dirty="0" smtClean="0"/>
              <a:t>is the network in which it resides </a:t>
            </a:r>
            <a:endParaRPr lang="en-US" dirty="0" smtClean="0"/>
          </a:p>
          <a:p>
            <a:pPr lvl="1"/>
            <a:r>
              <a:rPr lang="en-US" dirty="0"/>
              <a:t>W</a:t>
            </a:r>
            <a:r>
              <a:rPr lang="en-US" dirty="0" smtClean="0"/>
              <a:t>hich </a:t>
            </a:r>
            <a:r>
              <a:rPr lang="en-US" dirty="0" smtClean="0"/>
              <a:t>is </a:t>
            </a:r>
            <a:r>
              <a:rPr lang="en-US" dirty="0" smtClean="0"/>
              <a:t>[really] all </a:t>
            </a:r>
            <a:r>
              <a:rPr lang="en-US" dirty="0" smtClean="0"/>
              <a:t>NSI inter-domain path planning </a:t>
            </a:r>
            <a:r>
              <a:rPr lang="en-US" i="1" u="sng" dirty="0" smtClean="0"/>
              <a:t>needs</a:t>
            </a:r>
            <a:r>
              <a:rPr lang="en-US" dirty="0" smtClean="0"/>
              <a:t> to </a:t>
            </a:r>
            <a:r>
              <a:rPr lang="en-US" dirty="0" smtClean="0"/>
              <a:t>know</a:t>
            </a:r>
          </a:p>
          <a:p>
            <a:pPr lvl="1"/>
            <a:endParaRPr lang="en-US" dirty="0" smtClean="0"/>
          </a:p>
          <a:p>
            <a:pPr marL="301943" lvl="1" indent="0">
              <a:buNone/>
            </a:pPr>
            <a:r>
              <a:rPr lang="en-US" b="1" dirty="0">
                <a:solidFill>
                  <a:srgbClr val="000000"/>
                </a:solidFill>
              </a:rPr>
              <a:t>	</a:t>
            </a:r>
            <a:r>
              <a:rPr lang="en-US" b="1" dirty="0" smtClean="0">
                <a:solidFill>
                  <a:srgbClr val="000000"/>
                </a:solidFill>
              </a:rPr>
              <a:t>	</a:t>
            </a:r>
            <a:endParaRPr lang="en-US" sz="1700" dirty="0" smtClean="0"/>
          </a:p>
        </p:txBody>
      </p:sp>
      <p:sp>
        <p:nvSpPr>
          <p:cNvPr id="3" name="Title 2"/>
          <p:cNvSpPr>
            <a:spLocks noGrp="1"/>
          </p:cNvSpPr>
          <p:nvPr>
            <p:ph type="title"/>
          </p:nvPr>
        </p:nvSpPr>
        <p:spPr>
          <a:xfrm>
            <a:off x="457200" y="338328"/>
            <a:ext cx="8229600" cy="973328"/>
          </a:xfrm>
        </p:spPr>
        <p:txBody>
          <a:bodyPr/>
          <a:lstStyle/>
          <a:p>
            <a:r>
              <a:rPr lang="en-US" dirty="0" smtClean="0"/>
              <a:t>STP Identifiers</a:t>
            </a:r>
            <a:endParaRPr lang="en-US" dirty="0"/>
          </a:p>
        </p:txBody>
      </p:sp>
    </p:spTree>
    <p:extLst>
      <p:ext uri="{BB962C8B-B14F-4D97-AF65-F5344CB8AC3E}">
        <p14:creationId xmlns:p14="http://schemas.microsoft.com/office/powerpoint/2010/main" val="1113587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5956"/>
            <a:ext cx="8229600" cy="3450844"/>
          </a:xfrm>
        </p:spPr>
        <p:txBody>
          <a:bodyPr>
            <a:normAutofit/>
          </a:bodyPr>
          <a:lstStyle/>
          <a:p>
            <a:r>
              <a:rPr lang="en-US" dirty="0" smtClean="0"/>
              <a:t>STP 2-tuple Identifier contains enough information in their name to </a:t>
            </a:r>
            <a:r>
              <a:rPr lang="en-US" dirty="0" smtClean="0"/>
              <a:t>associate the end points with their networks.</a:t>
            </a:r>
          </a:p>
          <a:p>
            <a:pPr lvl="1"/>
            <a:r>
              <a:rPr lang="en-US" dirty="0" smtClean="0"/>
              <a:t>This is sufficient to allow the NSI agents to </a:t>
            </a:r>
            <a:r>
              <a:rPr lang="en-US" dirty="0" smtClean="0"/>
              <a:t>perform </a:t>
            </a:r>
            <a:r>
              <a:rPr lang="en-US" dirty="0" smtClean="0"/>
              <a:t>inter-domain path finding.</a:t>
            </a:r>
          </a:p>
          <a:p>
            <a:pPr lvl="1"/>
            <a:r>
              <a:rPr lang="en-US" sz="2000" dirty="0" smtClean="0"/>
              <a:t>The </a:t>
            </a:r>
            <a:r>
              <a:rPr lang="en-US" sz="2000" dirty="0" err="1" smtClean="0"/>
              <a:t>localID</a:t>
            </a:r>
            <a:r>
              <a:rPr lang="en-US" sz="2000" dirty="0" smtClean="0"/>
              <a:t> is only used by </a:t>
            </a:r>
            <a:r>
              <a:rPr lang="en-US" sz="2000" dirty="0" smtClean="0"/>
              <a:t>the</a:t>
            </a:r>
            <a:r>
              <a:rPr lang="en-US" sz="2000" dirty="0" smtClean="0"/>
              <a:t> first/last hop networks </a:t>
            </a:r>
            <a:r>
              <a:rPr lang="en-US" sz="2000" dirty="0" smtClean="0"/>
              <a:t>for </a:t>
            </a:r>
            <a:r>
              <a:rPr lang="en-US" sz="2000" dirty="0" smtClean="0"/>
              <a:t>the intra-domain path </a:t>
            </a:r>
            <a:r>
              <a:rPr lang="en-US" sz="2000" dirty="0" smtClean="0"/>
              <a:t>planning</a:t>
            </a:r>
          </a:p>
          <a:p>
            <a:r>
              <a:rPr lang="en-US" dirty="0" smtClean="0"/>
              <a:t>The local NRM translates a </a:t>
            </a:r>
            <a:r>
              <a:rPr lang="en-US" dirty="0" err="1" smtClean="0"/>
              <a:t>localID</a:t>
            </a:r>
            <a:r>
              <a:rPr lang="en-US" dirty="0" smtClean="0"/>
              <a:t> portion of the STP Identifier to the local private topological information necessary to provision the connection.  For example:</a:t>
            </a:r>
            <a:endParaRPr lang="en-US" dirty="0" smtClean="0"/>
          </a:p>
        </p:txBody>
      </p:sp>
      <p:sp>
        <p:nvSpPr>
          <p:cNvPr id="3" name="Title 2"/>
          <p:cNvSpPr>
            <a:spLocks noGrp="1"/>
          </p:cNvSpPr>
          <p:nvPr>
            <p:ph type="title"/>
          </p:nvPr>
        </p:nvSpPr>
        <p:spPr/>
        <p:txBody>
          <a:bodyPr/>
          <a:lstStyle/>
          <a:p>
            <a:r>
              <a:rPr lang="en-US" dirty="0" smtClean="0"/>
              <a:t>STP </a:t>
            </a:r>
            <a:r>
              <a:rPr lang="en-US" dirty="0" smtClean="0"/>
              <a:t>“2</a:t>
            </a:r>
            <a:r>
              <a:rPr lang="en-US" dirty="0" smtClean="0"/>
              <a:t>-</a:t>
            </a:r>
            <a:r>
              <a:rPr lang="en-US" dirty="0" smtClean="0"/>
              <a:t>tuple” </a:t>
            </a:r>
            <a:r>
              <a:rPr lang="en-US" dirty="0" smtClean="0"/>
              <a:t>Identifiers</a:t>
            </a:r>
            <a:endParaRPr lang="en-US" dirty="0"/>
          </a:p>
        </p:txBody>
      </p:sp>
      <p:sp>
        <p:nvSpPr>
          <p:cNvPr id="4" name="TextBox 3"/>
          <p:cNvSpPr txBox="1"/>
          <p:nvPr/>
        </p:nvSpPr>
        <p:spPr>
          <a:xfrm>
            <a:off x="304800" y="4787612"/>
            <a:ext cx="8525933" cy="2031325"/>
          </a:xfrm>
          <a:prstGeom prst="rect">
            <a:avLst/>
          </a:prstGeom>
          <a:noFill/>
        </p:spPr>
        <p:txBody>
          <a:bodyPr wrap="square" rtlCol="0">
            <a:spAutoFit/>
          </a:bodyPr>
          <a:lstStyle/>
          <a:p>
            <a:r>
              <a:rPr lang="en-US" sz="1400" dirty="0" err="1" smtClean="0">
                <a:latin typeface="Courier"/>
                <a:cs typeface="Courier"/>
              </a:rPr>
              <a:t>NetworkId</a:t>
            </a:r>
            <a:r>
              <a:rPr lang="en-US" sz="1400" dirty="0" smtClean="0">
                <a:latin typeface="Courier"/>
                <a:cs typeface="Courier"/>
              </a:rPr>
              <a:t> “</a:t>
            </a:r>
            <a:r>
              <a:rPr lang="en-US" sz="1400" dirty="0" err="1" smtClean="0">
                <a:latin typeface="Courier"/>
                <a:cs typeface="Courier"/>
              </a:rPr>
              <a:t>aruba</a:t>
            </a:r>
            <a:r>
              <a:rPr lang="en-US" sz="1400" dirty="0" smtClean="0">
                <a:latin typeface="Courier"/>
                <a:cs typeface="Courier"/>
              </a:rPr>
              <a:t>”:</a:t>
            </a:r>
          </a:p>
          <a:p>
            <a:r>
              <a:rPr lang="en-US" sz="1400" b="1" dirty="0" smtClean="0">
                <a:latin typeface="Courier"/>
                <a:cs typeface="Courier"/>
              </a:rPr>
              <a:t>Local ID       	Switch			port		</a:t>
            </a:r>
            <a:r>
              <a:rPr lang="en-US" sz="1400" b="1" dirty="0" err="1" smtClean="0">
                <a:latin typeface="Courier"/>
                <a:cs typeface="Courier"/>
              </a:rPr>
              <a:t>Qtag</a:t>
            </a:r>
            <a:r>
              <a:rPr lang="en-US" sz="1400" b="1" dirty="0">
                <a:latin typeface="Courier"/>
                <a:cs typeface="Courier"/>
              </a:rPr>
              <a:t>	</a:t>
            </a:r>
            <a:r>
              <a:rPr lang="en-US" sz="1400" b="1" dirty="0" smtClean="0">
                <a:latin typeface="Courier"/>
                <a:cs typeface="Courier"/>
              </a:rPr>
              <a:t>	</a:t>
            </a:r>
            <a:r>
              <a:rPr lang="en-US" sz="1400" b="1" dirty="0" err="1" smtClean="0">
                <a:latin typeface="Courier"/>
                <a:cs typeface="Courier"/>
              </a:rPr>
              <a:t>QinQ</a:t>
            </a:r>
            <a:r>
              <a:rPr lang="en-US" sz="1400" b="1" dirty="0" smtClean="0">
                <a:latin typeface="Courier"/>
                <a:cs typeface="Courier"/>
              </a:rPr>
              <a:t>		Remote</a:t>
            </a:r>
          </a:p>
          <a:p>
            <a:r>
              <a:rPr lang="en-US" sz="1400" dirty="0" smtClean="0">
                <a:latin typeface="Courier"/>
                <a:cs typeface="Courier"/>
              </a:rPr>
              <a:t>A100				cph1				g10  	100		-		-</a:t>
            </a:r>
          </a:p>
          <a:p>
            <a:r>
              <a:rPr lang="en-US" sz="1400" dirty="0">
                <a:latin typeface="Courier"/>
                <a:cs typeface="Courier"/>
              </a:rPr>
              <a:t>A</a:t>
            </a:r>
            <a:r>
              <a:rPr lang="en-US" sz="1400" dirty="0" smtClean="0">
                <a:latin typeface="Courier"/>
                <a:cs typeface="Courier"/>
              </a:rPr>
              <a:t>101      		cph1  			g12		101		-		aruba:Port3-80</a:t>
            </a:r>
          </a:p>
          <a:p>
            <a:r>
              <a:rPr lang="en-US" sz="1400" dirty="0" smtClean="0">
                <a:latin typeface="Courier"/>
                <a:cs typeface="Courier"/>
              </a:rPr>
              <a:t>Port3-80      	192.168.1.151	g3		1780		-		aruba:A101</a:t>
            </a:r>
            <a:endParaRPr lang="en-US" sz="1400" dirty="0">
              <a:latin typeface="Courier"/>
              <a:cs typeface="Courier"/>
            </a:endParaRPr>
          </a:p>
          <a:p>
            <a:r>
              <a:rPr lang="en-US" sz="1400" dirty="0" smtClean="0">
                <a:latin typeface="Courier"/>
                <a:cs typeface="Courier"/>
              </a:rPr>
              <a:t>Port24-99		192.168.1.151	g24		1799		200		aruba:Port4-z</a:t>
            </a:r>
            <a:endParaRPr lang="en-US" sz="1400" dirty="0">
              <a:latin typeface="Courier"/>
              <a:cs typeface="Courier"/>
            </a:endParaRPr>
          </a:p>
          <a:p>
            <a:r>
              <a:rPr lang="en-US" sz="1400" dirty="0" smtClean="0">
                <a:latin typeface="Courier"/>
                <a:cs typeface="Courier"/>
              </a:rPr>
              <a:t>Bonaire81		cph1				g3		1781</a:t>
            </a:r>
            <a:r>
              <a:rPr lang="en-US" sz="1400" dirty="0">
                <a:latin typeface="Courier"/>
                <a:cs typeface="Courier"/>
              </a:rPr>
              <a:t>	</a:t>
            </a:r>
            <a:r>
              <a:rPr lang="en-US" sz="1400" dirty="0" smtClean="0">
                <a:latin typeface="Courier"/>
                <a:cs typeface="Courier"/>
              </a:rPr>
              <a:t>	-		bonaire:p3-12</a:t>
            </a:r>
          </a:p>
          <a:p>
            <a:r>
              <a:rPr lang="en-US" sz="1400" dirty="0" err="1" smtClean="0">
                <a:latin typeface="Courier"/>
                <a:cs typeface="Courier"/>
              </a:rPr>
              <a:t>Cust</a:t>
            </a:r>
            <a:r>
              <a:rPr lang="en-US" sz="1400" dirty="0" smtClean="0">
                <a:latin typeface="Courier"/>
                <a:cs typeface="Courier"/>
              </a:rPr>
              <a:t>-Acme		nyc1				g9		-		-		-	</a:t>
            </a:r>
          </a:p>
          <a:p>
            <a:r>
              <a:rPr lang="en-US" sz="1400" dirty="0" smtClean="0">
                <a:latin typeface="Courier"/>
                <a:cs typeface="Courier"/>
              </a:rPr>
              <a:t>Port4-z			nyc1				g4		1799		-		aruba:port24-99	</a:t>
            </a:r>
            <a:endParaRPr lang="en-US" sz="1400" dirty="0">
              <a:latin typeface="Courier"/>
              <a:cs typeface="Courier"/>
            </a:endParaRPr>
          </a:p>
        </p:txBody>
      </p:sp>
    </p:spTree>
    <p:extLst>
      <p:ext uri="{BB962C8B-B14F-4D97-AF65-F5344CB8AC3E}">
        <p14:creationId xmlns:p14="http://schemas.microsoft.com/office/powerpoint/2010/main" val="20529654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596" y="1311656"/>
            <a:ext cx="7948204" cy="5266944"/>
          </a:xfrm>
        </p:spPr>
        <p:txBody>
          <a:bodyPr>
            <a:normAutofit fontScale="92500" lnSpcReduction="10000"/>
          </a:bodyPr>
          <a:lstStyle/>
          <a:p>
            <a:r>
              <a:rPr lang="en-US" dirty="0" smtClean="0"/>
              <a:t>STPs can be </a:t>
            </a:r>
            <a:r>
              <a:rPr lang="en-US" i="1" u="sng" dirty="0" smtClean="0"/>
              <a:t>referenced</a:t>
            </a:r>
            <a:r>
              <a:rPr lang="en-US" dirty="0" smtClean="0"/>
              <a:t> </a:t>
            </a:r>
            <a:r>
              <a:rPr lang="en-US" dirty="0" smtClean="0"/>
              <a:t>using </a:t>
            </a:r>
            <a:r>
              <a:rPr lang="en-US" dirty="0" smtClean="0"/>
              <a:t>“type value pairs</a:t>
            </a:r>
            <a:r>
              <a:rPr lang="en-US" dirty="0" smtClean="0"/>
              <a:t>”:</a:t>
            </a:r>
            <a:endParaRPr lang="en-US" dirty="0" smtClean="0"/>
          </a:p>
          <a:p>
            <a:pPr lvl="1"/>
            <a:r>
              <a:rPr lang="en-US" dirty="0" smtClean="0"/>
              <a:t>A TV Pair contains a “type” identifier, and a value for that type.</a:t>
            </a:r>
          </a:p>
          <a:p>
            <a:pPr lvl="1"/>
            <a:r>
              <a:rPr lang="en-US" dirty="0" smtClean="0"/>
              <a:t>E.g. a STP identifier can be referenced using TVP syntax: </a:t>
            </a:r>
            <a:endParaRPr lang="en-US" dirty="0" smtClean="0"/>
          </a:p>
          <a:p>
            <a:pPr marL="301943" lvl="1" indent="0">
              <a:buNone/>
            </a:pPr>
            <a:r>
              <a:rPr lang="en-US" b="1" dirty="0" err="1" smtClean="0">
                <a:solidFill>
                  <a:srgbClr val="000000"/>
                </a:solidFill>
                <a:latin typeface="Arial"/>
                <a:cs typeface="Arial"/>
              </a:rPr>
              <a:t>NetworkID</a:t>
            </a:r>
            <a:r>
              <a:rPr lang="en-US" b="1" dirty="0" smtClean="0">
                <a:solidFill>
                  <a:srgbClr val="000000"/>
                </a:solidFill>
                <a:latin typeface="Arial"/>
                <a:cs typeface="Arial"/>
              </a:rPr>
              <a:t>=“</a:t>
            </a:r>
            <a:r>
              <a:rPr lang="en-US" b="1" dirty="0" err="1" smtClean="0">
                <a:solidFill>
                  <a:srgbClr val="000000"/>
                </a:solidFill>
                <a:latin typeface="Arial"/>
                <a:cs typeface="Arial"/>
              </a:rPr>
              <a:t>ets.nordu.net</a:t>
            </a:r>
            <a:r>
              <a:rPr lang="en-US" b="1" dirty="0" smtClean="0">
                <a:solidFill>
                  <a:srgbClr val="000000"/>
                </a:solidFill>
                <a:latin typeface="Arial"/>
                <a:cs typeface="Arial"/>
              </a:rPr>
              <a:t>”, </a:t>
            </a:r>
            <a:r>
              <a:rPr lang="en-US" b="1" dirty="0" err="1" smtClean="0">
                <a:solidFill>
                  <a:srgbClr val="000000"/>
                </a:solidFill>
                <a:latin typeface="Arial"/>
                <a:cs typeface="Arial"/>
              </a:rPr>
              <a:t>LocalId</a:t>
            </a:r>
            <a:r>
              <a:rPr lang="en-US" b="1" dirty="0" smtClean="0">
                <a:solidFill>
                  <a:srgbClr val="000000"/>
                </a:solidFill>
                <a:latin typeface="Arial"/>
                <a:cs typeface="Arial"/>
              </a:rPr>
              <a:t>=“ams80”</a:t>
            </a:r>
          </a:p>
          <a:p>
            <a:pPr lvl="1"/>
            <a:endParaRPr lang="en-US" b="1" dirty="0"/>
          </a:p>
          <a:p>
            <a:r>
              <a:rPr lang="en-US" dirty="0" smtClean="0"/>
              <a:t>TV pairs allow us to reference STPs using either </a:t>
            </a:r>
            <a:r>
              <a:rPr lang="en-US" dirty="0" smtClean="0"/>
              <a:t>the abstract NSI </a:t>
            </a:r>
            <a:r>
              <a:rPr lang="en-US" dirty="0" smtClean="0"/>
              <a:t>symbolic identifiers, or to </a:t>
            </a:r>
            <a:r>
              <a:rPr lang="en-US" dirty="0" smtClean="0"/>
              <a:t>describe an endpoint using more detailed technical information [if known]:</a:t>
            </a:r>
            <a:endParaRPr lang="en-US" dirty="0" smtClean="0"/>
          </a:p>
          <a:p>
            <a:pPr marL="301943" lvl="1" indent="0">
              <a:buNone/>
            </a:pPr>
            <a:r>
              <a:rPr lang="en-US" b="1" dirty="0" err="1" smtClean="0">
                <a:solidFill>
                  <a:srgbClr val="000000"/>
                </a:solidFill>
                <a:latin typeface="Arial"/>
                <a:cs typeface="Arial"/>
              </a:rPr>
              <a:t>NetworkID</a:t>
            </a:r>
            <a:r>
              <a:rPr lang="en-US" b="1" dirty="0">
                <a:solidFill>
                  <a:srgbClr val="000000"/>
                </a:solidFill>
                <a:latin typeface="Arial"/>
                <a:cs typeface="Arial"/>
              </a:rPr>
              <a:t>=“</a:t>
            </a:r>
            <a:r>
              <a:rPr lang="en-US" b="1" dirty="0" err="1">
                <a:solidFill>
                  <a:srgbClr val="000000"/>
                </a:solidFill>
                <a:latin typeface="Arial"/>
                <a:cs typeface="Arial"/>
              </a:rPr>
              <a:t>ets.nordu.net</a:t>
            </a:r>
            <a:r>
              <a:rPr lang="en-US" b="1" dirty="0">
                <a:solidFill>
                  <a:srgbClr val="000000"/>
                </a:solidFill>
                <a:latin typeface="Arial"/>
                <a:cs typeface="Arial"/>
              </a:rPr>
              <a:t>”, region=“</a:t>
            </a:r>
            <a:r>
              <a:rPr lang="en-US" b="1" dirty="0" err="1">
                <a:solidFill>
                  <a:srgbClr val="000000"/>
                </a:solidFill>
                <a:latin typeface="Arial"/>
                <a:cs typeface="Arial"/>
              </a:rPr>
              <a:t>denmark</a:t>
            </a:r>
            <a:r>
              <a:rPr lang="en-US" b="1" dirty="0">
                <a:solidFill>
                  <a:srgbClr val="000000"/>
                </a:solidFill>
                <a:latin typeface="Arial"/>
                <a:cs typeface="Arial"/>
              </a:rPr>
              <a:t>”, node=“cph1”, port=“ge2-3”, </a:t>
            </a:r>
            <a:r>
              <a:rPr lang="en-US" b="1" dirty="0" err="1">
                <a:solidFill>
                  <a:srgbClr val="000000"/>
                </a:solidFill>
                <a:latin typeface="Arial"/>
                <a:cs typeface="Arial"/>
              </a:rPr>
              <a:t>vlan</a:t>
            </a:r>
            <a:r>
              <a:rPr lang="en-US" b="1" dirty="0" smtClean="0">
                <a:solidFill>
                  <a:srgbClr val="000000"/>
                </a:solidFill>
                <a:latin typeface="Arial"/>
                <a:cs typeface="Arial"/>
              </a:rPr>
              <a:t>=“1780” </a:t>
            </a:r>
            <a:r>
              <a:rPr lang="en-US" b="1" dirty="0">
                <a:solidFill>
                  <a:srgbClr val="000000"/>
                </a:solidFill>
                <a:latin typeface="Arial"/>
                <a:cs typeface="Arial"/>
              </a:rPr>
              <a:t>;</a:t>
            </a:r>
          </a:p>
          <a:p>
            <a:pPr marL="0" indent="0">
              <a:buNone/>
            </a:pPr>
            <a:endParaRPr lang="en-US" dirty="0" smtClean="0"/>
          </a:p>
          <a:p>
            <a:pPr lvl="1"/>
            <a:r>
              <a:rPr lang="en-US" dirty="0" smtClean="0"/>
              <a:t>A </a:t>
            </a:r>
            <a:r>
              <a:rPr lang="en-US" dirty="0" smtClean="0"/>
              <a:t>fully specified NML topological “n-tuple” reference in TVP form:</a:t>
            </a:r>
          </a:p>
          <a:p>
            <a:pPr marL="301943" lvl="1" indent="0">
              <a:buNone/>
            </a:pPr>
            <a:r>
              <a:rPr lang="en-US" b="1" dirty="0" smtClean="0">
                <a:solidFill>
                  <a:srgbClr val="000000"/>
                </a:solidFill>
              </a:rPr>
              <a:t>Topology</a:t>
            </a:r>
            <a:r>
              <a:rPr lang="en-US" b="1" dirty="0">
                <a:solidFill>
                  <a:srgbClr val="000000"/>
                </a:solidFill>
              </a:rPr>
              <a:t>=“</a:t>
            </a:r>
            <a:r>
              <a:rPr lang="en-US" b="1" dirty="0" smtClean="0">
                <a:solidFill>
                  <a:srgbClr val="000000"/>
                </a:solidFill>
              </a:rPr>
              <a:t>urn:ogf:network:ets.nordu.net</a:t>
            </a:r>
            <a:r>
              <a:rPr lang="en-US" b="1" dirty="0">
                <a:solidFill>
                  <a:srgbClr val="000000"/>
                </a:solidFill>
              </a:rPr>
              <a:t>:2012</a:t>
            </a:r>
            <a:r>
              <a:rPr lang="en-US" b="1" dirty="0" smtClean="0">
                <a:solidFill>
                  <a:srgbClr val="000000"/>
                </a:solidFill>
              </a:rPr>
              <a:t>:</a:t>
            </a:r>
            <a:r>
              <a:rPr lang="en-US" b="1" dirty="0" smtClean="0">
                <a:solidFill>
                  <a:srgbClr val="000000"/>
                </a:solidFill>
              </a:rPr>
              <a:t>topology”</a:t>
            </a:r>
            <a:r>
              <a:rPr lang="en-US" b="1" dirty="0" smtClean="0">
                <a:solidFill>
                  <a:srgbClr val="000000"/>
                </a:solidFill>
              </a:rPr>
              <a:t>, </a:t>
            </a:r>
            <a:r>
              <a:rPr lang="en-US" b="1" dirty="0" err="1" smtClean="0">
                <a:solidFill>
                  <a:srgbClr val="000000"/>
                </a:solidFill>
              </a:rPr>
              <a:t>BiDirectionalPort</a:t>
            </a:r>
            <a:r>
              <a:rPr lang="en-US" b="1" dirty="0">
                <a:solidFill>
                  <a:srgbClr val="000000"/>
                </a:solidFill>
              </a:rPr>
              <a:t>=</a:t>
            </a:r>
            <a:r>
              <a:rPr lang="en-US" b="1" dirty="0" smtClean="0">
                <a:solidFill>
                  <a:srgbClr val="000000"/>
                </a:solidFill>
              </a:rPr>
              <a:t>“urn:ogf:network:ets.nordu.net:2012</a:t>
            </a:r>
            <a:r>
              <a:rPr lang="en-US" b="1" dirty="0" smtClean="0">
                <a:solidFill>
                  <a:srgbClr val="000000"/>
                </a:solidFill>
              </a:rPr>
              <a:t>:g3”</a:t>
            </a:r>
            <a:r>
              <a:rPr lang="en-US" b="1" dirty="0">
                <a:solidFill>
                  <a:srgbClr val="000000"/>
                </a:solidFill>
              </a:rPr>
              <a:t>, </a:t>
            </a:r>
            <a:r>
              <a:rPr lang="en-US" b="1" dirty="0" smtClean="0">
                <a:solidFill>
                  <a:srgbClr val="000000"/>
                </a:solidFill>
              </a:rPr>
              <a:t>  </a:t>
            </a:r>
            <a:r>
              <a:rPr lang="en-US" b="1" dirty="0" err="1" smtClean="0">
                <a:solidFill>
                  <a:srgbClr val="000000"/>
                </a:solidFill>
              </a:rPr>
              <a:t>vlan</a:t>
            </a:r>
            <a:r>
              <a:rPr lang="en-US" b="1" dirty="0" smtClean="0">
                <a:solidFill>
                  <a:srgbClr val="000000"/>
                </a:solidFill>
              </a:rPr>
              <a:t>=“1799”;</a:t>
            </a:r>
            <a:endParaRPr lang="en-US" b="1" dirty="0">
              <a:solidFill>
                <a:srgbClr val="000000"/>
              </a:solidFill>
            </a:endParaRPr>
          </a:p>
          <a:p>
            <a:pPr marL="301943" lvl="1" indent="0">
              <a:buNone/>
            </a:pPr>
            <a:endParaRPr lang="en-US" dirty="0" smtClean="0"/>
          </a:p>
          <a:p>
            <a:pPr lvl="1"/>
            <a:endParaRPr lang="en-US" dirty="0" smtClean="0"/>
          </a:p>
        </p:txBody>
      </p:sp>
      <p:sp>
        <p:nvSpPr>
          <p:cNvPr id="3" name="Title 2"/>
          <p:cNvSpPr>
            <a:spLocks noGrp="1"/>
          </p:cNvSpPr>
          <p:nvPr>
            <p:ph type="title"/>
          </p:nvPr>
        </p:nvSpPr>
        <p:spPr>
          <a:xfrm>
            <a:off x="457200" y="338328"/>
            <a:ext cx="8229600" cy="973328"/>
          </a:xfrm>
        </p:spPr>
        <p:txBody>
          <a:bodyPr/>
          <a:lstStyle/>
          <a:p>
            <a:r>
              <a:rPr lang="en-US" dirty="0" smtClean="0"/>
              <a:t>STP References and Type Value Pairs</a:t>
            </a:r>
            <a:endParaRPr lang="en-US" dirty="0"/>
          </a:p>
        </p:txBody>
      </p:sp>
    </p:spTree>
    <p:extLst>
      <p:ext uri="{BB962C8B-B14F-4D97-AF65-F5344CB8AC3E}">
        <p14:creationId xmlns:p14="http://schemas.microsoft.com/office/powerpoint/2010/main" val="24748306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97" y="3088894"/>
            <a:ext cx="8618336" cy="3464305"/>
          </a:xfrm>
        </p:spPr>
        <p:txBody>
          <a:bodyPr>
            <a:noAutofit/>
          </a:bodyPr>
          <a:lstStyle/>
          <a:p>
            <a:r>
              <a:rPr lang="en-US" sz="2000" dirty="0" smtClean="0"/>
              <a:t>The </a:t>
            </a:r>
            <a:r>
              <a:rPr lang="en-US" sz="2000" dirty="0"/>
              <a:t>STP </a:t>
            </a:r>
            <a:r>
              <a:rPr lang="en-US" sz="2000" i="1" u="sng" dirty="0"/>
              <a:t>framing</a:t>
            </a:r>
            <a:r>
              <a:rPr lang="en-US" sz="2000" dirty="0"/>
              <a:t> </a:t>
            </a:r>
            <a:r>
              <a:rPr lang="en-US" sz="2000" dirty="0" smtClean="0"/>
              <a:t>defines how </a:t>
            </a:r>
            <a:r>
              <a:rPr lang="en-US" sz="2000" dirty="0"/>
              <a:t>the </a:t>
            </a:r>
            <a:r>
              <a:rPr lang="en-US" sz="2000" dirty="0" smtClean="0"/>
              <a:t>user payload is presented across the inter-domain boundary (i.e. at the ingress [or egress] point).</a:t>
            </a:r>
            <a:endParaRPr lang="en-US" sz="2000" dirty="0"/>
          </a:p>
          <a:p>
            <a:r>
              <a:rPr lang="en-US" sz="2000" dirty="0" smtClean="0"/>
              <a:t>The Service Definition defines the service payload</a:t>
            </a:r>
            <a:r>
              <a:rPr lang="en-US" sz="2000" dirty="0"/>
              <a:t> </a:t>
            </a:r>
            <a:r>
              <a:rPr lang="en-US" sz="2000" dirty="0" smtClean="0"/>
              <a:t>that is carried from the ingress STP across the transport section and presented at the egress STP.</a:t>
            </a:r>
            <a:endParaRPr lang="en-US" sz="2000" dirty="0"/>
          </a:p>
          <a:p>
            <a:pPr marL="553720" lvl="2"/>
            <a:r>
              <a:rPr lang="en-US" dirty="0" smtClean="0"/>
              <a:t>Note- the Service </a:t>
            </a:r>
            <a:r>
              <a:rPr lang="en-US" dirty="0" err="1" smtClean="0"/>
              <a:t>Def</a:t>
            </a:r>
            <a:r>
              <a:rPr lang="en-US" dirty="0" smtClean="0"/>
              <a:t> does </a:t>
            </a:r>
            <a:r>
              <a:rPr lang="en-US" i="1" u="sng" dirty="0" smtClean="0"/>
              <a:t>not</a:t>
            </a:r>
            <a:r>
              <a:rPr lang="en-US" dirty="0"/>
              <a:t> </a:t>
            </a:r>
            <a:r>
              <a:rPr lang="en-US" dirty="0" smtClean="0"/>
              <a:t>define the internal “switching” technology!   This is left to the local engineers…</a:t>
            </a:r>
          </a:p>
          <a:p>
            <a:pPr marL="274320" lvl="1"/>
            <a:r>
              <a:rPr lang="en-US" dirty="0" smtClean="0"/>
              <a:t>STPs and Connections can be either </a:t>
            </a:r>
            <a:r>
              <a:rPr lang="en-US" dirty="0" err="1" smtClean="0"/>
              <a:t>uni</a:t>
            </a:r>
            <a:r>
              <a:rPr lang="en-US" dirty="0" smtClean="0"/>
              <a:t>-directional or bi-directional</a:t>
            </a:r>
          </a:p>
          <a:p>
            <a:pPr marL="553720" lvl="2"/>
            <a:r>
              <a:rPr lang="en-US" dirty="0" smtClean="0"/>
              <a:t>The Connection mode is specified in the Reservation request</a:t>
            </a:r>
          </a:p>
          <a:p>
            <a:pPr marL="553720" lvl="2"/>
            <a:r>
              <a:rPr lang="en-US" dirty="0" smtClean="0"/>
              <a:t>While it is not strictly required, it is recommended to match like elements, as mixed mode requests may produce unpredictable service instances</a:t>
            </a:r>
          </a:p>
        </p:txBody>
      </p:sp>
      <p:sp>
        <p:nvSpPr>
          <p:cNvPr id="2" name="Title 1"/>
          <p:cNvSpPr>
            <a:spLocks noGrp="1"/>
          </p:cNvSpPr>
          <p:nvPr>
            <p:ph type="title"/>
          </p:nvPr>
        </p:nvSpPr>
        <p:spPr>
          <a:xfrm>
            <a:off x="457200" y="211328"/>
            <a:ext cx="8229600" cy="957072"/>
          </a:xfrm>
        </p:spPr>
        <p:txBody>
          <a:bodyPr>
            <a:noAutofit/>
          </a:bodyPr>
          <a:lstStyle/>
          <a:p>
            <a:r>
              <a:rPr lang="en-US" sz="3200" dirty="0"/>
              <a:t>Anatomy of a </a:t>
            </a:r>
            <a:r>
              <a:rPr lang="en-US" sz="3200" dirty="0" smtClean="0"/>
              <a:t>NSI </a:t>
            </a:r>
            <a:r>
              <a:rPr lang="en-US" sz="3200" dirty="0"/>
              <a:t>“Connection”</a:t>
            </a:r>
          </a:p>
        </p:txBody>
      </p:sp>
      <p:grpSp>
        <p:nvGrpSpPr>
          <p:cNvPr id="96" name="Group 95"/>
          <p:cNvGrpSpPr/>
          <p:nvPr/>
        </p:nvGrpSpPr>
        <p:grpSpPr>
          <a:xfrm>
            <a:off x="1639617" y="1069624"/>
            <a:ext cx="5510797" cy="1968139"/>
            <a:chOff x="2036233" y="1380684"/>
            <a:chExt cx="5999992" cy="2493897"/>
          </a:xfrm>
        </p:grpSpPr>
        <p:grpSp>
          <p:nvGrpSpPr>
            <p:cNvPr id="21" name="Group 20"/>
            <p:cNvGrpSpPr/>
            <p:nvPr/>
          </p:nvGrpSpPr>
          <p:grpSpPr>
            <a:xfrm>
              <a:off x="2036233" y="1380684"/>
              <a:ext cx="5999992" cy="2493897"/>
              <a:chOff x="1963908" y="1385663"/>
              <a:chExt cx="5999992" cy="2493897"/>
            </a:xfrm>
          </p:grpSpPr>
          <p:cxnSp>
            <p:nvCxnSpPr>
              <p:cNvPr id="67" name="Straight Connector 66"/>
              <p:cNvCxnSpPr/>
              <p:nvPr/>
            </p:nvCxnSpPr>
            <p:spPr>
              <a:xfrm>
                <a:off x="6354911" y="2465919"/>
                <a:ext cx="1445885" cy="1588"/>
              </a:xfrm>
              <a:prstGeom prst="line">
                <a:avLst/>
              </a:prstGeom>
              <a:ln w="76200">
                <a:gradFill flip="none" rotWithShape="1">
                  <a:gsLst>
                    <a:gs pos="40000">
                      <a:schemeClr val="bg1">
                        <a:lumMod val="65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2429520" y="2457451"/>
                <a:ext cx="1101311" cy="0"/>
              </a:xfrm>
              <a:prstGeom prst="line">
                <a:avLst/>
              </a:prstGeom>
              <a:ln w="76200">
                <a:gradFill flip="none" rotWithShape="1">
                  <a:gsLst>
                    <a:gs pos="40000">
                      <a:schemeClr val="bg1">
                        <a:lumMod val="50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69" idx="3"/>
              </p:cNvCxnSpPr>
              <p:nvPr/>
            </p:nvCxnSpPr>
            <p:spPr>
              <a:xfrm>
                <a:off x="3497946" y="2463801"/>
                <a:ext cx="2723333" cy="2118"/>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5892370" y="2799243"/>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16200000" flipH="1">
                <a:off x="3086097" y="2794386"/>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8" name="Isosceles Triangle 47"/>
              <p:cNvSpPr>
                <a:spLocks noChangeAspect="1"/>
              </p:cNvSpPr>
              <p:nvPr/>
            </p:nvSpPr>
            <p:spPr>
              <a:xfrm rot="5400000">
                <a:off x="3469768" y="2313301"/>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Left Brace 55"/>
              <p:cNvSpPr/>
              <p:nvPr/>
            </p:nvSpPr>
            <p:spPr>
              <a:xfrm rot="16200000">
                <a:off x="2866774" y="2178612"/>
                <a:ext cx="220468" cy="1094975"/>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68" name="Left Brace 67"/>
              <p:cNvSpPr/>
              <p:nvPr/>
            </p:nvSpPr>
            <p:spPr>
              <a:xfrm rot="16200000">
                <a:off x="6928623" y="2056956"/>
                <a:ext cx="216231" cy="1334051"/>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69" name="Isosceles Triangle 68"/>
              <p:cNvSpPr>
                <a:spLocks noChangeAspect="1"/>
              </p:cNvSpPr>
              <p:nvPr/>
            </p:nvSpPr>
            <p:spPr>
              <a:xfrm rot="5400000">
                <a:off x="6257525" y="2317484"/>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Left Brace 69"/>
              <p:cNvSpPr/>
              <p:nvPr/>
            </p:nvSpPr>
            <p:spPr>
              <a:xfrm rot="16200000">
                <a:off x="4806256" y="1493445"/>
                <a:ext cx="258745" cy="2774175"/>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71" name="TextBox 70"/>
              <p:cNvSpPr txBox="1"/>
              <p:nvPr/>
            </p:nvSpPr>
            <p:spPr>
              <a:xfrm>
                <a:off x="2216216" y="1385663"/>
                <a:ext cx="2616557" cy="1052986"/>
              </a:xfrm>
              <a:prstGeom prst="rect">
                <a:avLst/>
              </a:prstGeom>
              <a:noFill/>
            </p:spPr>
            <p:txBody>
              <a:bodyPr wrap="none" rtlCol="0">
                <a:spAutoFit/>
              </a:bodyPr>
              <a:lstStyle/>
              <a:p>
                <a:pPr algn="ctr"/>
                <a:r>
                  <a:rPr lang="en-US" sz="1600" dirty="0"/>
                  <a:t>Ingress </a:t>
                </a:r>
              </a:p>
              <a:p>
                <a:pPr algn="ctr"/>
                <a:r>
                  <a:rPr lang="en-US" sz="1600" dirty="0"/>
                  <a:t>Service Termination Point </a:t>
                </a:r>
              </a:p>
              <a:p>
                <a:pPr algn="ctr"/>
                <a:r>
                  <a:rPr lang="en-US" sz="1600" dirty="0"/>
                  <a:t>“A”</a:t>
                </a:r>
              </a:p>
            </p:txBody>
          </p:sp>
          <p:sp>
            <p:nvSpPr>
              <p:cNvPr id="72" name="TextBox 71"/>
              <p:cNvSpPr txBox="1"/>
              <p:nvPr/>
            </p:nvSpPr>
            <p:spPr>
              <a:xfrm>
                <a:off x="5049863" y="1405505"/>
                <a:ext cx="2616557" cy="1052986"/>
              </a:xfrm>
              <a:prstGeom prst="rect">
                <a:avLst/>
              </a:prstGeom>
              <a:noFill/>
            </p:spPr>
            <p:txBody>
              <a:bodyPr wrap="none" rtlCol="0">
                <a:spAutoFit/>
              </a:bodyPr>
              <a:lstStyle/>
              <a:p>
                <a:pPr algn="ctr"/>
                <a:r>
                  <a:rPr lang="en-US" sz="1600" dirty="0"/>
                  <a:t>Egress </a:t>
                </a:r>
              </a:p>
              <a:p>
                <a:pPr algn="ctr"/>
                <a:r>
                  <a:rPr lang="en-US" sz="1600" dirty="0"/>
                  <a:t>Service Termination Point </a:t>
                </a:r>
              </a:p>
              <a:p>
                <a:pPr algn="ctr"/>
                <a:r>
                  <a:rPr lang="en-US" sz="1600" dirty="0"/>
                  <a:t>“Z”</a:t>
                </a:r>
              </a:p>
            </p:txBody>
          </p:sp>
          <p:sp>
            <p:nvSpPr>
              <p:cNvPr id="73" name="TextBox 72"/>
              <p:cNvSpPr txBox="1"/>
              <p:nvPr/>
            </p:nvSpPr>
            <p:spPr>
              <a:xfrm>
                <a:off x="3981984" y="2921005"/>
                <a:ext cx="1849933" cy="428994"/>
              </a:xfrm>
              <a:prstGeom prst="rect">
                <a:avLst/>
              </a:prstGeom>
              <a:noFill/>
            </p:spPr>
            <p:txBody>
              <a:bodyPr wrap="none" rtlCol="0">
                <a:spAutoFit/>
              </a:bodyPr>
              <a:lstStyle/>
              <a:p>
                <a:pPr algn="ctr"/>
                <a:r>
                  <a:rPr lang="en-US" sz="1600" dirty="0"/>
                  <a:t>Transport section</a:t>
                </a:r>
              </a:p>
            </p:txBody>
          </p:sp>
          <p:sp>
            <p:nvSpPr>
              <p:cNvPr id="75" name="TextBox 74"/>
              <p:cNvSpPr txBox="1"/>
              <p:nvPr/>
            </p:nvSpPr>
            <p:spPr>
              <a:xfrm>
                <a:off x="6389398" y="2779811"/>
                <a:ext cx="1574502" cy="428994"/>
              </a:xfrm>
              <a:prstGeom prst="rect">
                <a:avLst/>
              </a:prstGeom>
              <a:noFill/>
            </p:spPr>
            <p:txBody>
              <a:bodyPr wrap="none" rtlCol="0">
                <a:spAutoFit/>
              </a:bodyPr>
              <a:lstStyle/>
              <a:p>
                <a:pPr algn="ctr"/>
                <a:r>
                  <a:rPr lang="en-US" sz="1600" dirty="0"/>
                  <a:t>Access section</a:t>
                </a:r>
              </a:p>
            </p:txBody>
          </p:sp>
          <p:sp>
            <p:nvSpPr>
              <p:cNvPr id="76" name="TextBox 75"/>
              <p:cNvSpPr txBox="1"/>
              <p:nvPr/>
            </p:nvSpPr>
            <p:spPr>
              <a:xfrm>
                <a:off x="1963908" y="2751159"/>
                <a:ext cx="1574502" cy="428994"/>
              </a:xfrm>
              <a:prstGeom prst="rect">
                <a:avLst/>
              </a:prstGeom>
              <a:noFill/>
            </p:spPr>
            <p:txBody>
              <a:bodyPr wrap="none" rtlCol="0">
                <a:spAutoFit/>
              </a:bodyPr>
              <a:lstStyle/>
              <a:p>
                <a:pPr algn="ctr"/>
                <a:r>
                  <a:rPr lang="en-US" sz="1600" dirty="0"/>
                  <a:t>Access section</a:t>
                </a:r>
              </a:p>
            </p:txBody>
          </p:sp>
          <p:sp>
            <p:nvSpPr>
              <p:cNvPr id="88" name="TextBox 87"/>
              <p:cNvSpPr txBox="1"/>
              <p:nvPr/>
            </p:nvSpPr>
            <p:spPr>
              <a:xfrm>
                <a:off x="6007052" y="3138570"/>
                <a:ext cx="972264" cy="740990"/>
              </a:xfrm>
              <a:prstGeom prst="rect">
                <a:avLst/>
              </a:prstGeom>
              <a:noFill/>
            </p:spPr>
            <p:txBody>
              <a:bodyPr wrap="none" rtlCol="0">
                <a:spAutoFit/>
              </a:bodyPr>
              <a:lstStyle/>
              <a:p>
                <a:r>
                  <a:rPr lang="en-US" sz="1600" dirty="0"/>
                  <a:t>Egress </a:t>
                </a:r>
                <a:endParaRPr lang="en-US" sz="1600" dirty="0" smtClean="0"/>
              </a:p>
              <a:p>
                <a:pPr algn="ctr"/>
                <a:r>
                  <a:rPr lang="en-US" sz="1600" dirty="0" smtClean="0"/>
                  <a:t>Framing </a:t>
                </a:r>
                <a:endParaRPr lang="en-US" sz="1600" dirty="0"/>
              </a:p>
            </p:txBody>
          </p:sp>
          <p:sp>
            <p:nvSpPr>
              <p:cNvPr id="91" name="TextBox 90"/>
              <p:cNvSpPr txBox="1"/>
              <p:nvPr/>
            </p:nvSpPr>
            <p:spPr>
              <a:xfrm>
                <a:off x="2947389" y="3134265"/>
                <a:ext cx="972264" cy="740990"/>
              </a:xfrm>
              <a:prstGeom prst="rect">
                <a:avLst/>
              </a:prstGeom>
              <a:noFill/>
            </p:spPr>
            <p:txBody>
              <a:bodyPr wrap="none" rtlCol="0">
                <a:spAutoFit/>
              </a:bodyPr>
              <a:lstStyle/>
              <a:p>
                <a:pPr algn="ctr"/>
                <a:r>
                  <a:rPr lang="en-US" sz="1600" dirty="0"/>
                  <a:t>Ingress </a:t>
                </a:r>
                <a:endParaRPr lang="en-US" sz="1600" dirty="0" smtClean="0"/>
              </a:p>
              <a:p>
                <a:pPr algn="ctr"/>
                <a:r>
                  <a:rPr lang="en-US" sz="1600" dirty="0" smtClean="0"/>
                  <a:t>Framing</a:t>
                </a:r>
                <a:endParaRPr lang="en-US" sz="1600" dirty="0"/>
              </a:p>
            </p:txBody>
          </p:sp>
        </p:grpSp>
        <p:grpSp>
          <p:nvGrpSpPr>
            <p:cNvPr id="27" name="Group 26"/>
            <p:cNvGrpSpPr/>
            <p:nvPr/>
          </p:nvGrpSpPr>
          <p:grpSpPr>
            <a:xfrm>
              <a:off x="4558020" y="2304014"/>
              <a:ext cx="266424" cy="306873"/>
              <a:chOff x="7130444" y="4013201"/>
              <a:chExt cx="1074359" cy="1866900"/>
            </a:xfrm>
          </p:grpSpPr>
          <p:sp>
            <p:nvSpPr>
              <p:cNvPr id="26" name="Rectangle 25"/>
              <p:cNvSpPr/>
              <p:nvPr/>
            </p:nvSpPr>
            <p:spPr>
              <a:xfrm rot="18683712">
                <a:off x="7515843" y="4379155"/>
                <a:ext cx="207102" cy="977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Freeform 23"/>
              <p:cNvSpPr/>
              <p:nvPr/>
            </p:nvSpPr>
            <p:spPr>
              <a:xfrm>
                <a:off x="7174285" y="40132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25" name="Freeform 24"/>
              <p:cNvSpPr/>
              <p:nvPr/>
            </p:nvSpPr>
            <p:spPr>
              <a:xfrm>
                <a:off x="7619391" y="41656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grpSp>
    </p:spTree>
    <p:extLst>
      <p:ext uri="{BB962C8B-B14F-4D97-AF65-F5344CB8AC3E}">
        <p14:creationId xmlns:p14="http://schemas.microsoft.com/office/powerpoint/2010/main" val="3260345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30262"/>
          </a:xfrm>
        </p:spPr>
        <p:txBody>
          <a:bodyPr>
            <a:normAutofit/>
          </a:bodyPr>
          <a:lstStyle/>
          <a:p>
            <a:r>
              <a:rPr lang="en-US" sz="4000" dirty="0"/>
              <a:t>NSI </a:t>
            </a:r>
            <a:r>
              <a:rPr lang="en-US" dirty="0" smtClean="0"/>
              <a:t>Connection Service</a:t>
            </a:r>
            <a:endParaRPr lang="en-US" sz="4000" dirty="0"/>
          </a:p>
        </p:txBody>
      </p:sp>
      <p:sp>
        <p:nvSpPr>
          <p:cNvPr id="4" name="Content Placeholder 3"/>
          <p:cNvSpPr>
            <a:spLocks noGrp="1"/>
          </p:cNvSpPr>
          <p:nvPr>
            <p:ph idx="1"/>
          </p:nvPr>
        </p:nvSpPr>
        <p:spPr>
          <a:xfrm>
            <a:off x="414418" y="1261533"/>
            <a:ext cx="8509000" cy="5613845"/>
          </a:xfrm>
        </p:spPr>
        <p:txBody>
          <a:bodyPr>
            <a:spAutoFit/>
          </a:bodyPr>
          <a:lstStyle/>
          <a:p>
            <a:pPr lvl="0">
              <a:buClrTx/>
            </a:pPr>
            <a:r>
              <a:rPr lang="en-US" dirty="0" smtClean="0"/>
              <a:t>An NSI Network represents a “Connection Service”.</a:t>
            </a:r>
          </a:p>
          <a:p>
            <a:pPr lvl="2">
              <a:buClrTx/>
            </a:pPr>
            <a:r>
              <a:rPr lang="en-US" sz="1800" dirty="0"/>
              <a:t>T</a:t>
            </a:r>
            <a:r>
              <a:rPr lang="en-US" sz="1800" dirty="0" smtClean="0"/>
              <a:t>he boundary edge of a NSI Network domain is defined by the service termination points that the service is able to cross-connect.</a:t>
            </a:r>
          </a:p>
          <a:p>
            <a:pPr>
              <a:buClrTx/>
            </a:pPr>
            <a:r>
              <a:rPr lang="en-US" dirty="0" smtClean="0"/>
              <a:t>The network switching model is that of a simple non-blocking cross-connect: “</a:t>
            </a:r>
            <a:r>
              <a:rPr lang="en-US" i="1" dirty="0" smtClean="0"/>
              <a:t>any endpoint can be connected to any other endpoint, if resources are available</a:t>
            </a:r>
            <a:r>
              <a:rPr lang="en-US" dirty="0" smtClean="0"/>
              <a:t>.”</a:t>
            </a:r>
          </a:p>
          <a:p>
            <a:pPr lvl="2">
              <a:buClrTx/>
            </a:pPr>
            <a:endParaRPr lang="en-US" i="1" dirty="0"/>
          </a:p>
          <a:p>
            <a:pPr lvl="2">
              <a:buClrTx/>
            </a:pPr>
            <a:endParaRPr lang="en-US" i="1" dirty="0" smtClean="0"/>
          </a:p>
          <a:p>
            <a:pPr lvl="2">
              <a:buClrTx/>
            </a:pPr>
            <a:endParaRPr lang="en-US" i="1" dirty="0"/>
          </a:p>
          <a:p>
            <a:pPr lvl="2">
              <a:buClrTx/>
            </a:pPr>
            <a:endParaRPr lang="en-US" sz="1800" i="1" dirty="0" smtClean="0"/>
          </a:p>
          <a:p>
            <a:pPr lvl="2">
              <a:buClrTx/>
            </a:pPr>
            <a:r>
              <a:rPr lang="en-US" sz="1800" i="1" dirty="0" smtClean="0"/>
              <a:t>By </a:t>
            </a:r>
            <a:r>
              <a:rPr lang="en-US" sz="1800" i="1" dirty="0" smtClean="0"/>
              <a:t>default</a:t>
            </a:r>
            <a:r>
              <a:rPr lang="en-US" sz="1800" dirty="0" smtClean="0"/>
              <a:t>, NSI </a:t>
            </a:r>
            <a:r>
              <a:rPr lang="en-US" sz="1800" dirty="0" smtClean="0"/>
              <a:t>networks </a:t>
            </a:r>
            <a:r>
              <a:rPr lang="en-US" sz="1800" dirty="0" smtClean="0"/>
              <a:t>hide all internal topology from external agents</a:t>
            </a:r>
            <a:r>
              <a:rPr lang="en-US" sz="1800" dirty="0" smtClean="0"/>
              <a:t>.</a:t>
            </a:r>
            <a:endParaRPr lang="en-US" sz="1800" dirty="0"/>
          </a:p>
          <a:p>
            <a:pPr lvl="2">
              <a:buClrTx/>
            </a:pPr>
            <a:r>
              <a:rPr lang="en-US" sz="1800" dirty="0" smtClean="0"/>
              <a:t>How </a:t>
            </a:r>
            <a:r>
              <a:rPr lang="en-US" sz="1800" dirty="0" smtClean="0"/>
              <a:t>the cross-connect is accomplished is [strictly speaking] a local internal issue only</a:t>
            </a:r>
            <a:r>
              <a:rPr lang="en-US" sz="1800" dirty="0" smtClean="0"/>
              <a:t>.</a:t>
            </a:r>
            <a:endParaRPr lang="en-US" sz="1800" dirty="0" smtClean="0"/>
          </a:p>
          <a:p>
            <a:pPr lvl="2">
              <a:buClrTx/>
            </a:pPr>
            <a:r>
              <a:rPr lang="en-US" sz="1800" dirty="0" smtClean="0"/>
              <a:t>Note: Opaque networks is </a:t>
            </a:r>
            <a:r>
              <a:rPr lang="en-US" sz="1800" dirty="0"/>
              <a:t>a </a:t>
            </a:r>
            <a:r>
              <a:rPr lang="en-US" sz="1800" dirty="0" smtClean="0"/>
              <a:t>default strategy that errs on the side of security and privacy…</a:t>
            </a:r>
            <a:r>
              <a:rPr lang="en-US" sz="1800" dirty="0"/>
              <a:t>Networks may </a:t>
            </a:r>
            <a:r>
              <a:rPr lang="en-US" sz="1800" dirty="0" smtClean="0"/>
              <a:t>expose </a:t>
            </a:r>
            <a:r>
              <a:rPr lang="en-US" sz="1800" dirty="0"/>
              <a:t>more </a:t>
            </a:r>
            <a:r>
              <a:rPr lang="en-US" sz="1800" dirty="0" smtClean="0"/>
              <a:t>if </a:t>
            </a:r>
            <a:r>
              <a:rPr lang="en-US" sz="1800" dirty="0"/>
              <a:t>they </a:t>
            </a:r>
            <a:r>
              <a:rPr lang="en-US" sz="1800" dirty="0" smtClean="0"/>
              <a:t>wish… see NML.</a:t>
            </a:r>
            <a:endParaRPr lang="en-US" sz="1800" dirty="0"/>
          </a:p>
          <a:p>
            <a:pPr lvl="1">
              <a:buClrTx/>
            </a:pPr>
            <a:endParaRPr lang="en-US" sz="2000" dirty="0" smtClean="0"/>
          </a:p>
        </p:txBody>
      </p:sp>
      <p:grpSp>
        <p:nvGrpSpPr>
          <p:cNvPr id="48" name="Group 47"/>
          <p:cNvGrpSpPr/>
          <p:nvPr/>
        </p:nvGrpSpPr>
        <p:grpSpPr>
          <a:xfrm>
            <a:off x="3705370" y="3478675"/>
            <a:ext cx="3626780" cy="1173434"/>
            <a:chOff x="4226900" y="5519611"/>
            <a:chExt cx="3626780" cy="1173434"/>
          </a:xfrm>
        </p:grpSpPr>
        <p:grpSp>
          <p:nvGrpSpPr>
            <p:cNvPr id="53" name="Group 52"/>
            <p:cNvGrpSpPr/>
            <p:nvPr/>
          </p:nvGrpSpPr>
          <p:grpSpPr>
            <a:xfrm>
              <a:off x="4226900" y="5519611"/>
              <a:ext cx="3626780" cy="1173434"/>
              <a:chOff x="895350" y="5245099"/>
              <a:chExt cx="3626780" cy="1173434"/>
            </a:xfrm>
          </p:grpSpPr>
          <p:sp>
            <p:nvSpPr>
              <p:cNvPr id="26" name="Oval 25"/>
              <p:cNvSpPr/>
              <p:nvPr/>
            </p:nvSpPr>
            <p:spPr>
              <a:xfrm>
                <a:off x="2825410" y="530676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27" name="Oval 26"/>
              <p:cNvSpPr/>
              <p:nvPr/>
            </p:nvSpPr>
            <p:spPr>
              <a:xfrm>
                <a:off x="895350" y="5338232"/>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8" name="Oval 7"/>
              <p:cNvSpPr/>
              <p:nvPr/>
            </p:nvSpPr>
            <p:spPr>
              <a:xfrm>
                <a:off x="2550583"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178984" y="62251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337368" y="533663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551426" y="632540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072550" y="5352767"/>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362768" y="5245099"/>
                <a:ext cx="318229" cy="369332"/>
              </a:xfrm>
              <a:prstGeom prst="rect">
                <a:avLst/>
              </a:prstGeom>
              <a:noFill/>
            </p:spPr>
            <p:txBody>
              <a:bodyPr wrap="none" rtlCol="0">
                <a:spAutoFit/>
              </a:bodyPr>
              <a:lstStyle/>
              <a:p>
                <a:r>
                  <a:rPr lang="en-US"/>
                  <a:t>A</a:t>
                </a:r>
              </a:p>
            </p:txBody>
          </p:sp>
          <p:sp>
            <p:nvSpPr>
              <p:cNvPr id="33" name="TextBox 32"/>
              <p:cNvSpPr txBox="1"/>
              <p:nvPr/>
            </p:nvSpPr>
            <p:spPr>
              <a:xfrm>
                <a:off x="1227302" y="6036733"/>
                <a:ext cx="318229" cy="369332"/>
              </a:xfrm>
              <a:prstGeom prst="rect">
                <a:avLst/>
              </a:prstGeom>
              <a:noFill/>
            </p:spPr>
            <p:txBody>
              <a:bodyPr wrap="none" rtlCol="0">
                <a:spAutoFit/>
              </a:bodyPr>
              <a:lstStyle/>
              <a:p>
                <a:r>
                  <a:rPr lang="en-US"/>
                  <a:t>C</a:t>
                </a:r>
              </a:p>
            </p:txBody>
          </p:sp>
          <p:sp>
            <p:nvSpPr>
              <p:cNvPr id="34" name="TextBox 33"/>
              <p:cNvSpPr txBox="1"/>
              <p:nvPr/>
            </p:nvSpPr>
            <p:spPr>
              <a:xfrm>
                <a:off x="2273744" y="5482735"/>
                <a:ext cx="312906" cy="369332"/>
              </a:xfrm>
              <a:prstGeom prst="rect">
                <a:avLst/>
              </a:prstGeom>
              <a:noFill/>
            </p:spPr>
            <p:txBody>
              <a:bodyPr wrap="none" rtlCol="0">
                <a:spAutoFit/>
              </a:bodyPr>
              <a:lstStyle/>
              <a:p>
                <a:r>
                  <a:rPr lang="en-US"/>
                  <a:t>B</a:t>
                </a:r>
              </a:p>
            </p:txBody>
          </p:sp>
          <p:sp>
            <p:nvSpPr>
              <p:cNvPr id="35" name="TextBox 34"/>
              <p:cNvSpPr txBox="1"/>
              <p:nvPr/>
            </p:nvSpPr>
            <p:spPr>
              <a:xfrm>
                <a:off x="2836712" y="5482735"/>
                <a:ext cx="304478" cy="369332"/>
              </a:xfrm>
              <a:prstGeom prst="rect">
                <a:avLst/>
              </a:prstGeom>
              <a:noFill/>
            </p:spPr>
            <p:txBody>
              <a:bodyPr wrap="none" rtlCol="0">
                <a:spAutoFit/>
              </a:bodyPr>
              <a:lstStyle/>
              <a:p>
                <a:r>
                  <a:rPr lang="en-US" dirty="0"/>
                  <a:t>X</a:t>
                </a:r>
              </a:p>
            </p:txBody>
          </p:sp>
          <p:sp>
            <p:nvSpPr>
              <p:cNvPr id="36" name="TextBox 35"/>
              <p:cNvSpPr txBox="1"/>
              <p:nvPr/>
            </p:nvSpPr>
            <p:spPr>
              <a:xfrm>
                <a:off x="3546865" y="6021631"/>
                <a:ext cx="292756" cy="369332"/>
              </a:xfrm>
              <a:prstGeom prst="rect">
                <a:avLst/>
              </a:prstGeom>
              <a:noFill/>
            </p:spPr>
            <p:txBody>
              <a:bodyPr wrap="none" rtlCol="0">
                <a:spAutoFit/>
              </a:bodyPr>
              <a:lstStyle/>
              <a:p>
                <a:r>
                  <a:rPr lang="en-US"/>
                  <a:t>Z</a:t>
                </a:r>
              </a:p>
            </p:txBody>
          </p:sp>
          <p:sp>
            <p:nvSpPr>
              <p:cNvPr id="37" name="TextBox 36"/>
              <p:cNvSpPr txBox="1"/>
              <p:nvPr/>
            </p:nvSpPr>
            <p:spPr>
              <a:xfrm>
                <a:off x="3744586" y="5291719"/>
                <a:ext cx="327964" cy="369332"/>
              </a:xfrm>
              <a:prstGeom prst="rect">
                <a:avLst/>
              </a:prstGeom>
              <a:noFill/>
            </p:spPr>
            <p:txBody>
              <a:bodyPr wrap="square" rtlCol="0">
                <a:spAutoFit/>
              </a:bodyPr>
              <a:lstStyle/>
              <a:p>
                <a:r>
                  <a:rPr lang="en-US"/>
                  <a:t>Y</a:t>
                </a:r>
              </a:p>
            </p:txBody>
          </p:sp>
          <p:sp>
            <p:nvSpPr>
              <p:cNvPr id="38" name="Oval 37"/>
              <p:cNvSpPr/>
              <p:nvPr/>
            </p:nvSpPr>
            <p:spPr>
              <a:xfrm>
                <a:off x="2800305"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Freeform 38"/>
            <p:cNvSpPr/>
            <p:nvPr/>
          </p:nvSpPr>
          <p:spPr>
            <a:xfrm>
              <a:off x="6168262" y="5721350"/>
              <a:ext cx="1533018" cy="763171"/>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168" h="763171">
                  <a:moveTo>
                    <a:pt x="1060026" y="0"/>
                  </a:moveTo>
                  <a:lnTo>
                    <a:pt x="1045305" y="190500"/>
                  </a:lnTo>
                  <a:cubicBezTo>
                    <a:pt x="1044247" y="190500"/>
                    <a:pt x="1248168" y="586621"/>
                    <a:pt x="1210405" y="659495"/>
                  </a:cubicBezTo>
                  <a:cubicBezTo>
                    <a:pt x="920326" y="763171"/>
                    <a:pt x="943273" y="628651"/>
                    <a:pt x="818726" y="627743"/>
                  </a:cubicBezTo>
                  <a:cubicBezTo>
                    <a:pt x="694180" y="626836"/>
                    <a:pt x="551955" y="684967"/>
                    <a:pt x="463126" y="654050"/>
                  </a:cubicBezTo>
                  <a:cubicBezTo>
                    <a:pt x="374297" y="623133"/>
                    <a:pt x="362938" y="481773"/>
                    <a:pt x="285750" y="442238"/>
                  </a:cubicBezTo>
                  <a:cubicBezTo>
                    <a:pt x="208562" y="402703"/>
                    <a:pt x="59531" y="422130"/>
                    <a:pt x="0" y="41683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4621742" y="5702300"/>
              <a:ext cx="1296458" cy="522817"/>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6458" h="522817">
                  <a:moveTo>
                    <a:pt x="45508" y="0"/>
                  </a:moveTo>
                  <a:cubicBezTo>
                    <a:pt x="22754" y="124883"/>
                    <a:pt x="0" y="249767"/>
                    <a:pt x="102658" y="266700"/>
                  </a:cubicBezTo>
                  <a:cubicBezTo>
                    <a:pt x="205316" y="283633"/>
                    <a:pt x="517525" y="67733"/>
                    <a:pt x="661458" y="101600"/>
                  </a:cubicBezTo>
                  <a:cubicBezTo>
                    <a:pt x="805391" y="135467"/>
                    <a:pt x="889000" y="416983"/>
                    <a:pt x="966258" y="469900"/>
                  </a:cubicBezTo>
                  <a:cubicBezTo>
                    <a:pt x="1043516" y="522817"/>
                    <a:pt x="1069975" y="427567"/>
                    <a:pt x="1125008" y="419100"/>
                  </a:cubicBezTo>
                  <a:cubicBezTo>
                    <a:pt x="1180041" y="410633"/>
                    <a:pt x="1238249" y="414866"/>
                    <a:pt x="1296458" y="419100"/>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8395744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1597" y="1717490"/>
            <a:ext cx="8332203" cy="2841188"/>
          </a:xfrm>
        </p:spPr>
        <p:txBody>
          <a:bodyPr>
            <a:normAutofit fontScale="85000" lnSpcReduction="20000"/>
          </a:bodyPr>
          <a:lstStyle/>
          <a:p>
            <a:r>
              <a:rPr lang="en-US" dirty="0" smtClean="0"/>
              <a:t>NSI is an inter-domain framework.   Thus it’s primary path selection objective is to select a viable </a:t>
            </a:r>
            <a:r>
              <a:rPr lang="en-US" i="1" dirty="0" smtClean="0"/>
              <a:t>inter-domain path </a:t>
            </a:r>
            <a:r>
              <a:rPr lang="en-US" dirty="0" smtClean="0"/>
              <a:t>that meets the requested Connection criteria</a:t>
            </a:r>
          </a:p>
          <a:p>
            <a:pPr lvl="1"/>
            <a:r>
              <a:rPr lang="en-US" dirty="0"/>
              <a:t>E</a:t>
            </a:r>
            <a:r>
              <a:rPr lang="en-US" dirty="0" smtClean="0"/>
              <a:t>ach Connection is decomposed recursively to a sequence of single-domain Connection “</a:t>
            </a:r>
            <a:r>
              <a:rPr lang="en-US" dirty="0"/>
              <a:t>segments</a:t>
            </a:r>
            <a:r>
              <a:rPr lang="en-US" dirty="0" smtClean="0"/>
              <a:t>” – each segment is comprised of SDP end points at the inter-domain boundaries</a:t>
            </a:r>
          </a:p>
          <a:p>
            <a:pPr lvl="1"/>
            <a:r>
              <a:rPr lang="en-US" dirty="0" smtClean="0"/>
              <a:t>The segments, when concatenated, form the end to end Connection instance.</a:t>
            </a:r>
          </a:p>
          <a:p>
            <a:pPr marL="301943" lvl="1" indent="0">
              <a:buNone/>
            </a:pPr>
            <a:r>
              <a:rPr lang="en-US" dirty="0" smtClean="0"/>
              <a:t>Example: The end-to-end request    </a:t>
            </a:r>
            <a:r>
              <a:rPr lang="en-US" b="1" dirty="0" err="1" smtClean="0"/>
              <a:t>Aruba:A</a:t>
            </a:r>
            <a:r>
              <a:rPr lang="en-US" b="1" dirty="0" smtClean="0"/>
              <a:t> &gt; </a:t>
            </a:r>
            <a:r>
              <a:rPr lang="en-US" b="1" dirty="0" err="1" smtClean="0"/>
              <a:t>Curacao:Z</a:t>
            </a:r>
            <a:r>
              <a:rPr lang="en-US" dirty="0" smtClean="0"/>
              <a:t>    is segmented into:</a:t>
            </a:r>
          </a:p>
          <a:p>
            <a:pPr marL="301943" lvl="1" indent="0">
              <a:buNone/>
            </a:pPr>
            <a:r>
              <a:rPr lang="en-US" dirty="0"/>
              <a:t>	</a:t>
            </a:r>
            <a:r>
              <a:rPr lang="en-US" dirty="0" smtClean="0"/>
              <a:t>       </a:t>
            </a:r>
            <a:r>
              <a:rPr lang="en-US" b="1" dirty="0" smtClean="0"/>
              <a:t> (</a:t>
            </a:r>
            <a:r>
              <a:rPr lang="en-US" b="1" dirty="0" err="1" smtClean="0"/>
              <a:t>Aruba:A</a:t>
            </a:r>
            <a:r>
              <a:rPr lang="en-US" b="1" dirty="0" smtClean="0"/>
              <a:t> &gt; </a:t>
            </a:r>
            <a:r>
              <a:rPr lang="en-US" b="1" dirty="0" err="1" smtClean="0"/>
              <a:t>Aruba:B</a:t>
            </a:r>
            <a:r>
              <a:rPr lang="en-US" b="1" dirty="0" smtClean="0"/>
              <a:t>),   (</a:t>
            </a:r>
            <a:r>
              <a:rPr lang="en-US" b="1" dirty="0" err="1" smtClean="0"/>
              <a:t>Bonaire:J</a:t>
            </a:r>
            <a:r>
              <a:rPr lang="en-US" b="1" dirty="0" smtClean="0"/>
              <a:t> &gt; </a:t>
            </a:r>
            <a:r>
              <a:rPr lang="en-US" b="1" dirty="0" err="1" smtClean="0"/>
              <a:t>Bonaire:K</a:t>
            </a:r>
            <a:r>
              <a:rPr lang="en-US" b="1" dirty="0" smtClean="0"/>
              <a:t>),   (</a:t>
            </a:r>
            <a:r>
              <a:rPr lang="en-US" b="1" dirty="0" err="1" smtClean="0"/>
              <a:t>Curacao:X</a:t>
            </a:r>
            <a:r>
              <a:rPr lang="en-US" b="1" dirty="0" smtClean="0"/>
              <a:t> &gt; </a:t>
            </a:r>
            <a:r>
              <a:rPr lang="en-US" b="1" dirty="0" err="1" smtClean="0"/>
              <a:t>Curacao:Z</a:t>
            </a:r>
            <a:r>
              <a:rPr lang="en-US" b="1" dirty="0" smtClean="0"/>
              <a:t>)</a:t>
            </a:r>
            <a:r>
              <a:rPr lang="en-US" dirty="0" smtClean="0"/>
              <a:t>  </a:t>
            </a:r>
          </a:p>
          <a:p>
            <a:pPr lvl="1"/>
            <a:endParaRPr lang="en-US" dirty="0" smtClean="0"/>
          </a:p>
        </p:txBody>
      </p:sp>
      <p:sp>
        <p:nvSpPr>
          <p:cNvPr id="3" name="Title 2"/>
          <p:cNvSpPr>
            <a:spLocks noGrp="1"/>
          </p:cNvSpPr>
          <p:nvPr>
            <p:ph type="title"/>
          </p:nvPr>
        </p:nvSpPr>
        <p:spPr>
          <a:xfrm>
            <a:off x="457200" y="574773"/>
            <a:ext cx="8229600" cy="880872"/>
          </a:xfrm>
        </p:spPr>
        <p:txBody>
          <a:bodyPr>
            <a:normAutofit fontScale="90000"/>
          </a:bodyPr>
          <a:lstStyle/>
          <a:p>
            <a:r>
              <a:rPr lang="en-US" dirty="0" smtClean="0"/>
              <a:t>Path Finding and Connection Segmentation</a:t>
            </a:r>
            <a:endParaRPr lang="en-US" dirty="0"/>
          </a:p>
        </p:txBody>
      </p:sp>
      <p:sp>
        <p:nvSpPr>
          <p:cNvPr id="23" name="Oval 22"/>
          <p:cNvSpPr/>
          <p:nvPr/>
        </p:nvSpPr>
        <p:spPr>
          <a:xfrm>
            <a:off x="4448880" y="510528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26" name="Oval 25"/>
          <p:cNvSpPr/>
          <p:nvPr/>
        </p:nvSpPr>
        <p:spPr>
          <a:xfrm>
            <a:off x="1958746" y="5145929"/>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28" name="Oval 27"/>
          <p:cNvSpPr/>
          <p:nvPr/>
        </p:nvSpPr>
        <p:spPr>
          <a:xfrm>
            <a:off x="2242380" y="603281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2400764" y="5144329"/>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174896" y="612392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2426164" y="5052796"/>
            <a:ext cx="318229" cy="369332"/>
          </a:xfrm>
          <a:prstGeom prst="rect">
            <a:avLst/>
          </a:prstGeom>
          <a:noFill/>
        </p:spPr>
        <p:txBody>
          <a:bodyPr wrap="none" rtlCol="0">
            <a:spAutoFit/>
          </a:bodyPr>
          <a:lstStyle/>
          <a:p>
            <a:r>
              <a:rPr lang="en-US"/>
              <a:t>A</a:t>
            </a:r>
          </a:p>
        </p:txBody>
      </p:sp>
      <p:sp>
        <p:nvSpPr>
          <p:cNvPr id="33" name="TextBox 32"/>
          <p:cNvSpPr txBox="1"/>
          <p:nvPr/>
        </p:nvSpPr>
        <p:spPr>
          <a:xfrm>
            <a:off x="2290698" y="5844430"/>
            <a:ext cx="318229" cy="369332"/>
          </a:xfrm>
          <a:prstGeom prst="rect">
            <a:avLst/>
          </a:prstGeom>
          <a:noFill/>
        </p:spPr>
        <p:txBody>
          <a:bodyPr wrap="none" rtlCol="0">
            <a:spAutoFit/>
          </a:bodyPr>
          <a:lstStyle/>
          <a:p>
            <a:r>
              <a:rPr lang="en-US"/>
              <a:t>C</a:t>
            </a:r>
          </a:p>
        </p:txBody>
      </p:sp>
      <p:sp>
        <p:nvSpPr>
          <p:cNvPr id="34" name="TextBox 33"/>
          <p:cNvSpPr txBox="1"/>
          <p:nvPr/>
        </p:nvSpPr>
        <p:spPr>
          <a:xfrm>
            <a:off x="3337140" y="5290432"/>
            <a:ext cx="312906" cy="369332"/>
          </a:xfrm>
          <a:prstGeom prst="rect">
            <a:avLst/>
          </a:prstGeom>
          <a:noFill/>
        </p:spPr>
        <p:txBody>
          <a:bodyPr wrap="none" rtlCol="0">
            <a:spAutoFit/>
          </a:bodyPr>
          <a:lstStyle/>
          <a:p>
            <a:r>
              <a:rPr lang="en-US"/>
              <a:t>B</a:t>
            </a:r>
          </a:p>
        </p:txBody>
      </p:sp>
      <p:sp>
        <p:nvSpPr>
          <p:cNvPr id="35" name="TextBox 34"/>
          <p:cNvSpPr txBox="1"/>
          <p:nvPr/>
        </p:nvSpPr>
        <p:spPr>
          <a:xfrm>
            <a:off x="4460182" y="5281255"/>
            <a:ext cx="280583" cy="369332"/>
          </a:xfrm>
          <a:prstGeom prst="rect">
            <a:avLst/>
          </a:prstGeom>
          <a:noFill/>
        </p:spPr>
        <p:txBody>
          <a:bodyPr wrap="none" rtlCol="0">
            <a:spAutoFit/>
          </a:bodyPr>
          <a:lstStyle/>
          <a:p>
            <a:r>
              <a:rPr lang="en-US" dirty="0"/>
              <a:t>J</a:t>
            </a:r>
          </a:p>
        </p:txBody>
      </p:sp>
      <p:sp>
        <p:nvSpPr>
          <p:cNvPr id="36" name="TextBox 35"/>
          <p:cNvSpPr txBox="1"/>
          <p:nvPr/>
        </p:nvSpPr>
        <p:spPr>
          <a:xfrm>
            <a:off x="5170335" y="5820151"/>
            <a:ext cx="300082" cy="369332"/>
          </a:xfrm>
          <a:prstGeom prst="rect">
            <a:avLst/>
          </a:prstGeom>
          <a:noFill/>
        </p:spPr>
        <p:txBody>
          <a:bodyPr wrap="none" rtlCol="0">
            <a:spAutoFit/>
          </a:bodyPr>
          <a:lstStyle/>
          <a:p>
            <a:r>
              <a:rPr lang="en-US" dirty="0"/>
              <a:t>L</a:t>
            </a:r>
          </a:p>
        </p:txBody>
      </p:sp>
      <p:sp>
        <p:nvSpPr>
          <p:cNvPr id="37" name="TextBox 36"/>
          <p:cNvSpPr txBox="1"/>
          <p:nvPr/>
        </p:nvSpPr>
        <p:spPr>
          <a:xfrm>
            <a:off x="5579056" y="5204206"/>
            <a:ext cx="450869" cy="369332"/>
          </a:xfrm>
          <a:prstGeom prst="rect">
            <a:avLst/>
          </a:prstGeom>
          <a:noFill/>
        </p:spPr>
        <p:txBody>
          <a:bodyPr wrap="square" rtlCol="0">
            <a:spAutoFit/>
          </a:bodyPr>
          <a:lstStyle/>
          <a:p>
            <a:pPr algn="r"/>
            <a:r>
              <a:rPr lang="en-US" dirty="0" smtClean="0"/>
              <a:t>K</a:t>
            </a:r>
            <a:endParaRPr lang="en-US" dirty="0"/>
          </a:p>
        </p:txBody>
      </p:sp>
      <p:sp>
        <p:nvSpPr>
          <p:cNvPr id="39" name="Freeform 38"/>
          <p:cNvSpPr/>
          <p:nvPr/>
        </p:nvSpPr>
        <p:spPr>
          <a:xfrm>
            <a:off x="4460182" y="5467608"/>
            <a:ext cx="1625789" cy="476364"/>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323701 w 1323701"/>
              <a:gd name="connsiteY0" fmla="*/ 47053 h 523525"/>
              <a:gd name="connsiteX1" fmla="*/ 1045305 w 1323701"/>
              <a:gd name="connsiteY1" fmla="*/ 15303 h 523525"/>
              <a:gd name="connsiteX2" fmla="*/ 1210405 w 1323701"/>
              <a:gd name="connsiteY2" fmla="*/ 484298 h 523525"/>
              <a:gd name="connsiteX3" fmla="*/ 818726 w 1323701"/>
              <a:gd name="connsiteY3" fmla="*/ 452546 h 523525"/>
              <a:gd name="connsiteX4" fmla="*/ 463126 w 1323701"/>
              <a:gd name="connsiteY4" fmla="*/ 478853 h 523525"/>
              <a:gd name="connsiteX5" fmla="*/ 285750 w 1323701"/>
              <a:gd name="connsiteY5" fmla="*/ 267041 h 523525"/>
              <a:gd name="connsiteX6" fmla="*/ 0 w 1323701"/>
              <a:gd name="connsiteY6" fmla="*/ 241641 h 523525"/>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0 h 479091"/>
              <a:gd name="connsiteX1" fmla="*/ 1190068 w 1323701"/>
              <a:gd name="connsiteY1" fmla="*/ 1714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9091"/>
              <a:gd name="connsiteX1" fmla="*/ 1179728 w 1323701"/>
              <a:gd name="connsiteY1" fmla="*/ 146050 h 479091"/>
              <a:gd name="connsiteX2" fmla="*/ 1163874 w 1323701"/>
              <a:gd name="connsiteY2" fmla="*/ 443595 h 479091"/>
              <a:gd name="connsiteX3" fmla="*/ 818726 w 1323701"/>
              <a:gd name="connsiteY3" fmla="*/ 405493 h 479091"/>
              <a:gd name="connsiteX4" fmla="*/ 463126 w 1323701"/>
              <a:gd name="connsiteY4" fmla="*/ 431800 h 479091"/>
              <a:gd name="connsiteX5" fmla="*/ 285750 w 1323701"/>
              <a:gd name="connsiteY5" fmla="*/ 219988 h 479091"/>
              <a:gd name="connsiteX6" fmla="*/ 0 w 1323701"/>
              <a:gd name="connsiteY6" fmla="*/ 194588 h 479091"/>
              <a:gd name="connsiteX0" fmla="*/ 1323701 w 1323701"/>
              <a:gd name="connsiteY0" fmla="*/ 0 h 476364"/>
              <a:gd name="connsiteX1" fmla="*/ 1179728 w 1323701"/>
              <a:gd name="connsiteY1" fmla="*/ 146050 h 476364"/>
              <a:gd name="connsiteX2" fmla="*/ 1163874 w 1323701"/>
              <a:gd name="connsiteY2" fmla="*/ 443595 h 476364"/>
              <a:gd name="connsiteX3" fmla="*/ 818726 w 1323701"/>
              <a:gd name="connsiteY3" fmla="*/ 405493 h 476364"/>
              <a:gd name="connsiteX4" fmla="*/ 463126 w 1323701"/>
              <a:gd name="connsiteY4" fmla="*/ 431800 h 476364"/>
              <a:gd name="connsiteX5" fmla="*/ 285750 w 1323701"/>
              <a:gd name="connsiteY5" fmla="*/ 219988 h 476364"/>
              <a:gd name="connsiteX6" fmla="*/ 0 w 1323701"/>
              <a:gd name="connsiteY6" fmla="*/ 194588 h 47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3701" h="476364">
                <a:moveTo>
                  <a:pt x="1323701" y="0"/>
                </a:moveTo>
                <a:cubicBezTo>
                  <a:pt x="1230902" y="38100"/>
                  <a:pt x="1216705" y="8617"/>
                  <a:pt x="1179728" y="146050"/>
                </a:cubicBezTo>
                <a:cubicBezTo>
                  <a:pt x="1142751" y="283483"/>
                  <a:pt x="1206807" y="345321"/>
                  <a:pt x="1163874" y="443595"/>
                </a:cubicBezTo>
                <a:cubicBezTo>
                  <a:pt x="1116790" y="534571"/>
                  <a:pt x="935517" y="407459"/>
                  <a:pt x="818726" y="405493"/>
                </a:cubicBezTo>
                <a:cubicBezTo>
                  <a:pt x="701935" y="403527"/>
                  <a:pt x="551955" y="462717"/>
                  <a:pt x="463126" y="431800"/>
                </a:cubicBezTo>
                <a:cubicBezTo>
                  <a:pt x="374297" y="400883"/>
                  <a:pt x="362938" y="259523"/>
                  <a:pt x="285750" y="219988"/>
                </a:cubicBezTo>
                <a:cubicBezTo>
                  <a:pt x="208562" y="180453"/>
                  <a:pt x="59531" y="199880"/>
                  <a:pt x="0" y="19458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2453923" y="5218552"/>
            <a:ext cx="1196124" cy="502752"/>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 name="connsiteX0" fmla="*/ 48225 w 1239909"/>
              <a:gd name="connsiteY0" fmla="*/ 0 h 502752"/>
              <a:gd name="connsiteX1" fmla="*/ 46109 w 1239909"/>
              <a:gd name="connsiteY1" fmla="*/ 283633 h 502752"/>
              <a:gd name="connsiteX2" fmla="*/ 604909 w 1239909"/>
              <a:gd name="connsiteY2" fmla="*/ 118533 h 502752"/>
              <a:gd name="connsiteX3" fmla="*/ 909709 w 1239909"/>
              <a:gd name="connsiteY3" fmla="*/ 486833 h 502752"/>
              <a:gd name="connsiteX4" fmla="*/ 1068459 w 1239909"/>
              <a:gd name="connsiteY4" fmla="*/ 436033 h 502752"/>
              <a:gd name="connsiteX5" fmla="*/ 1239909 w 1239909"/>
              <a:gd name="connsiteY5" fmla="*/ 436033 h 502752"/>
              <a:gd name="connsiteX0" fmla="*/ 4440 w 1196124"/>
              <a:gd name="connsiteY0" fmla="*/ 0 h 502752"/>
              <a:gd name="connsiteX1" fmla="*/ 142024 w 1196124"/>
              <a:gd name="connsiteY1" fmla="*/ 249766 h 502752"/>
              <a:gd name="connsiteX2" fmla="*/ 561124 w 1196124"/>
              <a:gd name="connsiteY2" fmla="*/ 118533 h 502752"/>
              <a:gd name="connsiteX3" fmla="*/ 865924 w 1196124"/>
              <a:gd name="connsiteY3" fmla="*/ 486833 h 502752"/>
              <a:gd name="connsiteX4" fmla="*/ 1024674 w 1196124"/>
              <a:gd name="connsiteY4" fmla="*/ 436033 h 502752"/>
              <a:gd name="connsiteX5" fmla="*/ 1196124 w 1196124"/>
              <a:gd name="connsiteY5" fmla="*/ 436033 h 50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6124" h="502752">
                <a:moveTo>
                  <a:pt x="4440" y="0"/>
                </a:moveTo>
                <a:cubicBezTo>
                  <a:pt x="-18314" y="124883"/>
                  <a:pt x="49243" y="230011"/>
                  <a:pt x="142024" y="249766"/>
                </a:cubicBezTo>
                <a:cubicBezTo>
                  <a:pt x="234805" y="269521"/>
                  <a:pt x="440474" y="79022"/>
                  <a:pt x="561124" y="118533"/>
                </a:cubicBezTo>
                <a:cubicBezTo>
                  <a:pt x="681774" y="158044"/>
                  <a:pt x="788666" y="433916"/>
                  <a:pt x="865924" y="486833"/>
                </a:cubicBezTo>
                <a:cubicBezTo>
                  <a:pt x="943182" y="539750"/>
                  <a:pt x="969641" y="444500"/>
                  <a:pt x="1024674" y="436033"/>
                </a:cubicBezTo>
                <a:cubicBezTo>
                  <a:pt x="1079707" y="427566"/>
                  <a:pt x="1137915" y="431799"/>
                  <a:pt x="1196124" y="436033"/>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2" name="Straight Arrow Connector 41"/>
          <p:cNvCxnSpPr>
            <a:stCxn id="60" idx="1"/>
            <a:endCxn id="84" idx="0"/>
          </p:cNvCxnSpPr>
          <p:nvPr/>
        </p:nvCxnSpPr>
        <p:spPr>
          <a:xfrm>
            <a:off x="3739688" y="4984654"/>
            <a:ext cx="332628" cy="6691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73" idx="1"/>
            <a:endCxn id="39" idx="3"/>
          </p:cNvCxnSpPr>
          <p:nvPr/>
        </p:nvCxnSpPr>
        <p:spPr>
          <a:xfrm>
            <a:off x="4863571" y="4953413"/>
            <a:ext cx="602182" cy="9196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929871" y="4953410"/>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“Curacao”</a:t>
            </a:r>
            <a:endParaRPr lang="en-US" dirty="0"/>
          </a:p>
        </p:txBody>
      </p:sp>
      <p:sp>
        <p:nvSpPr>
          <p:cNvPr id="45" name="Oval 44"/>
          <p:cNvSpPr/>
          <p:nvPr/>
        </p:nvSpPr>
        <p:spPr>
          <a:xfrm>
            <a:off x="7655887" y="5972043"/>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577907" y="543412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6941173" y="5129378"/>
            <a:ext cx="304478" cy="369332"/>
          </a:xfrm>
          <a:prstGeom prst="rect">
            <a:avLst/>
          </a:prstGeom>
          <a:noFill/>
        </p:spPr>
        <p:txBody>
          <a:bodyPr wrap="none" rtlCol="0">
            <a:spAutoFit/>
          </a:bodyPr>
          <a:lstStyle/>
          <a:p>
            <a:r>
              <a:rPr lang="en-US" dirty="0"/>
              <a:t>X</a:t>
            </a:r>
          </a:p>
        </p:txBody>
      </p:sp>
      <p:sp>
        <p:nvSpPr>
          <p:cNvPr id="48" name="TextBox 47"/>
          <p:cNvSpPr txBox="1"/>
          <p:nvPr/>
        </p:nvSpPr>
        <p:spPr>
          <a:xfrm>
            <a:off x="8322309" y="5439061"/>
            <a:ext cx="292756" cy="369332"/>
          </a:xfrm>
          <a:prstGeom prst="rect">
            <a:avLst/>
          </a:prstGeom>
          <a:noFill/>
        </p:spPr>
        <p:txBody>
          <a:bodyPr wrap="none" rtlCol="0">
            <a:spAutoFit/>
          </a:bodyPr>
          <a:lstStyle/>
          <a:p>
            <a:r>
              <a:rPr lang="en-US" dirty="0"/>
              <a:t>Z</a:t>
            </a:r>
          </a:p>
        </p:txBody>
      </p:sp>
      <p:sp>
        <p:nvSpPr>
          <p:cNvPr id="49" name="TextBox 48"/>
          <p:cNvSpPr txBox="1"/>
          <p:nvPr/>
        </p:nvSpPr>
        <p:spPr>
          <a:xfrm>
            <a:off x="7327923" y="5713319"/>
            <a:ext cx="327964" cy="369332"/>
          </a:xfrm>
          <a:prstGeom prst="rect">
            <a:avLst/>
          </a:prstGeom>
          <a:noFill/>
        </p:spPr>
        <p:txBody>
          <a:bodyPr wrap="square" rtlCol="0">
            <a:spAutoFit/>
          </a:bodyPr>
          <a:lstStyle/>
          <a:p>
            <a:r>
              <a:rPr lang="en-US" dirty="0"/>
              <a:t>Y</a:t>
            </a:r>
          </a:p>
        </p:txBody>
      </p:sp>
      <p:sp>
        <p:nvSpPr>
          <p:cNvPr id="51" name="Freeform 50"/>
          <p:cNvSpPr/>
          <p:nvPr/>
        </p:nvSpPr>
        <p:spPr>
          <a:xfrm>
            <a:off x="6941174" y="5163072"/>
            <a:ext cx="1714688" cy="348026"/>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323701 w 1323701"/>
              <a:gd name="connsiteY0" fmla="*/ 47053 h 523525"/>
              <a:gd name="connsiteX1" fmla="*/ 1045305 w 1323701"/>
              <a:gd name="connsiteY1" fmla="*/ 15303 h 523525"/>
              <a:gd name="connsiteX2" fmla="*/ 1210405 w 1323701"/>
              <a:gd name="connsiteY2" fmla="*/ 484298 h 523525"/>
              <a:gd name="connsiteX3" fmla="*/ 818726 w 1323701"/>
              <a:gd name="connsiteY3" fmla="*/ 452546 h 523525"/>
              <a:gd name="connsiteX4" fmla="*/ 463126 w 1323701"/>
              <a:gd name="connsiteY4" fmla="*/ 478853 h 523525"/>
              <a:gd name="connsiteX5" fmla="*/ 285750 w 1323701"/>
              <a:gd name="connsiteY5" fmla="*/ 267041 h 523525"/>
              <a:gd name="connsiteX6" fmla="*/ 0 w 1323701"/>
              <a:gd name="connsiteY6" fmla="*/ 241641 h 523525"/>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6472"/>
              <a:gd name="connsiteX1" fmla="*/ 1190068 w 1323701"/>
              <a:gd name="connsiteY1" fmla="*/ 171450 h 476472"/>
              <a:gd name="connsiteX2" fmla="*/ 1210405 w 1323701"/>
              <a:gd name="connsiteY2" fmla="*/ 437245 h 476472"/>
              <a:gd name="connsiteX3" fmla="*/ 818726 w 1323701"/>
              <a:gd name="connsiteY3" fmla="*/ 405493 h 476472"/>
              <a:gd name="connsiteX4" fmla="*/ 463126 w 1323701"/>
              <a:gd name="connsiteY4" fmla="*/ 431800 h 476472"/>
              <a:gd name="connsiteX5" fmla="*/ 285750 w 1323701"/>
              <a:gd name="connsiteY5" fmla="*/ 219988 h 476472"/>
              <a:gd name="connsiteX6" fmla="*/ 0 w 1323701"/>
              <a:gd name="connsiteY6" fmla="*/ 194588 h 476472"/>
              <a:gd name="connsiteX0" fmla="*/ 1323701 w 1323701"/>
              <a:gd name="connsiteY0" fmla="*/ 0 h 473715"/>
              <a:gd name="connsiteX1" fmla="*/ 1190068 w 1323701"/>
              <a:gd name="connsiteY1" fmla="*/ 171450 h 473715"/>
              <a:gd name="connsiteX2" fmla="*/ 1210405 w 1323701"/>
              <a:gd name="connsiteY2" fmla="*/ 437245 h 473715"/>
              <a:gd name="connsiteX3" fmla="*/ 818726 w 1323701"/>
              <a:gd name="connsiteY3" fmla="*/ 405493 h 473715"/>
              <a:gd name="connsiteX4" fmla="*/ 463126 w 1323701"/>
              <a:gd name="connsiteY4" fmla="*/ 431800 h 473715"/>
              <a:gd name="connsiteX5" fmla="*/ 285750 w 1323701"/>
              <a:gd name="connsiteY5" fmla="*/ 219988 h 473715"/>
              <a:gd name="connsiteX6" fmla="*/ 0 w 1323701"/>
              <a:gd name="connsiteY6" fmla="*/ 194588 h 473715"/>
              <a:gd name="connsiteX0" fmla="*/ 1323701 w 1323701"/>
              <a:gd name="connsiteY0" fmla="*/ 128638 h 623908"/>
              <a:gd name="connsiteX1" fmla="*/ 1190068 w 1323701"/>
              <a:gd name="connsiteY1" fmla="*/ 300088 h 623908"/>
              <a:gd name="connsiteX2" fmla="*/ 1210405 w 1323701"/>
              <a:gd name="connsiteY2" fmla="*/ 565883 h 623908"/>
              <a:gd name="connsiteX3" fmla="*/ 818726 w 1323701"/>
              <a:gd name="connsiteY3" fmla="*/ 534131 h 623908"/>
              <a:gd name="connsiteX4" fmla="*/ 587208 w 1323701"/>
              <a:gd name="connsiteY4" fmla="*/ 1638 h 623908"/>
              <a:gd name="connsiteX5" fmla="*/ 285750 w 1323701"/>
              <a:gd name="connsiteY5" fmla="*/ 348626 h 623908"/>
              <a:gd name="connsiteX6" fmla="*/ 0 w 1323701"/>
              <a:gd name="connsiteY6" fmla="*/ 323226 h 623908"/>
              <a:gd name="connsiteX0" fmla="*/ 1323701 w 1323701"/>
              <a:gd name="connsiteY0" fmla="*/ 134273 h 629543"/>
              <a:gd name="connsiteX1" fmla="*/ 1190068 w 1323701"/>
              <a:gd name="connsiteY1" fmla="*/ 305723 h 629543"/>
              <a:gd name="connsiteX2" fmla="*/ 1210405 w 1323701"/>
              <a:gd name="connsiteY2" fmla="*/ 571518 h 629543"/>
              <a:gd name="connsiteX3" fmla="*/ 818726 w 1323701"/>
              <a:gd name="connsiteY3" fmla="*/ 539766 h 629543"/>
              <a:gd name="connsiteX4" fmla="*/ 587208 w 1323701"/>
              <a:gd name="connsiteY4" fmla="*/ 7273 h 629543"/>
              <a:gd name="connsiteX5" fmla="*/ 285750 w 1323701"/>
              <a:gd name="connsiteY5" fmla="*/ 201861 h 629543"/>
              <a:gd name="connsiteX6" fmla="*/ 0 w 1323701"/>
              <a:gd name="connsiteY6" fmla="*/ 328861 h 629543"/>
              <a:gd name="connsiteX0" fmla="*/ 1323701 w 1323701"/>
              <a:gd name="connsiteY0" fmla="*/ 134273 h 629543"/>
              <a:gd name="connsiteX1" fmla="*/ 1190068 w 1323701"/>
              <a:gd name="connsiteY1" fmla="*/ 305723 h 629543"/>
              <a:gd name="connsiteX2" fmla="*/ 1210405 w 1323701"/>
              <a:gd name="connsiteY2" fmla="*/ 571518 h 629543"/>
              <a:gd name="connsiteX3" fmla="*/ 818726 w 1323701"/>
              <a:gd name="connsiteY3" fmla="*/ 539766 h 629543"/>
              <a:gd name="connsiteX4" fmla="*/ 587208 w 1323701"/>
              <a:gd name="connsiteY4" fmla="*/ 7273 h 629543"/>
              <a:gd name="connsiteX5" fmla="*/ 285750 w 1323701"/>
              <a:gd name="connsiteY5" fmla="*/ 201861 h 629543"/>
              <a:gd name="connsiteX6" fmla="*/ 0 w 1323701"/>
              <a:gd name="connsiteY6" fmla="*/ 328861 h 629543"/>
              <a:gd name="connsiteX0" fmla="*/ 1323701 w 1323701"/>
              <a:gd name="connsiteY0" fmla="*/ 140005 h 635275"/>
              <a:gd name="connsiteX1" fmla="*/ 1190068 w 1323701"/>
              <a:gd name="connsiteY1" fmla="*/ 311455 h 635275"/>
              <a:gd name="connsiteX2" fmla="*/ 1210405 w 1323701"/>
              <a:gd name="connsiteY2" fmla="*/ 577250 h 635275"/>
              <a:gd name="connsiteX3" fmla="*/ 818726 w 1323701"/>
              <a:gd name="connsiteY3" fmla="*/ 545498 h 635275"/>
              <a:gd name="connsiteX4" fmla="*/ 587208 w 1323701"/>
              <a:gd name="connsiteY4" fmla="*/ 13005 h 635275"/>
              <a:gd name="connsiteX5" fmla="*/ 285750 w 1323701"/>
              <a:gd name="connsiteY5" fmla="*/ 207593 h 635275"/>
              <a:gd name="connsiteX6" fmla="*/ 0 w 1323701"/>
              <a:gd name="connsiteY6" fmla="*/ 334593 h 635275"/>
              <a:gd name="connsiteX0" fmla="*/ 1323701 w 1323701"/>
              <a:gd name="connsiteY0" fmla="*/ 141659 h 591297"/>
              <a:gd name="connsiteX1" fmla="*/ 1190068 w 1323701"/>
              <a:gd name="connsiteY1" fmla="*/ 313109 h 591297"/>
              <a:gd name="connsiteX2" fmla="*/ 1210405 w 1323701"/>
              <a:gd name="connsiteY2" fmla="*/ 578904 h 591297"/>
              <a:gd name="connsiteX3" fmla="*/ 860087 w 1323701"/>
              <a:gd name="connsiteY3" fmla="*/ 77252 h 591297"/>
              <a:gd name="connsiteX4" fmla="*/ 587208 w 1323701"/>
              <a:gd name="connsiteY4" fmla="*/ 14659 h 591297"/>
              <a:gd name="connsiteX5" fmla="*/ 285750 w 1323701"/>
              <a:gd name="connsiteY5" fmla="*/ 209247 h 591297"/>
              <a:gd name="connsiteX6" fmla="*/ 0 w 1323701"/>
              <a:gd name="connsiteY6" fmla="*/ 336247 h 591297"/>
              <a:gd name="connsiteX0" fmla="*/ 1323701 w 1323701"/>
              <a:gd name="connsiteY0" fmla="*/ 133727 h 329095"/>
              <a:gd name="connsiteX1" fmla="*/ 1190068 w 1323701"/>
              <a:gd name="connsiteY1" fmla="*/ 305177 h 329095"/>
              <a:gd name="connsiteX2" fmla="*/ 860087 w 1323701"/>
              <a:gd name="connsiteY2" fmla="*/ 69320 h 329095"/>
              <a:gd name="connsiteX3" fmla="*/ 587208 w 1323701"/>
              <a:gd name="connsiteY3" fmla="*/ 6727 h 329095"/>
              <a:gd name="connsiteX4" fmla="*/ 285750 w 1323701"/>
              <a:gd name="connsiteY4" fmla="*/ 201315 h 329095"/>
              <a:gd name="connsiteX5" fmla="*/ 0 w 1323701"/>
              <a:gd name="connsiteY5" fmla="*/ 328315 h 329095"/>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32431 h 327799"/>
              <a:gd name="connsiteX1" fmla="*/ 1107346 w 1323701"/>
              <a:gd name="connsiteY1" fmla="*/ 214981 h 327799"/>
              <a:gd name="connsiteX2" fmla="*/ 860087 w 1323701"/>
              <a:gd name="connsiteY2" fmla="*/ 68024 h 327799"/>
              <a:gd name="connsiteX3" fmla="*/ 587208 w 1323701"/>
              <a:gd name="connsiteY3" fmla="*/ 5431 h 327799"/>
              <a:gd name="connsiteX4" fmla="*/ 285750 w 1323701"/>
              <a:gd name="connsiteY4" fmla="*/ 200019 h 327799"/>
              <a:gd name="connsiteX5" fmla="*/ 0 w 1323701"/>
              <a:gd name="connsiteY5" fmla="*/ 327019 h 327799"/>
              <a:gd name="connsiteX0" fmla="*/ 1323701 w 1323701"/>
              <a:gd name="connsiteY0" fmla="*/ 150750 h 346118"/>
              <a:gd name="connsiteX1" fmla="*/ 1107346 w 1323701"/>
              <a:gd name="connsiteY1" fmla="*/ 233300 h 346118"/>
              <a:gd name="connsiteX2" fmla="*/ 860087 w 1323701"/>
              <a:gd name="connsiteY2" fmla="*/ 86343 h 346118"/>
              <a:gd name="connsiteX3" fmla="*/ 587208 w 1323701"/>
              <a:gd name="connsiteY3" fmla="*/ 23750 h 346118"/>
              <a:gd name="connsiteX4" fmla="*/ 285750 w 1323701"/>
              <a:gd name="connsiteY4" fmla="*/ 218338 h 346118"/>
              <a:gd name="connsiteX5" fmla="*/ 0 w 1323701"/>
              <a:gd name="connsiteY5" fmla="*/ 345338 h 346118"/>
              <a:gd name="connsiteX0" fmla="*/ 1323701 w 1323701"/>
              <a:gd name="connsiteY0" fmla="*/ 132431 h 327799"/>
              <a:gd name="connsiteX1" fmla="*/ 1107346 w 1323701"/>
              <a:gd name="connsiteY1" fmla="*/ 214981 h 327799"/>
              <a:gd name="connsiteX2" fmla="*/ 860087 w 1323701"/>
              <a:gd name="connsiteY2" fmla="*/ 68024 h 327799"/>
              <a:gd name="connsiteX3" fmla="*/ 504486 w 1323701"/>
              <a:gd name="connsiteY3" fmla="*/ 5431 h 327799"/>
              <a:gd name="connsiteX4" fmla="*/ 285750 w 1323701"/>
              <a:gd name="connsiteY4" fmla="*/ 200019 h 327799"/>
              <a:gd name="connsiteX5" fmla="*/ 0 w 1323701"/>
              <a:gd name="connsiteY5" fmla="*/ 327019 h 327799"/>
              <a:gd name="connsiteX0" fmla="*/ 1323701 w 1323701"/>
              <a:gd name="connsiteY0" fmla="*/ 142838 h 338206"/>
              <a:gd name="connsiteX1" fmla="*/ 1107346 w 1323701"/>
              <a:gd name="connsiteY1" fmla="*/ 225388 h 338206"/>
              <a:gd name="connsiteX2" fmla="*/ 860087 w 1323701"/>
              <a:gd name="connsiteY2" fmla="*/ 78431 h 338206"/>
              <a:gd name="connsiteX3" fmla="*/ 504486 w 1323701"/>
              <a:gd name="connsiteY3" fmla="*/ 15838 h 338206"/>
              <a:gd name="connsiteX4" fmla="*/ 285750 w 1323701"/>
              <a:gd name="connsiteY4" fmla="*/ 210426 h 338206"/>
              <a:gd name="connsiteX5" fmla="*/ 0 w 1323701"/>
              <a:gd name="connsiteY5" fmla="*/ 337426 h 338206"/>
              <a:gd name="connsiteX0" fmla="*/ 1323701 w 1323701"/>
              <a:gd name="connsiteY0" fmla="*/ 165199 h 360567"/>
              <a:gd name="connsiteX1" fmla="*/ 1107346 w 1323701"/>
              <a:gd name="connsiteY1" fmla="*/ 247749 h 360567"/>
              <a:gd name="connsiteX2" fmla="*/ 860087 w 1323701"/>
              <a:gd name="connsiteY2" fmla="*/ 100792 h 360567"/>
              <a:gd name="connsiteX3" fmla="*/ 504486 w 1323701"/>
              <a:gd name="connsiteY3" fmla="*/ 38199 h 360567"/>
              <a:gd name="connsiteX4" fmla="*/ 285750 w 1323701"/>
              <a:gd name="connsiteY4" fmla="*/ 232787 h 360567"/>
              <a:gd name="connsiteX5" fmla="*/ 0 w 1323701"/>
              <a:gd name="connsiteY5" fmla="*/ 359787 h 360567"/>
              <a:gd name="connsiteX0" fmla="*/ 1396082 w 1396082"/>
              <a:gd name="connsiteY0" fmla="*/ 317599 h 360567"/>
              <a:gd name="connsiteX1" fmla="*/ 1107346 w 1396082"/>
              <a:gd name="connsiteY1" fmla="*/ 247749 h 360567"/>
              <a:gd name="connsiteX2" fmla="*/ 860087 w 1396082"/>
              <a:gd name="connsiteY2" fmla="*/ 100792 h 360567"/>
              <a:gd name="connsiteX3" fmla="*/ 504486 w 1396082"/>
              <a:gd name="connsiteY3" fmla="*/ 38199 h 360567"/>
              <a:gd name="connsiteX4" fmla="*/ 285750 w 1396082"/>
              <a:gd name="connsiteY4" fmla="*/ 232787 h 360567"/>
              <a:gd name="connsiteX5" fmla="*/ 0 w 1396082"/>
              <a:gd name="connsiteY5" fmla="*/ 359787 h 360567"/>
              <a:gd name="connsiteX0" fmla="*/ 1396082 w 1396082"/>
              <a:gd name="connsiteY0" fmla="*/ 317599 h 360567"/>
              <a:gd name="connsiteX1" fmla="*/ 1107346 w 1396082"/>
              <a:gd name="connsiteY1" fmla="*/ 247749 h 360567"/>
              <a:gd name="connsiteX2" fmla="*/ 860087 w 1396082"/>
              <a:gd name="connsiteY2" fmla="*/ 100792 h 360567"/>
              <a:gd name="connsiteX3" fmla="*/ 504486 w 1396082"/>
              <a:gd name="connsiteY3" fmla="*/ 38199 h 360567"/>
              <a:gd name="connsiteX4" fmla="*/ 285750 w 1396082"/>
              <a:gd name="connsiteY4" fmla="*/ 232787 h 360567"/>
              <a:gd name="connsiteX5" fmla="*/ 0 w 1396082"/>
              <a:gd name="connsiteY5" fmla="*/ 359787 h 360567"/>
              <a:gd name="connsiteX0" fmla="*/ 1396082 w 1396082"/>
              <a:gd name="connsiteY0" fmla="*/ 307035 h 350003"/>
              <a:gd name="connsiteX1" fmla="*/ 860087 w 1396082"/>
              <a:gd name="connsiteY1" fmla="*/ 90228 h 350003"/>
              <a:gd name="connsiteX2" fmla="*/ 504486 w 1396082"/>
              <a:gd name="connsiteY2" fmla="*/ 27635 h 350003"/>
              <a:gd name="connsiteX3" fmla="*/ 285750 w 1396082"/>
              <a:gd name="connsiteY3" fmla="*/ 222223 h 350003"/>
              <a:gd name="connsiteX4" fmla="*/ 0 w 1396082"/>
              <a:gd name="connsiteY4" fmla="*/ 349223 h 350003"/>
              <a:gd name="connsiteX0" fmla="*/ 1396082 w 1396082"/>
              <a:gd name="connsiteY0" fmla="*/ 283973 h 326941"/>
              <a:gd name="connsiteX1" fmla="*/ 1056551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283973 h 326941"/>
              <a:gd name="connsiteX1" fmla="*/ 1056551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283973 h 326941"/>
              <a:gd name="connsiteX1" fmla="*/ 942809 w 1396082"/>
              <a:gd name="connsiteY1" fmla="*/ 79866 h 326941"/>
              <a:gd name="connsiteX2" fmla="*/ 504486 w 1396082"/>
              <a:gd name="connsiteY2" fmla="*/ 4573 h 326941"/>
              <a:gd name="connsiteX3" fmla="*/ 285750 w 1396082"/>
              <a:gd name="connsiteY3" fmla="*/ 199161 h 326941"/>
              <a:gd name="connsiteX4" fmla="*/ 0 w 1396082"/>
              <a:gd name="connsiteY4" fmla="*/ 326161 h 326941"/>
              <a:gd name="connsiteX0" fmla="*/ 1396082 w 1396082"/>
              <a:gd name="connsiteY0" fmla="*/ 305058 h 348026"/>
              <a:gd name="connsiteX1" fmla="*/ 942809 w 1396082"/>
              <a:gd name="connsiteY1" fmla="*/ 100951 h 348026"/>
              <a:gd name="connsiteX2" fmla="*/ 504486 w 1396082"/>
              <a:gd name="connsiteY2" fmla="*/ 25658 h 348026"/>
              <a:gd name="connsiteX3" fmla="*/ 285750 w 1396082"/>
              <a:gd name="connsiteY3" fmla="*/ 220246 h 348026"/>
              <a:gd name="connsiteX4" fmla="*/ 0 w 1396082"/>
              <a:gd name="connsiteY4" fmla="*/ 347246 h 34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082" h="348026">
                <a:moveTo>
                  <a:pt x="1396082" y="305058"/>
                </a:moveTo>
                <a:cubicBezTo>
                  <a:pt x="1181014" y="285290"/>
                  <a:pt x="1143109" y="249118"/>
                  <a:pt x="942809" y="100951"/>
                </a:cubicBezTo>
                <a:cubicBezTo>
                  <a:pt x="742509" y="-47216"/>
                  <a:pt x="613996" y="5776"/>
                  <a:pt x="504486" y="25658"/>
                </a:cubicBezTo>
                <a:cubicBezTo>
                  <a:pt x="394976" y="45540"/>
                  <a:pt x="393959" y="107381"/>
                  <a:pt x="285750" y="220246"/>
                </a:cubicBezTo>
                <a:cubicBezTo>
                  <a:pt x="187882" y="333111"/>
                  <a:pt x="59531" y="352538"/>
                  <a:pt x="0" y="347246"/>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2" name="Straight Arrow Connector 51"/>
          <p:cNvCxnSpPr>
            <a:stCxn id="79" idx="1"/>
            <a:endCxn id="51" idx="2"/>
          </p:cNvCxnSpPr>
          <p:nvPr/>
        </p:nvCxnSpPr>
        <p:spPr>
          <a:xfrm>
            <a:off x="7236835" y="4945261"/>
            <a:ext cx="323956" cy="2434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flipH="1">
            <a:off x="1646323" y="4495800"/>
            <a:ext cx="2041740" cy="369332"/>
          </a:xfrm>
          <a:prstGeom prst="rect">
            <a:avLst/>
          </a:prstGeom>
          <a:noFill/>
        </p:spPr>
        <p:txBody>
          <a:bodyPr wrap="square" rtlCol="0">
            <a:spAutoFit/>
          </a:bodyPr>
          <a:lstStyle/>
          <a:p>
            <a:r>
              <a:rPr lang="en-US" dirty="0" err="1" smtClean="0"/>
              <a:t>Aruba:A</a:t>
            </a:r>
            <a:r>
              <a:rPr lang="en-US" dirty="0" smtClean="0"/>
              <a:t> &gt; </a:t>
            </a:r>
            <a:r>
              <a:rPr lang="en-US" dirty="0" err="1" smtClean="0"/>
              <a:t>Aruba:B</a:t>
            </a:r>
            <a:endParaRPr lang="en-US" dirty="0"/>
          </a:p>
        </p:txBody>
      </p:sp>
      <p:sp>
        <p:nvSpPr>
          <p:cNvPr id="67" name="TextBox 66"/>
          <p:cNvSpPr txBox="1"/>
          <p:nvPr/>
        </p:nvSpPr>
        <p:spPr>
          <a:xfrm flipH="1">
            <a:off x="3762147" y="4495800"/>
            <a:ext cx="2434253" cy="369332"/>
          </a:xfrm>
          <a:prstGeom prst="rect">
            <a:avLst/>
          </a:prstGeom>
          <a:noFill/>
        </p:spPr>
        <p:txBody>
          <a:bodyPr wrap="square" rtlCol="0">
            <a:spAutoFit/>
          </a:bodyPr>
          <a:lstStyle/>
          <a:p>
            <a:r>
              <a:rPr lang="en-US" dirty="0" err="1" smtClean="0"/>
              <a:t>Bonaire:J</a:t>
            </a:r>
            <a:r>
              <a:rPr lang="en-US" dirty="0" smtClean="0"/>
              <a:t> &gt; </a:t>
            </a:r>
            <a:r>
              <a:rPr lang="en-US" dirty="0" err="1" smtClean="0"/>
              <a:t>Bonaire:K</a:t>
            </a:r>
            <a:endParaRPr lang="en-US" dirty="0"/>
          </a:p>
        </p:txBody>
      </p:sp>
      <p:sp>
        <p:nvSpPr>
          <p:cNvPr id="69" name="TextBox 68"/>
          <p:cNvSpPr txBox="1"/>
          <p:nvPr/>
        </p:nvSpPr>
        <p:spPr>
          <a:xfrm flipH="1">
            <a:off x="6056700" y="4495800"/>
            <a:ext cx="2565399" cy="369332"/>
          </a:xfrm>
          <a:prstGeom prst="rect">
            <a:avLst/>
          </a:prstGeom>
          <a:noFill/>
        </p:spPr>
        <p:txBody>
          <a:bodyPr wrap="square" rtlCol="0">
            <a:spAutoFit/>
          </a:bodyPr>
          <a:lstStyle/>
          <a:p>
            <a:r>
              <a:rPr lang="en-US" dirty="0" err="1" smtClean="0"/>
              <a:t>Curacao:X</a:t>
            </a:r>
            <a:r>
              <a:rPr lang="en-US" dirty="0" smtClean="0"/>
              <a:t> &gt; </a:t>
            </a:r>
            <a:r>
              <a:rPr lang="en-US" dirty="0" err="1" smtClean="0"/>
              <a:t>Curacao:Z</a:t>
            </a:r>
            <a:endParaRPr lang="en-US" dirty="0"/>
          </a:p>
        </p:txBody>
      </p:sp>
      <p:cxnSp>
        <p:nvCxnSpPr>
          <p:cNvPr id="19" name="Straight Connector 18"/>
          <p:cNvCxnSpPr>
            <a:stCxn id="27" idx="6"/>
            <a:endCxn id="38" idx="2"/>
          </p:cNvCxnSpPr>
          <p:nvPr/>
        </p:nvCxnSpPr>
        <p:spPr>
          <a:xfrm flipV="1">
            <a:off x="3711346" y="5650302"/>
            <a:ext cx="712429" cy="710"/>
          </a:xfrm>
          <a:prstGeom prst="line">
            <a:avLst/>
          </a:prstGeom>
          <a:ln w="38100" cmpd="sng">
            <a:solidFill>
              <a:srgbClr val="FF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1" idx="6"/>
            <a:endCxn id="50" idx="2"/>
          </p:cNvCxnSpPr>
          <p:nvPr/>
        </p:nvCxnSpPr>
        <p:spPr>
          <a:xfrm>
            <a:off x="6151950" y="5494185"/>
            <a:ext cx="752816" cy="4240"/>
          </a:xfrm>
          <a:prstGeom prst="line">
            <a:avLst/>
          </a:prstGeom>
          <a:ln w="38100" cmpd="sng">
            <a:solidFill>
              <a:srgbClr val="FF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3613979" y="560444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4423775" y="560373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054583" y="544761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904766" y="5451858"/>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ight Brace 59"/>
          <p:cNvSpPr/>
          <p:nvPr/>
        </p:nvSpPr>
        <p:spPr>
          <a:xfrm rot="5400000">
            <a:off x="3679928" y="3876683"/>
            <a:ext cx="119520" cy="2096422"/>
          </a:xfrm>
          <a:prstGeom prst="rightBrace">
            <a:avLst>
              <a:gd name="adj1" fmla="val 55417"/>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5" name="Straight Arrow Connector 64"/>
          <p:cNvCxnSpPr>
            <a:stCxn id="68" idx="1"/>
            <a:endCxn id="40" idx="2"/>
          </p:cNvCxnSpPr>
          <p:nvPr/>
        </p:nvCxnSpPr>
        <p:spPr>
          <a:xfrm>
            <a:off x="2608927" y="4953411"/>
            <a:ext cx="406120" cy="3836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flipH="1">
            <a:off x="2557990" y="4494662"/>
            <a:ext cx="2403341" cy="369332"/>
          </a:xfrm>
          <a:prstGeom prst="rect">
            <a:avLst/>
          </a:prstGeom>
          <a:noFill/>
        </p:spPr>
        <p:txBody>
          <a:bodyPr wrap="square" rtlCol="0">
            <a:spAutoFit/>
          </a:bodyPr>
          <a:lstStyle/>
          <a:p>
            <a:r>
              <a:rPr lang="en-US" b="1" dirty="0" smtClean="0">
                <a:solidFill>
                  <a:srgbClr val="FF0000"/>
                </a:solidFill>
              </a:rPr>
              <a:t>(</a:t>
            </a:r>
            <a:r>
              <a:rPr lang="en-US" b="1" dirty="0" err="1" smtClean="0">
                <a:solidFill>
                  <a:srgbClr val="FF0000"/>
                </a:solidFill>
              </a:rPr>
              <a:t>Aruba:B</a:t>
            </a:r>
            <a:r>
              <a:rPr lang="en-US" b="1" dirty="0" smtClean="0">
                <a:solidFill>
                  <a:srgbClr val="FF0000"/>
                </a:solidFill>
              </a:rPr>
              <a:t> == </a:t>
            </a:r>
            <a:r>
              <a:rPr lang="en-US" b="1" dirty="0" err="1" smtClean="0">
                <a:solidFill>
                  <a:srgbClr val="FF0000"/>
                </a:solidFill>
              </a:rPr>
              <a:t>Bonaire:J</a:t>
            </a:r>
            <a:r>
              <a:rPr lang="en-US" b="1" dirty="0" smtClean="0">
                <a:solidFill>
                  <a:srgbClr val="FF0000"/>
                </a:solidFill>
              </a:rPr>
              <a:t>)</a:t>
            </a:r>
            <a:endParaRPr lang="en-US" b="1" dirty="0">
              <a:solidFill>
                <a:srgbClr val="FF0000"/>
              </a:solidFill>
            </a:endParaRPr>
          </a:p>
        </p:txBody>
      </p:sp>
      <p:sp>
        <p:nvSpPr>
          <p:cNvPr id="68" name="Right Brace 67"/>
          <p:cNvSpPr/>
          <p:nvPr/>
        </p:nvSpPr>
        <p:spPr>
          <a:xfrm rot="5400000">
            <a:off x="2545225" y="3984834"/>
            <a:ext cx="127403" cy="1809750"/>
          </a:xfrm>
          <a:prstGeom prst="rightBrace">
            <a:avLst>
              <a:gd name="adj1" fmla="val 55417"/>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Right Brace 72"/>
          <p:cNvSpPr/>
          <p:nvPr/>
        </p:nvSpPr>
        <p:spPr>
          <a:xfrm rot="5400000">
            <a:off x="4799869" y="3826615"/>
            <a:ext cx="127403" cy="2126192"/>
          </a:xfrm>
          <a:prstGeom prst="rightBrace">
            <a:avLst>
              <a:gd name="adj1" fmla="val 55417"/>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4" name="Straight Arrow Connector 73"/>
          <p:cNvCxnSpPr>
            <a:stCxn id="75" idx="1"/>
          </p:cNvCxnSpPr>
          <p:nvPr/>
        </p:nvCxnSpPr>
        <p:spPr>
          <a:xfrm>
            <a:off x="6082608" y="4984653"/>
            <a:ext cx="451542" cy="49565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5" name="Right Brace 74"/>
          <p:cNvSpPr/>
          <p:nvPr/>
        </p:nvSpPr>
        <p:spPr>
          <a:xfrm rot="5400000">
            <a:off x="6018907" y="3757910"/>
            <a:ext cx="127403" cy="2326083"/>
          </a:xfrm>
          <a:prstGeom prst="rightBrace">
            <a:avLst>
              <a:gd name="adj1" fmla="val 55417"/>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Right Brace 78"/>
          <p:cNvSpPr/>
          <p:nvPr/>
        </p:nvSpPr>
        <p:spPr>
          <a:xfrm rot="5400000">
            <a:off x="7173133" y="3780844"/>
            <a:ext cx="127403" cy="2201430"/>
          </a:xfrm>
          <a:prstGeom prst="rightBrace">
            <a:avLst>
              <a:gd name="adj1" fmla="val 55417"/>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TextBox 83"/>
          <p:cNvSpPr txBox="1"/>
          <p:nvPr/>
        </p:nvSpPr>
        <p:spPr>
          <a:xfrm>
            <a:off x="3625732" y="5653786"/>
            <a:ext cx="893168" cy="307777"/>
          </a:xfrm>
          <a:prstGeom prst="rect">
            <a:avLst/>
          </a:prstGeom>
          <a:noFill/>
        </p:spPr>
        <p:txBody>
          <a:bodyPr wrap="none" rtlCol="0">
            <a:spAutoFit/>
          </a:bodyPr>
          <a:lstStyle/>
          <a:p>
            <a:r>
              <a:rPr lang="en-US" sz="1400" b="1" dirty="0" smtClean="0">
                <a:solidFill>
                  <a:srgbClr val="FF0000"/>
                </a:solidFill>
              </a:rPr>
              <a:t>SDP B==J</a:t>
            </a:r>
            <a:endParaRPr lang="en-US" sz="1400" b="1" dirty="0">
              <a:solidFill>
                <a:srgbClr val="FF0000"/>
              </a:solidFill>
            </a:endParaRPr>
          </a:p>
        </p:txBody>
      </p:sp>
      <p:sp>
        <p:nvSpPr>
          <p:cNvPr id="85" name="TextBox 84"/>
          <p:cNvSpPr txBox="1"/>
          <p:nvPr/>
        </p:nvSpPr>
        <p:spPr>
          <a:xfrm>
            <a:off x="6098947" y="5521264"/>
            <a:ext cx="928459" cy="307777"/>
          </a:xfrm>
          <a:prstGeom prst="rect">
            <a:avLst/>
          </a:prstGeom>
          <a:noFill/>
        </p:spPr>
        <p:txBody>
          <a:bodyPr wrap="none" rtlCol="0">
            <a:spAutoFit/>
          </a:bodyPr>
          <a:lstStyle/>
          <a:p>
            <a:r>
              <a:rPr lang="en-US" sz="1400" b="1" dirty="0" smtClean="0">
                <a:solidFill>
                  <a:srgbClr val="FF0000"/>
                </a:solidFill>
              </a:rPr>
              <a:t>SDP K==X</a:t>
            </a:r>
            <a:endParaRPr lang="en-US" sz="1400" b="1" dirty="0">
              <a:solidFill>
                <a:srgbClr val="FF0000"/>
              </a:solidFill>
            </a:endParaRPr>
          </a:p>
        </p:txBody>
      </p:sp>
      <p:sp>
        <p:nvSpPr>
          <p:cNvPr id="86" name="TextBox 85"/>
          <p:cNvSpPr txBox="1"/>
          <p:nvPr/>
        </p:nvSpPr>
        <p:spPr>
          <a:xfrm flipH="1">
            <a:off x="4786397" y="4492975"/>
            <a:ext cx="2587172" cy="369332"/>
          </a:xfrm>
          <a:prstGeom prst="rect">
            <a:avLst/>
          </a:prstGeom>
          <a:noFill/>
        </p:spPr>
        <p:txBody>
          <a:bodyPr wrap="square" rtlCol="0">
            <a:spAutoFit/>
          </a:bodyPr>
          <a:lstStyle/>
          <a:p>
            <a:r>
              <a:rPr lang="en-US" b="1" dirty="0" smtClean="0">
                <a:solidFill>
                  <a:srgbClr val="FF0000"/>
                </a:solidFill>
              </a:rPr>
              <a:t>(</a:t>
            </a:r>
            <a:r>
              <a:rPr lang="en-US" b="1" dirty="0" err="1" smtClean="0">
                <a:solidFill>
                  <a:srgbClr val="FF0000"/>
                </a:solidFill>
              </a:rPr>
              <a:t>Bonaire:K</a:t>
            </a:r>
            <a:r>
              <a:rPr lang="en-US" b="1" dirty="0" smtClean="0">
                <a:solidFill>
                  <a:srgbClr val="FF0000"/>
                </a:solidFill>
              </a:rPr>
              <a:t>==</a:t>
            </a:r>
            <a:r>
              <a:rPr lang="en-US" b="1" dirty="0" err="1" smtClean="0">
                <a:solidFill>
                  <a:srgbClr val="FF0000"/>
                </a:solidFill>
              </a:rPr>
              <a:t>Curacao:X</a:t>
            </a: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791014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childTnLst>
                          </p:cTn>
                        </p:par>
                        <p:par>
                          <p:cTn id="78" fill="hold">
                            <p:stCondLst>
                              <p:cond delay="2500"/>
                            </p:stCondLst>
                            <p:childTnLst>
                              <p:par>
                                <p:cTn id="79" presetID="10" presetClass="entr" presetSubtype="0" fill="hold"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childTnLst>
                                </p:cTn>
                              </p:par>
                            </p:childTnLst>
                          </p:cTn>
                        </p:par>
                        <p:par>
                          <p:cTn id="82" fill="hold">
                            <p:stCondLst>
                              <p:cond delay="3000"/>
                            </p:stCondLst>
                            <p:childTnLst>
                              <p:par>
                                <p:cTn id="83" presetID="10" presetClass="entr" presetSubtype="0"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fade">
                                      <p:cBhvr>
                                        <p:cTn id="85" dur="500"/>
                                        <p:tgtEl>
                                          <p:spTgt spid="8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wipe(left)">
                                      <p:cBhvr>
                                        <p:cTn id="90" dur="500"/>
                                        <p:tgtEl>
                                          <p:spTgt spid="64"/>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childTnLst>
                          </p:cTn>
                        </p:par>
                        <p:par>
                          <p:cTn id="95" fill="hold">
                            <p:stCondLst>
                              <p:cond delay="1000"/>
                            </p:stCondLst>
                            <p:childTnLst>
                              <p:par>
                                <p:cTn id="96" presetID="10" presetClass="entr" presetSubtype="0" fill="hold" nodeType="after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left)">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65"/>
                                        </p:tgtEl>
                                      </p:cBhvr>
                                    </p:animEffect>
                                    <p:set>
                                      <p:cBhvr>
                                        <p:cTn id="106" dur="1" fill="hold">
                                          <p:stCondLst>
                                            <p:cond delay="499"/>
                                          </p:stCondLst>
                                        </p:cTn>
                                        <p:tgtEl>
                                          <p:spTgt spid="65"/>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8"/>
                                        </p:tgtEl>
                                      </p:cBhvr>
                                    </p:animEffect>
                                    <p:set>
                                      <p:cBhvr>
                                        <p:cTn id="109" dur="1" fill="hold">
                                          <p:stCondLst>
                                            <p:cond delay="499"/>
                                          </p:stCondLst>
                                        </p:cTn>
                                        <p:tgtEl>
                                          <p:spTgt spid="68"/>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1" nodeType="after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par>
                          <p:cTn id="114" fill="hold">
                            <p:stCondLst>
                              <p:cond delay="1000"/>
                            </p:stCondLst>
                            <p:childTnLst>
                              <p:par>
                                <p:cTn id="115" presetID="10" presetClass="entr" presetSubtype="0"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childTnLst>
                          </p:cTn>
                        </p:par>
                        <p:par>
                          <p:cTn id="118" fill="hold">
                            <p:stCondLst>
                              <p:cond delay="1500"/>
                            </p:stCondLst>
                            <p:childTnLst>
                              <p:par>
                                <p:cTn id="119" presetID="10" presetClass="entr" presetSubtype="0" fill="hold"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2" nodeType="clickEffect">
                                  <p:stCondLst>
                                    <p:cond delay="0"/>
                                  </p:stCondLst>
                                  <p:childTnLst>
                                    <p:animEffect transition="out" filter="fade">
                                      <p:cBhvr>
                                        <p:cTn id="125" dur="500"/>
                                        <p:tgtEl>
                                          <p:spTgt spid="66"/>
                                        </p:tgtEl>
                                      </p:cBhvr>
                                    </p:animEffect>
                                    <p:set>
                                      <p:cBhvr>
                                        <p:cTn id="126" dur="1" fill="hold">
                                          <p:stCondLst>
                                            <p:cond delay="499"/>
                                          </p:stCondLst>
                                        </p:cTn>
                                        <p:tgtEl>
                                          <p:spTgt spid="66"/>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60"/>
                                        </p:tgtEl>
                                      </p:cBhvr>
                                    </p:animEffect>
                                    <p:set>
                                      <p:cBhvr>
                                        <p:cTn id="129" dur="1" fill="hold">
                                          <p:stCondLst>
                                            <p:cond delay="499"/>
                                          </p:stCondLst>
                                        </p:cTn>
                                        <p:tgtEl>
                                          <p:spTgt spid="6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2"/>
                                        </p:tgtEl>
                                      </p:cBhvr>
                                    </p:animEffect>
                                    <p:set>
                                      <p:cBhvr>
                                        <p:cTn id="132" dur="1" fill="hold">
                                          <p:stCondLst>
                                            <p:cond delay="499"/>
                                          </p:stCondLst>
                                        </p:cTn>
                                        <p:tgtEl>
                                          <p:spTgt spid="42"/>
                                        </p:tgtEl>
                                        <p:attrNameLst>
                                          <p:attrName>style.visibility</p:attrName>
                                        </p:attrNameLst>
                                      </p:cBhvr>
                                      <p:to>
                                        <p:strVal val="hidden"/>
                                      </p:to>
                                    </p:set>
                                  </p:childTnLst>
                                </p:cTn>
                              </p:par>
                              <p:par>
                                <p:cTn id="133" presetID="22" presetClass="entr" presetSubtype="8" fill="hold" grpId="0" nodeType="withEffect">
                                  <p:stCondLst>
                                    <p:cond delay="0"/>
                                  </p:stCondLst>
                                  <p:childTnLst>
                                    <p:set>
                                      <p:cBhvr>
                                        <p:cTn id="134" dur="1" fill="hold">
                                          <p:stCondLst>
                                            <p:cond delay="0"/>
                                          </p:stCondLst>
                                        </p:cTn>
                                        <p:tgtEl>
                                          <p:spTgt spid="67"/>
                                        </p:tgtEl>
                                        <p:attrNameLst>
                                          <p:attrName>style.visibility</p:attrName>
                                        </p:attrNameLst>
                                      </p:cBhvr>
                                      <p:to>
                                        <p:strVal val="visible"/>
                                      </p:to>
                                    </p:set>
                                    <p:animEffect transition="in" filter="wipe(left)">
                                      <p:cBhvr>
                                        <p:cTn id="135" dur="500"/>
                                        <p:tgtEl>
                                          <p:spTgt spid="67"/>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childTnLst>
                          </p:cTn>
                        </p:par>
                        <p:par>
                          <p:cTn id="140" fill="hold">
                            <p:stCondLst>
                              <p:cond delay="1000"/>
                            </p:stCondLst>
                            <p:childTnLst>
                              <p:par>
                                <p:cTn id="141" presetID="22" presetClass="entr" presetSubtype="1" fill="hold" nodeType="after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wipe(up)">
                                      <p:cBhvr>
                                        <p:cTn id="143" dur="500"/>
                                        <p:tgtEl>
                                          <p:spTgt spid="43"/>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wipe(left)">
                                      <p:cBhvr>
                                        <p:cTn id="146" dur="500"/>
                                        <p:tgtEl>
                                          <p:spTgt spid="39"/>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nodeType="clickEffect">
                                  <p:stCondLst>
                                    <p:cond delay="0"/>
                                  </p:stCondLst>
                                  <p:childTnLst>
                                    <p:animEffect transition="out" filter="fade">
                                      <p:cBhvr>
                                        <p:cTn id="150" dur="500"/>
                                        <p:tgtEl>
                                          <p:spTgt spid="43"/>
                                        </p:tgtEl>
                                      </p:cBhvr>
                                    </p:animEffect>
                                    <p:set>
                                      <p:cBhvr>
                                        <p:cTn id="151" dur="1" fill="hold">
                                          <p:stCondLst>
                                            <p:cond delay="499"/>
                                          </p:stCondLst>
                                        </p:cTn>
                                        <p:tgtEl>
                                          <p:spTgt spid="43"/>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73"/>
                                        </p:tgtEl>
                                      </p:cBhvr>
                                    </p:animEffect>
                                    <p:set>
                                      <p:cBhvr>
                                        <p:cTn id="154" dur="1" fill="hold">
                                          <p:stCondLst>
                                            <p:cond delay="499"/>
                                          </p:stCondLst>
                                        </p:cTn>
                                        <p:tgtEl>
                                          <p:spTgt spid="73"/>
                                        </p:tgtEl>
                                        <p:attrNameLst>
                                          <p:attrName>style.visibility</p:attrName>
                                        </p:attrNameLst>
                                      </p:cBhvr>
                                      <p:to>
                                        <p:strVal val="hidden"/>
                                      </p:to>
                                    </p:set>
                                  </p:childTnLst>
                                </p:cTn>
                              </p:par>
                            </p:childTnLst>
                          </p:cTn>
                        </p:par>
                        <p:par>
                          <p:cTn id="155" fill="hold">
                            <p:stCondLst>
                              <p:cond delay="500"/>
                            </p:stCondLst>
                            <p:childTnLst>
                              <p:par>
                                <p:cTn id="156" presetID="22" presetClass="entr" presetSubtype="8" fill="hold" grpId="0" nodeType="afterEffect">
                                  <p:stCondLst>
                                    <p:cond delay="0"/>
                                  </p:stCondLst>
                                  <p:childTnLst>
                                    <p:set>
                                      <p:cBhvr>
                                        <p:cTn id="157" dur="1" fill="hold">
                                          <p:stCondLst>
                                            <p:cond delay="0"/>
                                          </p:stCondLst>
                                        </p:cTn>
                                        <p:tgtEl>
                                          <p:spTgt spid="86"/>
                                        </p:tgtEl>
                                        <p:attrNameLst>
                                          <p:attrName>style.visibility</p:attrName>
                                        </p:attrNameLst>
                                      </p:cBhvr>
                                      <p:to>
                                        <p:strVal val="visible"/>
                                      </p:to>
                                    </p:set>
                                    <p:animEffect transition="in" filter="wipe(left)">
                                      <p:cBhvr>
                                        <p:cTn id="158" dur="500"/>
                                        <p:tgtEl>
                                          <p:spTgt spid="86"/>
                                        </p:tgtEl>
                                      </p:cBhvr>
                                    </p:animEffect>
                                  </p:childTnLst>
                                </p:cTn>
                              </p:par>
                            </p:childTnLst>
                          </p:cTn>
                        </p:par>
                        <p:par>
                          <p:cTn id="159" fill="hold">
                            <p:stCondLst>
                              <p:cond delay="1000"/>
                            </p:stCondLst>
                            <p:childTnLst>
                              <p:par>
                                <p:cTn id="160" presetID="10" presetClass="entr" presetSubtype="0" fill="hold" grpId="0" nodeType="afterEffect">
                                  <p:stCondLst>
                                    <p:cond delay="0"/>
                                  </p:stCondLst>
                                  <p:childTnLst>
                                    <p:set>
                                      <p:cBhvr>
                                        <p:cTn id="161" dur="1" fill="hold">
                                          <p:stCondLst>
                                            <p:cond delay="0"/>
                                          </p:stCondLst>
                                        </p:cTn>
                                        <p:tgtEl>
                                          <p:spTgt spid="75"/>
                                        </p:tgtEl>
                                        <p:attrNameLst>
                                          <p:attrName>style.visibility</p:attrName>
                                        </p:attrNameLst>
                                      </p:cBhvr>
                                      <p:to>
                                        <p:strVal val="visible"/>
                                      </p:to>
                                    </p:set>
                                    <p:animEffect transition="in" filter="fade">
                                      <p:cBhvr>
                                        <p:cTn id="162" dur="500"/>
                                        <p:tgtEl>
                                          <p:spTgt spid="75"/>
                                        </p:tgtEl>
                                      </p:cBhvr>
                                    </p:animEffect>
                                  </p:childTnLst>
                                </p:cTn>
                              </p:par>
                            </p:childTnLst>
                          </p:cTn>
                        </p:par>
                        <p:par>
                          <p:cTn id="163" fill="hold">
                            <p:stCondLst>
                              <p:cond delay="1500"/>
                            </p:stCondLst>
                            <p:childTnLst>
                              <p:par>
                                <p:cTn id="164" presetID="10" presetClass="entr" presetSubtype="0" fill="hold" nodeType="afterEffect">
                                  <p:stCondLst>
                                    <p:cond delay="0"/>
                                  </p:stCondLst>
                                  <p:childTnLst>
                                    <p:set>
                                      <p:cBhvr>
                                        <p:cTn id="165" dur="1" fill="hold">
                                          <p:stCondLst>
                                            <p:cond delay="0"/>
                                          </p:stCondLst>
                                        </p:cTn>
                                        <p:tgtEl>
                                          <p:spTgt spid="74"/>
                                        </p:tgtEl>
                                        <p:attrNameLst>
                                          <p:attrName>style.visibility</p:attrName>
                                        </p:attrNameLst>
                                      </p:cBhvr>
                                      <p:to>
                                        <p:strVal val="visible"/>
                                      </p:to>
                                    </p:set>
                                    <p:animEffect transition="in" filter="fade">
                                      <p:cBhvr>
                                        <p:cTn id="166" dur="500"/>
                                        <p:tgtEl>
                                          <p:spTgt spid="74"/>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grpId="1" nodeType="clickEffect">
                                  <p:stCondLst>
                                    <p:cond delay="0"/>
                                  </p:stCondLst>
                                  <p:childTnLst>
                                    <p:animEffect transition="out" filter="fade">
                                      <p:cBhvr>
                                        <p:cTn id="170" dur="500"/>
                                        <p:tgtEl>
                                          <p:spTgt spid="86"/>
                                        </p:tgtEl>
                                      </p:cBhvr>
                                    </p:animEffect>
                                    <p:set>
                                      <p:cBhvr>
                                        <p:cTn id="171" dur="1" fill="hold">
                                          <p:stCondLst>
                                            <p:cond delay="499"/>
                                          </p:stCondLst>
                                        </p:cTn>
                                        <p:tgtEl>
                                          <p:spTgt spid="86"/>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75"/>
                                        </p:tgtEl>
                                      </p:cBhvr>
                                    </p:animEffect>
                                    <p:set>
                                      <p:cBhvr>
                                        <p:cTn id="174" dur="1" fill="hold">
                                          <p:stCondLst>
                                            <p:cond delay="499"/>
                                          </p:stCondLst>
                                        </p:cTn>
                                        <p:tgtEl>
                                          <p:spTgt spid="75"/>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74"/>
                                        </p:tgtEl>
                                      </p:cBhvr>
                                    </p:animEffect>
                                    <p:set>
                                      <p:cBhvr>
                                        <p:cTn id="177" dur="1" fill="hold">
                                          <p:stCondLst>
                                            <p:cond delay="499"/>
                                          </p:stCondLst>
                                        </p:cTn>
                                        <p:tgtEl>
                                          <p:spTgt spid="74"/>
                                        </p:tgtEl>
                                        <p:attrNameLst>
                                          <p:attrName>style.visibility</p:attrName>
                                        </p:attrNameLst>
                                      </p:cBhvr>
                                      <p:to>
                                        <p:strVal val="hidden"/>
                                      </p:to>
                                    </p:set>
                                  </p:childTnLst>
                                </p:cTn>
                              </p:par>
                              <p:par>
                                <p:cTn id="178" presetID="22" presetClass="entr" presetSubtype="8" fill="hold" grpId="0" nodeType="withEffect">
                                  <p:stCondLst>
                                    <p:cond delay="0"/>
                                  </p:stCondLst>
                                  <p:childTnLst>
                                    <p:set>
                                      <p:cBhvr>
                                        <p:cTn id="179" dur="1" fill="hold">
                                          <p:stCondLst>
                                            <p:cond delay="0"/>
                                          </p:stCondLst>
                                        </p:cTn>
                                        <p:tgtEl>
                                          <p:spTgt spid="69"/>
                                        </p:tgtEl>
                                        <p:attrNameLst>
                                          <p:attrName>style.visibility</p:attrName>
                                        </p:attrNameLst>
                                      </p:cBhvr>
                                      <p:to>
                                        <p:strVal val="visible"/>
                                      </p:to>
                                    </p:set>
                                    <p:animEffect transition="in" filter="wipe(left)">
                                      <p:cBhvr>
                                        <p:cTn id="180" dur="500"/>
                                        <p:tgtEl>
                                          <p:spTgt spid="69"/>
                                        </p:tgtEl>
                                      </p:cBhvr>
                                    </p:animEffect>
                                  </p:childTnLst>
                                </p:cTn>
                              </p:par>
                            </p:childTnLst>
                          </p:cTn>
                        </p:par>
                        <p:par>
                          <p:cTn id="181" fill="hold">
                            <p:stCondLst>
                              <p:cond delay="500"/>
                            </p:stCondLst>
                            <p:childTnLst>
                              <p:par>
                                <p:cTn id="182" presetID="10" presetClass="entr" presetSubtype="0" fill="hold" grpId="0" nodeType="afterEffect">
                                  <p:stCondLst>
                                    <p:cond delay="0"/>
                                  </p:stCondLst>
                                  <p:childTnLst>
                                    <p:set>
                                      <p:cBhvr>
                                        <p:cTn id="183" dur="1" fill="hold">
                                          <p:stCondLst>
                                            <p:cond delay="0"/>
                                          </p:stCondLst>
                                        </p:cTn>
                                        <p:tgtEl>
                                          <p:spTgt spid="79"/>
                                        </p:tgtEl>
                                        <p:attrNameLst>
                                          <p:attrName>style.visibility</p:attrName>
                                        </p:attrNameLst>
                                      </p:cBhvr>
                                      <p:to>
                                        <p:strVal val="visible"/>
                                      </p:to>
                                    </p:set>
                                    <p:animEffect transition="in" filter="fade">
                                      <p:cBhvr>
                                        <p:cTn id="184" dur="500"/>
                                        <p:tgtEl>
                                          <p:spTgt spid="79"/>
                                        </p:tgtEl>
                                      </p:cBhvr>
                                    </p:animEffect>
                                  </p:childTnLst>
                                </p:cTn>
                              </p:par>
                            </p:childTnLst>
                          </p:cTn>
                        </p:par>
                        <p:par>
                          <p:cTn id="185" fill="hold">
                            <p:stCondLst>
                              <p:cond delay="1000"/>
                            </p:stCondLst>
                            <p:childTnLst>
                              <p:par>
                                <p:cTn id="186" presetID="10" presetClass="entr" presetSubtype="0" fill="hold" nodeType="afterEffect">
                                  <p:stCondLst>
                                    <p:cond delay="0"/>
                                  </p:stCondLst>
                                  <p:childTnLst>
                                    <p:set>
                                      <p:cBhvr>
                                        <p:cTn id="187" dur="1" fill="hold">
                                          <p:stCondLst>
                                            <p:cond delay="0"/>
                                          </p:stCondLst>
                                        </p:cTn>
                                        <p:tgtEl>
                                          <p:spTgt spid="52"/>
                                        </p:tgtEl>
                                        <p:attrNameLst>
                                          <p:attrName>style.visibility</p:attrName>
                                        </p:attrNameLst>
                                      </p:cBhvr>
                                      <p:to>
                                        <p:strVal val="visible"/>
                                      </p:to>
                                    </p:set>
                                    <p:animEffect transition="in" filter="fade">
                                      <p:cBhvr>
                                        <p:cTn id="188" dur="500"/>
                                        <p:tgtEl>
                                          <p:spTgt spid="52"/>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animEffect transition="in" filter="wipe(left)">
                                      <p:cBhvr>
                                        <p:cTn id="191" dur="500"/>
                                        <p:tgtEl>
                                          <p:spTgt spid="51"/>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1" nodeType="clickEffect">
                                  <p:stCondLst>
                                    <p:cond delay="0"/>
                                  </p:stCondLst>
                                  <p:childTnLst>
                                    <p:animEffect transition="out" filter="fade">
                                      <p:cBhvr>
                                        <p:cTn id="195" dur="500"/>
                                        <p:tgtEl>
                                          <p:spTgt spid="79"/>
                                        </p:tgtEl>
                                      </p:cBhvr>
                                    </p:animEffect>
                                    <p:set>
                                      <p:cBhvr>
                                        <p:cTn id="196" dur="1" fill="hold">
                                          <p:stCondLst>
                                            <p:cond delay="499"/>
                                          </p:stCondLst>
                                        </p:cTn>
                                        <p:tgtEl>
                                          <p:spTgt spid="79"/>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52"/>
                                        </p:tgtEl>
                                      </p:cBhvr>
                                    </p:animEffect>
                                    <p:set>
                                      <p:cBhvr>
                                        <p:cTn id="199"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8" grpId="0" animBg="1"/>
      <p:bldP spid="29" grpId="0" animBg="1"/>
      <p:bldP spid="30" grpId="0" animBg="1"/>
      <p:bldP spid="32" grpId="0"/>
      <p:bldP spid="33" grpId="0"/>
      <p:bldP spid="34" grpId="0"/>
      <p:bldP spid="35" grpId="0"/>
      <p:bldP spid="36" grpId="0"/>
      <p:bldP spid="37" grpId="0"/>
      <p:bldP spid="39" grpId="0" animBg="1"/>
      <p:bldP spid="40" grpId="0" animBg="1"/>
      <p:bldP spid="44" grpId="0" animBg="1"/>
      <p:bldP spid="45" grpId="0" animBg="1"/>
      <p:bldP spid="46" grpId="0" animBg="1"/>
      <p:bldP spid="47" grpId="0"/>
      <p:bldP spid="48" grpId="0"/>
      <p:bldP spid="49" grpId="0"/>
      <p:bldP spid="51" grpId="0" animBg="1"/>
      <p:bldP spid="64" grpId="0"/>
      <p:bldP spid="67" grpId="0"/>
      <p:bldP spid="69" grpId="0"/>
      <p:bldP spid="27" grpId="0" animBg="1"/>
      <p:bldP spid="38" grpId="0" animBg="1"/>
      <p:bldP spid="31" grpId="0" animBg="1"/>
      <p:bldP spid="50" grpId="0" animBg="1"/>
      <p:bldP spid="60" grpId="0" animBg="1"/>
      <p:bldP spid="60" grpId="1" animBg="1"/>
      <p:bldP spid="66" grpId="1"/>
      <p:bldP spid="66" grpId="2"/>
      <p:bldP spid="68" grpId="0" animBg="1"/>
      <p:bldP spid="68" grpId="1" animBg="1"/>
      <p:bldP spid="73" grpId="0" animBg="1"/>
      <p:bldP spid="73" grpId="1" animBg="1"/>
      <p:bldP spid="75" grpId="0" animBg="1"/>
      <p:bldP spid="75" grpId="1" animBg="1"/>
      <p:bldP spid="79" grpId="0" animBg="1"/>
      <p:bldP spid="79" grpId="1" animBg="1"/>
      <p:bldP spid="84" grpId="0"/>
      <p:bldP spid="85" grpId="0"/>
      <p:bldP spid="86" grpId="0"/>
      <p:bldP spid="8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863" y="383381"/>
            <a:ext cx="8229670" cy="766762"/>
          </a:xfrm>
        </p:spPr>
        <p:txBody>
          <a:bodyPr>
            <a:noAutofit/>
          </a:bodyPr>
          <a:lstStyle/>
          <a:p>
            <a:r>
              <a:rPr lang="en-US" dirty="0"/>
              <a:t>Segmentation </a:t>
            </a:r>
            <a:r>
              <a:rPr lang="en-US" dirty="0" smtClean="0"/>
              <a:t>and end-to-end  Connections</a:t>
            </a:r>
            <a:endParaRPr lang="en-US" dirty="0"/>
          </a:p>
        </p:txBody>
      </p:sp>
      <p:grpSp>
        <p:nvGrpSpPr>
          <p:cNvPr id="92" name="Group 91"/>
          <p:cNvGrpSpPr/>
          <p:nvPr/>
        </p:nvGrpSpPr>
        <p:grpSpPr>
          <a:xfrm>
            <a:off x="611295" y="3371540"/>
            <a:ext cx="4411732" cy="1691397"/>
            <a:chOff x="408773" y="3660417"/>
            <a:chExt cx="4411732" cy="1691397"/>
          </a:xfrm>
        </p:grpSpPr>
        <p:grpSp>
          <p:nvGrpSpPr>
            <p:cNvPr id="7" name="Group 28"/>
            <p:cNvGrpSpPr/>
            <p:nvPr/>
          </p:nvGrpSpPr>
          <p:grpSpPr>
            <a:xfrm>
              <a:off x="408773" y="3660417"/>
              <a:ext cx="4411732" cy="1691397"/>
              <a:chOff x="2494789" y="1626285"/>
              <a:chExt cx="4411732" cy="1691397"/>
            </a:xfrm>
          </p:grpSpPr>
          <p:cxnSp>
            <p:nvCxnSpPr>
              <p:cNvPr id="31" name="Straight Connector 30"/>
              <p:cNvCxnSpPr/>
              <p:nvPr/>
            </p:nvCxnSpPr>
            <p:spPr>
              <a:xfrm>
                <a:off x="5789357" y="2465919"/>
                <a:ext cx="493766" cy="1588"/>
              </a:xfrm>
              <a:prstGeom prst="line">
                <a:avLst/>
              </a:prstGeom>
              <a:ln w="76200">
                <a:gradFill flip="none" rotWithShape="1">
                  <a:gsLst>
                    <a:gs pos="40000">
                      <a:schemeClr val="bg1">
                        <a:lumMod val="65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2859666" y="2457451"/>
                <a:ext cx="671165" cy="10056"/>
              </a:xfrm>
              <a:prstGeom prst="line">
                <a:avLst/>
              </a:prstGeom>
              <a:ln w="76200">
                <a:gradFill flip="none" rotWithShape="1">
                  <a:gsLst>
                    <a:gs pos="40000">
                      <a:schemeClr val="bg1">
                        <a:lumMod val="50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3497946" y="2459569"/>
                <a:ext cx="2278613" cy="4232"/>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5326816" y="2799243"/>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16200000" flipH="1">
                <a:off x="3086097" y="2794386"/>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Isosceles Triangle 35"/>
              <p:cNvSpPr>
                <a:spLocks noChangeAspect="1"/>
              </p:cNvSpPr>
              <p:nvPr/>
            </p:nvSpPr>
            <p:spPr>
              <a:xfrm rot="5400000">
                <a:off x="3469768" y="2313301"/>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eft Brace 36"/>
              <p:cNvSpPr/>
              <p:nvPr/>
            </p:nvSpPr>
            <p:spPr>
              <a:xfrm rot="16200000">
                <a:off x="2980699" y="2292538"/>
                <a:ext cx="203200" cy="884392"/>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p:cNvSpPr/>
              <p:nvPr/>
            </p:nvSpPr>
            <p:spPr>
              <a:xfrm rot="16200000">
                <a:off x="6009400" y="2405647"/>
                <a:ext cx="221210" cy="631690"/>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Isosceles Triangle 38"/>
              <p:cNvSpPr>
                <a:spLocks noChangeAspect="1"/>
              </p:cNvSpPr>
              <p:nvPr/>
            </p:nvSpPr>
            <p:spPr>
              <a:xfrm rot="5400000">
                <a:off x="5691971" y="2317484"/>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Left Brace 39"/>
              <p:cNvSpPr/>
              <p:nvPr/>
            </p:nvSpPr>
            <p:spPr>
              <a:xfrm rot="16200000">
                <a:off x="4560950" y="1794295"/>
                <a:ext cx="203200" cy="2228019"/>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2494789" y="1639716"/>
                <a:ext cx="2043060" cy="738664"/>
              </a:xfrm>
              <a:prstGeom prst="rect">
                <a:avLst/>
              </a:prstGeom>
              <a:noFill/>
            </p:spPr>
            <p:txBody>
              <a:bodyPr wrap="none" rtlCol="0">
                <a:spAutoFit/>
              </a:bodyPr>
              <a:lstStyle/>
              <a:p>
                <a:pPr algn="ctr"/>
                <a:r>
                  <a:rPr lang="en-US" sz="1400" dirty="0"/>
                  <a:t>Ingress </a:t>
                </a:r>
              </a:p>
              <a:p>
                <a:pPr algn="ctr"/>
                <a:r>
                  <a:rPr lang="en-US" sz="1400" dirty="0"/>
                  <a:t>Service Termination Point </a:t>
                </a:r>
              </a:p>
              <a:p>
                <a:pPr algn="ctr"/>
                <a:r>
                  <a:rPr lang="en-US" sz="1400" dirty="0"/>
                  <a:t>“A”</a:t>
                </a:r>
              </a:p>
            </p:txBody>
          </p:sp>
          <p:sp>
            <p:nvSpPr>
              <p:cNvPr id="43" name="TextBox 42"/>
              <p:cNvSpPr txBox="1"/>
              <p:nvPr/>
            </p:nvSpPr>
            <p:spPr>
              <a:xfrm>
                <a:off x="4785428" y="1626285"/>
                <a:ext cx="2121093" cy="738664"/>
              </a:xfrm>
              <a:prstGeom prst="rect">
                <a:avLst/>
              </a:prstGeom>
              <a:noFill/>
            </p:spPr>
            <p:txBody>
              <a:bodyPr wrap="none" rtlCol="0">
                <a:spAutoFit/>
              </a:bodyPr>
              <a:lstStyle/>
              <a:p>
                <a:pPr algn="ctr"/>
                <a:r>
                  <a:rPr lang="en-US" sz="1400" dirty="0"/>
                  <a:t>Egress </a:t>
                </a:r>
              </a:p>
              <a:p>
                <a:pPr algn="ctr"/>
                <a:r>
                  <a:rPr lang="en-US" sz="1400" dirty="0"/>
                  <a:t>Service Termination Point </a:t>
                </a:r>
              </a:p>
              <a:p>
                <a:pPr algn="ctr"/>
                <a:r>
                  <a:rPr lang="en-US" sz="1400" dirty="0" smtClean="0"/>
                  <a:t>“B”</a:t>
                </a:r>
                <a:endParaRPr lang="en-US" sz="1400" dirty="0"/>
              </a:p>
            </p:txBody>
          </p:sp>
          <p:sp>
            <p:nvSpPr>
              <p:cNvPr id="44" name="TextBox 43"/>
              <p:cNvSpPr txBox="1"/>
              <p:nvPr/>
            </p:nvSpPr>
            <p:spPr>
              <a:xfrm>
                <a:off x="4240415" y="3009905"/>
                <a:ext cx="882210" cy="307777"/>
              </a:xfrm>
              <a:prstGeom prst="rect">
                <a:avLst/>
              </a:prstGeom>
              <a:noFill/>
            </p:spPr>
            <p:txBody>
              <a:bodyPr wrap="none" rtlCol="0">
                <a:spAutoFit/>
              </a:bodyPr>
              <a:lstStyle/>
              <a:p>
                <a:pPr algn="ctr"/>
                <a:r>
                  <a:rPr lang="en-US" sz="1400"/>
                  <a:t>Transport</a:t>
                </a:r>
              </a:p>
            </p:txBody>
          </p:sp>
          <p:sp>
            <p:nvSpPr>
              <p:cNvPr id="50" name="TextBox 49"/>
              <p:cNvSpPr txBox="1"/>
              <p:nvPr/>
            </p:nvSpPr>
            <p:spPr>
              <a:xfrm>
                <a:off x="5762692" y="2773367"/>
                <a:ext cx="670150" cy="307777"/>
              </a:xfrm>
              <a:prstGeom prst="rect">
                <a:avLst/>
              </a:prstGeom>
              <a:noFill/>
            </p:spPr>
            <p:txBody>
              <a:bodyPr wrap="none" rtlCol="0">
                <a:spAutoFit/>
              </a:bodyPr>
              <a:lstStyle/>
              <a:p>
                <a:pPr algn="ctr"/>
                <a:r>
                  <a:rPr lang="en-US" sz="1400"/>
                  <a:t>Access</a:t>
                </a:r>
              </a:p>
            </p:txBody>
          </p:sp>
          <p:sp>
            <p:nvSpPr>
              <p:cNvPr id="53" name="TextBox 52"/>
              <p:cNvSpPr txBox="1"/>
              <p:nvPr/>
            </p:nvSpPr>
            <p:spPr>
              <a:xfrm>
                <a:off x="2763371" y="2856016"/>
                <a:ext cx="670150" cy="307777"/>
              </a:xfrm>
              <a:prstGeom prst="rect">
                <a:avLst/>
              </a:prstGeom>
              <a:noFill/>
            </p:spPr>
            <p:txBody>
              <a:bodyPr wrap="none" rtlCol="0">
                <a:spAutoFit/>
              </a:bodyPr>
              <a:lstStyle/>
              <a:p>
                <a:pPr algn="ctr"/>
                <a:r>
                  <a:rPr lang="en-US" sz="1400"/>
                  <a:t>Access</a:t>
                </a:r>
              </a:p>
            </p:txBody>
          </p:sp>
        </p:grpSp>
        <p:grpSp>
          <p:nvGrpSpPr>
            <p:cNvPr id="8" name="Group 53"/>
            <p:cNvGrpSpPr/>
            <p:nvPr/>
          </p:nvGrpSpPr>
          <p:grpSpPr>
            <a:xfrm>
              <a:off x="2436173" y="4338146"/>
              <a:ext cx="266424" cy="306873"/>
              <a:chOff x="7130444" y="4013201"/>
              <a:chExt cx="1074359" cy="1866900"/>
            </a:xfrm>
          </p:grpSpPr>
          <p:sp>
            <p:nvSpPr>
              <p:cNvPr id="55" name="Rectangle 54"/>
              <p:cNvSpPr/>
              <p:nvPr/>
            </p:nvSpPr>
            <p:spPr>
              <a:xfrm rot="18683712">
                <a:off x="7515843" y="4379155"/>
                <a:ext cx="207102" cy="977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Freeform 56"/>
              <p:cNvSpPr/>
              <p:nvPr/>
            </p:nvSpPr>
            <p:spPr>
              <a:xfrm>
                <a:off x="7174285" y="40132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7619391" y="41656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87" name="Group 86"/>
          <p:cNvGrpSpPr/>
          <p:nvPr/>
        </p:nvGrpSpPr>
        <p:grpSpPr>
          <a:xfrm>
            <a:off x="5319728" y="3610963"/>
            <a:ext cx="2772188" cy="1473424"/>
            <a:chOff x="554087" y="3878390"/>
            <a:chExt cx="2772188" cy="1473424"/>
          </a:xfrm>
        </p:grpSpPr>
        <p:grpSp>
          <p:nvGrpSpPr>
            <p:cNvPr id="88" name="Group 28"/>
            <p:cNvGrpSpPr/>
            <p:nvPr/>
          </p:nvGrpSpPr>
          <p:grpSpPr>
            <a:xfrm>
              <a:off x="554087" y="3878390"/>
              <a:ext cx="2772188" cy="1473424"/>
              <a:chOff x="2640103" y="1844258"/>
              <a:chExt cx="2772188" cy="1473424"/>
            </a:xfrm>
          </p:grpSpPr>
          <p:cxnSp>
            <p:nvCxnSpPr>
              <p:cNvPr id="94" name="Straight Connector 93"/>
              <p:cNvCxnSpPr/>
              <p:nvPr/>
            </p:nvCxnSpPr>
            <p:spPr>
              <a:xfrm>
                <a:off x="4521563" y="2467507"/>
                <a:ext cx="890728" cy="1588"/>
              </a:xfrm>
              <a:prstGeom prst="line">
                <a:avLst/>
              </a:prstGeom>
              <a:ln w="76200">
                <a:gradFill flip="none" rotWithShape="1">
                  <a:gsLst>
                    <a:gs pos="40000">
                      <a:schemeClr val="bg1">
                        <a:lumMod val="65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a:off x="2640103" y="2457451"/>
                <a:ext cx="890728" cy="1588"/>
              </a:xfrm>
              <a:prstGeom prst="line">
                <a:avLst/>
              </a:prstGeom>
              <a:ln w="76200">
                <a:gradFill flip="none" rotWithShape="1">
                  <a:gsLst>
                    <a:gs pos="40000">
                      <a:schemeClr val="bg1">
                        <a:lumMod val="50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497946" y="2463801"/>
                <a:ext cx="993551" cy="3706"/>
              </a:xfrm>
              <a:prstGeom prst="line">
                <a:avLst/>
              </a:prstGeom>
              <a:ln w="762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rot="16200000" flipH="1">
                <a:off x="4071820" y="2794385"/>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rot="16200000" flipH="1">
                <a:off x="3086097" y="2794386"/>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1" name="Isosceles Triangle 140"/>
              <p:cNvSpPr>
                <a:spLocks noChangeAspect="1"/>
              </p:cNvSpPr>
              <p:nvPr/>
            </p:nvSpPr>
            <p:spPr>
              <a:xfrm rot="5400000">
                <a:off x="3469768" y="2313301"/>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Left Brace 141"/>
              <p:cNvSpPr/>
              <p:nvPr/>
            </p:nvSpPr>
            <p:spPr>
              <a:xfrm rot="16200000">
                <a:off x="2980699" y="2292538"/>
                <a:ext cx="203200" cy="884392"/>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Left Brace 142"/>
              <p:cNvSpPr/>
              <p:nvPr/>
            </p:nvSpPr>
            <p:spPr>
              <a:xfrm rot="16200000">
                <a:off x="4868495" y="2312220"/>
                <a:ext cx="203200" cy="884392"/>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4" name="Isosceles Triangle 143"/>
              <p:cNvSpPr>
                <a:spLocks noChangeAspect="1"/>
              </p:cNvSpPr>
              <p:nvPr/>
            </p:nvSpPr>
            <p:spPr>
              <a:xfrm rot="5400000">
                <a:off x="4425660" y="2319073"/>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Left Brace 144"/>
              <p:cNvSpPr/>
              <p:nvPr/>
            </p:nvSpPr>
            <p:spPr>
              <a:xfrm rot="16200000">
                <a:off x="3946150" y="2434489"/>
                <a:ext cx="177808" cy="973023"/>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TextBox 145"/>
              <p:cNvSpPr txBox="1"/>
              <p:nvPr/>
            </p:nvSpPr>
            <p:spPr>
              <a:xfrm>
                <a:off x="2938728" y="1844258"/>
                <a:ext cx="1055961" cy="523220"/>
              </a:xfrm>
              <a:prstGeom prst="rect">
                <a:avLst/>
              </a:prstGeom>
              <a:noFill/>
            </p:spPr>
            <p:txBody>
              <a:bodyPr wrap="none" rtlCol="0">
                <a:spAutoFit/>
              </a:bodyPr>
              <a:lstStyle/>
              <a:p>
                <a:pPr algn="ctr"/>
                <a:r>
                  <a:rPr lang="en-US" sz="1400" dirty="0"/>
                  <a:t>Ingress </a:t>
                </a:r>
                <a:r>
                  <a:rPr lang="en-US" sz="1400" dirty="0" smtClean="0"/>
                  <a:t>STP</a:t>
                </a:r>
                <a:endParaRPr lang="en-US" sz="1400" dirty="0"/>
              </a:p>
              <a:p>
                <a:pPr algn="ctr"/>
                <a:r>
                  <a:rPr lang="en-US" sz="1400" dirty="0" smtClean="0"/>
                  <a:t>“J”</a:t>
                </a:r>
                <a:endParaRPr lang="en-US" sz="1400" dirty="0"/>
              </a:p>
            </p:txBody>
          </p:sp>
          <p:sp>
            <p:nvSpPr>
              <p:cNvPr id="147" name="TextBox 146"/>
              <p:cNvSpPr txBox="1"/>
              <p:nvPr/>
            </p:nvSpPr>
            <p:spPr>
              <a:xfrm>
                <a:off x="4068529" y="1849906"/>
                <a:ext cx="1002573" cy="523220"/>
              </a:xfrm>
              <a:prstGeom prst="rect">
                <a:avLst/>
              </a:prstGeom>
              <a:noFill/>
            </p:spPr>
            <p:txBody>
              <a:bodyPr wrap="none" rtlCol="0">
                <a:spAutoFit/>
              </a:bodyPr>
              <a:lstStyle/>
              <a:p>
                <a:pPr algn="ctr"/>
                <a:r>
                  <a:rPr lang="en-US" sz="1400" dirty="0"/>
                  <a:t>Egress </a:t>
                </a:r>
                <a:r>
                  <a:rPr lang="en-US" sz="1400" dirty="0" smtClean="0"/>
                  <a:t>STP</a:t>
                </a:r>
                <a:endParaRPr lang="en-US" sz="1400" dirty="0"/>
              </a:p>
              <a:p>
                <a:pPr algn="ctr"/>
                <a:r>
                  <a:rPr lang="en-US" sz="1400" dirty="0" smtClean="0"/>
                  <a:t>“K”</a:t>
                </a:r>
                <a:endParaRPr lang="en-US" sz="1400" dirty="0"/>
              </a:p>
            </p:txBody>
          </p:sp>
          <p:sp>
            <p:nvSpPr>
              <p:cNvPr id="148" name="TextBox 147"/>
              <p:cNvSpPr txBox="1"/>
              <p:nvPr/>
            </p:nvSpPr>
            <p:spPr>
              <a:xfrm>
                <a:off x="3609287" y="3009905"/>
                <a:ext cx="882210" cy="307777"/>
              </a:xfrm>
              <a:prstGeom prst="rect">
                <a:avLst/>
              </a:prstGeom>
              <a:noFill/>
            </p:spPr>
            <p:txBody>
              <a:bodyPr wrap="none" rtlCol="0">
                <a:spAutoFit/>
              </a:bodyPr>
              <a:lstStyle/>
              <a:p>
                <a:pPr algn="ctr"/>
                <a:r>
                  <a:rPr lang="en-US" sz="1400" dirty="0"/>
                  <a:t>Transport</a:t>
                </a:r>
              </a:p>
            </p:txBody>
          </p:sp>
          <p:sp>
            <p:nvSpPr>
              <p:cNvPr id="149" name="TextBox 148"/>
              <p:cNvSpPr txBox="1"/>
              <p:nvPr/>
            </p:nvSpPr>
            <p:spPr>
              <a:xfrm>
                <a:off x="4642115" y="2856016"/>
                <a:ext cx="670150" cy="307777"/>
              </a:xfrm>
              <a:prstGeom prst="rect">
                <a:avLst/>
              </a:prstGeom>
              <a:noFill/>
            </p:spPr>
            <p:txBody>
              <a:bodyPr wrap="none" rtlCol="0">
                <a:spAutoFit/>
              </a:bodyPr>
              <a:lstStyle/>
              <a:p>
                <a:pPr algn="ctr"/>
                <a:r>
                  <a:rPr lang="en-US" sz="1400"/>
                  <a:t>Access</a:t>
                </a:r>
              </a:p>
            </p:txBody>
          </p:sp>
          <p:sp>
            <p:nvSpPr>
              <p:cNvPr id="150" name="TextBox 149"/>
              <p:cNvSpPr txBox="1"/>
              <p:nvPr/>
            </p:nvSpPr>
            <p:spPr>
              <a:xfrm>
                <a:off x="2763371" y="2856016"/>
                <a:ext cx="670150" cy="307777"/>
              </a:xfrm>
              <a:prstGeom prst="rect">
                <a:avLst/>
              </a:prstGeom>
              <a:noFill/>
            </p:spPr>
            <p:txBody>
              <a:bodyPr wrap="none" rtlCol="0">
                <a:spAutoFit/>
              </a:bodyPr>
              <a:lstStyle/>
              <a:p>
                <a:pPr algn="ctr"/>
                <a:r>
                  <a:rPr lang="en-US" sz="1400"/>
                  <a:t>Access</a:t>
                </a:r>
              </a:p>
            </p:txBody>
          </p:sp>
        </p:grpSp>
        <p:grpSp>
          <p:nvGrpSpPr>
            <p:cNvPr id="89" name="Group 53"/>
            <p:cNvGrpSpPr/>
            <p:nvPr/>
          </p:nvGrpSpPr>
          <p:grpSpPr>
            <a:xfrm>
              <a:off x="1809271" y="4343164"/>
              <a:ext cx="266422" cy="306877"/>
              <a:chOff x="4602448" y="4043673"/>
              <a:chExt cx="1074350" cy="1866900"/>
            </a:xfrm>
          </p:grpSpPr>
          <p:sp>
            <p:nvSpPr>
              <p:cNvPr id="90" name="Rectangle 89"/>
              <p:cNvSpPr/>
              <p:nvPr/>
            </p:nvSpPr>
            <p:spPr>
              <a:xfrm rot="18683712">
                <a:off x="4987848" y="4409625"/>
                <a:ext cx="207102" cy="977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Freeform 90"/>
              <p:cNvSpPr/>
              <p:nvPr/>
            </p:nvSpPr>
            <p:spPr>
              <a:xfrm>
                <a:off x="4646281" y="4043673"/>
                <a:ext cx="585412" cy="1714501"/>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Freeform 92"/>
              <p:cNvSpPr/>
              <p:nvPr/>
            </p:nvSpPr>
            <p:spPr>
              <a:xfrm>
                <a:off x="5091386" y="4196072"/>
                <a:ext cx="585412" cy="1714501"/>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174" name="Group 173"/>
          <p:cNvGrpSpPr/>
          <p:nvPr/>
        </p:nvGrpSpPr>
        <p:grpSpPr>
          <a:xfrm>
            <a:off x="2183271" y="5110290"/>
            <a:ext cx="5225191" cy="1581434"/>
            <a:chOff x="164826" y="4354541"/>
            <a:chExt cx="5225191" cy="1581434"/>
          </a:xfrm>
        </p:grpSpPr>
        <p:sp>
          <p:nvSpPr>
            <p:cNvPr id="111" name="Left Brace 110"/>
            <p:cNvSpPr/>
            <p:nvPr/>
          </p:nvSpPr>
          <p:spPr>
            <a:xfrm rot="16200000">
              <a:off x="3690063" y="4931530"/>
              <a:ext cx="177808" cy="927110"/>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TextBox 113"/>
            <p:cNvSpPr txBox="1"/>
            <p:nvPr/>
          </p:nvSpPr>
          <p:spPr>
            <a:xfrm>
              <a:off x="3326633" y="5412755"/>
              <a:ext cx="958127" cy="523220"/>
            </a:xfrm>
            <a:prstGeom prst="rect">
              <a:avLst/>
            </a:prstGeom>
            <a:noFill/>
          </p:spPr>
          <p:txBody>
            <a:bodyPr wrap="none" rtlCol="0">
              <a:spAutoFit/>
            </a:bodyPr>
            <a:lstStyle/>
            <a:p>
              <a:pPr algn="ctr"/>
              <a:r>
                <a:rPr lang="en-US" sz="1400"/>
                <a:t>Transport</a:t>
              </a:r>
            </a:p>
            <a:p>
              <a:pPr algn="ctr"/>
              <a:r>
                <a:rPr lang="en-US" sz="1400"/>
                <a:t>Segment 2</a:t>
              </a:r>
            </a:p>
          </p:txBody>
        </p:sp>
        <p:grpSp>
          <p:nvGrpSpPr>
            <p:cNvPr id="172" name="Group 171"/>
            <p:cNvGrpSpPr/>
            <p:nvPr/>
          </p:nvGrpSpPr>
          <p:grpSpPr>
            <a:xfrm>
              <a:off x="3180447" y="4681529"/>
              <a:ext cx="1252761" cy="491287"/>
              <a:chOff x="4064061" y="3675403"/>
              <a:chExt cx="1252761" cy="491287"/>
            </a:xfrm>
          </p:grpSpPr>
          <p:cxnSp>
            <p:nvCxnSpPr>
              <p:cNvPr id="104" name="Straight Connector 103"/>
              <p:cNvCxnSpPr/>
              <p:nvPr/>
            </p:nvCxnSpPr>
            <p:spPr>
              <a:xfrm>
                <a:off x="4128486" y="3830172"/>
                <a:ext cx="993551" cy="3706"/>
              </a:xfrm>
              <a:prstGeom prst="line">
                <a:avLst/>
              </a:prstGeom>
              <a:ln w="76200">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07" name="Isosceles Triangle 106"/>
              <p:cNvSpPr>
                <a:spLocks noChangeAspect="1"/>
              </p:cNvSpPr>
              <p:nvPr/>
            </p:nvSpPr>
            <p:spPr>
              <a:xfrm rot="5400000">
                <a:off x="4100308" y="3679672"/>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Isosceles Triangle 109"/>
              <p:cNvSpPr>
                <a:spLocks noChangeAspect="1"/>
              </p:cNvSpPr>
              <p:nvPr/>
            </p:nvSpPr>
            <p:spPr>
              <a:xfrm rot="5400000">
                <a:off x="5056200" y="3685444"/>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4184371" y="3854140"/>
                <a:ext cx="259268" cy="307777"/>
              </a:xfrm>
              <a:prstGeom prst="rect">
                <a:avLst/>
              </a:prstGeom>
              <a:noFill/>
            </p:spPr>
            <p:txBody>
              <a:bodyPr wrap="none" rtlCol="0">
                <a:spAutoFit/>
              </a:bodyPr>
              <a:lstStyle/>
              <a:p>
                <a:pPr algn="ctr"/>
                <a:r>
                  <a:rPr lang="en-US" sz="1400" dirty="0"/>
                  <a:t>J</a:t>
                </a:r>
              </a:p>
            </p:txBody>
          </p:sp>
          <p:sp>
            <p:nvSpPr>
              <p:cNvPr id="113" name="TextBox 112"/>
              <p:cNvSpPr txBox="1"/>
              <p:nvPr/>
            </p:nvSpPr>
            <p:spPr>
              <a:xfrm>
                <a:off x="4802419" y="3858913"/>
                <a:ext cx="290915" cy="307777"/>
              </a:xfrm>
              <a:prstGeom prst="rect">
                <a:avLst/>
              </a:prstGeom>
              <a:noFill/>
            </p:spPr>
            <p:txBody>
              <a:bodyPr wrap="none" rtlCol="0">
                <a:spAutoFit/>
              </a:bodyPr>
              <a:lstStyle/>
              <a:p>
                <a:pPr algn="ctr"/>
                <a:r>
                  <a:rPr lang="en-US" sz="1400" dirty="0"/>
                  <a:t>K</a:t>
                </a:r>
              </a:p>
            </p:txBody>
          </p:sp>
          <p:sp>
            <p:nvSpPr>
              <p:cNvPr id="99" name="Rectangle 98"/>
              <p:cNvSpPr/>
              <p:nvPr/>
            </p:nvSpPr>
            <p:spPr>
              <a:xfrm rot="18683712">
                <a:off x="4630058" y="3694678"/>
                <a:ext cx="34043" cy="2425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Freeform 99"/>
              <p:cNvSpPr/>
              <p:nvPr/>
            </p:nvSpPr>
            <p:spPr>
              <a:xfrm>
                <a:off x="4536697" y="3675403"/>
                <a:ext cx="145173" cy="281826"/>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Freeform 100"/>
              <p:cNvSpPr/>
              <p:nvPr/>
            </p:nvSpPr>
            <p:spPr>
              <a:xfrm>
                <a:off x="4647076" y="3700454"/>
                <a:ext cx="145173" cy="281826"/>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66" name="Group 65"/>
            <p:cNvGrpSpPr/>
            <p:nvPr/>
          </p:nvGrpSpPr>
          <p:grpSpPr>
            <a:xfrm>
              <a:off x="164826" y="4354541"/>
              <a:ext cx="3820801" cy="1551804"/>
              <a:chOff x="554087" y="4015453"/>
              <a:chExt cx="3820801" cy="1551804"/>
            </a:xfrm>
          </p:grpSpPr>
          <p:grpSp>
            <p:nvGrpSpPr>
              <p:cNvPr id="67" name="Group 28"/>
              <p:cNvGrpSpPr/>
              <p:nvPr/>
            </p:nvGrpSpPr>
            <p:grpSpPr>
              <a:xfrm>
                <a:off x="554087" y="4015453"/>
                <a:ext cx="3820801" cy="1551804"/>
                <a:chOff x="2640103" y="1981321"/>
                <a:chExt cx="3820801" cy="1551804"/>
              </a:xfrm>
            </p:grpSpPr>
            <p:cxnSp>
              <p:nvCxnSpPr>
                <p:cNvPr id="73" name="Straight Connector 72"/>
                <p:cNvCxnSpPr/>
                <p:nvPr/>
              </p:nvCxnSpPr>
              <p:spPr>
                <a:xfrm flipH="1">
                  <a:off x="2640103" y="2457451"/>
                  <a:ext cx="890728" cy="1588"/>
                </a:xfrm>
                <a:prstGeom prst="line">
                  <a:avLst/>
                </a:prstGeom>
                <a:ln w="76200">
                  <a:gradFill flip="none" rotWithShape="1">
                    <a:gsLst>
                      <a:gs pos="40000">
                        <a:schemeClr val="bg1">
                          <a:lumMod val="50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3497946" y="2459569"/>
                  <a:ext cx="2278613" cy="4232"/>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16200000" flipH="1">
                  <a:off x="5326816" y="2799243"/>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6200000" flipH="1">
                  <a:off x="3086097" y="2794386"/>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7" name="Isosceles Triangle 76"/>
                <p:cNvSpPr>
                  <a:spLocks noChangeAspect="1"/>
                </p:cNvSpPr>
                <p:nvPr/>
              </p:nvSpPr>
              <p:spPr>
                <a:xfrm rot="5400000">
                  <a:off x="3469768" y="2313301"/>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Brace 77"/>
                <p:cNvSpPr/>
                <p:nvPr/>
              </p:nvSpPr>
              <p:spPr>
                <a:xfrm rot="16200000">
                  <a:off x="2980699" y="2292538"/>
                  <a:ext cx="203200" cy="884392"/>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Isosceles Triangle 79"/>
                <p:cNvSpPr>
                  <a:spLocks noChangeAspect="1"/>
                </p:cNvSpPr>
                <p:nvPr/>
              </p:nvSpPr>
              <p:spPr>
                <a:xfrm rot="5400000">
                  <a:off x="5691971" y="2317484"/>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Brace 80"/>
                <p:cNvSpPr/>
                <p:nvPr/>
              </p:nvSpPr>
              <p:spPr>
                <a:xfrm rot="16200000">
                  <a:off x="4560950" y="1794295"/>
                  <a:ext cx="203200" cy="2228019"/>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TextBox 81"/>
                <p:cNvSpPr txBox="1"/>
                <p:nvPr/>
              </p:nvSpPr>
              <p:spPr>
                <a:xfrm>
                  <a:off x="3571897" y="2465590"/>
                  <a:ext cx="288548" cy="307777"/>
                </a:xfrm>
                <a:prstGeom prst="rect">
                  <a:avLst/>
                </a:prstGeom>
                <a:noFill/>
              </p:spPr>
              <p:txBody>
                <a:bodyPr wrap="none" rtlCol="0">
                  <a:spAutoFit/>
                </a:bodyPr>
                <a:lstStyle/>
                <a:p>
                  <a:pPr algn="ctr"/>
                  <a:r>
                    <a:rPr lang="en-US" sz="1400"/>
                    <a:t>A</a:t>
                  </a:r>
                </a:p>
              </p:txBody>
            </p:sp>
            <p:sp>
              <p:nvSpPr>
                <p:cNvPr id="83" name="TextBox 82"/>
                <p:cNvSpPr txBox="1"/>
                <p:nvPr/>
              </p:nvSpPr>
              <p:spPr>
                <a:xfrm>
                  <a:off x="5423254" y="2479245"/>
                  <a:ext cx="289863" cy="307777"/>
                </a:xfrm>
                <a:prstGeom prst="rect">
                  <a:avLst/>
                </a:prstGeom>
                <a:noFill/>
              </p:spPr>
              <p:txBody>
                <a:bodyPr wrap="none" rtlCol="0">
                  <a:spAutoFit/>
                </a:bodyPr>
                <a:lstStyle/>
                <a:p>
                  <a:pPr algn="ctr"/>
                  <a:r>
                    <a:rPr lang="en-US" sz="1400" dirty="0"/>
                    <a:t>B</a:t>
                  </a:r>
                </a:p>
              </p:txBody>
            </p:sp>
            <p:sp>
              <p:nvSpPr>
                <p:cNvPr id="84" name="TextBox 83"/>
                <p:cNvSpPr txBox="1"/>
                <p:nvPr/>
              </p:nvSpPr>
              <p:spPr>
                <a:xfrm>
                  <a:off x="4202457" y="3009905"/>
                  <a:ext cx="958127" cy="523220"/>
                </a:xfrm>
                <a:prstGeom prst="rect">
                  <a:avLst/>
                </a:prstGeom>
                <a:noFill/>
              </p:spPr>
              <p:txBody>
                <a:bodyPr wrap="none" rtlCol="0">
                  <a:spAutoFit/>
                </a:bodyPr>
                <a:lstStyle/>
                <a:p>
                  <a:pPr algn="ctr"/>
                  <a:r>
                    <a:rPr lang="en-US" sz="1400"/>
                    <a:t>Transport</a:t>
                  </a:r>
                </a:p>
                <a:p>
                  <a:pPr algn="ctr"/>
                  <a:r>
                    <a:rPr lang="en-US" sz="1400"/>
                    <a:t>Segment 1</a:t>
                  </a:r>
                </a:p>
              </p:txBody>
            </p:sp>
            <p:sp>
              <p:nvSpPr>
                <p:cNvPr id="86" name="TextBox 85"/>
                <p:cNvSpPr txBox="1"/>
                <p:nvPr/>
              </p:nvSpPr>
              <p:spPr>
                <a:xfrm>
                  <a:off x="2763371" y="2856016"/>
                  <a:ext cx="670150" cy="307777"/>
                </a:xfrm>
                <a:prstGeom prst="rect">
                  <a:avLst/>
                </a:prstGeom>
                <a:noFill/>
              </p:spPr>
              <p:txBody>
                <a:bodyPr wrap="none" rtlCol="0">
                  <a:spAutoFit/>
                </a:bodyPr>
                <a:lstStyle/>
                <a:p>
                  <a:pPr algn="ctr"/>
                  <a:r>
                    <a:rPr lang="en-US" sz="1400"/>
                    <a:t>Access</a:t>
                  </a:r>
                </a:p>
              </p:txBody>
            </p:sp>
            <p:sp>
              <p:nvSpPr>
                <p:cNvPr id="175" name="TextBox 174"/>
                <p:cNvSpPr txBox="1"/>
                <p:nvPr/>
              </p:nvSpPr>
              <p:spPr>
                <a:xfrm>
                  <a:off x="5447927" y="1996246"/>
                  <a:ext cx="545580" cy="307777"/>
                </a:xfrm>
                <a:prstGeom prst="rect">
                  <a:avLst/>
                </a:prstGeom>
                <a:noFill/>
              </p:spPr>
              <p:txBody>
                <a:bodyPr wrap="none" rtlCol="0">
                  <a:spAutoFit/>
                </a:bodyPr>
                <a:lstStyle/>
                <a:p>
                  <a:pPr algn="ctr"/>
                  <a:r>
                    <a:rPr lang="en-US" sz="1400" dirty="0"/>
                    <a:t>B</a:t>
                  </a:r>
                  <a:r>
                    <a:rPr lang="en-US" sz="1400" dirty="0" smtClean="0"/>
                    <a:t>==J</a:t>
                  </a:r>
                  <a:endParaRPr lang="en-US" sz="1400" dirty="0"/>
                </a:p>
              </p:txBody>
            </p:sp>
            <p:sp>
              <p:nvSpPr>
                <p:cNvPr id="151" name="TextBox 150"/>
                <p:cNvSpPr txBox="1"/>
                <p:nvPr/>
              </p:nvSpPr>
              <p:spPr>
                <a:xfrm>
                  <a:off x="4382974" y="1981321"/>
                  <a:ext cx="460458" cy="307777"/>
                </a:xfrm>
                <a:prstGeom prst="rect">
                  <a:avLst/>
                </a:prstGeom>
                <a:noFill/>
              </p:spPr>
              <p:txBody>
                <a:bodyPr wrap="none" rtlCol="0">
                  <a:spAutoFit/>
                </a:bodyPr>
                <a:lstStyle/>
                <a:p>
                  <a:pPr algn="ctr"/>
                  <a:r>
                    <a:rPr lang="en-US" sz="1400" dirty="0" smtClean="0"/>
                    <a:t>A&gt;J</a:t>
                  </a:r>
                  <a:endParaRPr lang="en-US" sz="1400" dirty="0"/>
                </a:p>
              </p:txBody>
            </p:sp>
            <p:sp>
              <p:nvSpPr>
                <p:cNvPr id="152" name="TextBox 151"/>
                <p:cNvSpPr txBox="1"/>
                <p:nvPr/>
              </p:nvSpPr>
              <p:spPr>
                <a:xfrm>
                  <a:off x="6004830" y="2004363"/>
                  <a:ext cx="456074" cy="307777"/>
                </a:xfrm>
                <a:prstGeom prst="rect">
                  <a:avLst/>
                </a:prstGeom>
                <a:noFill/>
              </p:spPr>
              <p:txBody>
                <a:bodyPr wrap="none" rtlCol="0">
                  <a:spAutoFit/>
                </a:bodyPr>
                <a:lstStyle/>
                <a:p>
                  <a:pPr algn="ctr"/>
                  <a:r>
                    <a:rPr lang="en-US" sz="1400" dirty="0"/>
                    <a:t>J</a:t>
                  </a:r>
                  <a:r>
                    <a:rPr lang="en-US" sz="1400" dirty="0" smtClean="0"/>
                    <a:t>&gt;</a:t>
                  </a:r>
                  <a:r>
                    <a:rPr lang="en-US" sz="1400" dirty="0"/>
                    <a:t>K</a:t>
                  </a:r>
                </a:p>
              </p:txBody>
            </p:sp>
          </p:grpSp>
          <p:grpSp>
            <p:nvGrpSpPr>
              <p:cNvPr id="68" name="Group 53"/>
              <p:cNvGrpSpPr/>
              <p:nvPr/>
            </p:nvGrpSpPr>
            <p:grpSpPr>
              <a:xfrm>
                <a:off x="2436173" y="4338155"/>
                <a:ext cx="266424" cy="306877"/>
                <a:chOff x="7130444" y="4013201"/>
                <a:chExt cx="1074359" cy="1866900"/>
              </a:xfrm>
            </p:grpSpPr>
            <p:sp>
              <p:nvSpPr>
                <p:cNvPr id="69" name="Rectangle 68"/>
                <p:cNvSpPr/>
                <p:nvPr/>
              </p:nvSpPr>
              <p:spPr>
                <a:xfrm rot="18683712">
                  <a:off x="7515843" y="4379155"/>
                  <a:ext cx="207102" cy="977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Freeform 69"/>
                <p:cNvSpPr/>
                <p:nvPr/>
              </p:nvSpPr>
              <p:spPr>
                <a:xfrm>
                  <a:off x="7174285" y="40132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70"/>
                <p:cNvSpPr/>
                <p:nvPr/>
              </p:nvSpPr>
              <p:spPr>
                <a:xfrm>
                  <a:off x="7619391" y="4165601"/>
                  <a:ext cx="585412" cy="1714500"/>
                </a:xfrm>
                <a:custGeom>
                  <a:avLst/>
                  <a:gdLst>
                    <a:gd name="connsiteX0" fmla="*/ 397933 w 675216"/>
                    <a:gd name="connsiteY0" fmla="*/ 0 h 1714500"/>
                    <a:gd name="connsiteX1" fmla="*/ 42333 w 675216"/>
                    <a:gd name="connsiteY1" fmla="*/ 406400 h 1714500"/>
                    <a:gd name="connsiteX2" fmla="*/ 143933 w 675216"/>
                    <a:gd name="connsiteY2" fmla="*/ 723900 h 1714500"/>
                    <a:gd name="connsiteX3" fmla="*/ 664633 w 675216"/>
                    <a:gd name="connsiteY3" fmla="*/ 1041400 h 1714500"/>
                    <a:gd name="connsiteX4" fmla="*/ 207433 w 675216"/>
                    <a:gd name="connsiteY4"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041400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97933 w 677333"/>
                    <a:gd name="connsiteY0" fmla="*/ 0 h 1714500"/>
                    <a:gd name="connsiteX1" fmla="*/ 42333 w 677333"/>
                    <a:gd name="connsiteY1" fmla="*/ 406400 h 1714500"/>
                    <a:gd name="connsiteX2" fmla="*/ 143933 w 677333"/>
                    <a:gd name="connsiteY2" fmla="*/ 723900 h 1714500"/>
                    <a:gd name="connsiteX3" fmla="*/ 131233 w 677333"/>
                    <a:gd name="connsiteY3" fmla="*/ 723900 h 1714500"/>
                    <a:gd name="connsiteX4" fmla="*/ 664633 w 677333"/>
                    <a:gd name="connsiteY4" fmla="*/ 1328738 h 1714500"/>
                    <a:gd name="connsiteX5" fmla="*/ 207433 w 677333"/>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35000"/>
                    <a:gd name="connsiteY0" fmla="*/ 0 h 1714500"/>
                    <a:gd name="connsiteX1" fmla="*/ 0 w 635000"/>
                    <a:gd name="connsiteY1" fmla="*/ 406400 h 1714500"/>
                    <a:gd name="connsiteX2" fmla="*/ 101600 w 635000"/>
                    <a:gd name="connsiteY2" fmla="*/ 723900 h 1714500"/>
                    <a:gd name="connsiteX3" fmla="*/ 88900 w 635000"/>
                    <a:gd name="connsiteY3" fmla="*/ 723900 h 1714500"/>
                    <a:gd name="connsiteX4" fmla="*/ 622300 w 635000"/>
                    <a:gd name="connsiteY4" fmla="*/ 1328738 h 1714500"/>
                    <a:gd name="connsiteX5" fmla="*/ 165100 w 635000"/>
                    <a:gd name="connsiteY5" fmla="*/ 1714500 h 1714500"/>
                    <a:gd name="connsiteX0" fmla="*/ 355600 w 654050"/>
                    <a:gd name="connsiteY0" fmla="*/ 0 h 1714500"/>
                    <a:gd name="connsiteX1" fmla="*/ 0 w 654050"/>
                    <a:gd name="connsiteY1" fmla="*/ 406400 h 1714500"/>
                    <a:gd name="connsiteX2" fmla="*/ 101600 w 654050"/>
                    <a:gd name="connsiteY2" fmla="*/ 723900 h 1714500"/>
                    <a:gd name="connsiteX3" fmla="*/ 355599 w 654050"/>
                    <a:gd name="connsiteY3" fmla="*/ 1011238 h 1714500"/>
                    <a:gd name="connsiteX4" fmla="*/ 622300 w 654050"/>
                    <a:gd name="connsiteY4" fmla="*/ 1328738 h 1714500"/>
                    <a:gd name="connsiteX5" fmla="*/ 165100 w 654050"/>
                    <a:gd name="connsiteY5"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7717 w 624417"/>
                    <a:gd name="connsiteY0" fmla="*/ 0 h 1714500"/>
                    <a:gd name="connsiteX1" fmla="*/ 2117 w 624417"/>
                    <a:gd name="connsiteY1" fmla="*/ 406400 h 1714500"/>
                    <a:gd name="connsiteX2" fmla="*/ 103717 w 624417"/>
                    <a:gd name="connsiteY2" fmla="*/ 723900 h 1714500"/>
                    <a:gd name="connsiteX3" fmla="*/ 624417 w 624417"/>
                    <a:gd name="connsiteY3" fmla="*/ 1328738 h 1714500"/>
                    <a:gd name="connsiteX4" fmla="*/ 167217 w 624417"/>
                    <a:gd name="connsiteY4" fmla="*/ 1714500 h 1714500"/>
                    <a:gd name="connsiteX0" fmla="*/ 355600 w 622300"/>
                    <a:gd name="connsiteY0" fmla="*/ 0 h 1714500"/>
                    <a:gd name="connsiteX1" fmla="*/ 0 w 622300"/>
                    <a:gd name="connsiteY1" fmla="*/ 406400 h 1714500"/>
                    <a:gd name="connsiteX2" fmla="*/ 370417 w 622300"/>
                    <a:gd name="connsiteY2" fmla="*/ 1011238 h 1714500"/>
                    <a:gd name="connsiteX3" fmla="*/ 622300 w 622300"/>
                    <a:gd name="connsiteY3" fmla="*/ 1328738 h 1714500"/>
                    <a:gd name="connsiteX4" fmla="*/ 165100 w 622300"/>
                    <a:gd name="connsiteY4" fmla="*/ 1714500 h 1714500"/>
                    <a:gd name="connsiteX0" fmla="*/ 355600 w 658283"/>
                    <a:gd name="connsiteY0" fmla="*/ 0 h 1714500"/>
                    <a:gd name="connsiteX1" fmla="*/ 0 w 658283"/>
                    <a:gd name="connsiteY1" fmla="*/ 406400 h 1714500"/>
                    <a:gd name="connsiteX2" fmla="*/ 370417 w 658283"/>
                    <a:gd name="connsiteY2" fmla="*/ 1011238 h 1714500"/>
                    <a:gd name="connsiteX3" fmla="*/ 215899 w 658283"/>
                    <a:gd name="connsiteY3" fmla="*/ 825500 h 1714500"/>
                    <a:gd name="connsiteX4" fmla="*/ 622300 w 658283"/>
                    <a:gd name="connsiteY4" fmla="*/ 1328738 h 1714500"/>
                    <a:gd name="connsiteX5" fmla="*/ 165100 w 658283"/>
                    <a:gd name="connsiteY5" fmla="*/ 1714500 h 1714500"/>
                    <a:gd name="connsiteX0" fmla="*/ 355600 w 911426"/>
                    <a:gd name="connsiteY0" fmla="*/ 0 h 1714500"/>
                    <a:gd name="connsiteX1" fmla="*/ 0 w 911426"/>
                    <a:gd name="connsiteY1" fmla="*/ 406400 h 1714500"/>
                    <a:gd name="connsiteX2" fmla="*/ 370417 w 911426"/>
                    <a:gd name="connsiteY2" fmla="*/ 1011238 h 1714500"/>
                    <a:gd name="connsiteX3" fmla="*/ 885673 w 911426"/>
                    <a:gd name="connsiteY3" fmla="*/ 1016000 h 1714500"/>
                    <a:gd name="connsiteX4" fmla="*/ 215899 w 911426"/>
                    <a:gd name="connsiteY4" fmla="*/ 825500 h 1714500"/>
                    <a:gd name="connsiteX5" fmla="*/ 622300 w 911426"/>
                    <a:gd name="connsiteY5" fmla="*/ 1328738 h 1714500"/>
                    <a:gd name="connsiteX6" fmla="*/ 165100 w 911426"/>
                    <a:gd name="connsiteY6" fmla="*/ 1714500 h 1714500"/>
                    <a:gd name="connsiteX0" fmla="*/ 355600 w 921656"/>
                    <a:gd name="connsiteY0" fmla="*/ 0 h 1714500"/>
                    <a:gd name="connsiteX1" fmla="*/ 0 w 921656"/>
                    <a:gd name="connsiteY1" fmla="*/ 406400 h 1714500"/>
                    <a:gd name="connsiteX2" fmla="*/ 885673 w 921656"/>
                    <a:gd name="connsiteY2" fmla="*/ 1016000 h 1714500"/>
                    <a:gd name="connsiteX3" fmla="*/ 215899 w 921656"/>
                    <a:gd name="connsiteY3" fmla="*/ 825500 h 1714500"/>
                    <a:gd name="connsiteX4" fmla="*/ 622300 w 921656"/>
                    <a:gd name="connsiteY4" fmla="*/ 1328738 h 1714500"/>
                    <a:gd name="connsiteX5" fmla="*/ 165100 w 921656"/>
                    <a:gd name="connsiteY5" fmla="*/ 1714500 h 1714500"/>
                    <a:gd name="connsiteX0" fmla="*/ 355600 w 989390"/>
                    <a:gd name="connsiteY0" fmla="*/ 0 h 1714500"/>
                    <a:gd name="connsiteX1" fmla="*/ 0 w 989390"/>
                    <a:gd name="connsiteY1" fmla="*/ 406400 h 1714500"/>
                    <a:gd name="connsiteX2" fmla="*/ 885673 w 989390"/>
                    <a:gd name="connsiteY2" fmla="*/ 1016000 h 1714500"/>
                    <a:gd name="connsiteX3" fmla="*/ 622300 w 989390"/>
                    <a:gd name="connsiteY3" fmla="*/ 1328738 h 1714500"/>
                    <a:gd name="connsiteX4" fmla="*/ 165100 w 989390"/>
                    <a:gd name="connsiteY4" fmla="*/ 1714500 h 1714500"/>
                    <a:gd name="connsiteX0" fmla="*/ 355600 w 742395"/>
                    <a:gd name="connsiteY0" fmla="*/ 0 h 1714500"/>
                    <a:gd name="connsiteX1" fmla="*/ 0 w 742395"/>
                    <a:gd name="connsiteY1" fmla="*/ 406400 h 1714500"/>
                    <a:gd name="connsiteX2" fmla="*/ 251881 w 742395"/>
                    <a:gd name="connsiteY2" fmla="*/ 800100 h 1714500"/>
                    <a:gd name="connsiteX3" fmla="*/ 622300 w 742395"/>
                    <a:gd name="connsiteY3" fmla="*/ 1328738 h 1714500"/>
                    <a:gd name="connsiteX4" fmla="*/ 165100 w 742395"/>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439362 w 826157"/>
                    <a:gd name="connsiteY0" fmla="*/ 0 h 1714500"/>
                    <a:gd name="connsiteX1" fmla="*/ 83762 w 826157"/>
                    <a:gd name="connsiteY1" fmla="*/ 406400 h 1714500"/>
                    <a:gd name="connsiteX2" fmla="*/ 335643 w 826157"/>
                    <a:gd name="connsiteY2" fmla="*/ 800100 h 1714500"/>
                    <a:gd name="connsiteX3" fmla="*/ 706062 w 826157"/>
                    <a:gd name="connsiteY3" fmla="*/ 1328738 h 1714500"/>
                    <a:gd name="connsiteX4" fmla="*/ 248862 w 826157"/>
                    <a:gd name="connsiteY4" fmla="*/ 1714500 h 1714500"/>
                    <a:gd name="connsiteX0" fmla="*/ 190500 w 577295"/>
                    <a:gd name="connsiteY0" fmla="*/ 0 h 1714500"/>
                    <a:gd name="connsiteX1" fmla="*/ 86781 w 577295"/>
                    <a:gd name="connsiteY1" fmla="*/ 800100 h 1714500"/>
                    <a:gd name="connsiteX2" fmla="*/ 457200 w 577295"/>
                    <a:gd name="connsiteY2" fmla="*/ 1328738 h 1714500"/>
                    <a:gd name="connsiteX3" fmla="*/ 0 w 577295"/>
                    <a:gd name="connsiteY3" fmla="*/ 1714500 h 1714500"/>
                    <a:gd name="connsiteX0" fmla="*/ 300013 w 686808"/>
                    <a:gd name="connsiteY0" fmla="*/ 0 h 1714500"/>
                    <a:gd name="connsiteX1" fmla="*/ 17286 w 686808"/>
                    <a:gd name="connsiteY1" fmla="*/ 419100 h 1714500"/>
                    <a:gd name="connsiteX2" fmla="*/ 196294 w 686808"/>
                    <a:gd name="connsiteY2" fmla="*/ 800100 h 1714500"/>
                    <a:gd name="connsiteX3" fmla="*/ 566713 w 686808"/>
                    <a:gd name="connsiteY3" fmla="*/ 1328738 h 1714500"/>
                    <a:gd name="connsiteX4" fmla="*/ 109513 w 686808"/>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705507"/>
                    <a:gd name="connsiteY0" fmla="*/ 0 h 1714500"/>
                    <a:gd name="connsiteX1" fmla="*/ 35985 w 705507"/>
                    <a:gd name="connsiteY1" fmla="*/ 419100 h 1714500"/>
                    <a:gd name="connsiteX2" fmla="*/ 214993 w 705507"/>
                    <a:gd name="connsiteY2" fmla="*/ 800100 h 1714500"/>
                    <a:gd name="connsiteX3" fmla="*/ 585412 w 705507"/>
                    <a:gd name="connsiteY3" fmla="*/ 1328738 h 1714500"/>
                    <a:gd name="connsiteX4" fmla="*/ 128212 w 705507"/>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820362"/>
                    <a:gd name="connsiteY0" fmla="*/ 0 h 1714500"/>
                    <a:gd name="connsiteX1" fmla="*/ 35985 w 820362"/>
                    <a:gd name="connsiteY1" fmla="*/ 419100 h 1714500"/>
                    <a:gd name="connsiteX2" fmla="*/ 214993 w 820362"/>
                    <a:gd name="connsiteY2" fmla="*/ 800100 h 1714500"/>
                    <a:gd name="connsiteX3" fmla="*/ 585412 w 820362"/>
                    <a:gd name="connsiteY3" fmla="*/ 1328738 h 1714500"/>
                    <a:gd name="connsiteX4" fmla="*/ 128212 w 82036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661612"/>
                    <a:gd name="connsiteY0" fmla="*/ 0 h 1714500"/>
                    <a:gd name="connsiteX1" fmla="*/ 35985 w 661612"/>
                    <a:gd name="connsiteY1" fmla="*/ 419100 h 1714500"/>
                    <a:gd name="connsiteX2" fmla="*/ 214993 w 661612"/>
                    <a:gd name="connsiteY2" fmla="*/ 800100 h 1714500"/>
                    <a:gd name="connsiteX3" fmla="*/ 585412 w 661612"/>
                    <a:gd name="connsiteY3" fmla="*/ 1328738 h 1714500"/>
                    <a:gd name="connsiteX4" fmla="*/ 585412 w 661612"/>
                    <a:gd name="connsiteY4" fmla="*/ 1333500 h 1714500"/>
                    <a:gd name="connsiteX5" fmla="*/ 128212 w 661612"/>
                    <a:gd name="connsiteY5"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 name="connsiteX0" fmla="*/ 318712 w 585412"/>
                    <a:gd name="connsiteY0" fmla="*/ 0 h 1714500"/>
                    <a:gd name="connsiteX1" fmla="*/ 35985 w 585412"/>
                    <a:gd name="connsiteY1" fmla="*/ 419100 h 1714500"/>
                    <a:gd name="connsiteX2" fmla="*/ 214993 w 585412"/>
                    <a:gd name="connsiteY2" fmla="*/ 800100 h 1714500"/>
                    <a:gd name="connsiteX3" fmla="*/ 585412 w 585412"/>
                    <a:gd name="connsiteY3" fmla="*/ 1328738 h 1714500"/>
                    <a:gd name="connsiteX4" fmla="*/ 128212 w 585412"/>
                    <a:gd name="connsiteY4" fmla="*/ 171450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412" h="1714500">
                      <a:moveTo>
                        <a:pt x="318712" y="0"/>
                      </a:moveTo>
                      <a:cubicBezTo>
                        <a:pt x="303895" y="69850"/>
                        <a:pt x="53272" y="285750"/>
                        <a:pt x="35985" y="419100"/>
                      </a:cubicBezTo>
                      <a:cubicBezTo>
                        <a:pt x="18699" y="552450"/>
                        <a:pt x="0" y="610394"/>
                        <a:pt x="214993" y="800100"/>
                      </a:cubicBezTo>
                      <a:cubicBezTo>
                        <a:pt x="436589" y="966523"/>
                        <a:pt x="560012" y="996421"/>
                        <a:pt x="585412" y="1328738"/>
                      </a:cubicBezTo>
                      <a:cubicBezTo>
                        <a:pt x="469349" y="1633538"/>
                        <a:pt x="223462" y="1634133"/>
                        <a:pt x="128212" y="1714500"/>
                      </a:cubicBezTo>
                    </a:path>
                  </a:pathLst>
                </a:cu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cxnSp>
          <p:nvCxnSpPr>
            <p:cNvPr id="157" name="Straight Connector 156"/>
            <p:cNvCxnSpPr/>
            <p:nvPr/>
          </p:nvCxnSpPr>
          <p:spPr>
            <a:xfrm>
              <a:off x="4246801" y="4843675"/>
              <a:ext cx="890728" cy="1588"/>
            </a:xfrm>
            <a:prstGeom prst="line">
              <a:avLst/>
            </a:prstGeom>
            <a:ln w="76200">
              <a:gradFill flip="none" rotWithShape="1">
                <a:gsLst>
                  <a:gs pos="40000">
                    <a:schemeClr val="bg1">
                      <a:lumMod val="65000"/>
                    </a:schemeClr>
                  </a:gs>
                  <a:gs pos="100000">
                    <a:srgbClr val="FFFFFF"/>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rot="16200000" flipH="1">
              <a:off x="3792776" y="5196945"/>
              <a:ext cx="908050" cy="8564"/>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66" name="Left Brace 165"/>
            <p:cNvSpPr/>
            <p:nvPr/>
          </p:nvSpPr>
          <p:spPr>
            <a:xfrm rot="16200000">
              <a:off x="4735833" y="4758279"/>
              <a:ext cx="173572" cy="1134797"/>
            </a:xfrm>
            <a:prstGeom prst="leftBrace">
              <a:avLst>
                <a:gd name="adj1" fmla="val 37500"/>
                <a:gd name="adj2"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9" name="TextBox 168"/>
            <p:cNvSpPr txBox="1"/>
            <p:nvPr/>
          </p:nvSpPr>
          <p:spPr>
            <a:xfrm>
              <a:off x="4451905" y="5318136"/>
              <a:ext cx="700044" cy="307777"/>
            </a:xfrm>
            <a:prstGeom prst="rect">
              <a:avLst/>
            </a:prstGeom>
            <a:noFill/>
          </p:spPr>
          <p:txBody>
            <a:bodyPr wrap="none" rtlCol="0">
              <a:spAutoFit/>
            </a:bodyPr>
            <a:lstStyle/>
            <a:p>
              <a:pPr algn="ctr"/>
              <a:r>
                <a:rPr lang="en-US" sz="1400" dirty="0" smtClean="0"/>
                <a:t>Access</a:t>
              </a:r>
              <a:endParaRPr lang="en-US" sz="1400" dirty="0"/>
            </a:p>
          </p:txBody>
        </p:sp>
        <p:sp>
          <p:nvSpPr>
            <p:cNvPr id="162" name="Isosceles Triangle 161"/>
            <p:cNvSpPr>
              <a:spLocks noChangeAspect="1"/>
            </p:cNvSpPr>
            <p:nvPr/>
          </p:nvSpPr>
          <p:spPr>
            <a:xfrm rot="5400000">
              <a:off x="4191282" y="4693331"/>
              <a:ext cx="224376" cy="296869"/>
            </a:xfrm>
            <a:prstGeom prst="triangle">
              <a:avLst/>
            </a:prstGeom>
            <a:solidFill>
              <a:srgbClr val="FF6600"/>
            </a:solidFill>
            <a:ln>
              <a:solidFill>
                <a:srgbClr val="FF323B"/>
              </a:solidFill>
            </a:ln>
            <a:effectLst>
              <a:outerShdw blurRad="41275" dist="254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3" name="TextBox 162"/>
          <p:cNvSpPr txBox="1"/>
          <p:nvPr/>
        </p:nvSpPr>
        <p:spPr>
          <a:xfrm>
            <a:off x="4958597" y="2775811"/>
            <a:ext cx="491052" cy="307777"/>
          </a:xfrm>
          <a:prstGeom prst="rect">
            <a:avLst/>
          </a:prstGeom>
          <a:noFill/>
        </p:spPr>
        <p:txBody>
          <a:bodyPr wrap="none" rtlCol="0">
            <a:spAutoFit/>
          </a:bodyPr>
          <a:lstStyle/>
          <a:p>
            <a:r>
              <a:rPr lang="en-US" sz="1400" dirty="0" smtClean="0"/>
              <a:t>A&gt;B</a:t>
            </a:r>
            <a:endParaRPr lang="en-US" sz="1400" dirty="0"/>
          </a:p>
        </p:txBody>
      </p:sp>
      <p:sp>
        <p:nvSpPr>
          <p:cNvPr id="171" name="TextBox 170"/>
          <p:cNvSpPr txBox="1"/>
          <p:nvPr/>
        </p:nvSpPr>
        <p:spPr>
          <a:xfrm>
            <a:off x="4247332" y="1634802"/>
            <a:ext cx="595035" cy="307777"/>
          </a:xfrm>
          <a:prstGeom prst="rect">
            <a:avLst/>
          </a:prstGeom>
          <a:noFill/>
        </p:spPr>
        <p:txBody>
          <a:bodyPr wrap="none" rtlCol="0">
            <a:spAutoFit/>
          </a:bodyPr>
          <a:lstStyle/>
          <a:p>
            <a:r>
              <a:rPr lang="en-US" sz="1400"/>
              <a:t>STP A</a:t>
            </a:r>
          </a:p>
        </p:txBody>
      </p:sp>
      <p:sp>
        <p:nvSpPr>
          <p:cNvPr id="177" name="TextBox 176"/>
          <p:cNvSpPr txBox="1"/>
          <p:nvPr/>
        </p:nvSpPr>
        <p:spPr>
          <a:xfrm>
            <a:off x="5474809" y="1885191"/>
            <a:ext cx="611240" cy="307777"/>
          </a:xfrm>
          <a:prstGeom prst="rect">
            <a:avLst/>
          </a:prstGeom>
          <a:noFill/>
        </p:spPr>
        <p:txBody>
          <a:bodyPr wrap="none" rtlCol="0">
            <a:spAutoFit/>
          </a:bodyPr>
          <a:lstStyle/>
          <a:p>
            <a:r>
              <a:rPr lang="en-US" sz="1400" dirty="0"/>
              <a:t>STP B</a:t>
            </a:r>
          </a:p>
        </p:txBody>
      </p:sp>
      <p:grpSp>
        <p:nvGrpSpPr>
          <p:cNvPr id="178" name="Group 177"/>
          <p:cNvGrpSpPr/>
          <p:nvPr/>
        </p:nvGrpSpPr>
        <p:grpSpPr>
          <a:xfrm>
            <a:off x="4441600" y="1910591"/>
            <a:ext cx="1963355" cy="983556"/>
            <a:chOff x="833587" y="4302603"/>
            <a:chExt cx="1963355" cy="983556"/>
          </a:xfrm>
        </p:grpSpPr>
        <p:grpSp>
          <p:nvGrpSpPr>
            <p:cNvPr id="179" name="Group 178"/>
            <p:cNvGrpSpPr/>
            <p:nvPr/>
          </p:nvGrpSpPr>
          <p:grpSpPr>
            <a:xfrm>
              <a:off x="833587" y="4302603"/>
              <a:ext cx="1963355" cy="983556"/>
              <a:chOff x="2128178" y="4630985"/>
              <a:chExt cx="1963355" cy="983556"/>
            </a:xfrm>
          </p:grpSpPr>
          <p:sp>
            <p:nvSpPr>
              <p:cNvPr id="181" name="Parallelogram 180"/>
              <p:cNvSpPr/>
              <p:nvPr/>
            </p:nvSpPr>
            <p:spPr>
              <a:xfrm>
                <a:off x="2128178" y="4630985"/>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2" name="Can 181"/>
              <p:cNvSpPr/>
              <p:nvPr/>
            </p:nvSpPr>
            <p:spPr>
              <a:xfrm rot="6142858">
                <a:off x="2846019" y="4386216"/>
                <a:ext cx="537756" cy="1492236"/>
              </a:xfrm>
              <a:prstGeom prst="can">
                <a:avLst>
                  <a:gd name="adj" fmla="val 3562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3" name="Parallelogram 182"/>
              <p:cNvSpPr/>
              <p:nvPr/>
            </p:nvSpPr>
            <p:spPr>
              <a:xfrm>
                <a:off x="3374198" y="4867781"/>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4" name="Oval 183"/>
              <p:cNvSpPr/>
              <p:nvPr/>
            </p:nvSpPr>
            <p:spPr>
              <a:xfrm rot="755640">
                <a:off x="3660278" y="5002116"/>
                <a:ext cx="197504" cy="537756"/>
              </a:xfrm>
              <a:prstGeom prst="ellipse">
                <a:avLst/>
              </a:prstGeom>
              <a:gradFill flip="none" rotWithShape="1">
                <a:gsLst>
                  <a:gs pos="19000">
                    <a:schemeClr val="accent2">
                      <a:lumMod val="60000"/>
                      <a:lumOff val="40000"/>
                    </a:schemeClr>
                  </a:gs>
                  <a:gs pos="87000">
                    <a:srgbClr val="FFFFFF"/>
                  </a:gs>
                </a:gsLst>
                <a:lin ang="360000" scaled="0"/>
                <a:tileRect/>
              </a:gradFill>
              <a:ln>
                <a:noFill/>
              </a:ln>
              <a:effectLst/>
            </p:spPr>
            <p:style>
              <a:lnRef idx="1">
                <a:schemeClr val="accent1"/>
              </a:lnRef>
              <a:fillRef idx="3">
                <a:schemeClr val="accent1"/>
              </a:fillRef>
              <a:effectRef idx="2">
                <a:schemeClr val="accent1"/>
              </a:effectRef>
              <a:fontRef idx="minor">
                <a:schemeClr val="lt1"/>
              </a:fontRef>
            </p:style>
          </p:sp>
        </p:grpSp>
        <p:sp>
          <p:nvSpPr>
            <p:cNvPr id="180" name="Right Arrow 179"/>
            <p:cNvSpPr/>
            <p:nvPr/>
          </p:nvSpPr>
          <p:spPr>
            <a:xfrm rot="845439">
              <a:off x="1662151" y="4705590"/>
              <a:ext cx="259507" cy="2026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5" name="Group 184"/>
          <p:cNvGrpSpPr/>
          <p:nvPr/>
        </p:nvGrpSpPr>
        <p:grpSpPr>
          <a:xfrm>
            <a:off x="6676461" y="1859791"/>
            <a:ext cx="2244994" cy="1450320"/>
            <a:chOff x="3113113" y="4264503"/>
            <a:chExt cx="2244994" cy="1450320"/>
          </a:xfrm>
        </p:grpSpPr>
        <p:sp>
          <p:nvSpPr>
            <p:cNvPr id="186" name="TextBox 185"/>
            <p:cNvSpPr txBox="1"/>
            <p:nvPr/>
          </p:nvSpPr>
          <p:spPr>
            <a:xfrm>
              <a:off x="3505198" y="4264503"/>
              <a:ext cx="580645" cy="307777"/>
            </a:xfrm>
            <a:prstGeom prst="rect">
              <a:avLst/>
            </a:prstGeom>
            <a:noFill/>
          </p:spPr>
          <p:txBody>
            <a:bodyPr wrap="none" rtlCol="0">
              <a:spAutoFit/>
            </a:bodyPr>
            <a:lstStyle/>
            <a:p>
              <a:r>
                <a:rPr lang="en-US" sz="1400" dirty="0"/>
                <a:t>STP J</a:t>
              </a:r>
            </a:p>
          </p:txBody>
        </p:sp>
        <p:sp>
          <p:nvSpPr>
            <p:cNvPr id="187" name="TextBox 186"/>
            <p:cNvSpPr txBox="1"/>
            <p:nvPr/>
          </p:nvSpPr>
          <p:spPr>
            <a:xfrm>
              <a:off x="4745815" y="4539399"/>
              <a:ext cx="612292" cy="307777"/>
            </a:xfrm>
            <a:prstGeom prst="rect">
              <a:avLst/>
            </a:prstGeom>
            <a:noFill/>
          </p:spPr>
          <p:txBody>
            <a:bodyPr wrap="none" rtlCol="0">
              <a:spAutoFit/>
            </a:bodyPr>
            <a:lstStyle/>
            <a:p>
              <a:r>
                <a:rPr lang="en-US" sz="1400" dirty="0"/>
                <a:t>STP K</a:t>
              </a:r>
            </a:p>
          </p:txBody>
        </p:sp>
        <p:grpSp>
          <p:nvGrpSpPr>
            <p:cNvPr id="188" name="Group 187"/>
            <p:cNvGrpSpPr/>
            <p:nvPr/>
          </p:nvGrpSpPr>
          <p:grpSpPr>
            <a:xfrm>
              <a:off x="3113113" y="4539279"/>
              <a:ext cx="1963355" cy="1021656"/>
              <a:chOff x="3628496" y="4264503"/>
              <a:chExt cx="1963355" cy="1021656"/>
            </a:xfrm>
          </p:grpSpPr>
          <p:grpSp>
            <p:nvGrpSpPr>
              <p:cNvPr id="190" name="Group 189"/>
              <p:cNvGrpSpPr/>
              <p:nvPr/>
            </p:nvGrpSpPr>
            <p:grpSpPr>
              <a:xfrm>
                <a:off x="3628496" y="4264503"/>
                <a:ext cx="1963355" cy="1021656"/>
                <a:chOff x="2128178" y="4605585"/>
                <a:chExt cx="1963355" cy="1021656"/>
              </a:xfrm>
            </p:grpSpPr>
            <p:sp>
              <p:nvSpPr>
                <p:cNvPr id="192" name="Parallelogram 191"/>
                <p:cNvSpPr/>
                <p:nvPr/>
              </p:nvSpPr>
              <p:spPr>
                <a:xfrm>
                  <a:off x="2128178" y="4605585"/>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3" name="Can 192"/>
                <p:cNvSpPr/>
                <p:nvPr/>
              </p:nvSpPr>
              <p:spPr>
                <a:xfrm rot="6142858">
                  <a:off x="2846019" y="4398916"/>
                  <a:ext cx="537756" cy="1492236"/>
                </a:xfrm>
                <a:prstGeom prst="can">
                  <a:avLst>
                    <a:gd name="adj" fmla="val 35627"/>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4" name="Parallelogram 193"/>
                <p:cNvSpPr/>
                <p:nvPr/>
              </p:nvSpPr>
              <p:spPr>
                <a:xfrm>
                  <a:off x="3374198" y="4880481"/>
                  <a:ext cx="717335" cy="746760"/>
                </a:xfrm>
                <a:prstGeom prst="parallelogram">
                  <a:avLst/>
                </a:prstGeom>
                <a:solidFill>
                  <a:schemeClr val="accent5">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5" name="Oval 194"/>
                <p:cNvSpPr/>
                <p:nvPr/>
              </p:nvSpPr>
              <p:spPr>
                <a:xfrm rot="755640">
                  <a:off x="3660278" y="5002116"/>
                  <a:ext cx="197504" cy="537756"/>
                </a:xfrm>
                <a:prstGeom prst="ellipse">
                  <a:avLst/>
                </a:prstGeom>
                <a:gradFill flip="none" rotWithShape="1">
                  <a:gsLst>
                    <a:gs pos="19000">
                      <a:schemeClr val="accent6">
                        <a:lumMod val="60000"/>
                        <a:lumOff val="40000"/>
                      </a:schemeClr>
                    </a:gs>
                    <a:gs pos="87000">
                      <a:srgbClr val="FFFFFF"/>
                    </a:gs>
                  </a:gsLst>
                  <a:lin ang="360000" scaled="0"/>
                  <a:tileRect/>
                </a:gradFill>
                <a:ln>
                  <a:noFill/>
                </a:ln>
                <a:effectLst/>
              </p:spPr>
              <p:style>
                <a:lnRef idx="1">
                  <a:schemeClr val="accent1"/>
                </a:lnRef>
                <a:fillRef idx="3">
                  <a:schemeClr val="accent1"/>
                </a:fillRef>
                <a:effectRef idx="2">
                  <a:schemeClr val="accent1"/>
                </a:effectRef>
                <a:fontRef idx="minor">
                  <a:schemeClr val="lt1"/>
                </a:fontRef>
              </p:style>
            </p:sp>
          </p:grpSp>
          <p:sp>
            <p:nvSpPr>
              <p:cNvPr id="191" name="Right Arrow 190"/>
              <p:cNvSpPr/>
              <p:nvPr/>
            </p:nvSpPr>
            <p:spPr>
              <a:xfrm rot="845439">
                <a:off x="4433788" y="4674511"/>
                <a:ext cx="259507" cy="2026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9" name="TextBox 188"/>
            <p:cNvSpPr txBox="1"/>
            <p:nvPr/>
          </p:nvSpPr>
          <p:spPr>
            <a:xfrm>
              <a:off x="3598857" y="5407046"/>
              <a:ext cx="494997" cy="307777"/>
            </a:xfrm>
            <a:prstGeom prst="rect">
              <a:avLst/>
            </a:prstGeom>
            <a:noFill/>
          </p:spPr>
          <p:txBody>
            <a:bodyPr wrap="none" rtlCol="0">
              <a:spAutoFit/>
            </a:bodyPr>
            <a:lstStyle/>
            <a:p>
              <a:r>
                <a:rPr lang="en-US" sz="1400" dirty="0"/>
                <a:t> J</a:t>
              </a:r>
              <a:r>
                <a:rPr lang="en-US" sz="1400" dirty="0" smtClean="0"/>
                <a:t>&gt;</a:t>
              </a:r>
              <a:r>
                <a:rPr lang="en-US" sz="1400" dirty="0"/>
                <a:t>K</a:t>
              </a:r>
            </a:p>
          </p:txBody>
        </p:sp>
      </p:grpSp>
      <p:sp>
        <p:nvSpPr>
          <p:cNvPr id="196" name="TextBox 195"/>
          <p:cNvSpPr txBox="1"/>
          <p:nvPr/>
        </p:nvSpPr>
        <p:spPr>
          <a:xfrm>
            <a:off x="5658611" y="2930028"/>
            <a:ext cx="584502" cy="307777"/>
          </a:xfrm>
          <a:prstGeom prst="rect">
            <a:avLst/>
          </a:prstGeom>
          <a:noFill/>
        </p:spPr>
        <p:txBody>
          <a:bodyPr wrap="none" rtlCol="0">
            <a:spAutoFit/>
          </a:bodyPr>
          <a:lstStyle/>
          <a:p>
            <a:r>
              <a:rPr lang="en-US" sz="1400" dirty="0"/>
              <a:t> </a:t>
            </a:r>
            <a:r>
              <a:rPr lang="en-US" sz="1400" dirty="0" smtClean="0"/>
              <a:t>B==J</a:t>
            </a:r>
            <a:endParaRPr lang="en-US" sz="1400" dirty="0"/>
          </a:p>
        </p:txBody>
      </p:sp>
      <p:grpSp>
        <p:nvGrpSpPr>
          <p:cNvPr id="197" name="Group 196"/>
          <p:cNvGrpSpPr/>
          <p:nvPr/>
        </p:nvGrpSpPr>
        <p:grpSpPr>
          <a:xfrm>
            <a:off x="524863" y="1898273"/>
            <a:ext cx="3423580" cy="1216421"/>
            <a:chOff x="4226900" y="5519611"/>
            <a:chExt cx="3423580" cy="1216421"/>
          </a:xfrm>
        </p:grpSpPr>
        <p:grpSp>
          <p:nvGrpSpPr>
            <p:cNvPr id="198" name="Group 197"/>
            <p:cNvGrpSpPr/>
            <p:nvPr/>
          </p:nvGrpSpPr>
          <p:grpSpPr>
            <a:xfrm>
              <a:off x="4226900" y="5519611"/>
              <a:ext cx="3423580" cy="1216421"/>
              <a:chOff x="895350" y="5245099"/>
              <a:chExt cx="3423580" cy="1216421"/>
            </a:xfrm>
          </p:grpSpPr>
          <p:sp>
            <p:nvSpPr>
              <p:cNvPr id="201" name="Oval 200"/>
              <p:cNvSpPr/>
              <p:nvPr/>
            </p:nvSpPr>
            <p:spPr>
              <a:xfrm>
                <a:off x="2622210" y="530676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202" name="Oval 201"/>
              <p:cNvSpPr/>
              <p:nvPr/>
            </p:nvSpPr>
            <p:spPr>
              <a:xfrm>
                <a:off x="895350" y="5338232"/>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203" name="Oval 202"/>
              <p:cNvSpPr/>
              <p:nvPr/>
            </p:nvSpPr>
            <p:spPr>
              <a:xfrm>
                <a:off x="2550583"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p:cNvSpPr/>
              <p:nvPr/>
            </p:nvSpPr>
            <p:spPr>
              <a:xfrm>
                <a:off x="1178984" y="62251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p:cNvSpPr/>
              <p:nvPr/>
            </p:nvSpPr>
            <p:spPr>
              <a:xfrm>
                <a:off x="1337368" y="533663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p:cNvSpPr/>
              <p:nvPr/>
            </p:nvSpPr>
            <p:spPr>
              <a:xfrm>
                <a:off x="3551426" y="632540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p:cNvSpPr/>
              <p:nvPr/>
            </p:nvSpPr>
            <p:spPr>
              <a:xfrm>
                <a:off x="3869350" y="5352767"/>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TextBox 207"/>
              <p:cNvSpPr txBox="1"/>
              <p:nvPr/>
            </p:nvSpPr>
            <p:spPr>
              <a:xfrm>
                <a:off x="1362768" y="5245099"/>
                <a:ext cx="318229" cy="369332"/>
              </a:xfrm>
              <a:prstGeom prst="rect">
                <a:avLst/>
              </a:prstGeom>
              <a:noFill/>
            </p:spPr>
            <p:txBody>
              <a:bodyPr wrap="none" rtlCol="0">
                <a:spAutoFit/>
              </a:bodyPr>
              <a:lstStyle/>
              <a:p>
                <a:r>
                  <a:rPr lang="en-US"/>
                  <a:t>A</a:t>
                </a:r>
              </a:p>
            </p:txBody>
          </p:sp>
          <p:sp>
            <p:nvSpPr>
              <p:cNvPr id="209" name="TextBox 208"/>
              <p:cNvSpPr txBox="1"/>
              <p:nvPr/>
            </p:nvSpPr>
            <p:spPr>
              <a:xfrm>
                <a:off x="1227302" y="6036733"/>
                <a:ext cx="312906" cy="369332"/>
              </a:xfrm>
              <a:prstGeom prst="rect">
                <a:avLst/>
              </a:prstGeom>
              <a:noFill/>
            </p:spPr>
            <p:txBody>
              <a:bodyPr wrap="none" rtlCol="0">
                <a:spAutoFit/>
              </a:bodyPr>
              <a:lstStyle/>
              <a:p>
                <a:r>
                  <a:rPr lang="en-US" dirty="0"/>
                  <a:t>C</a:t>
                </a:r>
              </a:p>
            </p:txBody>
          </p:sp>
          <p:sp>
            <p:nvSpPr>
              <p:cNvPr id="210" name="TextBox 209"/>
              <p:cNvSpPr txBox="1"/>
              <p:nvPr/>
            </p:nvSpPr>
            <p:spPr>
              <a:xfrm>
                <a:off x="2273744" y="5482735"/>
                <a:ext cx="319919" cy="369332"/>
              </a:xfrm>
              <a:prstGeom prst="rect">
                <a:avLst/>
              </a:prstGeom>
              <a:noFill/>
            </p:spPr>
            <p:txBody>
              <a:bodyPr wrap="none" rtlCol="0">
                <a:spAutoFit/>
              </a:bodyPr>
              <a:lstStyle/>
              <a:p>
                <a:r>
                  <a:rPr lang="en-US" dirty="0"/>
                  <a:t>B</a:t>
                </a:r>
              </a:p>
            </p:txBody>
          </p:sp>
          <p:sp>
            <p:nvSpPr>
              <p:cNvPr id="211" name="TextBox 210"/>
              <p:cNvSpPr txBox="1"/>
              <p:nvPr/>
            </p:nvSpPr>
            <p:spPr>
              <a:xfrm>
                <a:off x="2633512" y="5482735"/>
                <a:ext cx="280583" cy="369332"/>
              </a:xfrm>
              <a:prstGeom prst="rect">
                <a:avLst/>
              </a:prstGeom>
              <a:noFill/>
            </p:spPr>
            <p:txBody>
              <a:bodyPr wrap="none" rtlCol="0">
                <a:spAutoFit/>
              </a:bodyPr>
              <a:lstStyle/>
              <a:p>
                <a:r>
                  <a:rPr lang="en-US" dirty="0"/>
                  <a:t>J</a:t>
                </a:r>
              </a:p>
            </p:txBody>
          </p:sp>
          <p:sp>
            <p:nvSpPr>
              <p:cNvPr id="212" name="TextBox 211"/>
              <p:cNvSpPr txBox="1"/>
              <p:nvPr/>
            </p:nvSpPr>
            <p:spPr>
              <a:xfrm>
                <a:off x="3343665" y="6021631"/>
                <a:ext cx="184666" cy="369332"/>
              </a:xfrm>
              <a:prstGeom prst="rect">
                <a:avLst/>
              </a:prstGeom>
              <a:noFill/>
            </p:spPr>
            <p:txBody>
              <a:bodyPr wrap="none" rtlCol="0">
                <a:spAutoFit/>
              </a:bodyPr>
              <a:lstStyle/>
              <a:p>
                <a:endParaRPr lang="en-US" dirty="0"/>
              </a:p>
            </p:txBody>
          </p:sp>
          <p:sp>
            <p:nvSpPr>
              <p:cNvPr id="213" name="TextBox 212"/>
              <p:cNvSpPr txBox="1"/>
              <p:nvPr/>
            </p:nvSpPr>
            <p:spPr>
              <a:xfrm>
                <a:off x="3541386" y="5291719"/>
                <a:ext cx="327964" cy="369332"/>
              </a:xfrm>
              <a:prstGeom prst="rect">
                <a:avLst/>
              </a:prstGeom>
              <a:noFill/>
            </p:spPr>
            <p:txBody>
              <a:bodyPr wrap="square" rtlCol="0">
                <a:spAutoFit/>
              </a:bodyPr>
              <a:lstStyle/>
              <a:p>
                <a:r>
                  <a:rPr lang="en-US" dirty="0"/>
                  <a:t>K</a:t>
                </a:r>
              </a:p>
            </p:txBody>
          </p:sp>
          <p:sp>
            <p:nvSpPr>
              <p:cNvPr id="214" name="Oval 213"/>
              <p:cNvSpPr/>
              <p:nvPr/>
            </p:nvSpPr>
            <p:spPr>
              <a:xfrm>
                <a:off x="2576785"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3275606" y="6092188"/>
                <a:ext cx="327964" cy="369332"/>
              </a:xfrm>
              <a:prstGeom prst="rect">
                <a:avLst/>
              </a:prstGeom>
              <a:noFill/>
            </p:spPr>
            <p:txBody>
              <a:bodyPr wrap="square" rtlCol="0">
                <a:spAutoFit/>
              </a:bodyPr>
              <a:lstStyle/>
              <a:p>
                <a:r>
                  <a:rPr lang="en-US" dirty="0" smtClean="0"/>
                  <a:t>L</a:t>
                </a:r>
                <a:endParaRPr lang="en-US" dirty="0"/>
              </a:p>
            </p:txBody>
          </p:sp>
        </p:grpSp>
        <p:sp>
          <p:nvSpPr>
            <p:cNvPr id="199" name="Freeform 198"/>
            <p:cNvSpPr/>
            <p:nvPr/>
          </p:nvSpPr>
          <p:spPr>
            <a:xfrm>
              <a:off x="5965061" y="5721350"/>
              <a:ext cx="1301939" cy="681496"/>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 name="connsiteX0" fmla="*/ 1060026 w 1060026"/>
                <a:gd name="connsiteY0" fmla="*/ 0 h 681496"/>
                <a:gd name="connsiteX1" fmla="*/ 1045305 w 1060026"/>
                <a:gd name="connsiteY1" fmla="*/ 190500 h 681496"/>
                <a:gd name="connsiteX2" fmla="*/ 818726 w 1060026"/>
                <a:gd name="connsiteY2" fmla="*/ 627743 h 681496"/>
                <a:gd name="connsiteX3" fmla="*/ 463126 w 1060026"/>
                <a:gd name="connsiteY3" fmla="*/ 654050 h 681496"/>
                <a:gd name="connsiteX4" fmla="*/ 285750 w 1060026"/>
                <a:gd name="connsiteY4" fmla="*/ 442238 h 681496"/>
                <a:gd name="connsiteX5" fmla="*/ 0 w 1060026"/>
                <a:gd name="connsiteY5" fmla="*/ 416838 h 68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026" h="681496">
                  <a:moveTo>
                    <a:pt x="1060026" y="0"/>
                  </a:moveTo>
                  <a:lnTo>
                    <a:pt x="1045305" y="190500"/>
                  </a:lnTo>
                  <a:cubicBezTo>
                    <a:pt x="1005088" y="295124"/>
                    <a:pt x="915756" y="550485"/>
                    <a:pt x="818726" y="627743"/>
                  </a:cubicBezTo>
                  <a:cubicBezTo>
                    <a:pt x="721696" y="705001"/>
                    <a:pt x="551955" y="684967"/>
                    <a:pt x="463126" y="654050"/>
                  </a:cubicBezTo>
                  <a:cubicBezTo>
                    <a:pt x="374297" y="623133"/>
                    <a:pt x="362938" y="481773"/>
                    <a:pt x="285750" y="442238"/>
                  </a:cubicBezTo>
                  <a:cubicBezTo>
                    <a:pt x="208562" y="402703"/>
                    <a:pt x="59531" y="422130"/>
                    <a:pt x="0" y="41683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0" name="Freeform 199"/>
            <p:cNvSpPr/>
            <p:nvPr/>
          </p:nvSpPr>
          <p:spPr>
            <a:xfrm>
              <a:off x="4621742" y="5702300"/>
              <a:ext cx="1296458" cy="522817"/>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6458" h="522817">
                  <a:moveTo>
                    <a:pt x="45508" y="0"/>
                  </a:moveTo>
                  <a:cubicBezTo>
                    <a:pt x="22754" y="124883"/>
                    <a:pt x="0" y="249767"/>
                    <a:pt x="102658" y="266700"/>
                  </a:cubicBezTo>
                  <a:cubicBezTo>
                    <a:pt x="205316" y="283633"/>
                    <a:pt x="517525" y="67733"/>
                    <a:pt x="661458" y="101600"/>
                  </a:cubicBezTo>
                  <a:cubicBezTo>
                    <a:pt x="805391" y="135467"/>
                    <a:pt x="889000" y="416983"/>
                    <a:pt x="966258" y="469900"/>
                  </a:cubicBezTo>
                  <a:cubicBezTo>
                    <a:pt x="1043516" y="522817"/>
                    <a:pt x="1069975" y="427567"/>
                    <a:pt x="1125008" y="419100"/>
                  </a:cubicBezTo>
                  <a:cubicBezTo>
                    <a:pt x="1180041" y="410633"/>
                    <a:pt x="1238249" y="414866"/>
                    <a:pt x="1296458" y="419100"/>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79931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40741E-7 L -0.10902 0.0037 " pathEditMode="relative" rAng="0" ptsTypes="AA">
                                      <p:cBhvr>
                                        <p:cTn id="6" dur="2000" fill="hold"/>
                                        <p:tgtEl>
                                          <p:spTgt spid="185"/>
                                        </p:tgtEl>
                                        <p:attrNameLst>
                                          <p:attrName>ppt_x</p:attrName>
                                          <p:attrName>ppt_y</p:attrName>
                                        </p:attrNameLst>
                                      </p:cBhvr>
                                      <p:rCtr x="-5500" y="200"/>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dissolve">
                                      <p:cBhvr>
                                        <p:cTn id="10" dur="500"/>
                                        <p:tgtEl>
                                          <p:spTgt spid="196"/>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174"/>
                                        </p:tgtEl>
                                        <p:attrNameLst>
                                          <p:attrName>style.visibility</p:attrName>
                                        </p:attrNameLst>
                                      </p:cBhvr>
                                      <p:to>
                                        <p:strVal val="visible"/>
                                      </p:to>
                                    </p:set>
                                    <p:animEffect transition="in" filter="fade">
                                      <p:cBhvr>
                                        <p:cTn id="1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6340" y="1591056"/>
            <a:ext cx="7896013" cy="3705013"/>
          </a:xfrm>
        </p:spPr>
        <p:txBody>
          <a:bodyPr>
            <a:normAutofit fontScale="92500" lnSpcReduction="20000"/>
          </a:bodyPr>
          <a:lstStyle/>
          <a:p>
            <a:r>
              <a:rPr lang="en-US" sz="2600" dirty="0" smtClean="0"/>
              <a:t>Since SDPs indicate where two STPs identify the same inter-domain interface, the STPs themselves must have matching characteristics.  </a:t>
            </a:r>
          </a:p>
          <a:p>
            <a:pPr lvl="1"/>
            <a:r>
              <a:rPr lang="en-US" dirty="0" smtClean="0"/>
              <a:t>I.e. all aspects of an STP must be the same (e.g. framing type, MTU,  etc.) in both networks.</a:t>
            </a:r>
          </a:p>
          <a:p>
            <a:pPr lvl="1"/>
            <a:r>
              <a:rPr lang="en-US" dirty="0"/>
              <a:t>B</a:t>
            </a:r>
            <a:r>
              <a:rPr lang="en-US" dirty="0" smtClean="0"/>
              <a:t>y extension then, if network Aruba can connect any STP in its domain to STP J, and network Bonaire can connect K to any other STP in its domain, then by concatenation, a connection can be made between any STP in Aruba and any STP in Bonaire as long as transit SDPs and/or other necessary internal resources are available.</a:t>
            </a:r>
          </a:p>
          <a:p>
            <a:pPr lvl="1"/>
            <a:r>
              <a:rPr lang="en-US" dirty="0" smtClean="0"/>
              <a:t>Thus Aruba and Bonaire form a common service </a:t>
            </a:r>
            <a:r>
              <a:rPr lang="en-US" i="1" u="sng" dirty="0" smtClean="0"/>
              <a:t>region</a:t>
            </a:r>
            <a:r>
              <a:rPr lang="en-US" dirty="0" smtClean="0"/>
              <a:t>. </a:t>
            </a:r>
            <a:endParaRPr lang="en-US" dirty="0"/>
          </a:p>
        </p:txBody>
      </p:sp>
      <p:sp>
        <p:nvSpPr>
          <p:cNvPr id="3" name="Title 2"/>
          <p:cNvSpPr>
            <a:spLocks noGrp="1"/>
          </p:cNvSpPr>
          <p:nvPr>
            <p:ph type="title"/>
          </p:nvPr>
        </p:nvSpPr>
        <p:spPr/>
        <p:txBody>
          <a:bodyPr/>
          <a:lstStyle/>
          <a:p>
            <a:r>
              <a:rPr lang="en-US" dirty="0" smtClean="0"/>
              <a:t>NSI Network Adjacency</a:t>
            </a:r>
            <a:endParaRPr lang="en-US" dirty="0"/>
          </a:p>
        </p:txBody>
      </p:sp>
      <p:grpSp>
        <p:nvGrpSpPr>
          <p:cNvPr id="36" name="Group 35"/>
          <p:cNvGrpSpPr/>
          <p:nvPr/>
        </p:nvGrpSpPr>
        <p:grpSpPr>
          <a:xfrm>
            <a:off x="2603414" y="5103968"/>
            <a:ext cx="3423580" cy="1173434"/>
            <a:chOff x="4226900" y="5519611"/>
            <a:chExt cx="3423580" cy="1173434"/>
          </a:xfrm>
        </p:grpSpPr>
        <p:grpSp>
          <p:nvGrpSpPr>
            <p:cNvPr id="37" name="Group 36"/>
            <p:cNvGrpSpPr/>
            <p:nvPr/>
          </p:nvGrpSpPr>
          <p:grpSpPr>
            <a:xfrm>
              <a:off x="4226900" y="5519611"/>
              <a:ext cx="3423580" cy="1173434"/>
              <a:chOff x="895350" y="5245099"/>
              <a:chExt cx="3423580" cy="1173434"/>
            </a:xfrm>
          </p:grpSpPr>
          <p:sp>
            <p:nvSpPr>
              <p:cNvPr id="40" name="Oval 39"/>
              <p:cNvSpPr/>
              <p:nvPr/>
            </p:nvSpPr>
            <p:spPr>
              <a:xfrm>
                <a:off x="2622210" y="5306767"/>
                <a:ext cx="1696720" cy="111176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r>
                  <a:rPr lang="en-US" dirty="0" smtClean="0"/>
                  <a:t>Bonaire”</a:t>
                </a:r>
                <a:endParaRPr lang="en-US" dirty="0"/>
              </a:p>
            </p:txBody>
          </p:sp>
          <p:sp>
            <p:nvSpPr>
              <p:cNvPr id="41" name="Oval 40"/>
              <p:cNvSpPr/>
              <p:nvPr/>
            </p:nvSpPr>
            <p:spPr>
              <a:xfrm>
                <a:off x="895350" y="5338232"/>
                <a:ext cx="1703917" cy="10186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r>
                  <a:rPr lang="en-US" dirty="0" smtClean="0"/>
                  <a:t>Aruba”</a:t>
                </a:r>
                <a:endParaRPr lang="en-US" dirty="0"/>
              </a:p>
            </p:txBody>
          </p:sp>
          <p:sp>
            <p:nvSpPr>
              <p:cNvPr id="42" name="Oval 41"/>
              <p:cNvSpPr/>
              <p:nvPr/>
            </p:nvSpPr>
            <p:spPr>
              <a:xfrm>
                <a:off x="2550583"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178984" y="62251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337368" y="5336632"/>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3551426" y="6325400"/>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3869350" y="5352767"/>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1362768" y="5245099"/>
                <a:ext cx="318229" cy="369332"/>
              </a:xfrm>
              <a:prstGeom prst="rect">
                <a:avLst/>
              </a:prstGeom>
              <a:noFill/>
            </p:spPr>
            <p:txBody>
              <a:bodyPr wrap="none" rtlCol="0">
                <a:spAutoFit/>
              </a:bodyPr>
              <a:lstStyle/>
              <a:p>
                <a:r>
                  <a:rPr lang="en-US"/>
                  <a:t>A</a:t>
                </a:r>
              </a:p>
            </p:txBody>
          </p:sp>
          <p:sp>
            <p:nvSpPr>
              <p:cNvPr id="48" name="TextBox 47"/>
              <p:cNvSpPr txBox="1"/>
              <p:nvPr/>
            </p:nvSpPr>
            <p:spPr>
              <a:xfrm>
                <a:off x="1227302" y="6036733"/>
                <a:ext cx="319919" cy="369332"/>
              </a:xfrm>
              <a:prstGeom prst="rect">
                <a:avLst/>
              </a:prstGeom>
              <a:noFill/>
            </p:spPr>
            <p:txBody>
              <a:bodyPr wrap="none" rtlCol="0">
                <a:spAutoFit/>
              </a:bodyPr>
              <a:lstStyle/>
              <a:p>
                <a:r>
                  <a:rPr lang="en-US" dirty="0"/>
                  <a:t>B</a:t>
                </a:r>
              </a:p>
            </p:txBody>
          </p:sp>
          <p:sp>
            <p:nvSpPr>
              <p:cNvPr id="49" name="TextBox 48"/>
              <p:cNvSpPr txBox="1"/>
              <p:nvPr/>
            </p:nvSpPr>
            <p:spPr>
              <a:xfrm>
                <a:off x="2273744" y="5482735"/>
                <a:ext cx="280583" cy="369332"/>
              </a:xfrm>
              <a:prstGeom prst="rect">
                <a:avLst/>
              </a:prstGeom>
              <a:noFill/>
            </p:spPr>
            <p:txBody>
              <a:bodyPr wrap="none" rtlCol="0">
                <a:spAutoFit/>
              </a:bodyPr>
              <a:lstStyle/>
              <a:p>
                <a:r>
                  <a:rPr lang="en-US" dirty="0"/>
                  <a:t>J</a:t>
                </a:r>
              </a:p>
            </p:txBody>
          </p:sp>
          <p:sp>
            <p:nvSpPr>
              <p:cNvPr id="50" name="TextBox 49"/>
              <p:cNvSpPr txBox="1"/>
              <p:nvPr/>
            </p:nvSpPr>
            <p:spPr>
              <a:xfrm>
                <a:off x="2633512" y="5482735"/>
                <a:ext cx="325730" cy="369332"/>
              </a:xfrm>
              <a:prstGeom prst="rect">
                <a:avLst/>
              </a:prstGeom>
              <a:noFill/>
            </p:spPr>
            <p:txBody>
              <a:bodyPr wrap="none" rtlCol="0">
                <a:spAutoFit/>
              </a:bodyPr>
              <a:lstStyle/>
              <a:p>
                <a:r>
                  <a:rPr lang="en-US" dirty="0"/>
                  <a:t>K</a:t>
                </a:r>
              </a:p>
            </p:txBody>
          </p:sp>
          <p:sp>
            <p:nvSpPr>
              <p:cNvPr id="51" name="TextBox 50"/>
              <p:cNvSpPr txBox="1"/>
              <p:nvPr/>
            </p:nvSpPr>
            <p:spPr>
              <a:xfrm>
                <a:off x="3343665" y="6021631"/>
                <a:ext cx="311691" cy="369332"/>
              </a:xfrm>
              <a:prstGeom prst="rect">
                <a:avLst/>
              </a:prstGeom>
              <a:noFill/>
            </p:spPr>
            <p:txBody>
              <a:bodyPr wrap="none" rtlCol="0">
                <a:spAutoFit/>
              </a:bodyPr>
              <a:lstStyle/>
              <a:p>
                <a:r>
                  <a:rPr lang="en-US" dirty="0"/>
                  <a:t>Y</a:t>
                </a:r>
              </a:p>
            </p:txBody>
          </p:sp>
          <p:sp>
            <p:nvSpPr>
              <p:cNvPr id="52" name="TextBox 51"/>
              <p:cNvSpPr txBox="1"/>
              <p:nvPr/>
            </p:nvSpPr>
            <p:spPr>
              <a:xfrm>
                <a:off x="3541386" y="5291719"/>
                <a:ext cx="327964" cy="369332"/>
              </a:xfrm>
              <a:prstGeom prst="rect">
                <a:avLst/>
              </a:prstGeom>
              <a:noFill/>
            </p:spPr>
            <p:txBody>
              <a:bodyPr wrap="square" rtlCol="0">
                <a:spAutoFit/>
              </a:bodyPr>
              <a:lstStyle/>
              <a:p>
                <a:r>
                  <a:rPr lang="en-US" dirty="0"/>
                  <a:t>Z</a:t>
                </a:r>
              </a:p>
            </p:txBody>
          </p:sp>
          <p:sp>
            <p:nvSpPr>
              <p:cNvPr id="53" name="Oval 52"/>
              <p:cNvSpPr/>
              <p:nvPr/>
            </p:nvSpPr>
            <p:spPr>
              <a:xfrm>
                <a:off x="2576785" y="5805215"/>
                <a:ext cx="97367" cy="9313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Freeform 37"/>
            <p:cNvSpPr/>
            <p:nvPr/>
          </p:nvSpPr>
          <p:spPr>
            <a:xfrm>
              <a:off x="5965062" y="5721350"/>
              <a:ext cx="1533018" cy="763171"/>
            </a:xfrm>
            <a:custGeom>
              <a:avLst/>
              <a:gdLst>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642408 w 642408"/>
                <a:gd name="connsiteY0" fmla="*/ 0 h 889000"/>
                <a:gd name="connsiteX1" fmla="*/ 343958 w 642408"/>
                <a:gd name="connsiteY1" fmla="*/ 190500 h 889000"/>
                <a:gd name="connsiteX2" fmla="*/ 343958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343958 w 642408"/>
                <a:gd name="connsiteY1" fmla="*/ 190500 h 889000"/>
                <a:gd name="connsiteX2" fmla="*/ 627687 w 642408"/>
                <a:gd name="connsiteY2" fmla="*/ 190500 h 889000"/>
                <a:gd name="connsiteX3" fmla="*/ 602287 w 642408"/>
                <a:gd name="connsiteY3" fmla="*/ 384857 h 889000"/>
                <a:gd name="connsiteX4" fmla="*/ 401108 w 642408"/>
                <a:gd name="connsiteY4" fmla="*/ 508000 h 889000"/>
                <a:gd name="connsiteX5" fmla="*/ 45508 w 642408"/>
                <a:gd name="connsiteY5" fmla="*/ 654050 h 889000"/>
                <a:gd name="connsiteX6" fmla="*/ 128058 w 642408"/>
                <a:gd name="connsiteY6" fmla="*/ 889000 h 889000"/>
                <a:gd name="connsiteX7" fmla="*/ 128058 w 642408"/>
                <a:gd name="connsiteY7" fmla="*/ 889000 h 889000"/>
                <a:gd name="connsiteX0" fmla="*/ 642408 w 642408"/>
                <a:gd name="connsiteY0" fmla="*/ 0 h 889000"/>
                <a:gd name="connsiteX1" fmla="*/ 627687 w 642408"/>
                <a:gd name="connsiteY1" fmla="*/ 190500 h 889000"/>
                <a:gd name="connsiteX2" fmla="*/ 602287 w 642408"/>
                <a:gd name="connsiteY2" fmla="*/ 384857 h 889000"/>
                <a:gd name="connsiteX3" fmla="*/ 401108 w 642408"/>
                <a:gd name="connsiteY3" fmla="*/ 508000 h 889000"/>
                <a:gd name="connsiteX4" fmla="*/ 45508 w 642408"/>
                <a:gd name="connsiteY4" fmla="*/ 654050 h 889000"/>
                <a:gd name="connsiteX5" fmla="*/ 128058 w 642408"/>
                <a:gd name="connsiteY5" fmla="*/ 889000 h 889000"/>
                <a:gd name="connsiteX6" fmla="*/ 128058 w 642408"/>
                <a:gd name="connsiteY6" fmla="*/ 889000 h 889000"/>
                <a:gd name="connsiteX0" fmla="*/ 1060026 w 1060026"/>
                <a:gd name="connsiteY0" fmla="*/ 0 h 928535"/>
                <a:gd name="connsiteX1" fmla="*/ 1045305 w 1060026"/>
                <a:gd name="connsiteY1" fmla="*/ 190500 h 928535"/>
                <a:gd name="connsiteX2" fmla="*/ 1019905 w 1060026"/>
                <a:gd name="connsiteY2" fmla="*/ 384857 h 928535"/>
                <a:gd name="connsiteX3" fmla="*/ 818726 w 1060026"/>
                <a:gd name="connsiteY3" fmla="*/ 508000 h 928535"/>
                <a:gd name="connsiteX4" fmla="*/ 463126 w 1060026"/>
                <a:gd name="connsiteY4" fmla="*/ 654050 h 928535"/>
                <a:gd name="connsiteX5" fmla="*/ 545676 w 1060026"/>
                <a:gd name="connsiteY5" fmla="*/ 889000 h 928535"/>
                <a:gd name="connsiteX6" fmla="*/ 0 w 1060026"/>
                <a:gd name="connsiteY6" fmla="*/ 416838 h 928535"/>
                <a:gd name="connsiteX0" fmla="*/ 1060026 w 1060026"/>
                <a:gd name="connsiteY0" fmla="*/ 0 h 893233"/>
                <a:gd name="connsiteX1" fmla="*/ 1045305 w 1060026"/>
                <a:gd name="connsiteY1" fmla="*/ 190500 h 893233"/>
                <a:gd name="connsiteX2" fmla="*/ 1019905 w 1060026"/>
                <a:gd name="connsiteY2" fmla="*/ 384857 h 893233"/>
                <a:gd name="connsiteX3" fmla="*/ 818726 w 1060026"/>
                <a:gd name="connsiteY3" fmla="*/ 508000 h 893233"/>
                <a:gd name="connsiteX4" fmla="*/ 463126 w 1060026"/>
                <a:gd name="connsiteY4" fmla="*/ 654050 h 893233"/>
                <a:gd name="connsiteX5" fmla="*/ 285750 w 1060026"/>
                <a:gd name="connsiteY5" fmla="*/ 442238 h 893233"/>
                <a:gd name="connsiteX6" fmla="*/ 545676 w 1060026"/>
                <a:gd name="connsiteY6" fmla="*/ 889000 h 893233"/>
                <a:gd name="connsiteX7" fmla="*/ 0 w 1060026"/>
                <a:gd name="connsiteY7" fmla="*/ 416838 h 893233"/>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665010"/>
                <a:gd name="connsiteX1" fmla="*/ 1045305 w 1060026"/>
                <a:gd name="connsiteY1" fmla="*/ 190500 h 665010"/>
                <a:gd name="connsiteX2" fmla="*/ 1019905 w 1060026"/>
                <a:gd name="connsiteY2" fmla="*/ 384857 h 665010"/>
                <a:gd name="connsiteX3" fmla="*/ 818726 w 1060026"/>
                <a:gd name="connsiteY3" fmla="*/ 508000 h 665010"/>
                <a:gd name="connsiteX4" fmla="*/ 463126 w 1060026"/>
                <a:gd name="connsiteY4" fmla="*/ 654050 h 665010"/>
                <a:gd name="connsiteX5" fmla="*/ 285750 w 1060026"/>
                <a:gd name="connsiteY5" fmla="*/ 442238 h 665010"/>
                <a:gd name="connsiteX6" fmla="*/ 0 w 1060026"/>
                <a:gd name="connsiteY6" fmla="*/ 416838 h 66501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800630"/>
                <a:gd name="connsiteX1" fmla="*/ 1045305 w 1060026"/>
                <a:gd name="connsiteY1" fmla="*/ 190500 h 800630"/>
                <a:gd name="connsiteX2" fmla="*/ 1019905 w 1060026"/>
                <a:gd name="connsiteY2" fmla="*/ 659495 h 800630"/>
                <a:gd name="connsiteX3" fmla="*/ 818726 w 1060026"/>
                <a:gd name="connsiteY3" fmla="*/ 508000 h 800630"/>
                <a:gd name="connsiteX4" fmla="*/ 806026 w 1060026"/>
                <a:gd name="connsiteY4" fmla="*/ 776288 h 800630"/>
                <a:gd name="connsiteX5" fmla="*/ 463126 w 1060026"/>
                <a:gd name="connsiteY5" fmla="*/ 654050 h 800630"/>
                <a:gd name="connsiteX6" fmla="*/ 285750 w 1060026"/>
                <a:gd name="connsiteY6" fmla="*/ 442238 h 800630"/>
                <a:gd name="connsiteX7" fmla="*/ 0 w 1060026"/>
                <a:gd name="connsiteY7" fmla="*/ 416838 h 800630"/>
                <a:gd name="connsiteX0" fmla="*/ 1060026 w 1060026"/>
                <a:gd name="connsiteY0" fmla="*/ 0 h 712412"/>
                <a:gd name="connsiteX1" fmla="*/ 1045305 w 1060026"/>
                <a:gd name="connsiteY1" fmla="*/ 190500 h 712412"/>
                <a:gd name="connsiteX2" fmla="*/ 1019905 w 1060026"/>
                <a:gd name="connsiteY2" fmla="*/ 659495 h 712412"/>
                <a:gd name="connsiteX3" fmla="*/ 818726 w 1060026"/>
                <a:gd name="connsiteY3" fmla="*/ 508000 h 712412"/>
                <a:gd name="connsiteX4" fmla="*/ 463126 w 1060026"/>
                <a:gd name="connsiteY4" fmla="*/ 654050 h 712412"/>
                <a:gd name="connsiteX5" fmla="*/ 285750 w 1060026"/>
                <a:gd name="connsiteY5" fmla="*/ 442238 h 712412"/>
                <a:gd name="connsiteX6" fmla="*/ 0 w 1060026"/>
                <a:gd name="connsiteY6" fmla="*/ 416838 h 712412"/>
                <a:gd name="connsiteX0" fmla="*/ 1060026 w 1060026"/>
                <a:gd name="connsiteY0" fmla="*/ 0 h 783545"/>
                <a:gd name="connsiteX1" fmla="*/ 1045305 w 1060026"/>
                <a:gd name="connsiteY1" fmla="*/ 190500 h 783545"/>
                <a:gd name="connsiteX2" fmla="*/ 1019905 w 1060026"/>
                <a:gd name="connsiteY2" fmla="*/ 659495 h 783545"/>
                <a:gd name="connsiteX3" fmla="*/ 818726 w 1060026"/>
                <a:gd name="connsiteY3" fmla="*/ 782638 h 783545"/>
                <a:gd name="connsiteX4" fmla="*/ 463126 w 1060026"/>
                <a:gd name="connsiteY4" fmla="*/ 654050 h 783545"/>
                <a:gd name="connsiteX5" fmla="*/ 285750 w 1060026"/>
                <a:gd name="connsiteY5" fmla="*/ 442238 h 783545"/>
                <a:gd name="connsiteX6" fmla="*/ 0 w 1060026"/>
                <a:gd name="connsiteY6" fmla="*/ 416838 h 783545"/>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060026"/>
                <a:gd name="connsiteY0" fmla="*/ 0 h 732369"/>
                <a:gd name="connsiteX1" fmla="*/ 1045305 w 1060026"/>
                <a:gd name="connsiteY1" fmla="*/ 190500 h 732369"/>
                <a:gd name="connsiteX2" fmla="*/ 1019905 w 1060026"/>
                <a:gd name="connsiteY2" fmla="*/ 659495 h 732369"/>
                <a:gd name="connsiteX3" fmla="*/ 818726 w 1060026"/>
                <a:gd name="connsiteY3" fmla="*/ 627743 h 732369"/>
                <a:gd name="connsiteX4" fmla="*/ 463126 w 1060026"/>
                <a:gd name="connsiteY4" fmla="*/ 654050 h 732369"/>
                <a:gd name="connsiteX5" fmla="*/ 285750 w 1060026"/>
                <a:gd name="connsiteY5" fmla="*/ 442238 h 732369"/>
                <a:gd name="connsiteX6" fmla="*/ 0 w 1060026"/>
                <a:gd name="connsiteY6" fmla="*/ 416838 h 732369"/>
                <a:gd name="connsiteX0" fmla="*/ 1060026 w 1198042"/>
                <a:gd name="connsiteY0" fmla="*/ 0 h 684967"/>
                <a:gd name="connsiteX1" fmla="*/ 1045305 w 1198042"/>
                <a:gd name="connsiteY1" fmla="*/ 190500 h 684967"/>
                <a:gd name="connsiteX2" fmla="*/ 1019905 w 1198042"/>
                <a:gd name="connsiteY2" fmla="*/ 659495 h 684967"/>
                <a:gd name="connsiteX3" fmla="*/ 818726 w 1198042"/>
                <a:gd name="connsiteY3" fmla="*/ 627743 h 684967"/>
                <a:gd name="connsiteX4" fmla="*/ 463126 w 1198042"/>
                <a:gd name="connsiteY4" fmla="*/ 654050 h 684967"/>
                <a:gd name="connsiteX5" fmla="*/ 285750 w 1198042"/>
                <a:gd name="connsiteY5" fmla="*/ 442238 h 684967"/>
                <a:gd name="connsiteX6" fmla="*/ 0 w 1198042"/>
                <a:gd name="connsiteY6" fmla="*/ 416838 h 684967"/>
                <a:gd name="connsiteX0" fmla="*/ 1060026 w 1388542"/>
                <a:gd name="connsiteY0" fmla="*/ 0 h 684967"/>
                <a:gd name="connsiteX1" fmla="*/ 1045305 w 1388542"/>
                <a:gd name="connsiteY1" fmla="*/ 190500 h 684967"/>
                <a:gd name="connsiteX2" fmla="*/ 1210405 w 1388542"/>
                <a:gd name="connsiteY2" fmla="*/ 659495 h 684967"/>
                <a:gd name="connsiteX3" fmla="*/ 818726 w 1388542"/>
                <a:gd name="connsiteY3" fmla="*/ 627743 h 684967"/>
                <a:gd name="connsiteX4" fmla="*/ 463126 w 1388542"/>
                <a:gd name="connsiteY4" fmla="*/ 654050 h 684967"/>
                <a:gd name="connsiteX5" fmla="*/ 285750 w 1388542"/>
                <a:gd name="connsiteY5" fmla="*/ 442238 h 684967"/>
                <a:gd name="connsiteX6" fmla="*/ 0 w 1388542"/>
                <a:gd name="connsiteY6" fmla="*/ 416838 h 684967"/>
                <a:gd name="connsiteX0" fmla="*/ 1060026 w 1248168"/>
                <a:gd name="connsiteY0" fmla="*/ 0 h 763171"/>
                <a:gd name="connsiteX1" fmla="*/ 1045305 w 1248168"/>
                <a:gd name="connsiteY1" fmla="*/ 190500 h 763171"/>
                <a:gd name="connsiteX2" fmla="*/ 1210405 w 1248168"/>
                <a:gd name="connsiteY2" fmla="*/ 659495 h 763171"/>
                <a:gd name="connsiteX3" fmla="*/ 818726 w 1248168"/>
                <a:gd name="connsiteY3" fmla="*/ 627743 h 763171"/>
                <a:gd name="connsiteX4" fmla="*/ 463126 w 1248168"/>
                <a:gd name="connsiteY4" fmla="*/ 654050 h 763171"/>
                <a:gd name="connsiteX5" fmla="*/ 285750 w 1248168"/>
                <a:gd name="connsiteY5" fmla="*/ 442238 h 763171"/>
                <a:gd name="connsiteX6" fmla="*/ 0 w 1248168"/>
                <a:gd name="connsiteY6" fmla="*/ 416838 h 76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168" h="763171">
                  <a:moveTo>
                    <a:pt x="1060026" y="0"/>
                  </a:moveTo>
                  <a:lnTo>
                    <a:pt x="1045305" y="190500"/>
                  </a:lnTo>
                  <a:cubicBezTo>
                    <a:pt x="1044247" y="190500"/>
                    <a:pt x="1248168" y="586621"/>
                    <a:pt x="1210405" y="659495"/>
                  </a:cubicBezTo>
                  <a:cubicBezTo>
                    <a:pt x="920326" y="763171"/>
                    <a:pt x="943273" y="628651"/>
                    <a:pt x="818726" y="627743"/>
                  </a:cubicBezTo>
                  <a:cubicBezTo>
                    <a:pt x="694180" y="626836"/>
                    <a:pt x="551955" y="684967"/>
                    <a:pt x="463126" y="654050"/>
                  </a:cubicBezTo>
                  <a:cubicBezTo>
                    <a:pt x="374297" y="623133"/>
                    <a:pt x="362938" y="481773"/>
                    <a:pt x="285750" y="442238"/>
                  </a:cubicBezTo>
                  <a:cubicBezTo>
                    <a:pt x="208562" y="402703"/>
                    <a:pt x="59531" y="422130"/>
                    <a:pt x="0" y="416838"/>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4621742" y="5702300"/>
              <a:ext cx="1296458" cy="522817"/>
            </a:xfrm>
            <a:custGeom>
              <a:avLst/>
              <a:gdLst>
                <a:gd name="connsiteX0" fmla="*/ 45508 w 1296458"/>
                <a:gd name="connsiteY0" fmla="*/ 0 h 522817"/>
                <a:gd name="connsiteX1" fmla="*/ 102658 w 1296458"/>
                <a:gd name="connsiteY1" fmla="*/ 266700 h 522817"/>
                <a:gd name="connsiteX2" fmla="*/ 661458 w 1296458"/>
                <a:gd name="connsiteY2" fmla="*/ 101600 h 522817"/>
                <a:gd name="connsiteX3" fmla="*/ 966258 w 1296458"/>
                <a:gd name="connsiteY3" fmla="*/ 469900 h 522817"/>
                <a:gd name="connsiteX4" fmla="*/ 1125008 w 1296458"/>
                <a:gd name="connsiteY4" fmla="*/ 419100 h 522817"/>
                <a:gd name="connsiteX5" fmla="*/ 1296458 w 1296458"/>
                <a:gd name="connsiteY5" fmla="*/ 419100 h 52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6458" h="522817">
                  <a:moveTo>
                    <a:pt x="45508" y="0"/>
                  </a:moveTo>
                  <a:cubicBezTo>
                    <a:pt x="22754" y="124883"/>
                    <a:pt x="0" y="249767"/>
                    <a:pt x="102658" y="266700"/>
                  </a:cubicBezTo>
                  <a:cubicBezTo>
                    <a:pt x="205316" y="283633"/>
                    <a:pt x="517525" y="67733"/>
                    <a:pt x="661458" y="101600"/>
                  </a:cubicBezTo>
                  <a:cubicBezTo>
                    <a:pt x="805391" y="135467"/>
                    <a:pt x="889000" y="416983"/>
                    <a:pt x="966258" y="469900"/>
                  </a:cubicBezTo>
                  <a:cubicBezTo>
                    <a:pt x="1043516" y="522817"/>
                    <a:pt x="1069975" y="427567"/>
                    <a:pt x="1125008" y="419100"/>
                  </a:cubicBezTo>
                  <a:cubicBezTo>
                    <a:pt x="1180041" y="410633"/>
                    <a:pt x="1238249" y="414866"/>
                    <a:pt x="1296458" y="419100"/>
                  </a:cubicBezTo>
                </a:path>
              </a:pathLst>
            </a:custGeom>
            <a:ln w="38100"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6508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val 83"/>
          <p:cNvSpPr/>
          <p:nvPr/>
        </p:nvSpPr>
        <p:spPr>
          <a:xfrm>
            <a:off x="1028676" y="1036890"/>
            <a:ext cx="1143309" cy="881811"/>
          </a:xfrm>
          <a:prstGeom prst="ellipse">
            <a:avLst/>
          </a:prstGeom>
          <a:solidFill>
            <a:schemeClr val="bg1">
              <a:lumMod val="85000"/>
            </a:schemeClr>
          </a:solidFill>
          <a:ln>
            <a:solidFill>
              <a:schemeClr val="tx1"/>
            </a:solidFill>
            <a:prstDash val="dash"/>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i="1" dirty="0"/>
          </a:p>
        </p:txBody>
      </p:sp>
      <p:sp>
        <p:nvSpPr>
          <p:cNvPr id="121" name="Oval 120"/>
          <p:cNvSpPr/>
          <p:nvPr/>
        </p:nvSpPr>
        <p:spPr>
          <a:xfrm>
            <a:off x="2480965" y="829575"/>
            <a:ext cx="1143309" cy="954324"/>
          </a:xfrm>
          <a:prstGeom prst="ellipse">
            <a:avLst/>
          </a:prstGeom>
          <a:solidFill>
            <a:schemeClr val="bg1">
              <a:lumMod val="85000"/>
            </a:scheme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p>
        </p:txBody>
      </p:sp>
      <p:sp>
        <p:nvSpPr>
          <p:cNvPr id="312" name="TextBox 311"/>
          <p:cNvSpPr txBox="1"/>
          <p:nvPr/>
        </p:nvSpPr>
        <p:spPr>
          <a:xfrm>
            <a:off x="3556957" y="1194851"/>
            <a:ext cx="722071" cy="284875"/>
          </a:xfrm>
          <a:prstGeom prst="rect">
            <a:avLst/>
          </a:prstGeom>
          <a:noFill/>
        </p:spPr>
        <p:txBody>
          <a:bodyPr wrap="none" rtlCol="0">
            <a:spAutoFit/>
          </a:bodyPr>
          <a:lstStyle/>
          <a:p>
            <a:r>
              <a:rPr lang="en-US" b="1" i="1" dirty="0"/>
              <a:t>Bonaire</a:t>
            </a:r>
          </a:p>
        </p:txBody>
      </p:sp>
      <p:sp>
        <p:nvSpPr>
          <p:cNvPr id="325" name="TextBox 324"/>
          <p:cNvSpPr txBox="1"/>
          <p:nvPr/>
        </p:nvSpPr>
        <p:spPr>
          <a:xfrm>
            <a:off x="1919900" y="1641461"/>
            <a:ext cx="605416" cy="284875"/>
          </a:xfrm>
          <a:prstGeom prst="rect">
            <a:avLst/>
          </a:prstGeom>
          <a:noFill/>
        </p:spPr>
        <p:txBody>
          <a:bodyPr wrap="none" rtlCol="0">
            <a:spAutoFit/>
          </a:bodyPr>
          <a:lstStyle/>
          <a:p>
            <a:r>
              <a:rPr lang="en-US" b="1" i="1" dirty="0"/>
              <a:t>Aruba</a:t>
            </a:r>
          </a:p>
        </p:txBody>
      </p:sp>
      <p:cxnSp>
        <p:nvCxnSpPr>
          <p:cNvPr id="56" name="Curved Connector 55"/>
          <p:cNvCxnSpPr/>
          <p:nvPr/>
        </p:nvCxnSpPr>
        <p:spPr>
          <a:xfrm flipV="1">
            <a:off x="1812478" y="1323975"/>
            <a:ext cx="828389" cy="210528"/>
          </a:xfrm>
          <a:prstGeom prst="curvedConnector3">
            <a:avLst>
              <a:gd name="adj1" fmla="val 50000"/>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706585" y="1141680"/>
            <a:ext cx="415682" cy="261135"/>
          </a:xfrm>
          <a:prstGeom prst="rect">
            <a:avLst/>
          </a:prstGeom>
          <a:noFill/>
        </p:spPr>
        <p:txBody>
          <a:bodyPr wrap="square" rtlCol="0">
            <a:spAutoFit/>
          </a:bodyPr>
          <a:lstStyle/>
          <a:p>
            <a:r>
              <a:rPr lang="en-US" sz="1600" dirty="0"/>
              <a:t>P</a:t>
            </a:r>
            <a:r>
              <a:rPr lang="en-US" sz="1600" baseline="-25000" dirty="0"/>
              <a:t>0</a:t>
            </a:r>
          </a:p>
        </p:txBody>
      </p:sp>
      <p:sp>
        <p:nvSpPr>
          <p:cNvPr id="58" name="Rounded Rectangle 57"/>
          <p:cNvSpPr/>
          <p:nvPr/>
        </p:nvSpPr>
        <p:spPr>
          <a:xfrm>
            <a:off x="1338767" y="1323975"/>
            <a:ext cx="408247" cy="418587"/>
          </a:xfrm>
          <a:prstGeom prst="roundRect">
            <a:avLst/>
          </a:prstGeom>
          <a:solidFill>
            <a:schemeClr val="bg1">
              <a:lumMod val="65000"/>
              <a:alpha val="75000"/>
            </a:schemeClr>
          </a:solidFill>
          <a:ln>
            <a:solidFill>
              <a:schemeClr val="tx1"/>
            </a:solidFill>
          </a:ln>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1371146" y="1380329"/>
            <a:ext cx="403544" cy="338555"/>
          </a:xfrm>
          <a:prstGeom prst="rect">
            <a:avLst/>
          </a:prstGeom>
          <a:noFill/>
        </p:spPr>
        <p:txBody>
          <a:bodyPr wrap="square" rtlCol="0">
            <a:spAutoFit/>
          </a:bodyPr>
          <a:lstStyle/>
          <a:p>
            <a:r>
              <a:rPr lang="en-US" sz="1600" dirty="0"/>
              <a:t>X</a:t>
            </a:r>
            <a:r>
              <a:rPr lang="en-US" sz="1600" baseline="-25000" dirty="0"/>
              <a:t>0</a:t>
            </a:r>
          </a:p>
        </p:txBody>
      </p:sp>
      <p:sp>
        <p:nvSpPr>
          <p:cNvPr id="60" name="Rounded Rectangle 59"/>
          <p:cNvSpPr/>
          <p:nvPr/>
        </p:nvSpPr>
        <p:spPr>
          <a:xfrm>
            <a:off x="2694693" y="1129734"/>
            <a:ext cx="439901" cy="406973"/>
          </a:xfrm>
          <a:prstGeom prst="roundRect">
            <a:avLst/>
          </a:prstGeom>
          <a:solidFill>
            <a:schemeClr val="bg1">
              <a:lumMod val="65000"/>
              <a:alpha val="75000"/>
            </a:schemeClr>
          </a:solidFill>
          <a:ln>
            <a:solidFill>
              <a:schemeClr val="tx1"/>
            </a:solidFill>
          </a:ln>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2485005" y="954716"/>
            <a:ext cx="473618" cy="338554"/>
          </a:xfrm>
          <a:prstGeom prst="rect">
            <a:avLst/>
          </a:prstGeom>
          <a:noFill/>
        </p:spPr>
        <p:txBody>
          <a:bodyPr wrap="square" rtlCol="0">
            <a:spAutoFit/>
          </a:bodyPr>
          <a:lstStyle/>
          <a:p>
            <a:r>
              <a:rPr lang="en-US" sz="1600" dirty="0"/>
              <a:t>P</a:t>
            </a:r>
            <a:r>
              <a:rPr lang="en-US" sz="1600" baseline="-25000" dirty="0"/>
              <a:t>1</a:t>
            </a:r>
          </a:p>
        </p:txBody>
      </p:sp>
      <p:sp>
        <p:nvSpPr>
          <p:cNvPr id="62" name="TextBox 61"/>
          <p:cNvSpPr txBox="1"/>
          <p:nvPr/>
        </p:nvSpPr>
        <p:spPr>
          <a:xfrm>
            <a:off x="2078574" y="1000361"/>
            <a:ext cx="397147" cy="338555"/>
          </a:xfrm>
          <a:prstGeom prst="rect">
            <a:avLst/>
          </a:prstGeom>
          <a:noFill/>
        </p:spPr>
        <p:txBody>
          <a:bodyPr wrap="square" rtlCol="0">
            <a:spAutoFit/>
          </a:bodyPr>
          <a:lstStyle/>
          <a:p>
            <a:r>
              <a:rPr lang="en-US" sz="1600" dirty="0"/>
              <a:t>L</a:t>
            </a:r>
            <a:r>
              <a:rPr lang="en-US" sz="1600" baseline="-25000" dirty="0"/>
              <a:t>1</a:t>
            </a:r>
          </a:p>
        </p:txBody>
      </p:sp>
      <p:sp>
        <p:nvSpPr>
          <p:cNvPr id="63" name="TextBox 62"/>
          <p:cNvSpPr txBox="1"/>
          <p:nvPr/>
        </p:nvSpPr>
        <p:spPr>
          <a:xfrm>
            <a:off x="2757095" y="1179982"/>
            <a:ext cx="425594" cy="338555"/>
          </a:xfrm>
          <a:prstGeom prst="rect">
            <a:avLst/>
          </a:prstGeom>
          <a:noFill/>
        </p:spPr>
        <p:txBody>
          <a:bodyPr wrap="square" rtlCol="0">
            <a:spAutoFit/>
          </a:bodyPr>
          <a:lstStyle/>
          <a:p>
            <a:r>
              <a:rPr lang="en-US" sz="1600" dirty="0"/>
              <a:t>X</a:t>
            </a:r>
            <a:r>
              <a:rPr lang="en-US" sz="1600" baseline="-25000" dirty="0"/>
              <a:t>1</a:t>
            </a:r>
          </a:p>
        </p:txBody>
      </p:sp>
      <p:sp>
        <p:nvSpPr>
          <p:cNvPr id="64" name="Oval 63"/>
          <p:cNvSpPr/>
          <p:nvPr/>
        </p:nvSpPr>
        <p:spPr>
          <a:xfrm>
            <a:off x="2640867" y="1269199"/>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1702461" y="1479726"/>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3073261" y="1450556"/>
            <a:ext cx="415682" cy="261135"/>
          </a:xfrm>
          <a:prstGeom prst="rect">
            <a:avLst/>
          </a:prstGeom>
          <a:noFill/>
        </p:spPr>
        <p:txBody>
          <a:bodyPr wrap="square" rtlCol="0">
            <a:spAutoFit/>
          </a:bodyPr>
          <a:lstStyle/>
          <a:p>
            <a:r>
              <a:rPr lang="en-US" sz="1600" dirty="0" smtClean="0"/>
              <a:t>P</a:t>
            </a:r>
            <a:r>
              <a:rPr lang="en-US" sz="1600" baseline="-25000" dirty="0"/>
              <a:t>0</a:t>
            </a:r>
          </a:p>
        </p:txBody>
      </p:sp>
      <p:sp>
        <p:nvSpPr>
          <p:cNvPr id="108" name="TextBox 107"/>
          <p:cNvSpPr txBox="1"/>
          <p:nvPr/>
        </p:nvSpPr>
        <p:spPr>
          <a:xfrm>
            <a:off x="3062913" y="918847"/>
            <a:ext cx="415682" cy="261135"/>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109" name="Oval 108"/>
          <p:cNvSpPr/>
          <p:nvPr/>
        </p:nvSpPr>
        <p:spPr>
          <a:xfrm>
            <a:off x="3071856" y="1369444"/>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3071856" y="1172829"/>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TextBox 110"/>
          <p:cNvSpPr txBox="1"/>
          <p:nvPr/>
        </p:nvSpPr>
        <p:spPr>
          <a:xfrm>
            <a:off x="1033979" y="1536162"/>
            <a:ext cx="415681" cy="261135"/>
          </a:xfrm>
          <a:prstGeom prst="rect">
            <a:avLst/>
          </a:prstGeom>
          <a:noFill/>
        </p:spPr>
        <p:txBody>
          <a:bodyPr wrap="square" rtlCol="0">
            <a:spAutoFit/>
          </a:bodyPr>
          <a:lstStyle/>
          <a:p>
            <a:r>
              <a:rPr lang="en-US" sz="1600" dirty="0"/>
              <a:t>P</a:t>
            </a:r>
            <a:r>
              <a:rPr lang="en-US" sz="1600" baseline="-25000" dirty="0" smtClean="0"/>
              <a:t>1</a:t>
            </a:r>
            <a:endParaRPr lang="en-US" sz="1600" baseline="-25000" dirty="0"/>
          </a:p>
        </p:txBody>
      </p:sp>
      <p:sp>
        <p:nvSpPr>
          <p:cNvPr id="112" name="TextBox 111"/>
          <p:cNvSpPr txBox="1"/>
          <p:nvPr/>
        </p:nvSpPr>
        <p:spPr>
          <a:xfrm>
            <a:off x="1051177" y="1043288"/>
            <a:ext cx="415681" cy="261135"/>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113" name="Oval 112"/>
          <p:cNvSpPr/>
          <p:nvPr/>
        </p:nvSpPr>
        <p:spPr>
          <a:xfrm>
            <a:off x="1278646" y="1558607"/>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1280102" y="1364367"/>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p:cNvSpPr/>
          <p:nvPr/>
        </p:nvSpPr>
        <p:spPr>
          <a:xfrm>
            <a:off x="777466" y="2571450"/>
            <a:ext cx="2025014" cy="1069584"/>
          </a:xfrm>
          <a:prstGeom prst="ellipse">
            <a:avLst/>
          </a:prstGeom>
          <a:solidFill>
            <a:srgbClr val="FC843B"/>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i="1" dirty="0"/>
          </a:p>
        </p:txBody>
      </p:sp>
      <p:sp>
        <p:nvSpPr>
          <p:cNvPr id="123" name="Oval 122"/>
          <p:cNvSpPr/>
          <p:nvPr/>
        </p:nvSpPr>
        <p:spPr>
          <a:xfrm>
            <a:off x="2908821" y="2483982"/>
            <a:ext cx="1143309" cy="919511"/>
          </a:xfrm>
          <a:prstGeom prst="ellipse">
            <a:avLst/>
          </a:prstGeom>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p>
        </p:txBody>
      </p:sp>
      <p:sp>
        <p:nvSpPr>
          <p:cNvPr id="91" name="Rounded Rectangle 90"/>
          <p:cNvSpPr/>
          <p:nvPr/>
        </p:nvSpPr>
        <p:spPr>
          <a:xfrm>
            <a:off x="2149932" y="2845107"/>
            <a:ext cx="409144" cy="423553"/>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477618" y="2740729"/>
            <a:ext cx="462829" cy="338555"/>
          </a:xfrm>
          <a:prstGeom prst="rect">
            <a:avLst/>
          </a:prstGeom>
          <a:noFill/>
        </p:spPr>
        <p:txBody>
          <a:bodyPr wrap="square" rtlCol="0">
            <a:spAutoFit/>
          </a:bodyPr>
          <a:lstStyle/>
          <a:p>
            <a:r>
              <a:rPr lang="en-US" sz="1600" dirty="0"/>
              <a:t>P</a:t>
            </a:r>
            <a:r>
              <a:rPr lang="en-US" sz="1600" baseline="-25000" dirty="0"/>
              <a:t>0</a:t>
            </a:r>
          </a:p>
        </p:txBody>
      </p:sp>
      <p:sp>
        <p:nvSpPr>
          <p:cNvPr id="107" name="Rounded Rectangle 106"/>
          <p:cNvSpPr/>
          <p:nvPr/>
        </p:nvSpPr>
        <p:spPr>
          <a:xfrm>
            <a:off x="1188527" y="2884876"/>
            <a:ext cx="377015" cy="447540"/>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TextBox 218"/>
          <p:cNvSpPr txBox="1"/>
          <p:nvPr/>
        </p:nvSpPr>
        <p:spPr>
          <a:xfrm>
            <a:off x="1180514" y="2961201"/>
            <a:ext cx="444900" cy="338555"/>
          </a:xfrm>
          <a:prstGeom prst="rect">
            <a:avLst/>
          </a:prstGeom>
          <a:noFill/>
        </p:spPr>
        <p:txBody>
          <a:bodyPr wrap="square" rtlCol="0">
            <a:spAutoFit/>
          </a:bodyPr>
          <a:lstStyle/>
          <a:p>
            <a:r>
              <a:rPr lang="en-US" sz="1600"/>
              <a:t>X</a:t>
            </a:r>
            <a:r>
              <a:rPr lang="en-US" sz="1600" baseline="-25000"/>
              <a:t>0</a:t>
            </a:r>
          </a:p>
        </p:txBody>
      </p:sp>
      <p:sp>
        <p:nvSpPr>
          <p:cNvPr id="125" name="Rounded Rectangle 124"/>
          <p:cNvSpPr/>
          <p:nvPr/>
        </p:nvSpPr>
        <p:spPr>
          <a:xfrm>
            <a:off x="3116662" y="2716827"/>
            <a:ext cx="409144" cy="423553"/>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2794289" y="2525420"/>
            <a:ext cx="526945" cy="338555"/>
          </a:xfrm>
          <a:prstGeom prst="rect">
            <a:avLst/>
          </a:prstGeom>
          <a:noFill/>
        </p:spPr>
        <p:txBody>
          <a:bodyPr wrap="square" rtlCol="0">
            <a:spAutoFit/>
          </a:bodyPr>
          <a:lstStyle/>
          <a:p>
            <a:r>
              <a:rPr lang="en-US" sz="1600" dirty="0"/>
              <a:t>P</a:t>
            </a:r>
            <a:r>
              <a:rPr lang="en-US" sz="1600" baseline="-25000" dirty="0"/>
              <a:t>1</a:t>
            </a:r>
          </a:p>
        </p:txBody>
      </p:sp>
      <p:sp>
        <p:nvSpPr>
          <p:cNvPr id="209" name="TextBox 208"/>
          <p:cNvSpPr txBox="1"/>
          <p:nvPr/>
        </p:nvSpPr>
        <p:spPr>
          <a:xfrm>
            <a:off x="2149932" y="2870740"/>
            <a:ext cx="409144" cy="338555"/>
          </a:xfrm>
          <a:prstGeom prst="rect">
            <a:avLst/>
          </a:prstGeom>
          <a:noFill/>
        </p:spPr>
        <p:txBody>
          <a:bodyPr wrap="square" rtlCol="0">
            <a:spAutoFit/>
          </a:bodyPr>
          <a:lstStyle/>
          <a:p>
            <a:r>
              <a:rPr lang="en-US" sz="1600" dirty="0"/>
              <a:t>L</a:t>
            </a:r>
            <a:r>
              <a:rPr lang="en-US" sz="1600" baseline="-25000" dirty="0"/>
              <a:t>1</a:t>
            </a:r>
          </a:p>
        </p:txBody>
      </p:sp>
      <p:sp>
        <p:nvSpPr>
          <p:cNvPr id="220" name="TextBox 219"/>
          <p:cNvSpPr txBox="1"/>
          <p:nvPr/>
        </p:nvSpPr>
        <p:spPr>
          <a:xfrm>
            <a:off x="3136644" y="2783656"/>
            <a:ext cx="468015" cy="338555"/>
          </a:xfrm>
          <a:prstGeom prst="rect">
            <a:avLst/>
          </a:prstGeom>
          <a:noFill/>
        </p:spPr>
        <p:txBody>
          <a:bodyPr wrap="square" rtlCol="0">
            <a:spAutoFit/>
          </a:bodyPr>
          <a:lstStyle/>
          <a:p>
            <a:r>
              <a:rPr lang="en-US" sz="1600" dirty="0"/>
              <a:t>X</a:t>
            </a:r>
            <a:r>
              <a:rPr lang="en-US" sz="1600" baseline="-25000" dirty="0"/>
              <a:t>1</a:t>
            </a:r>
          </a:p>
        </p:txBody>
      </p:sp>
      <p:sp>
        <p:nvSpPr>
          <p:cNvPr id="85" name="TextBox 84"/>
          <p:cNvSpPr txBox="1"/>
          <p:nvPr/>
        </p:nvSpPr>
        <p:spPr>
          <a:xfrm>
            <a:off x="831360" y="3122211"/>
            <a:ext cx="415681" cy="261135"/>
          </a:xfrm>
          <a:prstGeom prst="rect">
            <a:avLst/>
          </a:prstGeom>
          <a:noFill/>
        </p:spPr>
        <p:txBody>
          <a:bodyPr wrap="square" rtlCol="0">
            <a:spAutoFit/>
          </a:bodyPr>
          <a:lstStyle/>
          <a:p>
            <a:r>
              <a:rPr lang="en-US" sz="1600" dirty="0"/>
              <a:t>P</a:t>
            </a:r>
            <a:r>
              <a:rPr lang="en-US" sz="1600" baseline="-25000" dirty="0" smtClean="0"/>
              <a:t>1</a:t>
            </a:r>
            <a:endParaRPr lang="en-US" sz="1600" baseline="-25000" dirty="0"/>
          </a:p>
        </p:txBody>
      </p:sp>
      <p:sp>
        <p:nvSpPr>
          <p:cNvPr id="87" name="TextBox 86"/>
          <p:cNvSpPr txBox="1"/>
          <p:nvPr/>
        </p:nvSpPr>
        <p:spPr>
          <a:xfrm>
            <a:off x="831360" y="2652766"/>
            <a:ext cx="462829" cy="338555"/>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89" name="TextBox 88"/>
          <p:cNvSpPr txBox="1"/>
          <p:nvPr/>
        </p:nvSpPr>
        <p:spPr>
          <a:xfrm>
            <a:off x="3568555" y="2970544"/>
            <a:ext cx="415682" cy="261135"/>
          </a:xfrm>
          <a:prstGeom prst="rect">
            <a:avLst/>
          </a:prstGeom>
          <a:noFill/>
        </p:spPr>
        <p:txBody>
          <a:bodyPr wrap="square" rtlCol="0">
            <a:spAutoFit/>
          </a:bodyPr>
          <a:lstStyle/>
          <a:p>
            <a:r>
              <a:rPr lang="en-US" sz="1600" dirty="0" smtClean="0"/>
              <a:t>P</a:t>
            </a:r>
            <a:r>
              <a:rPr lang="en-US" sz="1600" baseline="-25000" dirty="0"/>
              <a:t>0</a:t>
            </a:r>
          </a:p>
        </p:txBody>
      </p:sp>
      <p:sp>
        <p:nvSpPr>
          <p:cNvPr id="90" name="TextBox 89"/>
          <p:cNvSpPr txBox="1"/>
          <p:nvPr/>
        </p:nvSpPr>
        <p:spPr>
          <a:xfrm>
            <a:off x="3500635" y="2498058"/>
            <a:ext cx="415682" cy="261135"/>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82" name="Oval 81"/>
          <p:cNvSpPr/>
          <p:nvPr/>
        </p:nvSpPr>
        <p:spPr>
          <a:xfrm>
            <a:off x="3491867" y="2954723"/>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1133520" y="3138176"/>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1134976" y="2943935"/>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491867" y="2758109"/>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062841" y="2863975"/>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10534" y="3058270"/>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481103" y="3000910"/>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2094924" y="2947157"/>
            <a:ext cx="110016" cy="127346"/>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Curved Connector 103"/>
          <p:cNvCxnSpPr>
            <a:stCxn id="53" idx="6"/>
            <a:endCxn id="100" idx="2"/>
          </p:cNvCxnSpPr>
          <p:nvPr/>
        </p:nvCxnSpPr>
        <p:spPr>
          <a:xfrm flipV="1">
            <a:off x="1620550" y="3010831"/>
            <a:ext cx="474374" cy="111113"/>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5" name="Curved Connector 104"/>
          <p:cNvCxnSpPr>
            <a:stCxn id="93" idx="6"/>
            <a:endCxn id="51" idx="2"/>
          </p:cNvCxnSpPr>
          <p:nvPr/>
        </p:nvCxnSpPr>
        <p:spPr>
          <a:xfrm flipV="1">
            <a:off x="2591119" y="2927648"/>
            <a:ext cx="471722" cy="136935"/>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1885642" y="2627244"/>
            <a:ext cx="462829" cy="338555"/>
          </a:xfrm>
          <a:prstGeom prst="rect">
            <a:avLst/>
          </a:prstGeom>
          <a:noFill/>
        </p:spPr>
        <p:txBody>
          <a:bodyPr wrap="square" rtlCol="0">
            <a:spAutoFit/>
          </a:bodyPr>
          <a:lstStyle/>
          <a:p>
            <a:r>
              <a:rPr lang="en-US" sz="1600" dirty="0" smtClean="0"/>
              <a:t>P</a:t>
            </a:r>
            <a:r>
              <a:rPr lang="en-US" sz="1600" baseline="-25000" dirty="0" smtClean="0"/>
              <a:t>4</a:t>
            </a:r>
            <a:endParaRPr lang="en-US" sz="1600" baseline="-25000" dirty="0"/>
          </a:p>
        </p:txBody>
      </p:sp>
      <p:sp>
        <p:nvSpPr>
          <p:cNvPr id="164" name="TextBox 163"/>
          <p:cNvSpPr txBox="1"/>
          <p:nvPr/>
        </p:nvSpPr>
        <p:spPr>
          <a:xfrm>
            <a:off x="2504327" y="3033141"/>
            <a:ext cx="415681" cy="261135"/>
          </a:xfrm>
          <a:prstGeom prst="rect">
            <a:avLst/>
          </a:prstGeom>
          <a:noFill/>
        </p:spPr>
        <p:txBody>
          <a:bodyPr wrap="square" rtlCol="0">
            <a:spAutoFit/>
          </a:bodyPr>
          <a:lstStyle/>
          <a:p>
            <a:r>
              <a:rPr lang="en-US" sz="1600" dirty="0" smtClean="0"/>
              <a:t>P</a:t>
            </a:r>
            <a:r>
              <a:rPr lang="en-US" sz="1600" baseline="-25000" dirty="0" smtClean="0"/>
              <a:t>5</a:t>
            </a:r>
            <a:endParaRPr lang="en-US" sz="1600" baseline="-25000" dirty="0"/>
          </a:p>
        </p:txBody>
      </p:sp>
      <p:sp>
        <p:nvSpPr>
          <p:cNvPr id="168" name="TextBox 167"/>
          <p:cNvSpPr txBox="1"/>
          <p:nvPr/>
        </p:nvSpPr>
        <p:spPr>
          <a:xfrm>
            <a:off x="3009194" y="3303002"/>
            <a:ext cx="722071" cy="284875"/>
          </a:xfrm>
          <a:prstGeom prst="rect">
            <a:avLst/>
          </a:prstGeom>
          <a:noFill/>
        </p:spPr>
        <p:txBody>
          <a:bodyPr wrap="none" rtlCol="0">
            <a:spAutoFit/>
          </a:bodyPr>
          <a:lstStyle/>
          <a:p>
            <a:r>
              <a:rPr lang="en-US" b="1" i="1" dirty="0"/>
              <a:t>Bonaire</a:t>
            </a:r>
          </a:p>
        </p:txBody>
      </p:sp>
      <p:sp>
        <p:nvSpPr>
          <p:cNvPr id="169" name="TextBox 168"/>
          <p:cNvSpPr txBox="1"/>
          <p:nvPr/>
        </p:nvSpPr>
        <p:spPr>
          <a:xfrm>
            <a:off x="1426284" y="3322026"/>
            <a:ext cx="605415" cy="284875"/>
          </a:xfrm>
          <a:prstGeom prst="rect">
            <a:avLst/>
          </a:prstGeom>
          <a:noFill/>
        </p:spPr>
        <p:txBody>
          <a:bodyPr wrap="none" rtlCol="0">
            <a:spAutoFit/>
          </a:bodyPr>
          <a:lstStyle/>
          <a:p>
            <a:r>
              <a:rPr lang="en-US" b="1" i="1" dirty="0"/>
              <a:t>Aruba</a:t>
            </a:r>
          </a:p>
        </p:txBody>
      </p:sp>
      <p:sp>
        <p:nvSpPr>
          <p:cNvPr id="4" name="Title 3"/>
          <p:cNvSpPr>
            <a:spLocks noGrp="1"/>
          </p:cNvSpPr>
          <p:nvPr>
            <p:ph type="title"/>
          </p:nvPr>
        </p:nvSpPr>
        <p:spPr>
          <a:xfrm>
            <a:off x="1477618" y="216114"/>
            <a:ext cx="6742291" cy="698763"/>
          </a:xfrm>
        </p:spPr>
        <p:txBody>
          <a:bodyPr>
            <a:normAutofit/>
          </a:bodyPr>
          <a:lstStyle/>
          <a:p>
            <a:r>
              <a:rPr lang="en-US" sz="3200" dirty="0" smtClean="0"/>
              <a:t>Constructing the NSI Topology Model</a:t>
            </a:r>
            <a:endParaRPr lang="en-US" sz="3200" dirty="0"/>
          </a:p>
        </p:txBody>
      </p:sp>
      <p:sp>
        <p:nvSpPr>
          <p:cNvPr id="148" name="TextBox 147"/>
          <p:cNvSpPr txBox="1"/>
          <p:nvPr/>
        </p:nvSpPr>
        <p:spPr>
          <a:xfrm>
            <a:off x="4727400" y="2564919"/>
            <a:ext cx="3895900" cy="830997"/>
          </a:xfrm>
          <a:prstGeom prst="rect">
            <a:avLst/>
          </a:prstGeom>
          <a:noFill/>
        </p:spPr>
        <p:txBody>
          <a:bodyPr wrap="square" rtlCol="0">
            <a:spAutoFit/>
          </a:bodyPr>
          <a:lstStyle/>
          <a:p>
            <a:r>
              <a:rPr lang="en-US" sz="1600" dirty="0" smtClean="0"/>
              <a:t>The NSI model explicitly assigns authoritative ownership </a:t>
            </a:r>
            <a:r>
              <a:rPr lang="en-US" sz="1600" dirty="0"/>
              <a:t>of all physical components to one network or the other.  </a:t>
            </a:r>
          </a:p>
        </p:txBody>
      </p:sp>
      <p:sp>
        <p:nvSpPr>
          <p:cNvPr id="66" name="TextBox 65"/>
          <p:cNvSpPr txBox="1"/>
          <p:nvPr/>
        </p:nvSpPr>
        <p:spPr>
          <a:xfrm>
            <a:off x="4604755" y="1182348"/>
            <a:ext cx="3352200" cy="584776"/>
          </a:xfrm>
          <a:prstGeom prst="rect">
            <a:avLst/>
          </a:prstGeom>
          <a:noFill/>
        </p:spPr>
        <p:txBody>
          <a:bodyPr wrap="none" rtlCol="0">
            <a:spAutoFit/>
          </a:bodyPr>
          <a:lstStyle/>
          <a:p>
            <a:r>
              <a:rPr lang="en-US" sz="1600" dirty="0" smtClean="0"/>
              <a:t>Conventional physical infrastructure – </a:t>
            </a:r>
          </a:p>
          <a:p>
            <a:r>
              <a:rPr lang="en-US" sz="1600" dirty="0" smtClean="0"/>
              <a:t>Networks, switches, ports, and links</a:t>
            </a:r>
            <a:endParaRPr lang="en-US" sz="1600" dirty="0"/>
          </a:p>
        </p:txBody>
      </p:sp>
      <p:sp>
        <p:nvSpPr>
          <p:cNvPr id="67" name="TextBox 66"/>
          <p:cNvSpPr txBox="1"/>
          <p:nvPr/>
        </p:nvSpPr>
        <p:spPr>
          <a:xfrm>
            <a:off x="90689" y="1939950"/>
            <a:ext cx="6881611" cy="584776"/>
          </a:xfrm>
          <a:prstGeom prst="rect">
            <a:avLst/>
          </a:prstGeom>
          <a:noFill/>
        </p:spPr>
        <p:txBody>
          <a:bodyPr wrap="square" rtlCol="0">
            <a:spAutoFit/>
          </a:bodyPr>
          <a:lstStyle/>
          <a:p>
            <a:r>
              <a:rPr lang="en-US" sz="1600" dirty="0" smtClean="0"/>
              <a:t>The physical topology is translated to a derivative “resource graph” consisting solely of Resources, logical resource Interfaces, and Adjacency relations</a:t>
            </a:r>
            <a:endParaRPr lang="en-US" sz="1600" dirty="0"/>
          </a:p>
        </p:txBody>
      </p:sp>
      <p:sp>
        <p:nvSpPr>
          <p:cNvPr id="147" name="TextBox 146"/>
          <p:cNvSpPr txBox="1"/>
          <p:nvPr/>
        </p:nvSpPr>
        <p:spPr>
          <a:xfrm>
            <a:off x="4854400" y="3450269"/>
            <a:ext cx="4116431" cy="1323439"/>
          </a:xfrm>
          <a:prstGeom prst="rect">
            <a:avLst/>
          </a:prstGeom>
          <a:noFill/>
        </p:spPr>
        <p:txBody>
          <a:bodyPr wrap="square" rtlCol="0">
            <a:spAutoFit/>
          </a:bodyPr>
          <a:lstStyle/>
          <a:p>
            <a:r>
              <a:rPr lang="en-US" sz="1600" dirty="0" smtClean="0"/>
              <a:t>Technology agnostic </a:t>
            </a:r>
            <a:r>
              <a:rPr lang="en-US" sz="1600" dirty="0"/>
              <a:t>i</a:t>
            </a:r>
            <a:r>
              <a:rPr lang="en-US" sz="1600" dirty="0" smtClean="0"/>
              <a:t>nter-</a:t>
            </a:r>
            <a:r>
              <a:rPr lang="en-US" sz="1600" dirty="0"/>
              <a:t>d</a:t>
            </a:r>
            <a:r>
              <a:rPr lang="en-US" sz="1600" dirty="0" smtClean="0"/>
              <a:t>omain Service Termination Points (“STP”s) are defined and mapped logically to internal physical components.   External relations are NSI Service Demarcation Points (“SDP”s).</a:t>
            </a:r>
            <a:endParaRPr lang="en-US" sz="1600" dirty="0"/>
          </a:p>
        </p:txBody>
      </p:sp>
      <p:grpSp>
        <p:nvGrpSpPr>
          <p:cNvPr id="41" name="Group 40"/>
          <p:cNvGrpSpPr/>
          <p:nvPr/>
        </p:nvGrpSpPr>
        <p:grpSpPr>
          <a:xfrm>
            <a:off x="723986" y="5188689"/>
            <a:ext cx="5104300" cy="1356373"/>
            <a:chOff x="226882" y="5071088"/>
            <a:chExt cx="6978362" cy="1758503"/>
          </a:xfrm>
        </p:grpSpPr>
        <p:grpSp>
          <p:nvGrpSpPr>
            <p:cNvPr id="40" name="Group 39"/>
            <p:cNvGrpSpPr/>
            <p:nvPr/>
          </p:nvGrpSpPr>
          <p:grpSpPr>
            <a:xfrm>
              <a:off x="226882" y="5071088"/>
              <a:ext cx="6978362" cy="1758503"/>
              <a:chOff x="4076319" y="4831843"/>
              <a:chExt cx="6978362" cy="1758503"/>
            </a:xfrm>
          </p:grpSpPr>
          <p:sp>
            <p:nvSpPr>
              <p:cNvPr id="7" name="Oval 6"/>
              <p:cNvSpPr/>
              <p:nvPr/>
            </p:nvSpPr>
            <p:spPr>
              <a:xfrm>
                <a:off x="5410006" y="5214647"/>
                <a:ext cx="1257494" cy="1111374"/>
              </a:xfrm>
              <a:prstGeom prst="ellipse">
                <a:avLst/>
              </a:prstGeom>
              <a:solidFill>
                <a:srgbClr val="FC843B"/>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i="1" dirty="0"/>
              </a:p>
            </p:txBody>
          </p:sp>
          <p:sp>
            <p:nvSpPr>
              <p:cNvPr id="71" name="Oval 70"/>
              <p:cNvSpPr/>
              <p:nvPr/>
            </p:nvSpPr>
            <p:spPr>
              <a:xfrm>
                <a:off x="7480106" y="5214647"/>
                <a:ext cx="1257494" cy="1111374"/>
              </a:xfrm>
              <a:prstGeom prst="ellips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p>
            </p:txBody>
          </p:sp>
          <p:sp>
            <p:nvSpPr>
              <p:cNvPr id="70" name="TextBox 69"/>
              <p:cNvSpPr txBox="1"/>
              <p:nvPr/>
            </p:nvSpPr>
            <p:spPr>
              <a:xfrm>
                <a:off x="7304187" y="4831843"/>
                <a:ext cx="987182" cy="369333"/>
              </a:xfrm>
              <a:prstGeom prst="rect">
                <a:avLst/>
              </a:prstGeom>
              <a:noFill/>
            </p:spPr>
            <p:txBody>
              <a:bodyPr wrap="none" rtlCol="0">
                <a:spAutoFit/>
              </a:bodyPr>
              <a:lstStyle/>
              <a:p>
                <a:r>
                  <a:rPr lang="en-US" b="1" i="1" dirty="0"/>
                  <a:t>Bonaire</a:t>
                </a:r>
              </a:p>
            </p:txBody>
          </p:sp>
          <p:sp>
            <p:nvSpPr>
              <p:cNvPr id="72" name="TextBox 71"/>
              <p:cNvSpPr txBox="1"/>
              <p:nvPr/>
            </p:nvSpPr>
            <p:spPr>
              <a:xfrm>
                <a:off x="5589215" y="4850590"/>
                <a:ext cx="827695" cy="369332"/>
              </a:xfrm>
              <a:prstGeom prst="rect">
                <a:avLst/>
              </a:prstGeom>
              <a:noFill/>
            </p:spPr>
            <p:txBody>
              <a:bodyPr wrap="none" rtlCol="0">
                <a:spAutoFit/>
              </a:bodyPr>
              <a:lstStyle/>
              <a:p>
                <a:r>
                  <a:rPr lang="en-US" b="1" i="1" dirty="0" smtClean="0"/>
                  <a:t>Aruba</a:t>
                </a:r>
                <a:endParaRPr lang="en-US" b="1" i="1" dirty="0"/>
              </a:p>
            </p:txBody>
          </p:sp>
          <p:sp>
            <p:nvSpPr>
              <p:cNvPr id="73" name="Oval 72"/>
              <p:cNvSpPr/>
              <p:nvPr/>
            </p:nvSpPr>
            <p:spPr>
              <a:xfrm>
                <a:off x="6592295" y="5653689"/>
                <a:ext cx="150409" cy="16510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7405897" y="5664213"/>
                <a:ext cx="150409" cy="16510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a:stCxn id="73" idx="6"/>
                <a:endCxn id="74" idx="2"/>
              </p:cNvCxnSpPr>
              <p:nvPr/>
            </p:nvCxnSpPr>
            <p:spPr>
              <a:xfrm>
                <a:off x="6742704" y="5736239"/>
                <a:ext cx="663193" cy="10524"/>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8502122" y="6073712"/>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8502122" y="5312518"/>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p:cNvSpPr/>
              <p:nvPr/>
            </p:nvSpPr>
            <p:spPr>
              <a:xfrm>
                <a:off x="5434755" y="5986321"/>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p:cNvSpPr/>
              <p:nvPr/>
            </p:nvSpPr>
            <p:spPr>
              <a:xfrm>
                <a:off x="5468094" y="5363497"/>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TextBox 197"/>
              <p:cNvSpPr txBox="1"/>
              <p:nvPr/>
            </p:nvSpPr>
            <p:spPr>
              <a:xfrm>
                <a:off x="7033472" y="5712494"/>
                <a:ext cx="1622037" cy="438927"/>
              </a:xfrm>
              <a:prstGeom prst="rect">
                <a:avLst/>
              </a:prstGeom>
              <a:noFill/>
            </p:spPr>
            <p:txBody>
              <a:bodyPr wrap="square" rtlCol="0">
                <a:spAutoFit/>
              </a:bodyPr>
              <a:lstStyle/>
              <a:p>
                <a:r>
                  <a:rPr lang="en-US" sz="1600" dirty="0" smtClean="0"/>
                  <a:t>Bonaire:B</a:t>
                </a:r>
                <a:r>
                  <a:rPr lang="en-US" sz="1600" baseline="-25000" dirty="0" smtClean="0"/>
                  <a:t>1</a:t>
                </a:r>
                <a:endParaRPr lang="en-US" sz="1600" baseline="-25000" dirty="0"/>
              </a:p>
            </p:txBody>
          </p:sp>
          <p:sp>
            <p:nvSpPr>
              <p:cNvPr id="199" name="TextBox 198"/>
              <p:cNvSpPr txBox="1"/>
              <p:nvPr/>
            </p:nvSpPr>
            <p:spPr>
              <a:xfrm>
                <a:off x="5730638" y="5706062"/>
                <a:ext cx="1460134" cy="438925"/>
              </a:xfrm>
              <a:prstGeom prst="rect">
                <a:avLst/>
              </a:prstGeom>
              <a:noFill/>
            </p:spPr>
            <p:txBody>
              <a:bodyPr wrap="square" rtlCol="0">
                <a:spAutoFit/>
              </a:bodyPr>
              <a:lstStyle/>
              <a:p>
                <a:r>
                  <a:rPr lang="en-US" sz="1600" dirty="0" smtClean="0"/>
                  <a:t>Aruba:A</a:t>
                </a:r>
                <a:r>
                  <a:rPr lang="en-US" sz="1600" baseline="-25000" dirty="0" smtClean="0"/>
                  <a:t>0</a:t>
                </a:r>
                <a:endParaRPr lang="en-US" sz="1600" baseline="-25000" dirty="0"/>
              </a:p>
            </p:txBody>
          </p:sp>
          <p:sp>
            <p:nvSpPr>
              <p:cNvPr id="200" name="TextBox 199"/>
              <p:cNvSpPr txBox="1"/>
              <p:nvPr/>
            </p:nvSpPr>
            <p:spPr>
              <a:xfrm>
                <a:off x="4180346" y="5829314"/>
                <a:ext cx="1555852" cy="438926"/>
              </a:xfrm>
              <a:prstGeom prst="rect">
                <a:avLst/>
              </a:prstGeom>
              <a:noFill/>
            </p:spPr>
            <p:txBody>
              <a:bodyPr wrap="square" rtlCol="0">
                <a:spAutoFit/>
              </a:bodyPr>
              <a:lstStyle/>
              <a:p>
                <a:r>
                  <a:rPr lang="en-US" sz="1600" dirty="0" smtClean="0"/>
                  <a:t>Aruba:A</a:t>
                </a:r>
                <a:r>
                  <a:rPr lang="en-US" sz="1600" baseline="-25000" dirty="0" smtClean="0"/>
                  <a:t>1</a:t>
                </a:r>
                <a:endParaRPr lang="en-US" sz="1600" baseline="-25000" dirty="0"/>
              </a:p>
            </p:txBody>
          </p:sp>
          <p:sp>
            <p:nvSpPr>
              <p:cNvPr id="201" name="TextBox 200"/>
              <p:cNvSpPr txBox="1"/>
              <p:nvPr/>
            </p:nvSpPr>
            <p:spPr>
              <a:xfrm>
                <a:off x="8271028" y="6151421"/>
                <a:ext cx="2783653" cy="438925"/>
              </a:xfrm>
              <a:prstGeom prst="rect">
                <a:avLst/>
              </a:prstGeom>
              <a:noFill/>
            </p:spPr>
            <p:txBody>
              <a:bodyPr wrap="square" rtlCol="0">
                <a:spAutoFit/>
              </a:bodyPr>
              <a:lstStyle/>
              <a:p>
                <a:r>
                  <a:rPr lang="en-US" sz="1600" dirty="0" smtClean="0"/>
                  <a:t>Bonaire:B</a:t>
                </a:r>
                <a:r>
                  <a:rPr lang="en-US" sz="1600" baseline="-25000" dirty="0" smtClean="0"/>
                  <a:t>0</a:t>
                </a:r>
                <a:endParaRPr lang="en-US" sz="1600" baseline="-25000" dirty="0"/>
              </a:p>
            </p:txBody>
          </p:sp>
          <p:sp>
            <p:nvSpPr>
              <p:cNvPr id="202" name="TextBox 201"/>
              <p:cNvSpPr txBox="1"/>
              <p:nvPr/>
            </p:nvSpPr>
            <p:spPr>
              <a:xfrm>
                <a:off x="8206125" y="5083662"/>
                <a:ext cx="2422578" cy="758147"/>
              </a:xfrm>
              <a:prstGeom prst="rect">
                <a:avLst/>
              </a:prstGeom>
              <a:noFill/>
            </p:spPr>
            <p:txBody>
              <a:bodyPr wrap="square" rtlCol="0">
                <a:spAutoFit/>
              </a:bodyPr>
              <a:lstStyle/>
              <a:p>
                <a:r>
                  <a:rPr lang="en-US" sz="1600" dirty="0" smtClean="0"/>
                  <a:t>      STP </a:t>
                </a:r>
              </a:p>
              <a:p>
                <a:r>
                  <a:rPr lang="en-US" sz="1600" dirty="0" smtClean="0"/>
                  <a:t>Bonaire:B</a:t>
                </a:r>
                <a:r>
                  <a:rPr lang="en-US" sz="1600" baseline="-25000" dirty="0" smtClean="0"/>
                  <a:t>2</a:t>
                </a:r>
                <a:endParaRPr lang="en-US" sz="1600" baseline="-25000" dirty="0"/>
              </a:p>
            </p:txBody>
          </p:sp>
          <p:sp>
            <p:nvSpPr>
              <p:cNvPr id="203" name="TextBox 202"/>
              <p:cNvSpPr txBox="1"/>
              <p:nvPr/>
            </p:nvSpPr>
            <p:spPr>
              <a:xfrm>
                <a:off x="4076319" y="4918563"/>
                <a:ext cx="1591902" cy="758147"/>
              </a:xfrm>
              <a:prstGeom prst="rect">
                <a:avLst/>
              </a:prstGeom>
              <a:noFill/>
            </p:spPr>
            <p:txBody>
              <a:bodyPr wrap="square" rtlCol="0">
                <a:spAutoFit/>
              </a:bodyPr>
              <a:lstStyle/>
              <a:p>
                <a:pPr algn="ctr"/>
                <a:r>
                  <a:rPr lang="en-US" sz="1600" dirty="0" smtClean="0"/>
                  <a:t>STP  </a:t>
                </a:r>
              </a:p>
              <a:p>
                <a:pPr algn="ctr"/>
                <a:r>
                  <a:rPr lang="en-US" sz="1600" dirty="0" smtClean="0"/>
                  <a:t>Aruba:A</a:t>
                </a:r>
                <a:r>
                  <a:rPr lang="en-US" sz="1600" baseline="-25000" dirty="0" smtClean="0"/>
                  <a:t>2</a:t>
                </a:r>
                <a:endParaRPr lang="en-US" sz="1600" baseline="-25000" dirty="0"/>
              </a:p>
            </p:txBody>
          </p:sp>
        </p:grpSp>
        <p:sp>
          <p:nvSpPr>
            <p:cNvPr id="212" name="TextBox 211"/>
            <p:cNvSpPr txBox="1"/>
            <p:nvPr/>
          </p:nvSpPr>
          <p:spPr>
            <a:xfrm>
              <a:off x="2758201" y="5418589"/>
              <a:ext cx="964022" cy="478830"/>
            </a:xfrm>
            <a:prstGeom prst="rect">
              <a:avLst/>
            </a:prstGeom>
            <a:noFill/>
          </p:spPr>
          <p:txBody>
            <a:bodyPr wrap="none" rtlCol="0">
              <a:spAutoFit/>
            </a:bodyPr>
            <a:lstStyle/>
            <a:p>
              <a:r>
                <a:rPr lang="en-US" b="1" i="1" dirty="0" smtClean="0"/>
                <a:t>SDP</a:t>
              </a:r>
              <a:endParaRPr lang="en-US" b="1" i="1" dirty="0"/>
            </a:p>
          </p:txBody>
        </p:sp>
      </p:grpSp>
      <p:sp>
        <p:nvSpPr>
          <p:cNvPr id="213" name="TextBox 212"/>
          <p:cNvSpPr txBox="1"/>
          <p:nvPr/>
        </p:nvSpPr>
        <p:spPr>
          <a:xfrm>
            <a:off x="5125158" y="4884232"/>
            <a:ext cx="3842015" cy="1569660"/>
          </a:xfrm>
          <a:prstGeom prst="rect">
            <a:avLst/>
          </a:prstGeom>
          <a:noFill/>
        </p:spPr>
        <p:txBody>
          <a:bodyPr wrap="square" rtlCol="0">
            <a:spAutoFit/>
          </a:bodyPr>
          <a:lstStyle/>
          <a:p>
            <a:r>
              <a:rPr lang="en-US" sz="1600" dirty="0" smtClean="0"/>
              <a:t>By hiding all internal structure and only exposing inter-domain STPs and their peering SDP relations, we arrive at the basic NSI Topology </a:t>
            </a:r>
            <a:r>
              <a:rPr lang="en-US" sz="1600" dirty="0"/>
              <a:t>M</a:t>
            </a:r>
            <a:r>
              <a:rPr lang="en-US" sz="1600" dirty="0" smtClean="0"/>
              <a:t>odel of networks, STPs, and the SDPs that indicate inter-domain adjacency.   </a:t>
            </a:r>
            <a:endParaRPr lang="en-US" sz="1600" dirty="0"/>
          </a:p>
        </p:txBody>
      </p:sp>
      <p:grpSp>
        <p:nvGrpSpPr>
          <p:cNvPr id="49" name="Group 48"/>
          <p:cNvGrpSpPr/>
          <p:nvPr/>
        </p:nvGrpSpPr>
        <p:grpSpPr>
          <a:xfrm>
            <a:off x="658063" y="3742341"/>
            <a:ext cx="4112219" cy="1276312"/>
            <a:chOff x="714489" y="3961562"/>
            <a:chExt cx="4112219" cy="1276312"/>
          </a:xfrm>
        </p:grpSpPr>
        <p:grpSp>
          <p:nvGrpSpPr>
            <p:cNvPr id="37" name="Group 36"/>
            <p:cNvGrpSpPr/>
            <p:nvPr/>
          </p:nvGrpSpPr>
          <p:grpSpPr>
            <a:xfrm>
              <a:off x="714489" y="3961562"/>
              <a:ext cx="4112219" cy="1276312"/>
              <a:chOff x="-48748" y="3583172"/>
              <a:chExt cx="5622035" cy="1654702"/>
            </a:xfrm>
          </p:grpSpPr>
          <p:sp>
            <p:nvSpPr>
              <p:cNvPr id="96" name="Oval 95"/>
              <p:cNvSpPr/>
              <p:nvPr/>
            </p:nvSpPr>
            <p:spPr>
              <a:xfrm>
                <a:off x="4852374" y="3945522"/>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350008" y="3851190"/>
                <a:ext cx="2768506" cy="1386684"/>
              </a:xfrm>
              <a:prstGeom prst="ellipse">
                <a:avLst/>
              </a:prstGeom>
              <a:solidFill>
                <a:srgbClr val="FC843B"/>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i="1" dirty="0"/>
              </a:p>
            </p:txBody>
          </p:sp>
          <p:sp>
            <p:nvSpPr>
              <p:cNvPr id="126" name="Oval 125"/>
              <p:cNvSpPr/>
              <p:nvPr/>
            </p:nvSpPr>
            <p:spPr>
              <a:xfrm>
                <a:off x="3562742" y="3742223"/>
                <a:ext cx="1563079" cy="1192119"/>
              </a:xfrm>
              <a:prstGeom prst="ellipse">
                <a:avLst/>
              </a:prstGeom>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p>
            </p:txBody>
          </p:sp>
          <p:sp>
            <p:nvSpPr>
              <p:cNvPr id="133" name="Rounded Rectangle 132"/>
              <p:cNvSpPr/>
              <p:nvPr/>
            </p:nvSpPr>
            <p:spPr>
              <a:xfrm>
                <a:off x="3903648" y="4039667"/>
                <a:ext cx="663372" cy="549124"/>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3634347" y="3834738"/>
                <a:ext cx="639330" cy="438926"/>
              </a:xfrm>
              <a:prstGeom prst="rect">
                <a:avLst/>
              </a:prstGeom>
              <a:noFill/>
            </p:spPr>
            <p:txBody>
              <a:bodyPr wrap="square" rtlCol="0">
                <a:spAutoFit/>
              </a:bodyPr>
              <a:lstStyle/>
              <a:p>
                <a:r>
                  <a:rPr lang="en-US" sz="1600" dirty="0"/>
                  <a:t>P</a:t>
                </a:r>
                <a:r>
                  <a:rPr lang="en-US" sz="1600" baseline="-25000" dirty="0"/>
                  <a:t>1</a:t>
                </a:r>
              </a:p>
            </p:txBody>
          </p:sp>
          <p:sp>
            <p:nvSpPr>
              <p:cNvPr id="138" name="TextBox 137"/>
              <p:cNvSpPr txBox="1"/>
              <p:nvPr/>
            </p:nvSpPr>
            <p:spPr>
              <a:xfrm>
                <a:off x="3950868" y="4126309"/>
                <a:ext cx="575498" cy="438926"/>
              </a:xfrm>
              <a:prstGeom prst="rect">
                <a:avLst/>
              </a:prstGeom>
              <a:noFill/>
            </p:spPr>
            <p:txBody>
              <a:bodyPr wrap="square" rtlCol="0">
                <a:spAutoFit/>
              </a:bodyPr>
              <a:lstStyle/>
              <a:p>
                <a:r>
                  <a:rPr lang="en-US" sz="1600" dirty="0"/>
                  <a:t>X</a:t>
                </a:r>
                <a:r>
                  <a:rPr lang="en-US" sz="1600" baseline="-25000" dirty="0"/>
                  <a:t>1</a:t>
                </a:r>
              </a:p>
            </p:txBody>
          </p:sp>
          <p:sp>
            <p:nvSpPr>
              <p:cNvPr id="150" name="TextBox 149"/>
              <p:cNvSpPr txBox="1"/>
              <p:nvPr/>
            </p:nvSpPr>
            <p:spPr>
              <a:xfrm>
                <a:off x="4372161" y="4499394"/>
                <a:ext cx="568301" cy="338554"/>
              </a:xfrm>
              <a:prstGeom prst="rect">
                <a:avLst/>
              </a:prstGeom>
              <a:noFill/>
            </p:spPr>
            <p:txBody>
              <a:bodyPr wrap="square" rtlCol="0">
                <a:spAutoFit/>
              </a:bodyPr>
              <a:lstStyle/>
              <a:p>
                <a:r>
                  <a:rPr lang="en-US" sz="1600" dirty="0" smtClean="0"/>
                  <a:t>P</a:t>
                </a:r>
                <a:r>
                  <a:rPr lang="en-US" sz="1600" baseline="-25000" dirty="0"/>
                  <a:t>0</a:t>
                </a:r>
              </a:p>
            </p:txBody>
          </p:sp>
          <p:sp>
            <p:nvSpPr>
              <p:cNvPr id="151" name="TextBox 150"/>
              <p:cNvSpPr txBox="1"/>
              <p:nvPr/>
            </p:nvSpPr>
            <p:spPr>
              <a:xfrm>
                <a:off x="4293410" y="3680130"/>
                <a:ext cx="568301" cy="338554"/>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152" name="Oval 151"/>
              <p:cNvSpPr/>
              <p:nvPr/>
            </p:nvSpPr>
            <p:spPr>
              <a:xfrm>
                <a:off x="4522785" y="4325590"/>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p:cNvSpPr/>
              <p:nvPr/>
            </p:nvSpPr>
            <p:spPr>
              <a:xfrm>
                <a:off x="4491817" y="4093187"/>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3490047" y="4243262"/>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35"/>
              <p:cNvGrpSpPr/>
              <p:nvPr/>
            </p:nvGrpSpPr>
            <p:grpSpPr>
              <a:xfrm>
                <a:off x="603793" y="3918644"/>
                <a:ext cx="1367227" cy="1109616"/>
                <a:chOff x="603793" y="3918644"/>
                <a:chExt cx="1367227" cy="1109616"/>
              </a:xfrm>
            </p:grpSpPr>
            <p:sp>
              <p:nvSpPr>
                <p:cNvPr id="130" name="TextBox 129"/>
                <p:cNvSpPr txBox="1"/>
                <p:nvPr/>
              </p:nvSpPr>
              <p:spPr>
                <a:xfrm>
                  <a:off x="1402720" y="4078886"/>
                  <a:ext cx="568300" cy="338554"/>
                </a:xfrm>
                <a:prstGeom prst="rect">
                  <a:avLst/>
                </a:prstGeom>
                <a:noFill/>
              </p:spPr>
              <p:txBody>
                <a:bodyPr wrap="square" rtlCol="0">
                  <a:spAutoFit/>
                </a:bodyPr>
                <a:lstStyle/>
                <a:p>
                  <a:r>
                    <a:rPr lang="en-US" sz="1600" dirty="0"/>
                    <a:t>P</a:t>
                  </a:r>
                  <a:r>
                    <a:rPr lang="en-US" sz="1600" baseline="-25000" dirty="0"/>
                    <a:t>0</a:t>
                  </a:r>
                </a:p>
              </p:txBody>
            </p:sp>
            <p:sp>
              <p:nvSpPr>
                <p:cNvPr id="131" name="Rounded Rectangle 130"/>
                <p:cNvSpPr/>
                <p:nvPr/>
              </p:nvSpPr>
              <p:spPr>
                <a:xfrm>
                  <a:off x="911991" y="4257537"/>
                  <a:ext cx="597292" cy="580223"/>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1021021" y="4356490"/>
                  <a:ext cx="614184" cy="438926"/>
                </a:xfrm>
                <a:prstGeom prst="rect">
                  <a:avLst/>
                </a:prstGeom>
                <a:noFill/>
              </p:spPr>
              <p:txBody>
                <a:bodyPr wrap="square" rtlCol="0">
                  <a:spAutoFit/>
                </a:bodyPr>
                <a:lstStyle/>
                <a:p>
                  <a:r>
                    <a:rPr lang="en-US" sz="1600" dirty="0"/>
                    <a:t>X</a:t>
                  </a:r>
                  <a:r>
                    <a:rPr lang="en-US" sz="1600" baseline="-25000" dirty="0"/>
                    <a:t>0</a:t>
                  </a:r>
                </a:p>
              </p:txBody>
            </p:sp>
            <p:sp>
              <p:nvSpPr>
                <p:cNvPr id="141" name="TextBox 140"/>
                <p:cNvSpPr txBox="1"/>
                <p:nvPr/>
              </p:nvSpPr>
              <p:spPr>
                <a:xfrm>
                  <a:off x="721167" y="4689706"/>
                  <a:ext cx="568300" cy="338554"/>
                </a:xfrm>
                <a:prstGeom prst="rect">
                  <a:avLst/>
                </a:prstGeom>
                <a:noFill/>
              </p:spPr>
              <p:txBody>
                <a:bodyPr wrap="square" rtlCol="0">
                  <a:spAutoFit/>
                </a:bodyPr>
                <a:lstStyle/>
                <a:p>
                  <a:r>
                    <a:rPr lang="en-US" sz="1600" dirty="0"/>
                    <a:t>P</a:t>
                  </a:r>
                  <a:r>
                    <a:rPr lang="en-US" sz="1600" baseline="-25000" dirty="0" smtClean="0"/>
                    <a:t>1</a:t>
                  </a:r>
                  <a:endParaRPr lang="en-US" sz="1600" baseline="-25000" dirty="0"/>
                </a:p>
              </p:txBody>
            </p:sp>
            <p:sp>
              <p:nvSpPr>
                <p:cNvPr id="149" name="TextBox 148"/>
                <p:cNvSpPr txBox="1"/>
                <p:nvPr/>
              </p:nvSpPr>
              <p:spPr>
                <a:xfrm>
                  <a:off x="603793" y="3918644"/>
                  <a:ext cx="568300" cy="338554"/>
                </a:xfrm>
                <a:prstGeom prst="rect">
                  <a:avLst/>
                </a:prstGeom>
                <a:noFill/>
              </p:spPr>
              <p:txBody>
                <a:bodyPr wrap="square" rtlCol="0">
                  <a:spAutoFit/>
                </a:bodyPr>
                <a:lstStyle/>
                <a:p>
                  <a:r>
                    <a:rPr lang="en-US" sz="1600" dirty="0"/>
                    <a:t>P</a:t>
                  </a:r>
                  <a:r>
                    <a:rPr lang="en-US" sz="1600" baseline="-25000" dirty="0" smtClean="0"/>
                    <a:t>2</a:t>
                  </a:r>
                  <a:endParaRPr lang="en-US" sz="1600" baseline="-25000" dirty="0"/>
                </a:p>
              </p:txBody>
            </p:sp>
            <p:sp>
              <p:nvSpPr>
                <p:cNvPr id="153" name="Oval 152"/>
                <p:cNvSpPr/>
                <p:nvPr/>
              </p:nvSpPr>
              <p:spPr>
                <a:xfrm>
                  <a:off x="836788" y="4585933"/>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p:cNvSpPr/>
                <p:nvPr/>
              </p:nvSpPr>
              <p:spPr>
                <a:xfrm>
                  <a:off x="838779" y="4334106"/>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1457725" y="4505732"/>
                  <a:ext cx="150409" cy="165101"/>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8" name="Oval 157"/>
              <p:cNvSpPr/>
              <p:nvPr/>
            </p:nvSpPr>
            <p:spPr>
              <a:xfrm>
                <a:off x="3020800" y="4400751"/>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0" name="Curved Connector 159"/>
              <p:cNvCxnSpPr>
                <a:stCxn id="157" idx="6"/>
                <a:endCxn id="159" idx="2"/>
              </p:cNvCxnSpPr>
              <p:nvPr/>
            </p:nvCxnSpPr>
            <p:spPr>
              <a:xfrm flipV="1">
                <a:off x="1608133" y="4521590"/>
                <a:ext cx="351855" cy="66692"/>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1" name="Curved Connector 160"/>
              <p:cNvCxnSpPr>
                <a:stCxn id="158" idx="6"/>
                <a:endCxn id="156" idx="2"/>
              </p:cNvCxnSpPr>
              <p:nvPr/>
            </p:nvCxnSpPr>
            <p:spPr>
              <a:xfrm flipV="1">
                <a:off x="3171209" y="4325812"/>
                <a:ext cx="318838" cy="157489"/>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363387" y="4273940"/>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p:cNvSpPr/>
              <p:nvPr/>
            </p:nvSpPr>
            <p:spPr>
              <a:xfrm>
                <a:off x="422998" y="4755210"/>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6" name="Curved Connector 165"/>
              <p:cNvCxnSpPr>
                <a:stCxn id="154" idx="2"/>
                <a:endCxn id="162" idx="6"/>
              </p:cNvCxnSpPr>
              <p:nvPr/>
            </p:nvCxnSpPr>
            <p:spPr>
              <a:xfrm rot="10800000">
                <a:off x="513797" y="4356490"/>
                <a:ext cx="324983" cy="60166"/>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7" name="Curved Connector 166"/>
              <p:cNvCxnSpPr>
                <a:stCxn id="153" idx="2"/>
                <a:endCxn id="165" idx="7"/>
              </p:cNvCxnSpPr>
              <p:nvPr/>
            </p:nvCxnSpPr>
            <p:spPr>
              <a:xfrm rot="10800000" flipV="1">
                <a:off x="551380" y="4668482"/>
                <a:ext cx="285408" cy="110905"/>
              </a:xfrm>
              <a:prstGeom prst="curvedConnector2">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70" name="TextBox 169"/>
              <p:cNvSpPr txBox="1"/>
              <p:nvPr/>
            </p:nvSpPr>
            <p:spPr>
              <a:xfrm>
                <a:off x="3874529" y="4795890"/>
                <a:ext cx="987182" cy="369332"/>
              </a:xfrm>
              <a:prstGeom prst="rect">
                <a:avLst/>
              </a:prstGeom>
              <a:noFill/>
            </p:spPr>
            <p:txBody>
              <a:bodyPr wrap="none" rtlCol="0">
                <a:spAutoFit/>
              </a:bodyPr>
              <a:lstStyle/>
              <a:p>
                <a:r>
                  <a:rPr lang="en-US" b="1" i="1" dirty="0"/>
                  <a:t>Bonaire</a:t>
                </a:r>
              </a:p>
            </p:txBody>
          </p:sp>
          <p:sp>
            <p:nvSpPr>
              <p:cNvPr id="171" name="TextBox 170"/>
              <p:cNvSpPr txBox="1"/>
              <p:nvPr/>
            </p:nvSpPr>
            <p:spPr>
              <a:xfrm>
                <a:off x="1445318" y="4806501"/>
                <a:ext cx="827696" cy="369332"/>
              </a:xfrm>
              <a:prstGeom prst="rect">
                <a:avLst/>
              </a:prstGeom>
              <a:noFill/>
            </p:spPr>
            <p:txBody>
              <a:bodyPr wrap="none" rtlCol="0">
                <a:spAutoFit/>
              </a:bodyPr>
              <a:lstStyle/>
              <a:p>
                <a:r>
                  <a:rPr lang="en-US" b="1" i="1" dirty="0"/>
                  <a:t>Aruba</a:t>
                </a:r>
              </a:p>
            </p:txBody>
          </p:sp>
          <p:sp>
            <p:nvSpPr>
              <p:cNvPr id="172" name="Oval 171"/>
              <p:cNvSpPr/>
              <p:nvPr/>
            </p:nvSpPr>
            <p:spPr>
              <a:xfrm>
                <a:off x="4786506" y="3815464"/>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p:cNvSpPr/>
              <p:nvPr/>
            </p:nvSpPr>
            <p:spPr>
              <a:xfrm>
                <a:off x="4960118" y="4506241"/>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1959987" y="4208739"/>
                <a:ext cx="800446" cy="549124"/>
                <a:chOff x="2060501" y="4190301"/>
                <a:chExt cx="800446" cy="549124"/>
              </a:xfrm>
            </p:grpSpPr>
            <p:sp>
              <p:nvSpPr>
                <p:cNvPr id="127" name="Rounded Rectangle 126"/>
                <p:cNvSpPr/>
                <p:nvPr/>
              </p:nvSpPr>
              <p:spPr>
                <a:xfrm>
                  <a:off x="2151175" y="4190301"/>
                  <a:ext cx="638437" cy="549124"/>
                </a:xfrm>
                <a:prstGeom prst="roundRect">
                  <a:avLst/>
                </a:prstGeom>
                <a:effectLst>
                  <a:outerShdw blurRad="276225" dist="254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2264730" y="4239210"/>
                  <a:ext cx="596215" cy="438925"/>
                </a:xfrm>
                <a:prstGeom prst="rect">
                  <a:avLst/>
                </a:prstGeom>
                <a:noFill/>
              </p:spPr>
              <p:txBody>
                <a:bodyPr wrap="square" rtlCol="0">
                  <a:spAutoFit/>
                </a:bodyPr>
                <a:lstStyle/>
                <a:p>
                  <a:r>
                    <a:rPr lang="en-US" sz="1600" dirty="0"/>
                    <a:t>L</a:t>
                  </a:r>
                  <a:r>
                    <a:rPr lang="en-US" sz="1600" baseline="-25000" dirty="0"/>
                    <a:t>1</a:t>
                  </a:r>
                </a:p>
              </p:txBody>
            </p:sp>
            <p:sp>
              <p:nvSpPr>
                <p:cNvPr id="159" name="Oval 158"/>
                <p:cNvSpPr/>
                <p:nvPr/>
              </p:nvSpPr>
              <p:spPr>
                <a:xfrm>
                  <a:off x="2060501" y="4420602"/>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2710538" y="4400751"/>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5" name="Oval 174"/>
              <p:cNvSpPr/>
              <p:nvPr/>
            </p:nvSpPr>
            <p:spPr>
              <a:xfrm>
                <a:off x="3828444" y="4235651"/>
                <a:ext cx="150409" cy="16510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6" name="Curved Connector 175"/>
              <p:cNvCxnSpPr>
                <a:stCxn id="156" idx="6"/>
                <a:endCxn id="175" idx="2"/>
              </p:cNvCxnSpPr>
              <p:nvPr/>
            </p:nvCxnSpPr>
            <p:spPr>
              <a:xfrm flipV="1">
                <a:off x="3640456" y="4318201"/>
                <a:ext cx="187988" cy="7611"/>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7" name="Curved Connector 176"/>
              <p:cNvCxnSpPr>
                <a:stCxn id="174" idx="6"/>
                <a:endCxn id="158" idx="2"/>
              </p:cNvCxnSpPr>
              <p:nvPr/>
            </p:nvCxnSpPr>
            <p:spPr>
              <a:xfrm flipV="1">
                <a:off x="2760433" y="4483301"/>
                <a:ext cx="260367" cy="18438"/>
              </a:xfrm>
              <a:prstGeom prst="curvedConnector3">
                <a:avLst>
                  <a:gd name="adj1" fmla="val 50000"/>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8" name="Curved Connector 177"/>
              <p:cNvCxnSpPr>
                <a:stCxn id="155" idx="6"/>
                <a:endCxn id="172" idx="3"/>
              </p:cNvCxnSpPr>
              <p:nvPr/>
            </p:nvCxnSpPr>
            <p:spPr>
              <a:xfrm flipV="1">
                <a:off x="4642225" y="3956386"/>
                <a:ext cx="166307" cy="219351"/>
              </a:xfrm>
              <a:prstGeom prst="curvedConnector2">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9" name="Curved Connector 178"/>
              <p:cNvCxnSpPr>
                <a:stCxn id="152" idx="6"/>
                <a:endCxn id="173" idx="1"/>
              </p:cNvCxnSpPr>
              <p:nvPr/>
            </p:nvCxnSpPr>
            <p:spPr>
              <a:xfrm>
                <a:off x="4673194" y="4408140"/>
                <a:ext cx="308951" cy="122279"/>
              </a:xfrm>
              <a:prstGeom prst="curvedConnector2">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276338" y="4369453"/>
                <a:ext cx="612974" cy="438926"/>
              </a:xfrm>
              <a:prstGeom prst="rect">
                <a:avLst/>
              </a:prstGeom>
              <a:noFill/>
            </p:spPr>
            <p:txBody>
              <a:bodyPr wrap="square" rtlCol="0">
                <a:spAutoFit/>
              </a:bodyPr>
              <a:lstStyle/>
              <a:p>
                <a:r>
                  <a:rPr lang="en-US" sz="1600" dirty="0"/>
                  <a:t>B</a:t>
                </a:r>
                <a:r>
                  <a:rPr lang="en-US" sz="1600" baseline="-25000" dirty="0" smtClean="0"/>
                  <a:t>1</a:t>
                </a:r>
                <a:endParaRPr lang="en-US" sz="1600" baseline="-25000" dirty="0"/>
              </a:p>
            </p:txBody>
          </p:sp>
          <p:sp>
            <p:nvSpPr>
              <p:cNvPr id="81" name="TextBox 80"/>
              <p:cNvSpPr txBox="1"/>
              <p:nvPr/>
            </p:nvSpPr>
            <p:spPr>
              <a:xfrm>
                <a:off x="2869017" y="3941465"/>
                <a:ext cx="548658" cy="438926"/>
              </a:xfrm>
              <a:prstGeom prst="rect">
                <a:avLst/>
              </a:prstGeom>
              <a:noFill/>
            </p:spPr>
            <p:txBody>
              <a:bodyPr wrap="square" rtlCol="0">
                <a:spAutoFit/>
              </a:bodyPr>
              <a:lstStyle/>
              <a:p>
                <a:r>
                  <a:rPr lang="en-US" sz="1600" dirty="0" smtClean="0"/>
                  <a:t>A</a:t>
                </a:r>
                <a:r>
                  <a:rPr lang="en-US" sz="1600" baseline="-25000" dirty="0"/>
                  <a:t>0</a:t>
                </a:r>
              </a:p>
            </p:txBody>
          </p:sp>
          <p:sp>
            <p:nvSpPr>
              <p:cNvPr id="92" name="TextBox 91"/>
              <p:cNvSpPr txBox="1"/>
              <p:nvPr/>
            </p:nvSpPr>
            <p:spPr>
              <a:xfrm>
                <a:off x="-25848" y="4697628"/>
                <a:ext cx="568300" cy="338554"/>
              </a:xfrm>
              <a:prstGeom prst="rect">
                <a:avLst/>
              </a:prstGeom>
              <a:noFill/>
            </p:spPr>
            <p:txBody>
              <a:bodyPr wrap="square" rtlCol="0">
                <a:spAutoFit/>
              </a:bodyPr>
              <a:lstStyle/>
              <a:p>
                <a:r>
                  <a:rPr lang="en-US" sz="1600" dirty="0" smtClean="0"/>
                  <a:t>A</a:t>
                </a:r>
                <a:r>
                  <a:rPr lang="en-US" sz="1600" baseline="-25000" dirty="0"/>
                  <a:t>1</a:t>
                </a:r>
              </a:p>
            </p:txBody>
          </p:sp>
          <p:sp>
            <p:nvSpPr>
              <p:cNvPr id="94" name="TextBox 93"/>
              <p:cNvSpPr txBox="1"/>
              <p:nvPr/>
            </p:nvSpPr>
            <p:spPr>
              <a:xfrm>
                <a:off x="5004986" y="4504930"/>
                <a:ext cx="568301" cy="338554"/>
              </a:xfrm>
              <a:prstGeom prst="rect">
                <a:avLst/>
              </a:prstGeom>
              <a:noFill/>
            </p:spPr>
            <p:txBody>
              <a:bodyPr wrap="square" rtlCol="0">
                <a:spAutoFit/>
              </a:bodyPr>
              <a:lstStyle/>
              <a:p>
                <a:r>
                  <a:rPr lang="en-US" sz="1600" dirty="0"/>
                  <a:t>B</a:t>
                </a:r>
                <a:r>
                  <a:rPr lang="en-US" sz="1600" baseline="-25000" dirty="0" smtClean="0"/>
                  <a:t>0</a:t>
                </a:r>
                <a:endParaRPr lang="en-US" sz="1600" baseline="-25000" dirty="0"/>
              </a:p>
            </p:txBody>
          </p:sp>
          <p:sp>
            <p:nvSpPr>
              <p:cNvPr id="95" name="TextBox 94"/>
              <p:cNvSpPr txBox="1"/>
              <p:nvPr/>
            </p:nvSpPr>
            <p:spPr>
              <a:xfrm>
                <a:off x="4854211" y="3583172"/>
                <a:ext cx="568301" cy="338554"/>
              </a:xfrm>
              <a:prstGeom prst="rect">
                <a:avLst/>
              </a:prstGeom>
              <a:noFill/>
            </p:spPr>
            <p:txBody>
              <a:bodyPr wrap="square" rtlCol="0">
                <a:spAutoFit/>
              </a:bodyPr>
              <a:lstStyle/>
              <a:p>
                <a:r>
                  <a:rPr lang="en-US" sz="1600" dirty="0" smtClean="0"/>
                  <a:t>B</a:t>
                </a:r>
                <a:r>
                  <a:rPr lang="en-US" sz="1600" baseline="-25000" dirty="0" smtClean="0"/>
                  <a:t>2</a:t>
                </a:r>
                <a:endParaRPr lang="en-US" sz="1600" baseline="-25000" dirty="0"/>
              </a:p>
            </p:txBody>
          </p:sp>
          <p:sp>
            <p:nvSpPr>
              <p:cNvPr id="103" name="TextBox 102"/>
              <p:cNvSpPr txBox="1"/>
              <p:nvPr/>
            </p:nvSpPr>
            <p:spPr>
              <a:xfrm>
                <a:off x="-48748" y="3868555"/>
                <a:ext cx="568300" cy="338554"/>
              </a:xfrm>
              <a:prstGeom prst="rect">
                <a:avLst/>
              </a:prstGeom>
              <a:noFill/>
            </p:spPr>
            <p:txBody>
              <a:bodyPr wrap="square" rtlCol="0">
                <a:spAutoFit/>
              </a:bodyPr>
              <a:lstStyle/>
              <a:p>
                <a:r>
                  <a:rPr lang="en-US" sz="1600" dirty="0" smtClean="0"/>
                  <a:t>A</a:t>
                </a:r>
                <a:r>
                  <a:rPr lang="en-US" sz="1600" baseline="-25000" dirty="0"/>
                  <a:t>2</a:t>
                </a:r>
              </a:p>
            </p:txBody>
          </p:sp>
        </p:grpSp>
        <p:sp>
          <p:nvSpPr>
            <p:cNvPr id="214" name="TextBox 213"/>
            <p:cNvSpPr txBox="1"/>
            <p:nvPr/>
          </p:nvSpPr>
          <p:spPr>
            <a:xfrm>
              <a:off x="2583336" y="4689827"/>
              <a:ext cx="415681" cy="261135"/>
            </a:xfrm>
            <a:prstGeom prst="rect">
              <a:avLst/>
            </a:prstGeom>
            <a:noFill/>
          </p:spPr>
          <p:txBody>
            <a:bodyPr wrap="square" rtlCol="0">
              <a:spAutoFit/>
            </a:bodyPr>
            <a:lstStyle/>
            <a:p>
              <a:r>
                <a:rPr lang="en-US" sz="1600" dirty="0" smtClean="0"/>
                <a:t>P</a:t>
              </a:r>
              <a:r>
                <a:rPr lang="en-US" sz="1600" baseline="-25000" dirty="0" smtClean="0"/>
                <a:t>5</a:t>
              </a:r>
              <a:endParaRPr lang="en-US" sz="1600" baseline="-25000" dirty="0"/>
            </a:p>
          </p:txBody>
        </p:sp>
        <p:sp>
          <p:nvSpPr>
            <p:cNvPr id="216" name="TextBox 215"/>
            <p:cNvSpPr txBox="1"/>
            <p:nvPr/>
          </p:nvSpPr>
          <p:spPr>
            <a:xfrm>
              <a:off x="2080997" y="4295557"/>
              <a:ext cx="462829" cy="338555"/>
            </a:xfrm>
            <a:prstGeom prst="rect">
              <a:avLst/>
            </a:prstGeom>
            <a:noFill/>
          </p:spPr>
          <p:txBody>
            <a:bodyPr wrap="square" rtlCol="0">
              <a:spAutoFit/>
            </a:bodyPr>
            <a:lstStyle/>
            <a:p>
              <a:r>
                <a:rPr lang="en-US" sz="1600" dirty="0" smtClean="0"/>
                <a:t>P</a:t>
              </a:r>
              <a:r>
                <a:rPr lang="en-US" sz="1600" baseline="-25000" dirty="0" smtClean="0"/>
                <a:t>4</a:t>
              </a:r>
              <a:endParaRPr lang="en-US" sz="1600" baseline="-25000" dirty="0"/>
            </a:p>
          </p:txBody>
        </p:sp>
      </p:grpSp>
    </p:spTree>
    <p:extLst>
      <p:ext uri="{BB962C8B-B14F-4D97-AF65-F5344CB8AC3E}">
        <p14:creationId xmlns:p14="http://schemas.microsoft.com/office/powerpoint/2010/main" val="35382692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596" y="1311656"/>
            <a:ext cx="8278404" cy="5266944"/>
          </a:xfrm>
        </p:spPr>
        <p:txBody>
          <a:bodyPr>
            <a:normAutofit fontScale="92500" lnSpcReduction="10000"/>
          </a:bodyPr>
          <a:lstStyle/>
          <a:p>
            <a:r>
              <a:rPr lang="en-US" dirty="0" smtClean="0"/>
              <a:t>Connection Services require path finders to explore the global network and select a viable end-to-end path for each connection request</a:t>
            </a:r>
          </a:p>
          <a:p>
            <a:r>
              <a:rPr lang="en-US" dirty="0" smtClean="0"/>
              <a:t>The path finders require </a:t>
            </a:r>
            <a:r>
              <a:rPr lang="en-US" dirty="0"/>
              <a:t>a “</a:t>
            </a:r>
            <a:r>
              <a:rPr lang="en-US" dirty="0" smtClean="0"/>
              <a:t>topological” </a:t>
            </a:r>
            <a:r>
              <a:rPr lang="en-US" dirty="0"/>
              <a:t>view </a:t>
            </a:r>
            <a:r>
              <a:rPr lang="en-US" dirty="0" smtClean="0"/>
              <a:t>of the world to do this – a topology DB</a:t>
            </a:r>
          </a:p>
          <a:p>
            <a:r>
              <a:rPr lang="en-US" dirty="0" smtClean="0"/>
              <a:t>Global topology management is necessarily a globally distributed process</a:t>
            </a:r>
          </a:p>
          <a:p>
            <a:r>
              <a:rPr lang="en-US" dirty="0" smtClean="0"/>
              <a:t>In order for distributed agents (NSAs) to exchange topology information, they must share a common topology representation and a common </a:t>
            </a:r>
            <a:r>
              <a:rPr lang="en-US" dirty="0" smtClean="0"/>
              <a:t>descriptive exchange </a:t>
            </a:r>
            <a:r>
              <a:rPr lang="en-US" dirty="0" smtClean="0"/>
              <a:t>format.</a:t>
            </a:r>
          </a:p>
          <a:p>
            <a:r>
              <a:rPr lang="en-US" dirty="0" smtClean="0"/>
              <a:t>NSI supports the </a:t>
            </a:r>
            <a:r>
              <a:rPr lang="en-US" b="1" dirty="0" smtClean="0"/>
              <a:t>OGF Network Markup Language </a:t>
            </a:r>
            <a:r>
              <a:rPr lang="en-US" dirty="0" smtClean="0"/>
              <a:t>for inter-domain topology representation and expression.</a:t>
            </a:r>
          </a:p>
          <a:p>
            <a:r>
              <a:rPr lang="en-US" dirty="0" smtClean="0"/>
              <a:t>NSI uses the N3 syntactical form of NDL to describe the NML topology information  </a:t>
            </a:r>
            <a:endParaRPr lang="en-US" dirty="0" smtClean="0"/>
          </a:p>
          <a:p>
            <a:pPr lvl="1"/>
            <a:r>
              <a:rPr lang="en-US" dirty="0" smtClean="0">
                <a:solidFill>
                  <a:srgbClr val="0000FF"/>
                </a:solidFill>
              </a:rPr>
              <a:t>More on NML and N3 this afternoon</a:t>
            </a:r>
          </a:p>
          <a:p>
            <a:endParaRPr lang="en-US" dirty="0" smtClean="0"/>
          </a:p>
        </p:txBody>
      </p:sp>
      <p:sp>
        <p:nvSpPr>
          <p:cNvPr id="3" name="Title 2"/>
          <p:cNvSpPr>
            <a:spLocks noGrp="1"/>
          </p:cNvSpPr>
          <p:nvPr>
            <p:ph type="title"/>
          </p:nvPr>
        </p:nvSpPr>
        <p:spPr>
          <a:xfrm>
            <a:off x="457200" y="338328"/>
            <a:ext cx="8229600" cy="973328"/>
          </a:xfrm>
        </p:spPr>
        <p:txBody>
          <a:bodyPr/>
          <a:lstStyle/>
          <a:p>
            <a:r>
              <a:rPr lang="en-US" dirty="0" smtClean="0"/>
              <a:t>OGF Network Markup Language</a:t>
            </a:r>
            <a:endParaRPr lang="en-US" dirty="0"/>
          </a:p>
        </p:txBody>
      </p:sp>
    </p:spTree>
    <p:extLst>
      <p:ext uri="{BB962C8B-B14F-4D97-AF65-F5344CB8AC3E}">
        <p14:creationId xmlns:p14="http://schemas.microsoft.com/office/powerpoint/2010/main" val="34221006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Inder</a:t>
            </a:r>
            <a:r>
              <a:rPr lang="en-US" dirty="0" smtClean="0"/>
              <a:t> </a:t>
            </a:r>
            <a:r>
              <a:rPr lang="en-US" dirty="0" err="1" smtClean="0"/>
              <a:t>Monga</a:t>
            </a:r>
            <a:r>
              <a:rPr lang="en-US" dirty="0" smtClean="0"/>
              <a:t> </a:t>
            </a:r>
            <a:r>
              <a:rPr lang="en-US" dirty="0" err="1" smtClean="0"/>
              <a:t>Dir</a:t>
            </a:r>
            <a:r>
              <a:rPr lang="en-US" dirty="0" smtClean="0"/>
              <a:t>, Research Programs, </a:t>
            </a:r>
            <a:r>
              <a:rPr lang="en-US" dirty="0" err="1" smtClean="0"/>
              <a:t>Esnet</a:t>
            </a:r>
            <a:r>
              <a:rPr lang="en-US" dirty="0" smtClean="0"/>
              <a:t>   </a:t>
            </a:r>
            <a:r>
              <a:rPr lang="en-US" dirty="0" err="1" smtClean="0"/>
              <a:t>imonga@es.net</a:t>
            </a:r>
            <a:endParaRPr lang="en-US" dirty="0" smtClean="0"/>
          </a:p>
          <a:p>
            <a:r>
              <a:rPr lang="en-US" dirty="0" smtClean="0"/>
              <a:t>Tomohiro </a:t>
            </a:r>
            <a:r>
              <a:rPr lang="en-US" dirty="0" err="1" smtClean="0"/>
              <a:t>Kudoh</a:t>
            </a:r>
            <a:r>
              <a:rPr lang="en-US" dirty="0" smtClean="0"/>
              <a:t>  Sr. Research Scientist/Group Leader, AIST   </a:t>
            </a:r>
            <a:r>
              <a:rPr lang="en-US" dirty="0" err="1" smtClean="0"/>
              <a:t>t.kudoh@aist.go.jp</a:t>
            </a:r>
            <a:endParaRPr lang="en-US" dirty="0" smtClean="0"/>
          </a:p>
          <a:p>
            <a:r>
              <a:rPr lang="en-US" dirty="0" err="1" smtClean="0"/>
              <a:t>Jeroen</a:t>
            </a:r>
            <a:r>
              <a:rPr lang="en-US" dirty="0" smtClean="0"/>
              <a:t> van der Ham  Research Scientist, University of Amsterdam</a:t>
            </a:r>
          </a:p>
          <a:p>
            <a:r>
              <a:rPr lang="en-US" dirty="0"/>
              <a:t>Jerry Sobieski </a:t>
            </a:r>
            <a:r>
              <a:rPr lang="en-US" dirty="0" err="1"/>
              <a:t>Dir</a:t>
            </a:r>
            <a:r>
              <a:rPr lang="en-US" dirty="0"/>
              <a:t>, Int’l </a:t>
            </a:r>
            <a:r>
              <a:rPr lang="en-US" dirty="0" err="1"/>
              <a:t>Reserearch</a:t>
            </a:r>
            <a:r>
              <a:rPr lang="en-US" dirty="0"/>
              <a:t> Initiatives, NORDUnet  jerry@nordu.net</a:t>
            </a:r>
          </a:p>
          <a:p>
            <a:endParaRPr lang="en-US" dirty="0"/>
          </a:p>
        </p:txBody>
      </p:sp>
      <p:sp>
        <p:nvSpPr>
          <p:cNvPr id="3" name="Title 2"/>
          <p:cNvSpPr>
            <a:spLocks noGrp="1"/>
          </p:cNvSpPr>
          <p:nvPr>
            <p:ph type="title"/>
          </p:nvPr>
        </p:nvSpPr>
        <p:spPr/>
        <p:txBody>
          <a:bodyPr/>
          <a:lstStyle/>
          <a:p>
            <a:r>
              <a:rPr lang="en-US" dirty="0" smtClean="0"/>
              <a:t>Presenters:</a:t>
            </a:r>
            <a:endParaRPr lang="en-US" dirty="0"/>
          </a:p>
        </p:txBody>
      </p:sp>
    </p:spTree>
    <p:extLst>
      <p:ext uri="{BB962C8B-B14F-4D97-AF65-F5344CB8AC3E}">
        <p14:creationId xmlns:p14="http://schemas.microsoft.com/office/powerpoint/2010/main" val="29355678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796" y="1489828"/>
            <a:ext cx="7783104" cy="4974472"/>
          </a:xfrm>
        </p:spPr>
        <p:txBody>
          <a:bodyPr>
            <a:normAutofit fontScale="70000" lnSpcReduction="20000"/>
          </a:bodyPr>
          <a:lstStyle/>
          <a:p>
            <a:r>
              <a:rPr lang="en-US" sz="3400" dirty="0" smtClean="0"/>
              <a:t>Detailed Internal Topology descriptions</a:t>
            </a:r>
          </a:p>
          <a:p>
            <a:pPr lvl="1"/>
            <a:r>
              <a:rPr lang="en-US" sz="2900" dirty="0" smtClean="0"/>
              <a:t>NSI specifies a very </a:t>
            </a:r>
            <a:r>
              <a:rPr lang="en-US" sz="2900" dirty="0" smtClean="0"/>
              <a:t>simple – but highly scalable - </a:t>
            </a:r>
            <a:r>
              <a:rPr lang="en-US" sz="2900" dirty="0" smtClean="0"/>
              <a:t>inter-domain topological model…  </a:t>
            </a:r>
            <a:endParaRPr lang="en-US" sz="2900" dirty="0" smtClean="0"/>
          </a:p>
          <a:p>
            <a:pPr lvl="1"/>
            <a:r>
              <a:rPr lang="en-US" sz="2900" dirty="0" smtClean="0"/>
              <a:t>This is one end of a spectrum… while full </a:t>
            </a:r>
            <a:r>
              <a:rPr lang="en-US" sz="2900" dirty="0" smtClean="0"/>
              <a:t>visibility to </a:t>
            </a:r>
            <a:r>
              <a:rPr lang="en-US" sz="2900" dirty="0" smtClean="0"/>
              <a:t>detailed topology state in a global network is intractable…we can nevertheless provide more detail than…nothing.</a:t>
            </a:r>
            <a:endParaRPr lang="en-US" sz="2900" dirty="0" smtClean="0"/>
          </a:p>
          <a:p>
            <a:pPr lvl="1"/>
            <a:r>
              <a:rPr lang="en-US" sz="2900" dirty="0" smtClean="0"/>
              <a:t>NSI  </a:t>
            </a:r>
            <a:r>
              <a:rPr lang="en-US" sz="2900" dirty="0" smtClean="0"/>
              <a:t>can co-exist with much more detailed topology and path specifications.</a:t>
            </a:r>
          </a:p>
          <a:p>
            <a:r>
              <a:rPr lang="en-US" sz="3400" dirty="0" smtClean="0"/>
              <a:t>NSI(v2) stipulates the OGF Network Markup Language for topology specifications – </a:t>
            </a:r>
          </a:p>
          <a:p>
            <a:pPr lvl="1"/>
            <a:r>
              <a:rPr lang="en-US" sz="2900" dirty="0" smtClean="0"/>
              <a:t>the NSI topological model is described within the NML ontology and specification. </a:t>
            </a:r>
            <a:endParaRPr lang="en-US" sz="2900" dirty="0" smtClean="0"/>
          </a:p>
          <a:p>
            <a:pPr lvl="1"/>
            <a:r>
              <a:rPr lang="en-US" sz="2900" dirty="0" smtClean="0"/>
              <a:t>An </a:t>
            </a:r>
            <a:r>
              <a:rPr lang="en-US" sz="2900" dirty="0" smtClean="0"/>
              <a:t>NSI Connection request can specify STPs that exist “within” an NSI service domain: Explicit Route Objects </a:t>
            </a:r>
          </a:p>
          <a:p>
            <a:pPr lvl="1"/>
            <a:r>
              <a:rPr lang="en-US" sz="2600" dirty="0" smtClean="0"/>
              <a:t>(This is new feature in v2 and depends upon networks announcing internal details, and requesting agents having sophisticated path finders that understand the detailed topology.)</a:t>
            </a:r>
          </a:p>
          <a:p>
            <a:pPr marL="301943" lvl="1" indent="0">
              <a:buNone/>
            </a:pPr>
            <a:endParaRPr lang="en-US" dirty="0" smtClean="0"/>
          </a:p>
          <a:p>
            <a:endParaRPr lang="en-US" dirty="0"/>
          </a:p>
        </p:txBody>
      </p:sp>
      <p:sp>
        <p:nvSpPr>
          <p:cNvPr id="2" name="Title 1"/>
          <p:cNvSpPr>
            <a:spLocks noGrp="1"/>
          </p:cNvSpPr>
          <p:nvPr>
            <p:ph type="title"/>
          </p:nvPr>
        </p:nvSpPr>
        <p:spPr/>
        <p:txBody>
          <a:bodyPr/>
          <a:lstStyle/>
          <a:p>
            <a:r>
              <a:rPr lang="en-US" dirty="0" smtClean="0"/>
              <a:t>NSI Topology Issues</a:t>
            </a:r>
            <a:endParaRPr lang="en-US" dirty="0"/>
          </a:p>
        </p:txBody>
      </p:sp>
    </p:spTree>
    <p:extLst>
      <p:ext uri="{BB962C8B-B14F-4D97-AF65-F5344CB8AC3E}">
        <p14:creationId xmlns:p14="http://schemas.microsoft.com/office/powerpoint/2010/main" val="14378856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0400" y="1603756"/>
            <a:ext cx="8153400" cy="4885944"/>
          </a:xfrm>
        </p:spPr>
        <p:txBody>
          <a:bodyPr>
            <a:normAutofit fontScale="92500" lnSpcReduction="10000"/>
          </a:bodyPr>
          <a:lstStyle/>
          <a:p>
            <a:r>
              <a:rPr lang="en-US" dirty="0" smtClean="0"/>
              <a:t>Type Value Pair syntax can be used where some detailed aspect(s) of the STPs are known or desired by the RA and/or other aspects are left to be specified by the PA.</a:t>
            </a:r>
          </a:p>
          <a:p>
            <a:pPr lvl="1"/>
            <a:r>
              <a:rPr lang="en-US" dirty="0" smtClean="0"/>
              <a:t>For instance:   A Connection is to terminate at an end system, but the specific </a:t>
            </a:r>
            <a:r>
              <a:rPr lang="en-US" dirty="0" smtClean="0"/>
              <a:t>VLANID </a:t>
            </a:r>
            <a:r>
              <a:rPr lang="en-US" dirty="0" smtClean="0"/>
              <a:t>is flexible:  Ex:</a:t>
            </a:r>
          </a:p>
          <a:p>
            <a:pPr marL="0" indent="0">
              <a:buNone/>
            </a:pPr>
            <a:r>
              <a:rPr lang="en-US" b="1" dirty="0" smtClean="0">
                <a:solidFill>
                  <a:srgbClr val="000000"/>
                </a:solidFill>
              </a:rPr>
              <a:t>Topology=urn:ogf</a:t>
            </a:r>
            <a:r>
              <a:rPr lang="en-US" b="1" dirty="0">
                <a:solidFill>
                  <a:srgbClr val="000000"/>
                </a:solidFill>
              </a:rPr>
              <a:t>:</a:t>
            </a:r>
            <a:r>
              <a:rPr lang="en-US" b="1" dirty="0" smtClean="0">
                <a:solidFill>
                  <a:srgbClr val="000000"/>
                </a:solidFill>
              </a:rPr>
              <a:t>network:netherlight.net</a:t>
            </a:r>
            <a:r>
              <a:rPr lang="en-US" b="1" dirty="0">
                <a:solidFill>
                  <a:srgbClr val="000000"/>
                </a:solidFill>
              </a:rPr>
              <a:t>:</a:t>
            </a:r>
            <a:r>
              <a:rPr lang="en-US" b="1" dirty="0" smtClean="0">
                <a:solidFill>
                  <a:srgbClr val="000000"/>
                </a:solidFill>
              </a:rPr>
              <a:t>2012:nsi-topo:p2pcs, </a:t>
            </a:r>
            <a:r>
              <a:rPr lang="en-US" b="1" dirty="0" err="1" smtClean="0">
                <a:solidFill>
                  <a:srgbClr val="000000"/>
                </a:solidFill>
              </a:rPr>
              <a:t>BidirectionalPort</a:t>
            </a:r>
            <a:r>
              <a:rPr lang="en-US" b="1" dirty="0" smtClean="0">
                <a:solidFill>
                  <a:srgbClr val="000000"/>
                </a:solidFill>
              </a:rPr>
              <a:t>=urn:ogf:network:netherlight.net:2012:topo:p2pcs:ams1-te-0-0,  </a:t>
            </a:r>
          </a:p>
          <a:p>
            <a:pPr marL="0" indent="0">
              <a:buNone/>
            </a:pPr>
            <a:r>
              <a:rPr lang="en-US" b="1" dirty="0" err="1" smtClean="0">
                <a:solidFill>
                  <a:srgbClr val="000000"/>
                </a:solidFill>
              </a:rPr>
              <a:t>Vlanid</a:t>
            </a:r>
            <a:r>
              <a:rPr lang="en-US" b="1" dirty="0" smtClean="0">
                <a:solidFill>
                  <a:srgbClr val="000000"/>
                </a:solidFill>
              </a:rPr>
              <a:t>=“1780-1799”;</a:t>
            </a:r>
            <a:endParaRPr lang="en-US" b="1" dirty="0" smtClean="0">
              <a:solidFill>
                <a:srgbClr val="000000"/>
              </a:solidFill>
            </a:endParaRPr>
          </a:p>
          <a:p>
            <a:pPr marL="0" indent="0">
              <a:buNone/>
            </a:pPr>
            <a:endParaRPr lang="en-US" b="1" dirty="0" smtClean="0">
              <a:solidFill>
                <a:srgbClr val="000000"/>
              </a:solidFill>
            </a:endParaRPr>
          </a:p>
          <a:p>
            <a:r>
              <a:rPr lang="en-US" dirty="0" smtClean="0">
                <a:solidFill>
                  <a:srgbClr val="0000FF"/>
                </a:solidFill>
              </a:rPr>
              <a:t>Thus, networks </a:t>
            </a:r>
            <a:r>
              <a:rPr lang="en-US" i="1" dirty="0" smtClean="0">
                <a:solidFill>
                  <a:srgbClr val="0000FF"/>
                </a:solidFill>
              </a:rPr>
              <a:t>THAT CHOOSE TO </a:t>
            </a:r>
            <a:r>
              <a:rPr lang="en-US" dirty="0" smtClean="0">
                <a:solidFill>
                  <a:srgbClr val="0000FF"/>
                </a:solidFill>
              </a:rPr>
              <a:t>can expose substantially more internal infrastructure detail and state to external agents</a:t>
            </a:r>
          </a:p>
          <a:p>
            <a:pPr lvl="1"/>
            <a:r>
              <a:rPr lang="en-US" dirty="0" smtClean="0">
                <a:solidFill>
                  <a:srgbClr val="0000FF"/>
                </a:solidFill>
              </a:rPr>
              <a:t>And users can specify a more detailed path using the NML objects (See exercise 3)</a:t>
            </a:r>
          </a:p>
        </p:txBody>
      </p:sp>
      <p:sp>
        <p:nvSpPr>
          <p:cNvPr id="3" name="Title 2"/>
          <p:cNvSpPr>
            <a:spLocks noGrp="1"/>
          </p:cNvSpPr>
          <p:nvPr>
            <p:ph type="title"/>
          </p:nvPr>
        </p:nvSpPr>
        <p:spPr/>
        <p:txBody>
          <a:bodyPr>
            <a:normAutofit fontScale="90000"/>
          </a:bodyPr>
          <a:lstStyle/>
          <a:p>
            <a:r>
              <a:rPr lang="en-US" dirty="0" err="1" smtClean="0"/>
              <a:t>Pt</a:t>
            </a:r>
            <a:r>
              <a:rPr lang="en-US" dirty="0" smtClean="0"/>
              <a:t> to Any </a:t>
            </a:r>
            <a:r>
              <a:rPr lang="en-US" dirty="0" err="1" smtClean="0"/>
              <a:t>Pt</a:t>
            </a:r>
            <a:r>
              <a:rPr lang="en-US" dirty="0" smtClean="0"/>
              <a:t> </a:t>
            </a:r>
            <a:r>
              <a:rPr lang="en-US" dirty="0" smtClean="0"/>
              <a:t>STP “n-tuple” </a:t>
            </a:r>
            <a:r>
              <a:rPr lang="en-US" dirty="0" smtClean="0"/>
              <a:t>References</a:t>
            </a:r>
            <a:endParaRPr lang="en-US" dirty="0"/>
          </a:p>
        </p:txBody>
      </p:sp>
    </p:spTree>
    <p:extLst>
      <p:ext uri="{BB962C8B-B14F-4D97-AF65-F5344CB8AC3E}">
        <p14:creationId xmlns:p14="http://schemas.microsoft.com/office/powerpoint/2010/main" val="7319264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3100" y="1549400"/>
            <a:ext cx="8229600" cy="5016500"/>
          </a:xfrm>
        </p:spPr>
        <p:txBody>
          <a:bodyPr>
            <a:noAutofit/>
          </a:bodyPr>
          <a:lstStyle/>
          <a:p>
            <a:r>
              <a:rPr lang="en-US" dirty="0" smtClean="0"/>
              <a:t>NSI topology is augmented by the OGF Network </a:t>
            </a:r>
            <a:r>
              <a:rPr lang="en-US" dirty="0"/>
              <a:t>M</a:t>
            </a:r>
            <a:r>
              <a:rPr lang="en-US" dirty="0" smtClean="0"/>
              <a:t>arkup Language (NML)</a:t>
            </a:r>
          </a:p>
          <a:p>
            <a:r>
              <a:rPr lang="en-US" dirty="0" smtClean="0"/>
              <a:t>NML allows a NSI network to announce additional detail about internal topology – if/when they choose to do so.</a:t>
            </a:r>
          </a:p>
          <a:p>
            <a:r>
              <a:rPr lang="en-US" dirty="0" smtClean="0"/>
              <a:t>Topological information is required for many purposes </a:t>
            </a:r>
            <a:r>
              <a:rPr lang="en-US" dirty="0" smtClean="0"/>
              <a:t>– NSI-CS </a:t>
            </a:r>
            <a:r>
              <a:rPr lang="en-US" dirty="0" smtClean="0"/>
              <a:t>is just one (e.g. </a:t>
            </a:r>
            <a:r>
              <a:rPr lang="en-US" dirty="0" smtClean="0"/>
              <a:t>performance verification, or fault </a:t>
            </a:r>
            <a:r>
              <a:rPr lang="en-US" dirty="0" smtClean="0"/>
              <a:t>analysis</a:t>
            </a:r>
            <a:r>
              <a:rPr lang="en-US" dirty="0" smtClean="0"/>
              <a:t>)</a:t>
            </a:r>
            <a:endParaRPr lang="en-US" dirty="0" smtClean="0"/>
          </a:p>
          <a:p>
            <a:pPr lvl="1"/>
            <a:r>
              <a:rPr lang="en-US" sz="1800" dirty="0" smtClean="0"/>
              <a:t>Note:  NML was not defined as part of NSI – but was adapted to work appropriately within the NSI environment…some inconsistencies still remain to be worked out.</a:t>
            </a:r>
          </a:p>
          <a:p>
            <a:endParaRPr lang="en-US" dirty="0"/>
          </a:p>
          <a:p>
            <a:r>
              <a:rPr lang="en-US" b="1" dirty="0" smtClean="0">
                <a:solidFill>
                  <a:srgbClr val="0000FF"/>
                </a:solidFill>
              </a:rPr>
              <a:t>We will cover NML after lunch in detail</a:t>
            </a:r>
            <a:endParaRPr lang="en-US" b="1" dirty="0">
              <a:solidFill>
                <a:srgbClr val="0000FF"/>
              </a:solidFill>
            </a:endParaRPr>
          </a:p>
        </p:txBody>
      </p:sp>
      <p:sp>
        <p:nvSpPr>
          <p:cNvPr id="3" name="Title 2"/>
          <p:cNvSpPr>
            <a:spLocks noGrp="1"/>
          </p:cNvSpPr>
          <p:nvPr>
            <p:ph type="title"/>
          </p:nvPr>
        </p:nvSpPr>
        <p:spPr/>
        <p:txBody>
          <a:bodyPr/>
          <a:lstStyle/>
          <a:p>
            <a:r>
              <a:rPr lang="en-US" dirty="0" smtClean="0"/>
              <a:t>NSI + NML Topology</a:t>
            </a:r>
            <a:endParaRPr lang="en-US" dirty="0"/>
          </a:p>
        </p:txBody>
      </p:sp>
    </p:spTree>
    <p:extLst>
      <p:ext uri="{BB962C8B-B14F-4D97-AF65-F5344CB8AC3E}">
        <p14:creationId xmlns:p14="http://schemas.microsoft.com/office/powerpoint/2010/main" val="16218549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533842" y="4788104"/>
            <a:ext cx="2277908" cy="1383000"/>
            <a:chOff x="6533842" y="4788104"/>
            <a:chExt cx="2277908" cy="1383000"/>
          </a:xfrm>
        </p:grpSpPr>
        <p:sp>
          <p:nvSpPr>
            <p:cNvPr id="72" name="Oval 71"/>
            <p:cNvSpPr/>
            <p:nvPr/>
          </p:nvSpPr>
          <p:spPr>
            <a:xfrm>
              <a:off x="6533842" y="5233827"/>
              <a:ext cx="2277908" cy="662467"/>
            </a:xfrm>
            <a:prstGeom prst="ellipse">
              <a:avLst/>
            </a:prstGeom>
            <a:solidFill>
              <a:srgbClr val="3A99E3"/>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883538" y="4788104"/>
              <a:ext cx="1075765" cy="1383000"/>
            </a:xfrm>
            <a:prstGeom prst="ellipse">
              <a:avLst/>
            </a:prstGeom>
            <a:solidFill>
              <a:srgbClr val="3A99E3"/>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7555891" y="4788104"/>
              <a:ext cx="1075765" cy="1383000"/>
            </a:xfrm>
            <a:prstGeom prst="ellipse">
              <a:avLst/>
            </a:prstGeom>
            <a:solidFill>
              <a:srgbClr val="3A99E3"/>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703233" y="4956835"/>
            <a:ext cx="1866160" cy="1392182"/>
            <a:chOff x="4665133" y="4956835"/>
            <a:chExt cx="1866160" cy="1392182"/>
          </a:xfrm>
        </p:grpSpPr>
        <p:sp>
          <p:nvSpPr>
            <p:cNvPr id="43" name="Oval 42"/>
            <p:cNvSpPr/>
            <p:nvPr/>
          </p:nvSpPr>
          <p:spPr>
            <a:xfrm>
              <a:off x="4862628" y="4956835"/>
              <a:ext cx="969038" cy="1383000"/>
            </a:xfrm>
            <a:prstGeom prst="ellipse">
              <a:avLst/>
            </a:prstGeom>
            <a:solidFill>
              <a:schemeClr val="accent2">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665133" y="5185786"/>
              <a:ext cx="1866160" cy="906184"/>
            </a:xfrm>
            <a:prstGeom prst="ellipse">
              <a:avLst/>
            </a:prstGeom>
            <a:solidFill>
              <a:schemeClr val="accent2">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428254" y="4966017"/>
              <a:ext cx="923811" cy="1383000"/>
            </a:xfrm>
            <a:prstGeom prst="ellipse">
              <a:avLst/>
            </a:prstGeom>
            <a:solidFill>
              <a:schemeClr val="accent2">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531350" y="4866824"/>
            <a:ext cx="2177217" cy="1383000"/>
            <a:chOff x="582150" y="4866824"/>
            <a:chExt cx="2177217" cy="1383000"/>
          </a:xfrm>
        </p:grpSpPr>
        <p:sp>
          <p:nvSpPr>
            <p:cNvPr id="106" name="Oval 105"/>
            <p:cNvSpPr/>
            <p:nvPr/>
          </p:nvSpPr>
          <p:spPr>
            <a:xfrm>
              <a:off x="582150" y="5086593"/>
              <a:ext cx="2177217" cy="906184"/>
            </a:xfrm>
            <a:prstGeom prst="ellipse">
              <a:avLst/>
            </a:prstGeom>
            <a:solidFill>
              <a:srgbClr val="2AFFF2"/>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82150" y="4866824"/>
              <a:ext cx="1056921" cy="1383000"/>
            </a:xfrm>
            <a:prstGeom prst="ellipse">
              <a:avLst/>
            </a:prstGeom>
            <a:solidFill>
              <a:srgbClr val="2AFFF2"/>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1242725" y="4866824"/>
              <a:ext cx="1056921" cy="1383000"/>
            </a:xfrm>
            <a:prstGeom prst="ellipse">
              <a:avLst/>
            </a:prstGeom>
            <a:solidFill>
              <a:srgbClr val="2AFFF2"/>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642609" y="4845396"/>
            <a:ext cx="2174538" cy="1503622"/>
            <a:chOff x="2693409" y="4845396"/>
            <a:chExt cx="2174538" cy="1503622"/>
          </a:xfrm>
        </p:grpSpPr>
        <p:sp>
          <p:nvSpPr>
            <p:cNvPr id="29" name="Oval 28"/>
            <p:cNvSpPr/>
            <p:nvPr/>
          </p:nvSpPr>
          <p:spPr>
            <a:xfrm>
              <a:off x="2693409" y="5084333"/>
              <a:ext cx="2174538" cy="985219"/>
            </a:xfrm>
            <a:prstGeom prst="ellipse">
              <a:avLst/>
            </a:prstGeom>
            <a:solidFill>
              <a:schemeClr val="accent2">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2693409" y="4845396"/>
              <a:ext cx="1055620" cy="1503622"/>
            </a:xfrm>
            <a:prstGeom prst="ellipse">
              <a:avLst/>
            </a:prstGeom>
            <a:solidFill>
              <a:schemeClr val="accent2">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53172" y="4845396"/>
              <a:ext cx="1055620" cy="1503622"/>
            </a:xfrm>
            <a:prstGeom prst="ellipse">
              <a:avLst/>
            </a:prstGeom>
            <a:solidFill>
              <a:schemeClr val="accent2">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089307" y="4833464"/>
            <a:ext cx="1446997" cy="1068906"/>
            <a:chOff x="7089307" y="4833464"/>
            <a:chExt cx="1446997" cy="1068906"/>
          </a:xfrm>
        </p:grpSpPr>
        <p:sp>
          <p:nvSpPr>
            <p:cNvPr id="75" name="Oval 74"/>
            <p:cNvSpPr/>
            <p:nvPr/>
          </p:nvSpPr>
          <p:spPr>
            <a:xfrm>
              <a:off x="7089307" y="4893019"/>
              <a:ext cx="1334582" cy="100935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7825953" y="4833464"/>
              <a:ext cx="710351" cy="369332"/>
            </a:xfrm>
            <a:prstGeom prst="rect">
              <a:avLst/>
            </a:prstGeom>
            <a:noFill/>
          </p:spPr>
          <p:txBody>
            <a:bodyPr wrap="none" rtlCol="0">
              <a:spAutoFit/>
            </a:bodyPr>
            <a:lstStyle/>
            <a:p>
              <a:r>
                <a:rPr lang="en-US" dirty="0" smtClean="0"/>
                <a:t>NRM</a:t>
              </a:r>
              <a:endParaRPr lang="en-US" dirty="0"/>
            </a:p>
          </p:txBody>
        </p:sp>
      </p:grpSp>
      <p:grpSp>
        <p:nvGrpSpPr>
          <p:cNvPr id="40" name="Group 39"/>
          <p:cNvGrpSpPr/>
          <p:nvPr/>
        </p:nvGrpSpPr>
        <p:grpSpPr>
          <a:xfrm>
            <a:off x="4927801" y="5051010"/>
            <a:ext cx="1424264" cy="1029273"/>
            <a:chOff x="4927801" y="5051010"/>
            <a:chExt cx="1424264" cy="1029273"/>
          </a:xfrm>
        </p:grpSpPr>
        <p:sp>
          <p:nvSpPr>
            <p:cNvPr id="45" name="Oval 44"/>
            <p:cNvSpPr/>
            <p:nvPr/>
          </p:nvSpPr>
          <p:spPr>
            <a:xfrm>
              <a:off x="4927801" y="5070932"/>
              <a:ext cx="1424263" cy="100935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5641714" y="5051010"/>
              <a:ext cx="710351" cy="369332"/>
            </a:xfrm>
            <a:prstGeom prst="rect">
              <a:avLst/>
            </a:prstGeom>
            <a:noFill/>
          </p:spPr>
          <p:txBody>
            <a:bodyPr wrap="none" rtlCol="0">
              <a:spAutoFit/>
            </a:bodyPr>
            <a:lstStyle/>
            <a:p>
              <a:r>
                <a:rPr lang="en-US" dirty="0" smtClean="0"/>
                <a:t>NRM</a:t>
              </a:r>
              <a:endParaRPr lang="en-US" dirty="0"/>
            </a:p>
          </p:txBody>
        </p:sp>
      </p:grpSp>
      <p:grpSp>
        <p:nvGrpSpPr>
          <p:cNvPr id="27" name="Group 26"/>
          <p:cNvGrpSpPr/>
          <p:nvPr/>
        </p:nvGrpSpPr>
        <p:grpSpPr>
          <a:xfrm>
            <a:off x="751907" y="4975375"/>
            <a:ext cx="1833552" cy="1066088"/>
            <a:chOff x="689832" y="4941295"/>
            <a:chExt cx="1833552" cy="1066088"/>
          </a:xfrm>
        </p:grpSpPr>
        <p:sp>
          <p:nvSpPr>
            <p:cNvPr id="109" name="Oval 108"/>
            <p:cNvSpPr/>
            <p:nvPr/>
          </p:nvSpPr>
          <p:spPr>
            <a:xfrm>
              <a:off x="689832" y="4941295"/>
              <a:ext cx="1384500" cy="1066088"/>
            </a:xfrm>
            <a:prstGeom prst="ellipse">
              <a:avLst/>
            </a:prstGeom>
            <a:solidFill>
              <a:srgbClr val="008000"/>
            </a:solidFill>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627317" y="5002165"/>
              <a:ext cx="896067" cy="369332"/>
            </a:xfrm>
            <a:prstGeom prst="rect">
              <a:avLst/>
            </a:prstGeom>
            <a:noFill/>
          </p:spPr>
          <p:txBody>
            <a:bodyPr wrap="none" rtlCol="0">
              <a:spAutoFit/>
            </a:bodyPr>
            <a:lstStyle/>
            <a:p>
              <a:r>
                <a:rPr lang="en-US" dirty="0" smtClean="0"/>
                <a:t>NRM</a:t>
              </a:r>
              <a:endParaRPr lang="en-US" dirty="0"/>
            </a:p>
          </p:txBody>
        </p:sp>
      </p:grpSp>
      <p:grpSp>
        <p:nvGrpSpPr>
          <p:cNvPr id="28" name="Group 27"/>
          <p:cNvGrpSpPr/>
          <p:nvPr/>
        </p:nvGrpSpPr>
        <p:grpSpPr>
          <a:xfrm>
            <a:off x="2759367" y="5019394"/>
            <a:ext cx="1474337" cy="1009351"/>
            <a:chOff x="2759367" y="5019394"/>
            <a:chExt cx="1474337" cy="1009351"/>
          </a:xfrm>
        </p:grpSpPr>
        <p:sp>
          <p:nvSpPr>
            <p:cNvPr id="39" name="Oval 38"/>
            <p:cNvSpPr/>
            <p:nvPr/>
          </p:nvSpPr>
          <p:spPr>
            <a:xfrm>
              <a:off x="2759367" y="5019394"/>
              <a:ext cx="1299320" cy="1009351"/>
            </a:xfrm>
            <a:prstGeom prst="ellipse">
              <a:avLst/>
            </a:prstGeom>
            <a:solidFill>
              <a:srgbClr val="008000"/>
            </a:solidFill>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523353" y="5031126"/>
              <a:ext cx="710351" cy="369332"/>
            </a:xfrm>
            <a:prstGeom prst="rect">
              <a:avLst/>
            </a:prstGeom>
            <a:noFill/>
          </p:spPr>
          <p:txBody>
            <a:bodyPr wrap="none" rtlCol="0">
              <a:spAutoFit/>
            </a:bodyPr>
            <a:lstStyle/>
            <a:p>
              <a:r>
                <a:rPr lang="en-US" dirty="0" smtClean="0"/>
                <a:t>NRM</a:t>
              </a:r>
              <a:endParaRPr lang="en-US" dirty="0"/>
            </a:p>
          </p:txBody>
        </p:sp>
      </p:grpSp>
      <p:sp>
        <p:nvSpPr>
          <p:cNvPr id="112" name="Cube 111"/>
          <p:cNvSpPr/>
          <p:nvPr/>
        </p:nvSpPr>
        <p:spPr bwMode="auto">
          <a:xfrm>
            <a:off x="519906" y="5394057"/>
            <a:ext cx="278639" cy="276540"/>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Cube 112"/>
          <p:cNvSpPr/>
          <p:nvPr/>
        </p:nvSpPr>
        <p:spPr bwMode="auto">
          <a:xfrm>
            <a:off x="1206683" y="5785628"/>
            <a:ext cx="278639" cy="276540"/>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4" name="Cube 113"/>
          <p:cNvSpPr/>
          <p:nvPr/>
        </p:nvSpPr>
        <p:spPr bwMode="auto">
          <a:xfrm>
            <a:off x="1946948" y="5470260"/>
            <a:ext cx="278639" cy="276540"/>
          </a:xfrm>
          <a:prstGeom prst="cub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3" name="Cube 32"/>
          <p:cNvSpPr/>
          <p:nvPr/>
        </p:nvSpPr>
        <p:spPr bwMode="auto">
          <a:xfrm>
            <a:off x="2642607" y="5493250"/>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Cube 33"/>
          <p:cNvSpPr/>
          <p:nvPr/>
        </p:nvSpPr>
        <p:spPr bwMode="auto">
          <a:xfrm>
            <a:off x="3244714" y="5884821"/>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5" name="Cube 34"/>
          <p:cNvSpPr/>
          <p:nvPr/>
        </p:nvSpPr>
        <p:spPr bwMode="auto">
          <a:xfrm>
            <a:off x="3984979" y="5493250"/>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 name="Title 1"/>
          <p:cNvSpPr>
            <a:spLocks noGrp="1"/>
          </p:cNvSpPr>
          <p:nvPr>
            <p:ph type="title"/>
          </p:nvPr>
        </p:nvSpPr>
        <p:spPr/>
        <p:txBody>
          <a:bodyPr>
            <a:normAutofit/>
          </a:bodyPr>
          <a:lstStyle/>
          <a:p>
            <a:r>
              <a:rPr lang="en-US" dirty="0" smtClean="0"/>
              <a:t>NSI is Technology Agnostic</a:t>
            </a:r>
            <a:endParaRPr lang="en-US" dirty="0"/>
          </a:p>
        </p:txBody>
      </p:sp>
      <p:sp>
        <p:nvSpPr>
          <p:cNvPr id="3" name="Content Placeholder 2"/>
          <p:cNvSpPr>
            <a:spLocks noGrp="1"/>
          </p:cNvSpPr>
          <p:nvPr>
            <p:ph idx="1"/>
          </p:nvPr>
        </p:nvSpPr>
        <p:spPr>
          <a:xfrm>
            <a:off x="304800" y="1405669"/>
            <a:ext cx="8597900" cy="2884353"/>
          </a:xfrm>
          <a:ln>
            <a:noFill/>
          </a:ln>
          <a:scene3d>
            <a:camera prst="orthographicFront"/>
            <a:lightRig rig="threePt" dir="t"/>
          </a:scene3d>
          <a:sp3d/>
        </p:spPr>
        <p:txBody>
          <a:bodyPr>
            <a:normAutofit fontScale="92500" lnSpcReduction="10000"/>
          </a:bodyPr>
          <a:lstStyle/>
          <a:p>
            <a:pPr marL="274320" lvl="1"/>
            <a:r>
              <a:rPr lang="en-US" sz="2000" dirty="0"/>
              <a:t>NSI views a Connection from a</a:t>
            </a:r>
            <a:r>
              <a:rPr lang="en-US" sz="2000" i="1" u="sng" dirty="0"/>
              <a:t> service </a:t>
            </a:r>
            <a:r>
              <a:rPr lang="en-US" sz="2000" dirty="0"/>
              <a:t>perspective – not from the hardware plumbing perspective.  </a:t>
            </a:r>
            <a:endParaRPr lang="en-US" sz="2000" dirty="0" smtClean="0"/>
          </a:p>
          <a:p>
            <a:pPr marL="553720" lvl="2"/>
            <a:r>
              <a:rPr lang="en-US" dirty="0" smtClean="0"/>
              <a:t>Connections are </a:t>
            </a:r>
            <a:r>
              <a:rPr lang="en-US" dirty="0" smtClean="0"/>
              <a:t>generic “</a:t>
            </a:r>
            <a:r>
              <a:rPr lang="en-US" dirty="0" smtClean="0"/>
              <a:t>pipes” - not </a:t>
            </a:r>
            <a:r>
              <a:rPr lang="en-US" dirty="0"/>
              <a:t>VLANs, or SONET/SDH circuits, or </a:t>
            </a:r>
            <a:r>
              <a:rPr lang="en-US" dirty="0" smtClean="0"/>
              <a:t>LSPs…</a:t>
            </a:r>
            <a:endParaRPr lang="en-US" dirty="0"/>
          </a:p>
          <a:p>
            <a:pPr marL="274320" lvl="1"/>
            <a:r>
              <a:rPr lang="en-US" sz="2200" dirty="0" smtClean="0"/>
              <a:t>NSI does not specify transport technologies used within each domain</a:t>
            </a:r>
            <a:endParaRPr lang="en-US" dirty="0"/>
          </a:p>
          <a:p>
            <a:pPr marL="553720" lvl="2"/>
            <a:r>
              <a:rPr lang="en-US" dirty="0" smtClean="0"/>
              <a:t>E</a:t>
            </a:r>
            <a:r>
              <a:rPr lang="en-US" sz="2000" dirty="0" smtClean="0"/>
              <a:t>ach network decides their own internal transport engineering</a:t>
            </a:r>
          </a:p>
          <a:p>
            <a:pPr marL="553720" lvl="2"/>
            <a:r>
              <a:rPr lang="en-US" dirty="0"/>
              <a:t>The Network </a:t>
            </a:r>
            <a:r>
              <a:rPr lang="en-US" dirty="0" smtClean="0"/>
              <a:t>Resource Manager </a:t>
            </a:r>
            <a:r>
              <a:rPr lang="en-US" dirty="0"/>
              <a:t>handles internal </a:t>
            </a:r>
            <a:r>
              <a:rPr lang="en-US" dirty="0" smtClean="0"/>
              <a:t>provisioning</a:t>
            </a:r>
            <a:endParaRPr lang="en-US" sz="2000" dirty="0" smtClean="0"/>
          </a:p>
          <a:p>
            <a:r>
              <a:rPr lang="en-US" sz="2000" dirty="0" smtClean="0"/>
              <a:t>NSI is therefore highly amenable to multi-layer, multi-domain, multi-service data transport environments -&gt; i.e. modern networks.</a:t>
            </a:r>
          </a:p>
        </p:txBody>
      </p:sp>
      <p:sp>
        <p:nvSpPr>
          <p:cNvPr id="48" name="Cube 47"/>
          <p:cNvSpPr/>
          <p:nvPr/>
        </p:nvSpPr>
        <p:spPr bwMode="auto">
          <a:xfrm>
            <a:off x="4757876" y="5425514"/>
            <a:ext cx="278639" cy="276540"/>
          </a:xfrm>
          <a:prstGeom prst="cub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Cube 48"/>
          <p:cNvSpPr/>
          <p:nvPr/>
        </p:nvSpPr>
        <p:spPr bwMode="auto">
          <a:xfrm>
            <a:off x="5419252" y="5884821"/>
            <a:ext cx="278639" cy="276540"/>
          </a:xfrm>
          <a:prstGeom prst="cub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Cube 49"/>
          <p:cNvSpPr/>
          <p:nvPr/>
        </p:nvSpPr>
        <p:spPr bwMode="auto">
          <a:xfrm>
            <a:off x="6215698" y="5493250"/>
            <a:ext cx="278639" cy="276540"/>
          </a:xfrm>
          <a:prstGeom prst="cube">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8" name="Cube 77"/>
          <p:cNvSpPr/>
          <p:nvPr/>
        </p:nvSpPr>
        <p:spPr bwMode="auto">
          <a:xfrm>
            <a:off x="6944782" y="5315337"/>
            <a:ext cx="278639" cy="276540"/>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9" name="Cube 78"/>
          <p:cNvSpPr/>
          <p:nvPr/>
        </p:nvSpPr>
        <p:spPr bwMode="auto">
          <a:xfrm>
            <a:off x="7546889" y="5706908"/>
            <a:ext cx="278639" cy="276540"/>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0" name="Cube 79"/>
          <p:cNvSpPr/>
          <p:nvPr/>
        </p:nvSpPr>
        <p:spPr bwMode="auto">
          <a:xfrm>
            <a:off x="8287154" y="5315337"/>
            <a:ext cx="278639" cy="276540"/>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84" name="Curved Connector 83"/>
          <p:cNvCxnSpPr>
            <a:stCxn id="35" idx="5"/>
            <a:endCxn id="48" idx="2"/>
          </p:cNvCxnSpPr>
          <p:nvPr/>
        </p:nvCxnSpPr>
        <p:spPr bwMode="auto">
          <a:xfrm>
            <a:off x="4263618" y="5596953"/>
            <a:ext cx="494258" cy="1399"/>
          </a:xfrm>
          <a:prstGeom prst="curvedConnector3">
            <a:avLst/>
          </a:prstGeom>
          <a:solidFill>
            <a:schemeClr val="accent1"/>
          </a:solidFill>
          <a:ln w="57150" cap="flat" cmpd="sng" algn="ctr">
            <a:solidFill>
              <a:srgbClr val="217436"/>
            </a:solidFill>
            <a:prstDash val="solid"/>
            <a:round/>
            <a:headEnd type="none" w="med" len="med"/>
            <a:tailEnd type="none" w="med" len="med"/>
          </a:ln>
          <a:effectLst/>
        </p:spPr>
      </p:cxnSp>
      <p:cxnSp>
        <p:nvCxnSpPr>
          <p:cNvPr id="85" name="Curved Connector 84"/>
          <p:cNvCxnSpPr>
            <a:stCxn id="50" idx="5"/>
            <a:endCxn id="78" idx="2"/>
          </p:cNvCxnSpPr>
          <p:nvPr/>
        </p:nvCxnSpPr>
        <p:spPr bwMode="auto">
          <a:xfrm flipV="1">
            <a:off x="6494337" y="5488175"/>
            <a:ext cx="450445" cy="108778"/>
          </a:xfrm>
          <a:prstGeom prst="curvedConnector3">
            <a:avLst>
              <a:gd name="adj1" fmla="val 50000"/>
            </a:avLst>
          </a:prstGeom>
          <a:solidFill>
            <a:schemeClr val="accent1"/>
          </a:solidFill>
          <a:ln w="57150" cap="flat" cmpd="sng" algn="ctr">
            <a:solidFill>
              <a:schemeClr val="accent3">
                <a:lumMod val="50000"/>
              </a:schemeClr>
            </a:solidFill>
            <a:prstDash val="solid"/>
            <a:round/>
            <a:headEnd type="none" w="med" len="med"/>
            <a:tailEnd type="none" w="med" len="med"/>
          </a:ln>
          <a:effectLst/>
        </p:spPr>
      </p:cxnSp>
      <p:cxnSp>
        <p:nvCxnSpPr>
          <p:cNvPr id="94" name="Straight Arrow Connector 93"/>
          <p:cNvCxnSpPr>
            <a:stCxn id="38" idx="6"/>
            <a:endCxn id="46" idx="2"/>
          </p:cNvCxnSpPr>
          <p:nvPr/>
        </p:nvCxnSpPr>
        <p:spPr bwMode="auto">
          <a:xfrm flipV="1">
            <a:off x="3785903" y="4783391"/>
            <a:ext cx="1535717" cy="17870"/>
          </a:xfrm>
          <a:prstGeom prst="curvedConnector3">
            <a:avLst>
              <a:gd name="adj1" fmla="val 50000"/>
            </a:avLst>
          </a:prstGeom>
          <a:solidFill>
            <a:schemeClr val="accent1"/>
          </a:solidFill>
          <a:ln w="28575" cap="flat" cmpd="sng" algn="ctr">
            <a:solidFill>
              <a:srgbClr val="FF0000"/>
            </a:solidFill>
            <a:prstDash val="solid"/>
            <a:round/>
            <a:headEnd type="arrow"/>
            <a:tailEnd type="arrow"/>
          </a:ln>
          <a:effectLst/>
        </p:spPr>
      </p:cxnSp>
      <p:cxnSp>
        <p:nvCxnSpPr>
          <p:cNvPr id="99" name="Straight Arrow Connector 93"/>
          <p:cNvCxnSpPr>
            <a:stCxn id="46" idx="6"/>
            <a:endCxn id="76" idx="2"/>
          </p:cNvCxnSpPr>
          <p:nvPr/>
        </p:nvCxnSpPr>
        <p:spPr bwMode="auto">
          <a:xfrm flipV="1">
            <a:off x="5913831" y="4727924"/>
            <a:ext cx="1548026" cy="55467"/>
          </a:xfrm>
          <a:prstGeom prst="curvedConnector3">
            <a:avLst>
              <a:gd name="adj1" fmla="val 50000"/>
            </a:avLst>
          </a:prstGeom>
          <a:solidFill>
            <a:schemeClr val="accent1"/>
          </a:solidFill>
          <a:ln w="28575" cap="flat" cmpd="sng" algn="ctr">
            <a:solidFill>
              <a:srgbClr val="FF0000"/>
            </a:solidFill>
            <a:prstDash val="solid"/>
            <a:round/>
            <a:headEnd type="arrow"/>
            <a:tailEnd type="arrow"/>
          </a:ln>
          <a:effectLst/>
        </p:spPr>
      </p:cxnSp>
      <p:cxnSp>
        <p:nvCxnSpPr>
          <p:cNvPr id="118" name="Straight Arrow Connector 93"/>
          <p:cNvCxnSpPr>
            <a:stCxn id="110" idx="6"/>
          </p:cNvCxnSpPr>
          <p:nvPr/>
        </p:nvCxnSpPr>
        <p:spPr bwMode="auto">
          <a:xfrm>
            <a:off x="1747872" y="4702068"/>
            <a:ext cx="1453552" cy="98627"/>
          </a:xfrm>
          <a:prstGeom prst="curvedConnector3">
            <a:avLst>
              <a:gd name="adj1" fmla="val 50000"/>
            </a:avLst>
          </a:prstGeom>
          <a:solidFill>
            <a:schemeClr val="accent1"/>
          </a:solidFill>
          <a:ln w="28575" cap="flat" cmpd="sng" algn="ctr">
            <a:solidFill>
              <a:srgbClr val="FF0000"/>
            </a:solidFill>
            <a:prstDash val="solid"/>
            <a:round/>
            <a:headEnd type="arrow"/>
            <a:tailEnd type="arrow"/>
          </a:ln>
          <a:effectLst/>
        </p:spPr>
      </p:cxnSp>
      <p:cxnSp>
        <p:nvCxnSpPr>
          <p:cNvPr id="119" name="Curved Connector 118"/>
          <p:cNvCxnSpPr>
            <a:stCxn id="114" idx="5"/>
            <a:endCxn id="33" idx="2"/>
          </p:cNvCxnSpPr>
          <p:nvPr/>
        </p:nvCxnSpPr>
        <p:spPr bwMode="auto">
          <a:xfrm>
            <a:off x="2225587" y="5573963"/>
            <a:ext cx="417020" cy="92125"/>
          </a:xfrm>
          <a:prstGeom prst="curvedConnector3">
            <a:avLst/>
          </a:prstGeom>
          <a:solidFill>
            <a:schemeClr val="accent1"/>
          </a:solidFill>
          <a:ln w="57150" cap="flat" cmpd="sng" algn="ctr">
            <a:solidFill>
              <a:srgbClr val="217436"/>
            </a:solidFill>
            <a:prstDash val="solid"/>
            <a:round/>
            <a:headEnd type="none" w="med" len="med"/>
            <a:tailEnd type="none" w="med" len="med"/>
          </a:ln>
          <a:effectLst/>
        </p:spPr>
      </p:cxnSp>
      <p:cxnSp>
        <p:nvCxnSpPr>
          <p:cNvPr id="122" name="Curved Connector 121"/>
          <p:cNvCxnSpPr>
            <a:endCxn id="112" idx="2"/>
          </p:cNvCxnSpPr>
          <p:nvPr/>
        </p:nvCxnSpPr>
        <p:spPr bwMode="auto">
          <a:xfrm>
            <a:off x="50797" y="5428492"/>
            <a:ext cx="469109" cy="138403"/>
          </a:xfrm>
          <a:prstGeom prst="curvedConnector3">
            <a:avLst/>
          </a:prstGeom>
          <a:solidFill>
            <a:schemeClr val="accent1"/>
          </a:solidFill>
          <a:ln w="57150" cap="flat" cmpd="sng" algn="ctr">
            <a:solidFill>
              <a:srgbClr val="0000FF"/>
            </a:solidFill>
            <a:prstDash val="solid"/>
            <a:round/>
            <a:headEnd type="none" w="med" len="med"/>
            <a:tailEnd type="triangle" w="med" len="med"/>
          </a:ln>
          <a:effectLst/>
        </p:spPr>
      </p:cxnSp>
      <p:cxnSp>
        <p:nvCxnSpPr>
          <p:cNvPr id="125" name="Curved Connector 124"/>
          <p:cNvCxnSpPr>
            <a:stCxn id="80" idx="5"/>
          </p:cNvCxnSpPr>
          <p:nvPr/>
        </p:nvCxnSpPr>
        <p:spPr bwMode="auto">
          <a:xfrm flipV="1">
            <a:off x="8565793" y="4866824"/>
            <a:ext cx="336907" cy="552216"/>
          </a:xfrm>
          <a:prstGeom prst="curvedConnector2">
            <a:avLst/>
          </a:prstGeom>
          <a:solidFill>
            <a:schemeClr val="accent1"/>
          </a:solidFill>
          <a:ln w="57150" cap="flat" cmpd="sng" algn="ctr">
            <a:solidFill>
              <a:srgbClr val="0000FF"/>
            </a:solidFill>
            <a:prstDash val="solid"/>
            <a:round/>
            <a:headEnd type="none" w="med" len="med"/>
            <a:tailEnd type="triangle" w="med" len="med"/>
          </a:ln>
          <a:effectLst/>
        </p:spPr>
      </p:cxnSp>
      <p:cxnSp>
        <p:nvCxnSpPr>
          <p:cNvPr id="147" name="Curved Connector 146"/>
          <p:cNvCxnSpPr>
            <a:stCxn id="4" idx="6"/>
            <a:endCxn id="33" idx="2"/>
          </p:cNvCxnSpPr>
          <p:nvPr/>
        </p:nvCxnSpPr>
        <p:spPr bwMode="auto">
          <a:xfrm>
            <a:off x="573881" y="5566895"/>
            <a:ext cx="2068726" cy="99193"/>
          </a:xfrm>
          <a:prstGeom prst="curvedConnector3">
            <a:avLst>
              <a:gd name="adj1" fmla="val 15928"/>
            </a:avLst>
          </a:prstGeom>
          <a:solidFill>
            <a:schemeClr val="accent1"/>
          </a:solidFill>
          <a:ln w="57150" cap="flat" cmpd="sng" algn="ctr">
            <a:solidFill>
              <a:srgbClr val="0000FF"/>
            </a:solidFill>
            <a:prstDash val="solid"/>
            <a:round/>
            <a:headEnd type="none" w="med" len="med"/>
            <a:tailEnd type="triangle" w="med" len="med"/>
          </a:ln>
          <a:effectLst/>
        </p:spPr>
      </p:cxnSp>
      <p:cxnSp>
        <p:nvCxnSpPr>
          <p:cNvPr id="148" name="Curved Connector 147"/>
          <p:cNvCxnSpPr>
            <a:stCxn id="83" idx="4"/>
            <a:endCxn id="48" idx="2"/>
          </p:cNvCxnSpPr>
          <p:nvPr/>
        </p:nvCxnSpPr>
        <p:spPr bwMode="auto">
          <a:xfrm rot="5400000" flipH="1" flipV="1">
            <a:off x="3638183" y="4599603"/>
            <a:ext cx="120943" cy="2118442"/>
          </a:xfrm>
          <a:prstGeom prst="curvedConnector4">
            <a:avLst>
              <a:gd name="adj1" fmla="val -189015"/>
              <a:gd name="adj2" fmla="val 51274"/>
            </a:avLst>
          </a:prstGeom>
          <a:solidFill>
            <a:schemeClr val="accent1"/>
          </a:solidFill>
          <a:ln w="57150" cap="flat" cmpd="sng" algn="ctr">
            <a:solidFill>
              <a:srgbClr val="0000FF"/>
            </a:solidFill>
            <a:prstDash val="solid"/>
            <a:round/>
            <a:headEnd type="none" w="med" len="med"/>
            <a:tailEnd type="triangle" w="med" len="med"/>
          </a:ln>
          <a:effectLst/>
        </p:spPr>
      </p:cxnSp>
      <p:cxnSp>
        <p:nvCxnSpPr>
          <p:cNvPr id="149" name="Curved Connector 148"/>
          <p:cNvCxnSpPr>
            <a:stCxn id="86" idx="5"/>
            <a:endCxn id="87" idx="2"/>
          </p:cNvCxnSpPr>
          <p:nvPr/>
        </p:nvCxnSpPr>
        <p:spPr bwMode="auto">
          <a:xfrm rot="5400000" flipH="1" flipV="1">
            <a:off x="5584662" y="4743892"/>
            <a:ext cx="105122" cy="1680190"/>
          </a:xfrm>
          <a:prstGeom prst="curvedConnector4">
            <a:avLst>
              <a:gd name="adj1" fmla="val -217462"/>
              <a:gd name="adj2" fmla="val 50470"/>
            </a:avLst>
          </a:prstGeom>
          <a:solidFill>
            <a:schemeClr val="accent1"/>
          </a:solidFill>
          <a:ln w="57150" cap="flat" cmpd="sng" algn="ctr">
            <a:solidFill>
              <a:srgbClr val="0000FF"/>
            </a:solidFill>
            <a:prstDash val="solid"/>
            <a:round/>
            <a:headEnd type="none" w="med" len="med"/>
            <a:tailEnd type="triangle" w="med" len="med"/>
          </a:ln>
          <a:effectLst/>
        </p:spPr>
      </p:cxnSp>
      <p:cxnSp>
        <p:nvCxnSpPr>
          <p:cNvPr id="150" name="Curved Connector 149"/>
          <p:cNvCxnSpPr>
            <a:stCxn id="87" idx="6"/>
            <a:endCxn id="88" idx="3"/>
          </p:cNvCxnSpPr>
          <p:nvPr/>
        </p:nvCxnSpPr>
        <p:spPr bwMode="auto">
          <a:xfrm flipV="1">
            <a:off x="6585268" y="5463710"/>
            <a:ext cx="1948302" cy="67716"/>
          </a:xfrm>
          <a:prstGeom prst="curvedConnector2">
            <a:avLst/>
          </a:prstGeom>
          <a:solidFill>
            <a:schemeClr val="accent1"/>
          </a:solidFill>
          <a:ln w="57150" cap="flat" cmpd="sng" algn="ctr">
            <a:solidFill>
              <a:srgbClr val="0000FF"/>
            </a:solidFill>
            <a:prstDash val="solid"/>
            <a:round/>
            <a:headEnd type="none" w="med" len="med"/>
            <a:tailEnd type="triangle" w="med" len="med"/>
          </a:ln>
          <a:effectLst/>
        </p:spPr>
      </p:cxnSp>
      <p:sp>
        <p:nvSpPr>
          <p:cNvPr id="4" name="Oval 3"/>
          <p:cNvSpPr/>
          <p:nvPr/>
        </p:nvSpPr>
        <p:spPr>
          <a:xfrm>
            <a:off x="465931" y="5512878"/>
            <a:ext cx="107950" cy="10803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2585459" y="5611261"/>
            <a:ext cx="107950" cy="10803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4704987" y="5544335"/>
            <a:ext cx="107950" cy="10803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6477318" y="5477409"/>
            <a:ext cx="107950" cy="10803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8517761" y="5371497"/>
            <a:ext cx="107950" cy="10803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1155661" y="4398865"/>
            <a:ext cx="592211" cy="606405"/>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193692" y="4498058"/>
            <a:ext cx="592211" cy="606405"/>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321620" y="4480188"/>
            <a:ext cx="592211" cy="606405"/>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7461857" y="4424721"/>
            <a:ext cx="592211" cy="606405"/>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1128944" y="4463928"/>
            <a:ext cx="659155" cy="369332"/>
          </a:xfrm>
          <a:prstGeom prst="rect">
            <a:avLst/>
          </a:prstGeom>
          <a:noFill/>
        </p:spPr>
        <p:txBody>
          <a:bodyPr wrap="none" rtlCol="0">
            <a:spAutoFit/>
          </a:bodyPr>
          <a:lstStyle/>
          <a:p>
            <a:r>
              <a:rPr lang="en-US" dirty="0"/>
              <a:t>NSA</a:t>
            </a:r>
          </a:p>
        </p:txBody>
      </p:sp>
      <p:sp>
        <p:nvSpPr>
          <p:cNvPr id="36" name="TextBox 35"/>
          <p:cNvSpPr txBox="1"/>
          <p:nvPr/>
        </p:nvSpPr>
        <p:spPr>
          <a:xfrm>
            <a:off x="3166975" y="4588522"/>
            <a:ext cx="659155" cy="369332"/>
          </a:xfrm>
          <a:prstGeom prst="rect">
            <a:avLst/>
          </a:prstGeom>
          <a:noFill/>
        </p:spPr>
        <p:txBody>
          <a:bodyPr wrap="none" rtlCol="0">
            <a:spAutoFit/>
          </a:bodyPr>
          <a:lstStyle/>
          <a:p>
            <a:r>
              <a:rPr lang="en-US" dirty="0"/>
              <a:t>NSA</a:t>
            </a:r>
          </a:p>
        </p:txBody>
      </p:sp>
      <p:sp>
        <p:nvSpPr>
          <p:cNvPr id="51" name="TextBox 50"/>
          <p:cNvSpPr txBox="1"/>
          <p:nvPr/>
        </p:nvSpPr>
        <p:spPr>
          <a:xfrm>
            <a:off x="5298725" y="4571962"/>
            <a:ext cx="659155" cy="369332"/>
          </a:xfrm>
          <a:prstGeom prst="rect">
            <a:avLst/>
          </a:prstGeom>
          <a:noFill/>
        </p:spPr>
        <p:txBody>
          <a:bodyPr wrap="none" rtlCol="0">
            <a:spAutoFit/>
          </a:bodyPr>
          <a:lstStyle/>
          <a:p>
            <a:r>
              <a:rPr lang="en-US" dirty="0"/>
              <a:t>NSA</a:t>
            </a:r>
          </a:p>
        </p:txBody>
      </p:sp>
      <p:sp>
        <p:nvSpPr>
          <p:cNvPr id="81" name="TextBox 80"/>
          <p:cNvSpPr txBox="1"/>
          <p:nvPr/>
        </p:nvSpPr>
        <p:spPr>
          <a:xfrm>
            <a:off x="7461857" y="4517402"/>
            <a:ext cx="659155" cy="369332"/>
          </a:xfrm>
          <a:prstGeom prst="rect">
            <a:avLst/>
          </a:prstGeom>
          <a:noFill/>
        </p:spPr>
        <p:txBody>
          <a:bodyPr wrap="none" rtlCol="0">
            <a:spAutoFit/>
          </a:bodyPr>
          <a:lstStyle/>
          <a:p>
            <a:r>
              <a:rPr lang="en-US" dirty="0"/>
              <a:t>NSA</a:t>
            </a:r>
          </a:p>
        </p:txBody>
      </p:sp>
      <p:sp>
        <p:nvSpPr>
          <p:cNvPr id="111" name="TextBox 110"/>
          <p:cNvSpPr txBox="1"/>
          <p:nvPr/>
        </p:nvSpPr>
        <p:spPr>
          <a:xfrm>
            <a:off x="891894" y="5209391"/>
            <a:ext cx="1053105" cy="369332"/>
          </a:xfrm>
          <a:prstGeom prst="rect">
            <a:avLst/>
          </a:prstGeom>
          <a:noFill/>
        </p:spPr>
        <p:txBody>
          <a:bodyPr wrap="none" rtlCol="0">
            <a:spAutoFit/>
          </a:bodyPr>
          <a:lstStyle/>
          <a:p>
            <a:r>
              <a:rPr lang="en-US" b="1" dirty="0" smtClean="0">
                <a:solidFill>
                  <a:schemeClr val="accent6">
                    <a:lumMod val="60000"/>
                    <a:lumOff val="40000"/>
                  </a:schemeClr>
                </a:solidFill>
              </a:rPr>
              <a:t>Ethernet</a:t>
            </a:r>
            <a:endParaRPr lang="en-US" b="1" dirty="0">
              <a:solidFill>
                <a:schemeClr val="accent6">
                  <a:lumMod val="60000"/>
                  <a:lumOff val="40000"/>
                </a:schemeClr>
              </a:solidFill>
            </a:endParaRPr>
          </a:p>
        </p:txBody>
      </p:sp>
      <p:sp>
        <p:nvSpPr>
          <p:cNvPr id="32" name="TextBox 31"/>
          <p:cNvSpPr txBox="1"/>
          <p:nvPr/>
        </p:nvSpPr>
        <p:spPr>
          <a:xfrm>
            <a:off x="3004849" y="5315337"/>
            <a:ext cx="740332" cy="369332"/>
          </a:xfrm>
          <a:prstGeom prst="rect">
            <a:avLst/>
          </a:prstGeom>
          <a:noFill/>
        </p:spPr>
        <p:txBody>
          <a:bodyPr wrap="none" rtlCol="0">
            <a:spAutoFit/>
          </a:bodyPr>
          <a:lstStyle/>
          <a:p>
            <a:r>
              <a:rPr lang="en-US" dirty="0" smtClean="0">
                <a:solidFill>
                  <a:schemeClr val="accent2">
                    <a:lumMod val="60000"/>
                    <a:lumOff val="40000"/>
                  </a:schemeClr>
                </a:solidFill>
              </a:rPr>
              <a:t>MPLS</a:t>
            </a:r>
            <a:endParaRPr lang="en-US" dirty="0">
              <a:solidFill>
                <a:schemeClr val="accent2">
                  <a:lumMod val="60000"/>
                  <a:lumOff val="40000"/>
                </a:schemeClr>
              </a:solidFill>
            </a:endParaRPr>
          </a:p>
        </p:txBody>
      </p:sp>
      <p:sp>
        <p:nvSpPr>
          <p:cNvPr id="47" name="TextBox 46"/>
          <p:cNvSpPr txBox="1"/>
          <p:nvPr/>
        </p:nvSpPr>
        <p:spPr>
          <a:xfrm>
            <a:off x="5056275" y="5261253"/>
            <a:ext cx="825091" cy="369332"/>
          </a:xfrm>
          <a:prstGeom prst="rect">
            <a:avLst/>
          </a:prstGeom>
          <a:noFill/>
        </p:spPr>
        <p:txBody>
          <a:bodyPr wrap="none" rtlCol="0">
            <a:spAutoFit/>
          </a:bodyPr>
          <a:lstStyle/>
          <a:p>
            <a:r>
              <a:rPr lang="en-US" dirty="0" smtClean="0">
                <a:solidFill>
                  <a:schemeClr val="accent1">
                    <a:lumMod val="60000"/>
                    <a:lumOff val="40000"/>
                  </a:schemeClr>
                </a:solidFill>
              </a:rPr>
              <a:t>Waves</a:t>
            </a:r>
            <a:endParaRPr lang="en-US" dirty="0">
              <a:solidFill>
                <a:schemeClr val="accent1">
                  <a:lumMod val="60000"/>
                  <a:lumOff val="40000"/>
                </a:schemeClr>
              </a:solidFill>
            </a:endParaRPr>
          </a:p>
        </p:txBody>
      </p:sp>
      <p:sp>
        <p:nvSpPr>
          <p:cNvPr id="77" name="TextBox 76"/>
          <p:cNvSpPr txBox="1"/>
          <p:nvPr/>
        </p:nvSpPr>
        <p:spPr>
          <a:xfrm>
            <a:off x="7397817" y="5119714"/>
            <a:ext cx="606544" cy="369332"/>
          </a:xfrm>
          <a:prstGeom prst="rect">
            <a:avLst/>
          </a:prstGeom>
          <a:noFill/>
        </p:spPr>
        <p:txBody>
          <a:bodyPr wrap="none" rtlCol="0">
            <a:spAutoFit/>
          </a:bodyPr>
          <a:lstStyle/>
          <a:p>
            <a:r>
              <a:rPr lang="en-US" dirty="0" smtClean="0">
                <a:solidFill>
                  <a:schemeClr val="bg1">
                    <a:lumMod val="85000"/>
                  </a:schemeClr>
                </a:solidFill>
              </a:rPr>
              <a:t>SDN</a:t>
            </a:r>
            <a:endParaRPr lang="en-US" dirty="0">
              <a:solidFill>
                <a:schemeClr val="bg1">
                  <a:lumMod val="85000"/>
                </a:schemeClr>
              </a:solidFill>
            </a:endParaRPr>
          </a:p>
        </p:txBody>
      </p:sp>
    </p:spTree>
    <p:extLst>
      <p:ext uri="{BB962C8B-B14F-4D97-AF65-F5344CB8AC3E}">
        <p14:creationId xmlns:p14="http://schemas.microsoft.com/office/powerpoint/2010/main" val="1084568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83"/>
                                        </p:tgtEl>
                                        <p:attrNameLst>
                                          <p:attrName>style.visibility</p:attrName>
                                        </p:attrNameLst>
                                      </p:cBhvr>
                                      <p:to>
                                        <p:strVal val="visible"/>
                                      </p:to>
                                    </p:se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fade">
                                      <p:cBhvr>
                                        <p:cTn id="45" dur="500"/>
                                        <p:tgtEl>
                                          <p:spTgt spid="1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par>
                                <p:cTn id="71" presetID="10" presetClass="entr" presetSubtype="0" fill="hold" nodeType="withEffect">
                                  <p:stCondLst>
                                    <p:cond delay="25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500"/>
                                        <p:tgtEl>
                                          <p:spTgt spid="94"/>
                                        </p:tgtEl>
                                      </p:cBhvr>
                                    </p:animEffect>
                                  </p:childTnLst>
                                </p:cTn>
                              </p:par>
                              <p:par>
                                <p:cTn id="74" presetID="10" presetClass="entr" presetSubtype="0" fill="hold" nodeType="withEffect">
                                  <p:stCondLst>
                                    <p:cond delay="50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500"/>
                                        <p:tgtEl>
                                          <p:spTgt spid="9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
                                            <p:txEl>
                                              <p:pRg st="1" end="1"/>
                                            </p:txEl>
                                          </p:spTgt>
                                        </p:tgtEl>
                                        <p:attrNameLst>
                                          <p:attrName>style.visibility</p:attrName>
                                        </p:attrNameLst>
                                      </p:cBhvr>
                                      <p:to>
                                        <p:strVal val="visible"/>
                                      </p:to>
                                    </p:set>
                                    <p:animEffect transition="in" filter="wipe(left)">
                                      <p:cBhvr>
                                        <p:cTn id="81" dur="500"/>
                                        <p:tgtEl>
                                          <p:spTgt spid="3">
                                            <p:txEl>
                                              <p:pRg st="1" end="1"/>
                                            </p:txEl>
                                          </p:spTgt>
                                        </p:tgtEl>
                                      </p:cBhvr>
                                    </p:animEffect>
                                  </p:childTnLst>
                                </p:cTn>
                              </p:par>
                            </p:childTnLst>
                          </p:cTn>
                        </p:par>
                        <p:par>
                          <p:cTn id="82" fill="hold">
                            <p:stCondLst>
                              <p:cond delay="500"/>
                            </p:stCondLst>
                            <p:childTnLst>
                              <p:par>
                                <p:cTn id="83" presetID="22" presetClass="entr" presetSubtype="8" fill="hold" nodeType="afterEffect">
                                  <p:stCondLst>
                                    <p:cond delay="1000"/>
                                  </p:stCondLst>
                                  <p:childTnLst>
                                    <p:set>
                                      <p:cBhvr>
                                        <p:cTn id="84" dur="1" fill="hold">
                                          <p:stCondLst>
                                            <p:cond delay="0"/>
                                          </p:stCondLst>
                                        </p:cTn>
                                        <p:tgtEl>
                                          <p:spTgt spid="122"/>
                                        </p:tgtEl>
                                        <p:attrNameLst>
                                          <p:attrName>style.visibility</p:attrName>
                                        </p:attrNameLst>
                                      </p:cBhvr>
                                      <p:to>
                                        <p:strVal val="visible"/>
                                      </p:to>
                                    </p:set>
                                    <p:animEffect transition="in" filter="wipe(left)">
                                      <p:cBhvr>
                                        <p:cTn id="85" dur="500"/>
                                        <p:tgtEl>
                                          <p:spTgt spid="122"/>
                                        </p:tgtEl>
                                      </p:cBhvr>
                                    </p:animEffect>
                                  </p:childTnLst>
                                </p:cTn>
                              </p:par>
                            </p:childTnLst>
                          </p:cTn>
                        </p:par>
                        <p:par>
                          <p:cTn id="86" fill="hold">
                            <p:stCondLst>
                              <p:cond delay="2000"/>
                            </p:stCondLst>
                            <p:childTnLst>
                              <p:par>
                                <p:cTn id="87" presetID="22" presetClass="entr" presetSubtype="8" fill="hold" nodeType="afterEffect">
                                  <p:stCondLst>
                                    <p:cond delay="0"/>
                                  </p:stCondLst>
                                  <p:childTnLst>
                                    <p:set>
                                      <p:cBhvr>
                                        <p:cTn id="88" dur="1" fill="hold">
                                          <p:stCondLst>
                                            <p:cond delay="0"/>
                                          </p:stCondLst>
                                        </p:cTn>
                                        <p:tgtEl>
                                          <p:spTgt spid="147"/>
                                        </p:tgtEl>
                                        <p:attrNameLst>
                                          <p:attrName>style.visibility</p:attrName>
                                        </p:attrNameLst>
                                      </p:cBhvr>
                                      <p:to>
                                        <p:strVal val="visible"/>
                                      </p:to>
                                    </p:set>
                                    <p:animEffect transition="in" filter="wipe(left)">
                                      <p:cBhvr>
                                        <p:cTn id="89" dur="500"/>
                                        <p:tgtEl>
                                          <p:spTgt spid="147"/>
                                        </p:tgtEl>
                                      </p:cBhvr>
                                    </p:animEffect>
                                  </p:childTnLst>
                                </p:cTn>
                              </p:par>
                            </p:childTnLst>
                          </p:cTn>
                        </p:par>
                        <p:par>
                          <p:cTn id="90" fill="hold">
                            <p:stCondLst>
                              <p:cond delay="2500"/>
                            </p:stCondLst>
                            <p:childTnLst>
                              <p:par>
                                <p:cTn id="91" presetID="22" presetClass="entr" presetSubtype="8" fill="hold" nodeType="afterEffect">
                                  <p:stCondLst>
                                    <p:cond delay="0"/>
                                  </p:stCondLst>
                                  <p:childTnLst>
                                    <p:set>
                                      <p:cBhvr>
                                        <p:cTn id="92" dur="1" fill="hold">
                                          <p:stCondLst>
                                            <p:cond delay="0"/>
                                          </p:stCondLst>
                                        </p:cTn>
                                        <p:tgtEl>
                                          <p:spTgt spid="148"/>
                                        </p:tgtEl>
                                        <p:attrNameLst>
                                          <p:attrName>style.visibility</p:attrName>
                                        </p:attrNameLst>
                                      </p:cBhvr>
                                      <p:to>
                                        <p:strVal val="visible"/>
                                      </p:to>
                                    </p:set>
                                    <p:animEffect transition="in" filter="wipe(left)">
                                      <p:cBhvr>
                                        <p:cTn id="93" dur="500"/>
                                        <p:tgtEl>
                                          <p:spTgt spid="148"/>
                                        </p:tgtEl>
                                      </p:cBhvr>
                                    </p:animEffect>
                                  </p:childTnLst>
                                </p:cTn>
                              </p:par>
                            </p:childTnLst>
                          </p:cTn>
                        </p:par>
                        <p:par>
                          <p:cTn id="94" fill="hold">
                            <p:stCondLst>
                              <p:cond delay="3000"/>
                            </p:stCondLst>
                            <p:childTnLst>
                              <p:par>
                                <p:cTn id="95" presetID="22" presetClass="entr" presetSubtype="8" fill="hold" nodeType="afterEffect">
                                  <p:stCondLst>
                                    <p:cond delay="0"/>
                                  </p:stCondLst>
                                  <p:childTnLst>
                                    <p:set>
                                      <p:cBhvr>
                                        <p:cTn id="96" dur="1" fill="hold">
                                          <p:stCondLst>
                                            <p:cond delay="0"/>
                                          </p:stCondLst>
                                        </p:cTn>
                                        <p:tgtEl>
                                          <p:spTgt spid="149"/>
                                        </p:tgtEl>
                                        <p:attrNameLst>
                                          <p:attrName>style.visibility</p:attrName>
                                        </p:attrNameLst>
                                      </p:cBhvr>
                                      <p:to>
                                        <p:strVal val="visible"/>
                                      </p:to>
                                    </p:set>
                                    <p:animEffect transition="in" filter="wipe(left)">
                                      <p:cBhvr>
                                        <p:cTn id="97" dur="500"/>
                                        <p:tgtEl>
                                          <p:spTgt spid="149"/>
                                        </p:tgtEl>
                                      </p:cBhvr>
                                    </p:animEffect>
                                  </p:childTnLst>
                                </p:cTn>
                              </p:par>
                            </p:childTnLst>
                          </p:cTn>
                        </p:par>
                        <p:par>
                          <p:cTn id="98" fill="hold">
                            <p:stCondLst>
                              <p:cond delay="3500"/>
                            </p:stCondLst>
                            <p:childTnLst>
                              <p:par>
                                <p:cTn id="99" presetID="22" presetClass="entr" presetSubtype="8" fill="hold" nodeType="afterEffect">
                                  <p:stCondLst>
                                    <p:cond delay="0"/>
                                  </p:stCondLst>
                                  <p:childTnLst>
                                    <p:set>
                                      <p:cBhvr>
                                        <p:cTn id="100" dur="1" fill="hold">
                                          <p:stCondLst>
                                            <p:cond delay="0"/>
                                          </p:stCondLst>
                                        </p:cTn>
                                        <p:tgtEl>
                                          <p:spTgt spid="150"/>
                                        </p:tgtEl>
                                        <p:attrNameLst>
                                          <p:attrName>style.visibility</p:attrName>
                                        </p:attrNameLst>
                                      </p:cBhvr>
                                      <p:to>
                                        <p:strVal val="visible"/>
                                      </p:to>
                                    </p:set>
                                    <p:animEffect transition="in" filter="wipe(left)">
                                      <p:cBhvr>
                                        <p:cTn id="101" dur="500"/>
                                        <p:tgtEl>
                                          <p:spTgt spid="150"/>
                                        </p:tgtEl>
                                      </p:cBhvr>
                                    </p:animEffect>
                                  </p:childTnLst>
                                </p:cTn>
                              </p:par>
                            </p:childTnLst>
                          </p:cTn>
                        </p:par>
                        <p:par>
                          <p:cTn id="102" fill="hold">
                            <p:stCondLst>
                              <p:cond delay="4000"/>
                            </p:stCondLst>
                            <p:childTnLst>
                              <p:par>
                                <p:cTn id="103" presetID="22" presetClass="entr" presetSubtype="8" fill="hold" nodeType="afterEffect">
                                  <p:stCondLst>
                                    <p:cond delay="0"/>
                                  </p:stCondLst>
                                  <p:childTnLst>
                                    <p:set>
                                      <p:cBhvr>
                                        <p:cTn id="104" dur="1" fill="hold">
                                          <p:stCondLst>
                                            <p:cond delay="0"/>
                                          </p:stCondLst>
                                        </p:cTn>
                                        <p:tgtEl>
                                          <p:spTgt spid="125"/>
                                        </p:tgtEl>
                                        <p:attrNameLst>
                                          <p:attrName>style.visibility</p:attrName>
                                        </p:attrNameLst>
                                      </p:cBhvr>
                                      <p:to>
                                        <p:strVal val="visible"/>
                                      </p:to>
                                    </p:set>
                                    <p:animEffect transition="in" filter="wipe(left)">
                                      <p:cBhvr>
                                        <p:cTn id="105" dur="500"/>
                                        <p:tgtEl>
                                          <p:spTgt spid="12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
                                            <p:txEl>
                                              <p:pRg st="2" end="2"/>
                                            </p:txEl>
                                          </p:spTgt>
                                        </p:tgtEl>
                                        <p:attrNameLst>
                                          <p:attrName>style.visibility</p:attrName>
                                        </p:attrNameLst>
                                      </p:cBhvr>
                                      <p:to>
                                        <p:strVal val="visible"/>
                                      </p:to>
                                    </p:set>
                                    <p:animEffect transition="in" filter="wipe(left)">
                                      <p:cBhvr>
                                        <p:cTn id="110" dur="500"/>
                                        <p:tgtEl>
                                          <p:spTgt spid="3">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3">
                                            <p:txEl>
                                              <p:pRg st="3" end="3"/>
                                            </p:txEl>
                                          </p:spTgt>
                                        </p:tgtEl>
                                        <p:attrNameLst>
                                          <p:attrName>style.visibility</p:attrName>
                                        </p:attrNameLst>
                                      </p:cBhvr>
                                      <p:to>
                                        <p:strVal val="visible"/>
                                      </p:to>
                                    </p:set>
                                    <p:animEffect transition="in" filter="wipe(left)">
                                      <p:cBhvr>
                                        <p:cTn id="115" dur="500"/>
                                        <p:tgtEl>
                                          <p:spTgt spid="3">
                                            <p:txEl>
                                              <p:pRg st="3" end="3"/>
                                            </p:txEl>
                                          </p:spTgt>
                                        </p:tgtEl>
                                      </p:cBhvr>
                                    </p:animEffect>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114"/>
                                        </p:tgtEl>
                                        <p:attrNameLst>
                                          <p:attrName>style.visibility</p:attrName>
                                        </p:attrNameLst>
                                      </p:cBhvr>
                                      <p:to>
                                        <p:strVal val="visible"/>
                                      </p:to>
                                    </p:set>
                                    <p:animEffect transition="in" filter="fade">
                                      <p:cBhvr>
                                        <p:cTn id="119" dur="500"/>
                                        <p:tgtEl>
                                          <p:spTgt spid="114"/>
                                        </p:tgtEl>
                                      </p:cBhvr>
                                    </p:animEffect>
                                  </p:childTnLst>
                                </p:cTn>
                              </p:par>
                            </p:childTnLst>
                          </p:cTn>
                        </p:par>
                        <p:par>
                          <p:cTn id="120" fill="hold">
                            <p:stCondLst>
                              <p:cond delay="1000"/>
                            </p:stCondLst>
                            <p:childTnLst>
                              <p:par>
                                <p:cTn id="121" presetID="10" presetClass="entr" presetSubtype="0" fill="hold" grpId="0" nodeType="afterEffect">
                                  <p:stCondLst>
                                    <p:cond delay="0"/>
                                  </p:stCondLst>
                                  <p:childTnLst>
                                    <p:set>
                                      <p:cBhvr>
                                        <p:cTn id="122" dur="1" fill="hold">
                                          <p:stCondLst>
                                            <p:cond delay="0"/>
                                          </p:stCondLst>
                                        </p:cTn>
                                        <p:tgtEl>
                                          <p:spTgt spid="113"/>
                                        </p:tgtEl>
                                        <p:attrNameLst>
                                          <p:attrName>style.visibility</p:attrName>
                                        </p:attrNameLst>
                                      </p:cBhvr>
                                      <p:to>
                                        <p:strVal val="visible"/>
                                      </p:to>
                                    </p:set>
                                    <p:animEffect transition="in" filter="fade">
                                      <p:cBhvr>
                                        <p:cTn id="123" dur="500"/>
                                        <p:tgtEl>
                                          <p:spTgt spid="113"/>
                                        </p:tgtEl>
                                      </p:cBhvr>
                                    </p:animEffect>
                                  </p:childTnLst>
                                </p:cTn>
                              </p:par>
                            </p:childTnLst>
                          </p:cTn>
                        </p:par>
                        <p:par>
                          <p:cTn id="124" fill="hold">
                            <p:stCondLst>
                              <p:cond delay="1500"/>
                            </p:stCondLst>
                            <p:childTnLst>
                              <p:par>
                                <p:cTn id="125" presetID="10" presetClass="entr" presetSubtype="0" fill="hold" grpId="0" nodeType="afterEffect">
                                  <p:stCondLst>
                                    <p:cond delay="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500"/>
                                        <p:tgtEl>
                                          <p:spTgt spid="112"/>
                                        </p:tgtEl>
                                      </p:cBhvr>
                                    </p:animEffect>
                                  </p:childTnLst>
                                </p:cTn>
                              </p:par>
                            </p:childTnLst>
                          </p:cTn>
                        </p:par>
                        <p:par>
                          <p:cTn id="128" fill="hold">
                            <p:stCondLst>
                              <p:cond delay="2000"/>
                            </p:stCondLst>
                            <p:childTnLst>
                              <p:par>
                                <p:cTn id="129" presetID="10" presetClass="entr" presetSubtype="0" fill="hold" grpId="0" nodeType="after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500"/>
                                        <p:tgtEl>
                                          <p:spTgt spid="33"/>
                                        </p:tgtEl>
                                      </p:cBhvr>
                                    </p:animEffect>
                                  </p:childTnLst>
                                </p:cTn>
                              </p:par>
                            </p:childTnLst>
                          </p:cTn>
                        </p:par>
                        <p:par>
                          <p:cTn id="132" fill="hold">
                            <p:stCondLst>
                              <p:cond delay="2500"/>
                            </p:stCondLst>
                            <p:childTnLst>
                              <p:par>
                                <p:cTn id="133" presetID="10" presetClass="entr" presetSubtype="0"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500"/>
                                        <p:tgtEl>
                                          <p:spTgt spid="34"/>
                                        </p:tgtEl>
                                      </p:cBhvr>
                                    </p:animEffect>
                                  </p:childTnLst>
                                </p:cTn>
                              </p:par>
                            </p:childTnLst>
                          </p:cTn>
                        </p:par>
                        <p:par>
                          <p:cTn id="136" fill="hold">
                            <p:stCondLst>
                              <p:cond delay="3000"/>
                            </p:stCondLst>
                            <p:childTnLst>
                              <p:par>
                                <p:cTn id="137" presetID="10" presetClass="entr" presetSubtype="0" fill="hold" grpId="0"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childTnLst>
                          </p:cTn>
                        </p:par>
                        <p:par>
                          <p:cTn id="140" fill="hold">
                            <p:stCondLst>
                              <p:cond delay="3500"/>
                            </p:stCondLst>
                            <p:childTnLst>
                              <p:par>
                                <p:cTn id="141" presetID="10" presetClass="entr" presetSubtype="0" fill="hold" grpId="0" nodeType="after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fade">
                                      <p:cBhvr>
                                        <p:cTn id="143" dur="500"/>
                                        <p:tgtEl>
                                          <p:spTgt spid="50"/>
                                        </p:tgtEl>
                                      </p:cBhvr>
                                    </p:animEffect>
                                  </p:childTnLst>
                                </p:cTn>
                              </p:par>
                            </p:childTnLst>
                          </p:cTn>
                        </p:par>
                        <p:par>
                          <p:cTn id="144" fill="hold">
                            <p:stCondLst>
                              <p:cond delay="4000"/>
                            </p:stCondLst>
                            <p:childTnLst>
                              <p:par>
                                <p:cTn id="145" presetID="10" presetClass="entr" presetSubtype="0" fill="hold" grpId="0" nodeType="afterEffect">
                                  <p:stCondLst>
                                    <p:cond delay="0"/>
                                  </p:stCondLst>
                                  <p:childTnLst>
                                    <p:set>
                                      <p:cBhvr>
                                        <p:cTn id="146" dur="1" fill="hold">
                                          <p:stCondLst>
                                            <p:cond delay="0"/>
                                          </p:stCondLst>
                                        </p:cTn>
                                        <p:tgtEl>
                                          <p:spTgt spid="49"/>
                                        </p:tgtEl>
                                        <p:attrNameLst>
                                          <p:attrName>style.visibility</p:attrName>
                                        </p:attrNameLst>
                                      </p:cBhvr>
                                      <p:to>
                                        <p:strVal val="visible"/>
                                      </p:to>
                                    </p:set>
                                    <p:animEffect transition="in" filter="fade">
                                      <p:cBhvr>
                                        <p:cTn id="147" dur="500"/>
                                        <p:tgtEl>
                                          <p:spTgt spid="49"/>
                                        </p:tgtEl>
                                      </p:cBhvr>
                                    </p:animEffect>
                                  </p:childTnLst>
                                </p:cTn>
                              </p:par>
                            </p:childTnLst>
                          </p:cTn>
                        </p:par>
                        <p:par>
                          <p:cTn id="148" fill="hold">
                            <p:stCondLst>
                              <p:cond delay="4500"/>
                            </p:stCondLst>
                            <p:childTnLst>
                              <p:par>
                                <p:cTn id="149" presetID="10" presetClass="entr" presetSubtype="0" fill="hold" grpId="0" nodeType="after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fade">
                                      <p:cBhvr>
                                        <p:cTn id="151" dur="500"/>
                                        <p:tgtEl>
                                          <p:spTgt spid="48"/>
                                        </p:tgtEl>
                                      </p:cBhvr>
                                    </p:animEffect>
                                  </p:childTnLst>
                                </p:cTn>
                              </p:par>
                            </p:childTnLst>
                          </p:cTn>
                        </p:par>
                        <p:par>
                          <p:cTn id="152" fill="hold">
                            <p:stCondLst>
                              <p:cond delay="5000"/>
                            </p:stCondLst>
                            <p:childTnLst>
                              <p:par>
                                <p:cTn id="153" presetID="10" presetClass="entr" presetSubtype="0" fill="hold" grpId="0" nodeType="afterEffect">
                                  <p:stCondLst>
                                    <p:cond delay="0"/>
                                  </p:stCondLst>
                                  <p:childTnLst>
                                    <p:set>
                                      <p:cBhvr>
                                        <p:cTn id="154" dur="1" fill="hold">
                                          <p:stCondLst>
                                            <p:cond delay="0"/>
                                          </p:stCondLst>
                                        </p:cTn>
                                        <p:tgtEl>
                                          <p:spTgt spid="79"/>
                                        </p:tgtEl>
                                        <p:attrNameLst>
                                          <p:attrName>style.visibility</p:attrName>
                                        </p:attrNameLst>
                                      </p:cBhvr>
                                      <p:to>
                                        <p:strVal val="visible"/>
                                      </p:to>
                                    </p:set>
                                    <p:animEffect transition="in" filter="fade">
                                      <p:cBhvr>
                                        <p:cTn id="155" dur="500"/>
                                        <p:tgtEl>
                                          <p:spTgt spid="79"/>
                                        </p:tgtEl>
                                      </p:cBhvr>
                                    </p:animEffect>
                                  </p:childTnLst>
                                </p:cTn>
                              </p:par>
                            </p:childTnLst>
                          </p:cTn>
                        </p:par>
                        <p:par>
                          <p:cTn id="156" fill="hold">
                            <p:stCondLst>
                              <p:cond delay="5500"/>
                            </p:stCondLst>
                            <p:childTnLst>
                              <p:par>
                                <p:cTn id="157" presetID="10" presetClass="entr" presetSubtype="0" fill="hold" grpId="0" nodeType="afterEffect">
                                  <p:stCondLst>
                                    <p:cond delay="0"/>
                                  </p:stCondLst>
                                  <p:childTnLst>
                                    <p:set>
                                      <p:cBhvr>
                                        <p:cTn id="158" dur="1" fill="hold">
                                          <p:stCondLst>
                                            <p:cond delay="0"/>
                                          </p:stCondLst>
                                        </p:cTn>
                                        <p:tgtEl>
                                          <p:spTgt spid="78"/>
                                        </p:tgtEl>
                                        <p:attrNameLst>
                                          <p:attrName>style.visibility</p:attrName>
                                        </p:attrNameLst>
                                      </p:cBhvr>
                                      <p:to>
                                        <p:strVal val="visible"/>
                                      </p:to>
                                    </p:set>
                                    <p:animEffect transition="in" filter="fade">
                                      <p:cBhvr>
                                        <p:cTn id="159" dur="500"/>
                                        <p:tgtEl>
                                          <p:spTgt spid="78"/>
                                        </p:tgtEl>
                                      </p:cBhvr>
                                    </p:animEffect>
                                  </p:childTnLst>
                                </p:cTn>
                              </p:par>
                            </p:childTnLst>
                          </p:cTn>
                        </p:par>
                        <p:par>
                          <p:cTn id="160" fill="hold">
                            <p:stCondLst>
                              <p:cond delay="6000"/>
                            </p:stCondLst>
                            <p:childTnLst>
                              <p:par>
                                <p:cTn id="161" presetID="10" presetClass="entr" presetSubtype="0" fill="hold" grpId="0" nodeType="after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fade">
                                      <p:cBhvr>
                                        <p:cTn id="163" dur="500"/>
                                        <p:tgtEl>
                                          <p:spTgt spid="80"/>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3">
                                            <p:txEl>
                                              <p:pRg st="4" end="4"/>
                                            </p:txEl>
                                          </p:spTgt>
                                        </p:tgtEl>
                                        <p:attrNameLst>
                                          <p:attrName>style.visibility</p:attrName>
                                        </p:attrNameLst>
                                      </p:cBhvr>
                                      <p:to>
                                        <p:strVal val="visible"/>
                                      </p:to>
                                    </p:set>
                                    <p:animEffect transition="in" filter="wipe(left)">
                                      <p:cBhvr>
                                        <p:cTn id="168" dur="500"/>
                                        <p:tgtEl>
                                          <p:spTgt spid="3">
                                            <p:txEl>
                                              <p:pRg st="4" end="4"/>
                                            </p:txEl>
                                          </p:spTgt>
                                        </p:tgtEl>
                                      </p:cBhvr>
                                    </p:animEffect>
                                  </p:childTnLst>
                                </p:cTn>
                              </p:par>
                            </p:childTnLst>
                          </p:cTn>
                        </p:par>
                        <p:par>
                          <p:cTn id="169" fill="hold">
                            <p:stCondLst>
                              <p:cond delay="500"/>
                            </p:stCondLst>
                            <p:childTnLst>
                              <p:par>
                                <p:cTn id="170" presetID="10" presetClass="entr" presetSubtype="0" fill="hold" nodeType="after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fade">
                                      <p:cBhvr>
                                        <p:cTn id="172" dur="500"/>
                                        <p:tgtEl>
                                          <p:spTgt spid="27"/>
                                        </p:tgtEl>
                                      </p:cBhvr>
                                    </p:animEffect>
                                  </p:childTnLst>
                                </p:cTn>
                              </p:par>
                            </p:childTnLst>
                          </p:cTn>
                        </p:par>
                        <p:par>
                          <p:cTn id="173" fill="hold">
                            <p:stCondLst>
                              <p:cond delay="1000"/>
                            </p:stCondLst>
                            <p:childTnLst>
                              <p:par>
                                <p:cTn id="174" presetID="10" presetClass="entr" presetSubtype="0" fill="hold" nodeType="afterEffect">
                                  <p:stCondLst>
                                    <p:cond delay="0"/>
                                  </p:stCondLst>
                                  <p:childTnLst>
                                    <p:set>
                                      <p:cBhvr>
                                        <p:cTn id="175" dur="1" fill="hold">
                                          <p:stCondLst>
                                            <p:cond delay="0"/>
                                          </p:stCondLst>
                                        </p:cTn>
                                        <p:tgtEl>
                                          <p:spTgt spid="28"/>
                                        </p:tgtEl>
                                        <p:attrNameLst>
                                          <p:attrName>style.visibility</p:attrName>
                                        </p:attrNameLst>
                                      </p:cBhvr>
                                      <p:to>
                                        <p:strVal val="visible"/>
                                      </p:to>
                                    </p:set>
                                    <p:animEffect transition="in" filter="fade">
                                      <p:cBhvr>
                                        <p:cTn id="176" dur="500"/>
                                        <p:tgtEl>
                                          <p:spTgt spid="28"/>
                                        </p:tgtEl>
                                      </p:cBhvr>
                                    </p:animEffect>
                                  </p:childTnLst>
                                </p:cTn>
                              </p:par>
                            </p:childTnLst>
                          </p:cTn>
                        </p:par>
                        <p:par>
                          <p:cTn id="177" fill="hold">
                            <p:stCondLst>
                              <p:cond delay="1500"/>
                            </p:stCondLst>
                            <p:childTnLst>
                              <p:par>
                                <p:cTn id="178" presetID="10" presetClass="entr" presetSubtype="0" fill="hold" nodeType="afterEffect">
                                  <p:stCondLst>
                                    <p:cond delay="0"/>
                                  </p:stCondLst>
                                  <p:childTnLst>
                                    <p:set>
                                      <p:cBhvr>
                                        <p:cTn id="179" dur="1" fill="hold">
                                          <p:stCondLst>
                                            <p:cond delay="0"/>
                                          </p:stCondLst>
                                        </p:cTn>
                                        <p:tgtEl>
                                          <p:spTgt spid="119"/>
                                        </p:tgtEl>
                                        <p:attrNameLst>
                                          <p:attrName>style.visibility</p:attrName>
                                        </p:attrNameLst>
                                      </p:cBhvr>
                                      <p:to>
                                        <p:strVal val="visible"/>
                                      </p:to>
                                    </p:set>
                                    <p:animEffect transition="in" filter="fade">
                                      <p:cBhvr>
                                        <p:cTn id="180" dur="500"/>
                                        <p:tgtEl>
                                          <p:spTgt spid="119"/>
                                        </p:tgtEl>
                                      </p:cBhvr>
                                    </p:animEffect>
                                  </p:childTnLst>
                                </p:cTn>
                              </p:par>
                            </p:childTnLst>
                          </p:cTn>
                        </p:par>
                        <p:par>
                          <p:cTn id="181" fill="hold">
                            <p:stCondLst>
                              <p:cond delay="2000"/>
                            </p:stCondLst>
                            <p:childTnLst>
                              <p:par>
                                <p:cTn id="182" presetID="10" presetClass="entr" presetSubtype="0" fill="hold" nodeType="afterEffect">
                                  <p:stCondLst>
                                    <p:cond delay="0"/>
                                  </p:stCondLst>
                                  <p:childTnLst>
                                    <p:set>
                                      <p:cBhvr>
                                        <p:cTn id="183" dur="1" fill="hold">
                                          <p:stCondLst>
                                            <p:cond delay="0"/>
                                          </p:stCondLst>
                                        </p:cTn>
                                        <p:tgtEl>
                                          <p:spTgt spid="40"/>
                                        </p:tgtEl>
                                        <p:attrNameLst>
                                          <p:attrName>style.visibility</p:attrName>
                                        </p:attrNameLst>
                                      </p:cBhvr>
                                      <p:to>
                                        <p:strVal val="visible"/>
                                      </p:to>
                                    </p:set>
                                    <p:animEffect transition="in" filter="fade">
                                      <p:cBhvr>
                                        <p:cTn id="184" dur="500"/>
                                        <p:tgtEl>
                                          <p:spTgt spid="40"/>
                                        </p:tgtEl>
                                      </p:cBhvr>
                                    </p:animEffect>
                                  </p:childTnLst>
                                </p:cTn>
                              </p:par>
                            </p:childTnLst>
                          </p:cTn>
                        </p:par>
                        <p:par>
                          <p:cTn id="185" fill="hold">
                            <p:stCondLst>
                              <p:cond delay="2500"/>
                            </p:stCondLst>
                            <p:childTnLst>
                              <p:par>
                                <p:cTn id="186" presetID="10" presetClass="entr" presetSubtype="0" fill="hold" nodeType="after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childTnLst>
                          </p:cTn>
                        </p:par>
                        <p:par>
                          <p:cTn id="189" fill="hold">
                            <p:stCondLst>
                              <p:cond delay="3000"/>
                            </p:stCondLst>
                            <p:childTnLst>
                              <p:par>
                                <p:cTn id="190" presetID="10" presetClass="entr" presetSubtype="0" fill="hold" nodeType="afterEffect">
                                  <p:stCondLst>
                                    <p:cond delay="0"/>
                                  </p:stCondLst>
                                  <p:childTnLst>
                                    <p:set>
                                      <p:cBhvr>
                                        <p:cTn id="191" dur="1" fill="hold">
                                          <p:stCondLst>
                                            <p:cond delay="0"/>
                                          </p:stCondLst>
                                        </p:cTn>
                                        <p:tgtEl>
                                          <p:spTgt spid="41"/>
                                        </p:tgtEl>
                                        <p:attrNameLst>
                                          <p:attrName>style.visibility</p:attrName>
                                        </p:attrNameLst>
                                      </p:cBhvr>
                                      <p:to>
                                        <p:strVal val="visible"/>
                                      </p:to>
                                    </p:set>
                                    <p:animEffect transition="in" filter="fade">
                                      <p:cBhvr>
                                        <p:cTn id="192" dur="500"/>
                                        <p:tgtEl>
                                          <p:spTgt spid="41"/>
                                        </p:tgtEl>
                                      </p:cBhvr>
                                    </p:animEffect>
                                  </p:childTnLst>
                                </p:cTn>
                              </p:par>
                            </p:childTnLst>
                          </p:cTn>
                        </p:par>
                        <p:par>
                          <p:cTn id="193" fill="hold">
                            <p:stCondLst>
                              <p:cond delay="3500"/>
                            </p:stCondLst>
                            <p:childTnLst>
                              <p:par>
                                <p:cTn id="194" presetID="10" presetClass="entr" presetSubtype="0" fill="hold" nodeType="afterEffect">
                                  <p:stCondLst>
                                    <p:cond delay="0"/>
                                  </p:stCondLst>
                                  <p:childTnLst>
                                    <p:set>
                                      <p:cBhvr>
                                        <p:cTn id="195" dur="1" fill="hold">
                                          <p:stCondLst>
                                            <p:cond delay="0"/>
                                          </p:stCondLst>
                                        </p:cTn>
                                        <p:tgtEl>
                                          <p:spTgt spid="85"/>
                                        </p:tgtEl>
                                        <p:attrNameLst>
                                          <p:attrName>style.visibility</p:attrName>
                                        </p:attrNameLst>
                                      </p:cBhvr>
                                      <p:to>
                                        <p:strVal val="visible"/>
                                      </p:to>
                                    </p:set>
                                    <p:animEffect transition="in" filter="fade">
                                      <p:cBhvr>
                                        <p:cTn id="196" dur="500"/>
                                        <p:tgtEl>
                                          <p:spTgt spid="85"/>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nodeType="clickEffect">
                                  <p:stCondLst>
                                    <p:cond delay="0"/>
                                  </p:stCondLst>
                                  <p:childTnLst>
                                    <p:set>
                                      <p:cBhvr>
                                        <p:cTn id="200" dur="1" fill="hold">
                                          <p:stCondLst>
                                            <p:cond delay="0"/>
                                          </p:stCondLst>
                                        </p:cTn>
                                        <p:tgtEl>
                                          <p:spTgt spid="3">
                                            <p:txEl>
                                              <p:pRg st="5" end="5"/>
                                            </p:txEl>
                                          </p:spTgt>
                                        </p:tgtEl>
                                        <p:attrNameLst>
                                          <p:attrName>style.visibility</p:attrName>
                                        </p:attrNameLst>
                                      </p:cBhvr>
                                      <p:to>
                                        <p:strVal val="visible"/>
                                      </p:to>
                                    </p:set>
                                    <p:animEffect transition="in" filter="wipe(left)">
                                      <p:cBhvr>
                                        <p:cTn id="201" dur="500"/>
                                        <p:tgtEl>
                                          <p:spTgt spid="3">
                                            <p:txEl>
                                              <p:pRg st="5" end="5"/>
                                            </p:txEl>
                                          </p:spTgt>
                                        </p:tgtEl>
                                      </p:cBhvr>
                                    </p:animEffect>
                                  </p:childTnLst>
                                </p:cTn>
                              </p:par>
                            </p:childTnLst>
                          </p:cTn>
                        </p:par>
                        <p:par>
                          <p:cTn id="202" fill="hold">
                            <p:stCondLst>
                              <p:cond delay="500"/>
                            </p:stCondLst>
                            <p:childTnLst>
                              <p:par>
                                <p:cTn id="203" presetID="10" presetClass="entr" presetSubtype="0" fill="hold" grpId="0" nodeType="afterEffect">
                                  <p:stCondLst>
                                    <p:cond delay="0"/>
                                  </p:stCondLst>
                                  <p:childTnLst>
                                    <p:set>
                                      <p:cBhvr>
                                        <p:cTn id="204" dur="1" fill="hold">
                                          <p:stCondLst>
                                            <p:cond delay="0"/>
                                          </p:stCondLst>
                                        </p:cTn>
                                        <p:tgtEl>
                                          <p:spTgt spid="111"/>
                                        </p:tgtEl>
                                        <p:attrNameLst>
                                          <p:attrName>style.visibility</p:attrName>
                                        </p:attrNameLst>
                                      </p:cBhvr>
                                      <p:to>
                                        <p:strVal val="visible"/>
                                      </p:to>
                                    </p:set>
                                    <p:animEffect transition="in" filter="fade">
                                      <p:cBhvr>
                                        <p:cTn id="205" dur="500"/>
                                        <p:tgtEl>
                                          <p:spTgt spid="111"/>
                                        </p:tgtEl>
                                      </p:cBhvr>
                                    </p:animEffect>
                                  </p:childTnLst>
                                </p:cTn>
                              </p:par>
                            </p:childTnLst>
                          </p:cTn>
                        </p:par>
                        <p:par>
                          <p:cTn id="206" fill="hold">
                            <p:stCondLst>
                              <p:cond delay="1000"/>
                            </p:stCondLst>
                            <p:childTnLst>
                              <p:par>
                                <p:cTn id="207" presetID="10" presetClass="entr" presetSubtype="0" fill="hold" grpId="1" nodeType="afterEffect">
                                  <p:stCondLst>
                                    <p:cond delay="0"/>
                                  </p:stCondLst>
                                  <p:childTnLst>
                                    <p:set>
                                      <p:cBhvr>
                                        <p:cTn id="208" dur="1" fill="hold">
                                          <p:stCondLst>
                                            <p:cond delay="0"/>
                                          </p:stCondLst>
                                        </p:cTn>
                                        <p:tgtEl>
                                          <p:spTgt spid="32"/>
                                        </p:tgtEl>
                                        <p:attrNameLst>
                                          <p:attrName>style.visibility</p:attrName>
                                        </p:attrNameLst>
                                      </p:cBhvr>
                                      <p:to>
                                        <p:strVal val="visible"/>
                                      </p:to>
                                    </p:set>
                                    <p:animEffect transition="in" filter="fade">
                                      <p:cBhvr>
                                        <p:cTn id="209" dur="500"/>
                                        <p:tgtEl>
                                          <p:spTgt spid="32"/>
                                        </p:tgtEl>
                                      </p:cBhvr>
                                    </p:animEffect>
                                  </p:childTnLst>
                                </p:cTn>
                              </p:par>
                            </p:childTnLst>
                          </p:cTn>
                        </p:par>
                        <p:par>
                          <p:cTn id="210" fill="hold">
                            <p:stCondLst>
                              <p:cond delay="1500"/>
                            </p:stCondLst>
                            <p:childTnLst>
                              <p:par>
                                <p:cTn id="211" presetID="10" presetClass="entr" presetSubtype="0" fill="hold" grpId="0" nodeType="afterEffect">
                                  <p:stCondLst>
                                    <p:cond delay="0"/>
                                  </p:stCondLst>
                                  <p:childTnLst>
                                    <p:set>
                                      <p:cBhvr>
                                        <p:cTn id="212" dur="1" fill="hold">
                                          <p:stCondLst>
                                            <p:cond delay="0"/>
                                          </p:stCondLst>
                                        </p:cTn>
                                        <p:tgtEl>
                                          <p:spTgt spid="47"/>
                                        </p:tgtEl>
                                        <p:attrNameLst>
                                          <p:attrName>style.visibility</p:attrName>
                                        </p:attrNameLst>
                                      </p:cBhvr>
                                      <p:to>
                                        <p:strVal val="visible"/>
                                      </p:to>
                                    </p:set>
                                    <p:animEffect transition="in" filter="fade">
                                      <p:cBhvr>
                                        <p:cTn id="213" dur="500"/>
                                        <p:tgtEl>
                                          <p:spTgt spid="47"/>
                                        </p:tgtEl>
                                      </p:cBhvr>
                                    </p:animEffect>
                                  </p:childTnLst>
                                </p:cTn>
                              </p:par>
                            </p:childTnLst>
                          </p:cTn>
                        </p:par>
                        <p:par>
                          <p:cTn id="214" fill="hold">
                            <p:stCondLst>
                              <p:cond delay="2000"/>
                            </p:stCondLst>
                            <p:childTnLst>
                              <p:par>
                                <p:cTn id="215" presetID="10" presetClass="entr" presetSubtype="0" fill="hold" grpId="1" nodeType="after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fade">
                                      <p:cBhvr>
                                        <p:cTn id="2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33" grpId="0" animBg="1"/>
      <p:bldP spid="34" grpId="0" animBg="1"/>
      <p:bldP spid="35" grpId="0" animBg="1"/>
      <p:bldP spid="48" grpId="0" animBg="1"/>
      <p:bldP spid="49" grpId="0" animBg="1"/>
      <p:bldP spid="50" grpId="0" animBg="1"/>
      <p:bldP spid="78" grpId="0" animBg="1"/>
      <p:bldP spid="79" grpId="0" animBg="1"/>
      <p:bldP spid="80" grpId="0" animBg="1"/>
      <p:bldP spid="4" grpId="0" animBg="1"/>
      <p:bldP spid="83" grpId="0" animBg="1"/>
      <p:bldP spid="86" grpId="0" animBg="1"/>
      <p:bldP spid="87" grpId="0" animBg="1"/>
      <p:bldP spid="88" grpId="0" animBg="1"/>
      <p:bldP spid="110" grpId="0" animBg="1"/>
      <p:bldP spid="38" grpId="0" animBg="1"/>
      <p:bldP spid="46" grpId="0" animBg="1"/>
      <p:bldP spid="76" grpId="0" animBg="1"/>
      <p:bldP spid="115" grpId="0"/>
      <p:bldP spid="36" grpId="0"/>
      <p:bldP spid="51" grpId="0"/>
      <p:bldP spid="81" grpId="0"/>
      <p:bldP spid="111" grpId="0"/>
      <p:bldP spid="32" grpId="1"/>
      <p:bldP spid="47" grpId="0"/>
      <p:bldP spid="77"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4796" y="1231900"/>
            <a:ext cx="7783104" cy="5448300"/>
          </a:xfrm>
        </p:spPr>
        <p:txBody>
          <a:bodyPr>
            <a:normAutofit lnSpcReduction="10000"/>
          </a:bodyPr>
          <a:lstStyle/>
          <a:p>
            <a:r>
              <a:rPr lang="en-US" dirty="0" smtClean="0"/>
              <a:t>NSI framework and protocols deal with high level abstract constructs:  “services”, “connections”, “termination points”…</a:t>
            </a:r>
          </a:p>
          <a:p>
            <a:r>
              <a:rPr lang="en-US" dirty="0" smtClean="0"/>
              <a:t>The </a:t>
            </a:r>
            <a:r>
              <a:rPr lang="en-US" dirty="0"/>
              <a:t>NSI protocol </a:t>
            </a:r>
            <a:r>
              <a:rPr lang="en-US" i="1" dirty="0" smtClean="0"/>
              <a:t>standards</a:t>
            </a:r>
            <a:r>
              <a:rPr lang="en-US" dirty="0" smtClean="0"/>
              <a:t> do not define service specific parameters - such as </a:t>
            </a:r>
            <a:r>
              <a:rPr lang="en-US" dirty="0" smtClean="0"/>
              <a:t>“Bandwidth”, or “</a:t>
            </a:r>
            <a:r>
              <a:rPr lang="en-US" dirty="0"/>
              <a:t>F</a:t>
            </a:r>
            <a:r>
              <a:rPr lang="en-US" dirty="0" smtClean="0"/>
              <a:t>rame Error Rate”</a:t>
            </a:r>
            <a:endParaRPr lang="en-US" dirty="0" smtClean="0"/>
          </a:p>
          <a:p>
            <a:r>
              <a:rPr lang="en-US" dirty="0" smtClean="0"/>
              <a:t>These are </a:t>
            </a:r>
            <a:r>
              <a:rPr lang="en-US" i="1" dirty="0" smtClean="0"/>
              <a:t>service specific</a:t>
            </a:r>
            <a:r>
              <a:rPr lang="en-US" dirty="0" smtClean="0"/>
              <a:t> transport parameters, and are defined as part of the “Service Definition” </a:t>
            </a:r>
            <a:endParaRPr lang="en-US" dirty="0" smtClean="0"/>
          </a:p>
          <a:p>
            <a:r>
              <a:rPr lang="en-US" dirty="0" smtClean="0"/>
              <a:t>This allows the service providers to change or create services  </a:t>
            </a:r>
            <a:r>
              <a:rPr lang="en-US" i="1" u="sng" dirty="0" smtClean="0"/>
              <a:t>without needing to change the protocol</a:t>
            </a:r>
            <a:endParaRPr lang="en-US" i="1" u="sng" dirty="0" smtClean="0"/>
          </a:p>
          <a:p>
            <a:r>
              <a:rPr lang="en-US" dirty="0" smtClean="0"/>
              <a:t>NSI leaves technology specific engineering to the network engineers.</a:t>
            </a:r>
          </a:p>
          <a:p>
            <a:r>
              <a:rPr lang="en-US" dirty="0" smtClean="0"/>
              <a:t>NSI standard also does not specify or assume technology specifics for Service Termination Points – these too are service specific.</a:t>
            </a:r>
          </a:p>
        </p:txBody>
      </p:sp>
      <p:sp>
        <p:nvSpPr>
          <p:cNvPr id="3" name="Title 2"/>
          <p:cNvSpPr>
            <a:spLocks noGrp="1"/>
          </p:cNvSpPr>
          <p:nvPr>
            <p:ph type="title"/>
          </p:nvPr>
        </p:nvSpPr>
        <p:spPr>
          <a:xfrm>
            <a:off x="457200" y="338328"/>
            <a:ext cx="8229600" cy="982472"/>
          </a:xfrm>
        </p:spPr>
        <p:txBody>
          <a:bodyPr>
            <a:normAutofit/>
          </a:bodyPr>
          <a:lstStyle/>
          <a:p>
            <a:r>
              <a:rPr lang="en-US" dirty="0" smtClean="0"/>
              <a:t>“Technology Agnostic”  </a:t>
            </a:r>
            <a:endParaRPr lang="en-US" dirty="0"/>
          </a:p>
        </p:txBody>
      </p:sp>
    </p:spTree>
    <p:extLst>
      <p:ext uri="{BB962C8B-B14F-4D97-AF65-F5344CB8AC3E}">
        <p14:creationId xmlns:p14="http://schemas.microsoft.com/office/powerpoint/2010/main" val="275332222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418" y="1591056"/>
            <a:ext cx="8113303" cy="1972321"/>
          </a:xfrm>
        </p:spPr>
        <p:txBody>
          <a:bodyPr>
            <a:normAutofit fontScale="92500" lnSpcReduction="10000"/>
          </a:bodyPr>
          <a:lstStyle/>
          <a:p>
            <a:r>
              <a:rPr lang="en-US" dirty="0" smtClean="0"/>
              <a:t>Relative to any “Network Service” process, the NSI protocol agents participating in the process assume one of two roles:</a:t>
            </a:r>
          </a:p>
          <a:p>
            <a:pPr lvl="1"/>
            <a:r>
              <a:rPr lang="en-US" dirty="0" smtClean="0"/>
              <a:t>Requesting Agent (“</a:t>
            </a:r>
            <a:r>
              <a:rPr lang="en-US" b="1" dirty="0" smtClean="0"/>
              <a:t>RA”</a:t>
            </a:r>
            <a:r>
              <a:rPr lang="en-US" dirty="0" smtClean="0"/>
              <a:t>) – any agent that formulates a service </a:t>
            </a:r>
            <a:r>
              <a:rPr lang="en-US" i="1" u="sng" dirty="0" smtClean="0"/>
              <a:t>request</a:t>
            </a:r>
            <a:r>
              <a:rPr lang="en-US" dirty="0" smtClean="0"/>
              <a:t> presents it to another agent</a:t>
            </a:r>
          </a:p>
          <a:p>
            <a:pPr lvl="1"/>
            <a:r>
              <a:rPr lang="en-US" dirty="0" smtClean="0"/>
              <a:t>Provider Agent (“</a:t>
            </a:r>
            <a:r>
              <a:rPr lang="en-US" b="1" dirty="0" smtClean="0"/>
              <a:t>PA”</a:t>
            </a:r>
            <a:r>
              <a:rPr lang="en-US" dirty="0" smtClean="0"/>
              <a:t>) – an agent that receives a request and acts to </a:t>
            </a:r>
            <a:r>
              <a:rPr lang="en-US" i="1" u="sng" dirty="0" smtClean="0"/>
              <a:t>provide</a:t>
            </a:r>
            <a:r>
              <a:rPr lang="en-US" dirty="0" smtClean="0"/>
              <a:t> </a:t>
            </a:r>
            <a:r>
              <a:rPr lang="en-US" dirty="0" smtClean="0"/>
              <a:t>the </a:t>
            </a:r>
            <a:r>
              <a:rPr lang="en-US" dirty="0" smtClean="0"/>
              <a:t>requested service.</a:t>
            </a:r>
            <a:endParaRPr lang="en-US" dirty="0" smtClean="0"/>
          </a:p>
        </p:txBody>
      </p:sp>
      <p:sp>
        <p:nvSpPr>
          <p:cNvPr id="3" name="Title 2"/>
          <p:cNvSpPr>
            <a:spLocks noGrp="1"/>
          </p:cNvSpPr>
          <p:nvPr>
            <p:ph type="title"/>
          </p:nvPr>
        </p:nvSpPr>
        <p:spPr/>
        <p:txBody>
          <a:bodyPr/>
          <a:lstStyle/>
          <a:p>
            <a:r>
              <a:rPr lang="en-US" dirty="0" smtClean="0"/>
              <a:t>NSI Protocols</a:t>
            </a:r>
            <a:endParaRPr lang="en-US" dirty="0"/>
          </a:p>
        </p:txBody>
      </p:sp>
      <p:grpSp>
        <p:nvGrpSpPr>
          <p:cNvPr id="5" name="Group 4"/>
          <p:cNvGrpSpPr/>
          <p:nvPr/>
        </p:nvGrpSpPr>
        <p:grpSpPr>
          <a:xfrm>
            <a:off x="1742412" y="3731687"/>
            <a:ext cx="6270249" cy="2323756"/>
            <a:chOff x="-1043016" y="1236443"/>
            <a:chExt cx="6270249" cy="2323756"/>
          </a:xfrm>
        </p:grpSpPr>
        <p:sp>
          <p:nvSpPr>
            <p:cNvPr id="7" name="Oval 6"/>
            <p:cNvSpPr/>
            <p:nvPr/>
          </p:nvSpPr>
          <p:spPr>
            <a:xfrm>
              <a:off x="1268042" y="2913868"/>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232435" y="1605775"/>
              <a:ext cx="609600" cy="6096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842035" y="1552425"/>
              <a:ext cx="1365290" cy="646331"/>
            </a:xfrm>
            <a:prstGeom prst="rect">
              <a:avLst/>
            </a:prstGeom>
            <a:noFill/>
          </p:spPr>
          <p:txBody>
            <a:bodyPr wrap="none" rtlCol="0">
              <a:spAutoFit/>
            </a:bodyPr>
            <a:lstStyle/>
            <a:p>
              <a:r>
                <a:rPr lang="en-US" dirty="0" smtClean="0"/>
                <a:t>Requesting </a:t>
              </a:r>
            </a:p>
            <a:p>
              <a:r>
                <a:rPr lang="en-US" dirty="0" smtClean="0"/>
                <a:t>Agent (RA)</a:t>
              </a:r>
              <a:endParaRPr lang="en-US" dirty="0"/>
            </a:p>
          </p:txBody>
        </p:sp>
        <p:grpSp>
          <p:nvGrpSpPr>
            <p:cNvPr id="12" name="Group 14"/>
            <p:cNvGrpSpPr/>
            <p:nvPr/>
          </p:nvGrpSpPr>
          <p:grpSpPr>
            <a:xfrm flipH="1">
              <a:off x="1265138" y="2142083"/>
              <a:ext cx="612504" cy="823448"/>
              <a:chOff x="4121357" y="2486385"/>
              <a:chExt cx="612504" cy="1242607"/>
            </a:xfrm>
          </p:grpSpPr>
          <p:sp>
            <p:nvSpPr>
              <p:cNvPr id="25" name="Freeform 24"/>
              <p:cNvSpPr/>
              <p:nvPr/>
            </p:nvSpPr>
            <p:spPr>
              <a:xfrm>
                <a:off x="4121357" y="248638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flipH="1" flipV="1">
                <a:off x="4584793" y="248638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 name="TextBox 13"/>
            <p:cNvSpPr txBox="1"/>
            <p:nvPr/>
          </p:nvSpPr>
          <p:spPr>
            <a:xfrm>
              <a:off x="117699" y="2913868"/>
              <a:ext cx="1185315" cy="646331"/>
            </a:xfrm>
            <a:prstGeom prst="rect">
              <a:avLst/>
            </a:prstGeom>
            <a:noFill/>
          </p:spPr>
          <p:txBody>
            <a:bodyPr wrap="none" rtlCol="0">
              <a:spAutoFit/>
            </a:bodyPr>
            <a:lstStyle/>
            <a:p>
              <a:pPr algn="r"/>
              <a:r>
                <a:rPr lang="en-US" dirty="0" smtClean="0"/>
                <a:t>Provider </a:t>
              </a:r>
            </a:p>
            <a:p>
              <a:pPr algn="r"/>
              <a:r>
                <a:rPr lang="en-US" dirty="0" smtClean="0"/>
                <a:t>Agent (PA)</a:t>
              </a:r>
              <a:endParaRPr lang="en-US" dirty="0"/>
            </a:p>
          </p:txBody>
        </p:sp>
        <p:cxnSp>
          <p:nvCxnSpPr>
            <p:cNvPr id="16" name="Straight Connector 15"/>
            <p:cNvCxnSpPr/>
            <p:nvPr/>
          </p:nvCxnSpPr>
          <p:spPr>
            <a:xfrm rot="10800000">
              <a:off x="929924" y="2552236"/>
              <a:ext cx="1145194" cy="1588"/>
            </a:xfrm>
            <a:prstGeom prst="line">
              <a:avLst/>
            </a:prstGeom>
            <a:ln w="28575" cap="flat" cmpd="sng" algn="ctr">
              <a:solidFill>
                <a:srgbClr val="0000FF"/>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054595" y="2326780"/>
              <a:ext cx="3172638" cy="707886"/>
            </a:xfrm>
            <a:prstGeom prst="rect">
              <a:avLst/>
            </a:prstGeom>
            <a:noFill/>
          </p:spPr>
          <p:txBody>
            <a:bodyPr wrap="none" rtlCol="0">
              <a:spAutoFit/>
            </a:bodyPr>
            <a:lstStyle/>
            <a:p>
              <a:r>
                <a:rPr lang="en-US" sz="2000" b="1" dirty="0" smtClean="0">
                  <a:solidFill>
                    <a:srgbClr val="0000FF"/>
                  </a:solidFill>
                </a:rPr>
                <a:t>Network Services Interface</a:t>
              </a:r>
            </a:p>
            <a:p>
              <a:r>
                <a:rPr lang="en-US" sz="2000" b="1" dirty="0" smtClean="0">
                  <a:solidFill>
                    <a:srgbClr val="0000FF"/>
                  </a:solidFill>
                </a:rPr>
                <a:t>Protocol(s)</a:t>
              </a:r>
              <a:endParaRPr lang="en-US" sz="2000" b="1" dirty="0">
                <a:solidFill>
                  <a:srgbClr val="0000FF"/>
                </a:solidFill>
              </a:endParaRPr>
            </a:p>
          </p:txBody>
        </p:sp>
        <p:sp>
          <p:nvSpPr>
            <p:cNvPr id="21" name="TextBox 20"/>
            <p:cNvSpPr txBox="1"/>
            <p:nvPr/>
          </p:nvSpPr>
          <p:spPr>
            <a:xfrm>
              <a:off x="1303014" y="2992957"/>
              <a:ext cx="659155" cy="369332"/>
            </a:xfrm>
            <a:prstGeom prst="rect">
              <a:avLst/>
            </a:prstGeom>
            <a:noFill/>
          </p:spPr>
          <p:txBody>
            <a:bodyPr wrap="none" rtlCol="0">
              <a:spAutoFit/>
            </a:bodyPr>
            <a:lstStyle/>
            <a:p>
              <a:r>
                <a:rPr lang="en-US" dirty="0"/>
                <a:t>NSA</a:t>
              </a:r>
            </a:p>
          </p:txBody>
        </p:sp>
        <p:sp>
          <p:nvSpPr>
            <p:cNvPr id="22" name="TextBox 21"/>
            <p:cNvSpPr txBox="1"/>
            <p:nvPr/>
          </p:nvSpPr>
          <p:spPr>
            <a:xfrm>
              <a:off x="-1043016" y="1236443"/>
              <a:ext cx="2630610" cy="369332"/>
            </a:xfrm>
            <a:prstGeom prst="rect">
              <a:avLst/>
            </a:prstGeom>
            <a:noFill/>
          </p:spPr>
          <p:txBody>
            <a:bodyPr wrap="none" rtlCol="0">
              <a:spAutoFit/>
            </a:bodyPr>
            <a:lstStyle/>
            <a:p>
              <a:r>
                <a:rPr lang="en-US" dirty="0" smtClean="0"/>
                <a:t>Network Services Agents</a:t>
              </a:r>
              <a:endParaRPr lang="en-US" dirty="0"/>
            </a:p>
          </p:txBody>
        </p:sp>
        <p:sp>
          <p:nvSpPr>
            <p:cNvPr id="23" name="TextBox 22"/>
            <p:cNvSpPr txBox="1"/>
            <p:nvPr/>
          </p:nvSpPr>
          <p:spPr>
            <a:xfrm>
              <a:off x="1269196" y="1691136"/>
              <a:ext cx="659155" cy="369332"/>
            </a:xfrm>
            <a:prstGeom prst="rect">
              <a:avLst/>
            </a:prstGeom>
            <a:noFill/>
          </p:spPr>
          <p:txBody>
            <a:bodyPr wrap="none" rtlCol="0">
              <a:spAutoFit/>
            </a:bodyPr>
            <a:lstStyle/>
            <a:p>
              <a:r>
                <a:rPr lang="en-US" dirty="0"/>
                <a:t>NSA</a:t>
              </a:r>
            </a:p>
          </p:txBody>
        </p:sp>
      </p:grpSp>
    </p:spTree>
    <p:extLst>
      <p:ext uri="{BB962C8B-B14F-4D97-AF65-F5344CB8AC3E}">
        <p14:creationId xmlns:p14="http://schemas.microsoft.com/office/powerpoint/2010/main" val="24865599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996" y="2108200"/>
            <a:ext cx="8075204" cy="4330700"/>
          </a:xfrm>
        </p:spPr>
        <p:txBody>
          <a:bodyPr>
            <a:normAutofit/>
          </a:bodyPr>
          <a:lstStyle/>
          <a:p>
            <a:r>
              <a:rPr lang="en-US" dirty="0" smtClean="0"/>
              <a:t>The first protocol standardized within the NSI Framework is the </a:t>
            </a:r>
            <a:r>
              <a:rPr lang="en-US" b="1" dirty="0" smtClean="0"/>
              <a:t>Connection Service protocol:  “NSI-CS”</a:t>
            </a:r>
          </a:p>
          <a:p>
            <a:pPr lvl="1"/>
            <a:r>
              <a:rPr lang="en-US" dirty="0" smtClean="0"/>
              <a:t>NSI-CS manages a NSI Connection though its entire life cycle from inception to final completion.</a:t>
            </a:r>
          </a:p>
          <a:p>
            <a:r>
              <a:rPr lang="en-US" dirty="0"/>
              <a:t>NSI-CS </a:t>
            </a:r>
            <a:r>
              <a:rPr lang="en-US" dirty="0" smtClean="0"/>
              <a:t>is [currently] defined as a “Web Service.”</a:t>
            </a:r>
          </a:p>
          <a:p>
            <a:pPr lvl="1"/>
            <a:r>
              <a:rPr lang="en-US" dirty="0" smtClean="0"/>
              <a:t>This is largely an aspect that governs inter-agent communication – not the high level protocol itself</a:t>
            </a:r>
            <a:endParaRPr lang="en-US" dirty="0"/>
          </a:p>
          <a:p>
            <a:r>
              <a:rPr lang="en-US" dirty="0"/>
              <a:t>The WSDL can be found at:</a:t>
            </a:r>
          </a:p>
          <a:p>
            <a:pPr lvl="1"/>
            <a:r>
              <a:rPr lang="en-US" dirty="0">
                <a:hlinkClick r:id="rId3"/>
              </a:rPr>
              <a:t>http://code.google.com/p/ogf-nsi-project/source/</a:t>
            </a:r>
            <a:r>
              <a:rPr lang="en-US" dirty="0" smtClean="0">
                <a:hlinkClick r:id="rId3"/>
              </a:rPr>
              <a:t>checkout</a:t>
            </a:r>
            <a:endParaRPr lang="en-US" dirty="0" smtClean="0"/>
          </a:p>
          <a:p>
            <a:pPr lvl="1"/>
            <a:r>
              <a:rPr lang="en-US" dirty="0">
                <a:hlinkClick r:id="rId4"/>
              </a:rPr>
              <a:t>https://</a:t>
            </a:r>
            <a:r>
              <a:rPr lang="en-US" dirty="0" err="1">
                <a:hlinkClick r:id="rId4"/>
              </a:rPr>
              <a:t>code.google.com</a:t>
            </a:r>
            <a:r>
              <a:rPr lang="en-US" dirty="0">
                <a:hlinkClick r:id="rId4"/>
              </a:rPr>
              <a:t>/p/</a:t>
            </a:r>
            <a:r>
              <a:rPr lang="en-US" dirty="0" err="1">
                <a:hlinkClick r:id="rId4"/>
              </a:rPr>
              <a:t>ogf</a:t>
            </a:r>
            <a:r>
              <a:rPr lang="en-US" dirty="0">
                <a:hlinkClick r:id="rId4"/>
              </a:rPr>
              <a:t>-</a:t>
            </a:r>
            <a:r>
              <a:rPr lang="en-US" dirty="0" err="1">
                <a:hlinkClick r:id="rId4"/>
              </a:rPr>
              <a:t>nsi</a:t>
            </a:r>
            <a:r>
              <a:rPr lang="en-US" dirty="0">
                <a:hlinkClick r:id="rId4"/>
              </a:rPr>
              <a:t>-project/source/browse/#svn%2Ftrunk</a:t>
            </a:r>
            <a:endParaRPr lang="en-US" dirty="0"/>
          </a:p>
          <a:p>
            <a:pPr lvl="1"/>
            <a:endParaRPr lang="en-US" dirty="0"/>
          </a:p>
        </p:txBody>
      </p:sp>
      <p:sp>
        <p:nvSpPr>
          <p:cNvPr id="3" name="Title 2"/>
          <p:cNvSpPr>
            <a:spLocks noGrp="1"/>
          </p:cNvSpPr>
          <p:nvPr>
            <p:ph type="title"/>
          </p:nvPr>
        </p:nvSpPr>
        <p:spPr/>
        <p:txBody>
          <a:bodyPr/>
          <a:lstStyle/>
          <a:p>
            <a:r>
              <a:rPr lang="en-US" dirty="0" smtClean="0"/>
              <a:t>NSI Connection Service Protocol</a:t>
            </a:r>
            <a:endParaRPr lang="en-US" dirty="0"/>
          </a:p>
        </p:txBody>
      </p:sp>
    </p:spTree>
    <p:extLst>
      <p:ext uri="{BB962C8B-B14F-4D97-AF65-F5344CB8AC3E}">
        <p14:creationId xmlns:p14="http://schemas.microsoft.com/office/powerpoint/2010/main" val="172324327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243233" y="1591056"/>
            <a:ext cx="16934" cy="48541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043082" y="1738830"/>
            <a:ext cx="1191685" cy="726042"/>
          </a:xfrm>
          <a:prstGeom prst="rect">
            <a:avLst/>
          </a:prstGeom>
          <a:solidFill>
            <a:schemeClr val="accent5">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1" name="TextBox 80"/>
          <p:cNvSpPr txBox="1"/>
          <p:nvPr/>
        </p:nvSpPr>
        <p:spPr>
          <a:xfrm>
            <a:off x="6254125" y="1897344"/>
            <a:ext cx="915635" cy="307777"/>
          </a:xfrm>
          <a:prstGeom prst="rect">
            <a:avLst/>
          </a:prstGeom>
          <a:noFill/>
        </p:spPr>
        <p:txBody>
          <a:bodyPr wrap="none" rtlCol="0">
            <a:spAutoFit/>
          </a:bodyPr>
          <a:lstStyle/>
          <a:p>
            <a:r>
              <a:rPr lang="en-US" sz="1400" b="1" dirty="0" smtClean="0"/>
              <a:t>reserving</a:t>
            </a:r>
            <a:endParaRPr lang="en-US" sz="1400" b="1" dirty="0"/>
          </a:p>
        </p:txBody>
      </p:sp>
      <p:sp>
        <p:nvSpPr>
          <p:cNvPr id="82" name="Rectangle 81"/>
          <p:cNvSpPr/>
          <p:nvPr/>
        </p:nvSpPr>
        <p:spPr>
          <a:xfrm>
            <a:off x="6045198" y="2943409"/>
            <a:ext cx="1191685" cy="726042"/>
          </a:xfrm>
          <a:prstGeom prst="rect">
            <a:avLst/>
          </a:prstGeom>
          <a:solidFill>
            <a:schemeClr val="accent5">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3" name="TextBox 82"/>
          <p:cNvSpPr txBox="1"/>
          <p:nvPr/>
        </p:nvSpPr>
        <p:spPr>
          <a:xfrm>
            <a:off x="6077028" y="3124312"/>
            <a:ext cx="1148446" cy="307777"/>
          </a:xfrm>
          <a:prstGeom prst="rect">
            <a:avLst/>
          </a:prstGeom>
          <a:noFill/>
        </p:spPr>
        <p:txBody>
          <a:bodyPr wrap="none" rtlCol="0">
            <a:spAutoFit/>
          </a:bodyPr>
          <a:lstStyle/>
          <a:p>
            <a:r>
              <a:rPr lang="en-US" sz="1400" b="1" dirty="0"/>
              <a:t>p</a:t>
            </a:r>
            <a:r>
              <a:rPr lang="en-US" sz="1400" b="1" dirty="0" smtClean="0"/>
              <a:t>rovisioning</a:t>
            </a:r>
            <a:endParaRPr lang="en-US" sz="1400" b="1" dirty="0"/>
          </a:p>
        </p:txBody>
      </p:sp>
      <p:sp>
        <p:nvSpPr>
          <p:cNvPr id="84" name="Rectangle 83"/>
          <p:cNvSpPr/>
          <p:nvPr/>
        </p:nvSpPr>
        <p:spPr>
          <a:xfrm>
            <a:off x="6040964" y="4109887"/>
            <a:ext cx="1191685" cy="792933"/>
          </a:xfrm>
          <a:prstGeom prst="rect">
            <a:avLst/>
          </a:prstGeom>
          <a:solidFill>
            <a:schemeClr val="accent5">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5" name="TextBox 84"/>
          <p:cNvSpPr txBox="1"/>
          <p:nvPr/>
        </p:nvSpPr>
        <p:spPr>
          <a:xfrm>
            <a:off x="6271057" y="4268402"/>
            <a:ext cx="889987" cy="307777"/>
          </a:xfrm>
          <a:prstGeom prst="rect">
            <a:avLst/>
          </a:prstGeom>
          <a:noFill/>
        </p:spPr>
        <p:txBody>
          <a:bodyPr wrap="none" rtlCol="0">
            <a:spAutoFit/>
          </a:bodyPr>
          <a:lstStyle/>
          <a:p>
            <a:r>
              <a:rPr lang="en-US" sz="1400" b="1" dirty="0" smtClean="0"/>
              <a:t>releasing</a:t>
            </a:r>
            <a:endParaRPr lang="en-US" sz="1400" b="1" dirty="0"/>
          </a:p>
        </p:txBody>
      </p:sp>
      <p:sp>
        <p:nvSpPr>
          <p:cNvPr id="86" name="Rectangle 85"/>
          <p:cNvSpPr/>
          <p:nvPr/>
        </p:nvSpPr>
        <p:spPr>
          <a:xfrm>
            <a:off x="6055780" y="5314467"/>
            <a:ext cx="1191685" cy="788504"/>
          </a:xfrm>
          <a:prstGeom prst="rect">
            <a:avLst/>
          </a:prstGeom>
          <a:solidFill>
            <a:schemeClr val="accent5">
              <a:lumMod val="40000"/>
              <a:lumOff val="6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7" name="TextBox 86"/>
          <p:cNvSpPr txBox="1"/>
          <p:nvPr/>
        </p:nvSpPr>
        <p:spPr>
          <a:xfrm>
            <a:off x="6127636" y="5475091"/>
            <a:ext cx="1107996" cy="307777"/>
          </a:xfrm>
          <a:prstGeom prst="rect">
            <a:avLst/>
          </a:prstGeom>
          <a:noFill/>
        </p:spPr>
        <p:txBody>
          <a:bodyPr wrap="none" rtlCol="0">
            <a:spAutoFit/>
          </a:bodyPr>
          <a:lstStyle/>
          <a:p>
            <a:r>
              <a:rPr lang="en-US" sz="1400" b="1" dirty="0" smtClean="0"/>
              <a:t>terminating</a:t>
            </a:r>
            <a:endParaRPr lang="en-US" sz="1400" b="1" dirty="0"/>
          </a:p>
        </p:txBody>
      </p:sp>
      <p:sp>
        <p:nvSpPr>
          <p:cNvPr id="88" name="Rectangle 87"/>
          <p:cNvSpPr/>
          <p:nvPr/>
        </p:nvSpPr>
        <p:spPr>
          <a:xfrm>
            <a:off x="6051628" y="4902820"/>
            <a:ext cx="1191685" cy="396466"/>
          </a:xfrm>
          <a:prstGeom prst="rect">
            <a:avLst/>
          </a:prstGeom>
          <a:solidFill>
            <a:schemeClr val="accent1">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9" name="TextBox 88"/>
          <p:cNvSpPr txBox="1"/>
          <p:nvPr/>
        </p:nvSpPr>
        <p:spPr>
          <a:xfrm>
            <a:off x="6254125" y="4933252"/>
            <a:ext cx="838691" cy="307777"/>
          </a:xfrm>
          <a:prstGeom prst="rect">
            <a:avLst/>
          </a:prstGeom>
          <a:noFill/>
        </p:spPr>
        <p:txBody>
          <a:bodyPr wrap="none" rtlCol="0">
            <a:spAutoFit/>
          </a:bodyPr>
          <a:lstStyle/>
          <a:p>
            <a:r>
              <a:rPr lang="en-US" sz="1400" b="1" dirty="0" smtClean="0"/>
              <a:t>released</a:t>
            </a:r>
            <a:endParaRPr lang="en-US" sz="1400" b="1" dirty="0"/>
          </a:p>
        </p:txBody>
      </p:sp>
      <p:sp>
        <p:nvSpPr>
          <p:cNvPr id="90" name="Rectangle 89"/>
          <p:cNvSpPr/>
          <p:nvPr/>
        </p:nvSpPr>
        <p:spPr>
          <a:xfrm>
            <a:off x="6036732" y="3663101"/>
            <a:ext cx="1191685" cy="441173"/>
          </a:xfrm>
          <a:prstGeom prst="rect">
            <a:avLst/>
          </a:prstGeom>
          <a:solidFill>
            <a:schemeClr val="tx2">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1" name="TextBox 90"/>
          <p:cNvSpPr txBox="1"/>
          <p:nvPr/>
        </p:nvSpPr>
        <p:spPr>
          <a:xfrm>
            <a:off x="6113947" y="3745802"/>
            <a:ext cx="919555" cy="307777"/>
          </a:xfrm>
          <a:prstGeom prst="rect">
            <a:avLst/>
          </a:prstGeom>
          <a:noFill/>
        </p:spPr>
        <p:txBody>
          <a:bodyPr wrap="none" rtlCol="0">
            <a:spAutoFit/>
          </a:bodyPr>
          <a:lstStyle/>
          <a:p>
            <a:r>
              <a:rPr lang="en-US" sz="1400" b="1" dirty="0" smtClean="0"/>
              <a:t>In-service</a:t>
            </a:r>
            <a:endParaRPr lang="en-US" sz="1400" b="1" dirty="0"/>
          </a:p>
        </p:txBody>
      </p:sp>
      <p:sp>
        <p:nvSpPr>
          <p:cNvPr id="92" name="Rectangle 91"/>
          <p:cNvSpPr/>
          <p:nvPr/>
        </p:nvSpPr>
        <p:spPr>
          <a:xfrm>
            <a:off x="6043082" y="2464872"/>
            <a:ext cx="1191685" cy="481526"/>
          </a:xfrm>
          <a:prstGeom prst="rect">
            <a:avLst/>
          </a:prstGeom>
          <a:solidFill>
            <a:schemeClr val="accent1">
              <a:lumMod val="60000"/>
              <a:lumOff val="40000"/>
            </a:schemeClr>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3" name="TextBox 92"/>
          <p:cNvSpPr txBox="1"/>
          <p:nvPr/>
        </p:nvSpPr>
        <p:spPr>
          <a:xfrm>
            <a:off x="6107597" y="2547573"/>
            <a:ext cx="966931" cy="307777"/>
          </a:xfrm>
          <a:prstGeom prst="rect">
            <a:avLst/>
          </a:prstGeom>
          <a:noFill/>
        </p:spPr>
        <p:txBody>
          <a:bodyPr wrap="none" rtlCol="0">
            <a:spAutoFit/>
          </a:bodyPr>
          <a:lstStyle/>
          <a:p>
            <a:r>
              <a:rPr lang="en-US" sz="1400" b="1" dirty="0" smtClean="0"/>
              <a:t>scheduled</a:t>
            </a:r>
            <a:endParaRPr lang="en-US" sz="1400" b="1" dirty="0"/>
          </a:p>
        </p:txBody>
      </p:sp>
      <p:sp>
        <p:nvSpPr>
          <p:cNvPr id="2" name="Content Placeholder 1"/>
          <p:cNvSpPr>
            <a:spLocks noGrp="1"/>
          </p:cNvSpPr>
          <p:nvPr>
            <p:ph idx="1"/>
          </p:nvPr>
        </p:nvSpPr>
        <p:spPr>
          <a:xfrm>
            <a:off x="279400" y="1635506"/>
            <a:ext cx="5651499" cy="4920161"/>
          </a:xfrm>
        </p:spPr>
        <p:txBody>
          <a:bodyPr>
            <a:normAutofit fontScale="92500" lnSpcReduction="10000"/>
          </a:bodyPr>
          <a:lstStyle/>
          <a:p>
            <a:r>
              <a:rPr lang="en-US" sz="2600" dirty="0" smtClean="0"/>
              <a:t>The NSI-CS protocol primitives are “request/response” pairs:</a:t>
            </a:r>
          </a:p>
          <a:p>
            <a:pPr lvl="1"/>
            <a:r>
              <a:rPr lang="en-US" dirty="0" smtClean="0"/>
              <a:t>Each primitive is issued as a message from one agent to another</a:t>
            </a:r>
          </a:p>
          <a:p>
            <a:pPr lvl="1"/>
            <a:r>
              <a:rPr lang="en-US" dirty="0"/>
              <a:t>P</a:t>
            </a:r>
            <a:r>
              <a:rPr lang="en-US" dirty="0" smtClean="0"/>
              <a:t>rimitives requests originate with a Requesting Agent (RA) and are sent to the Provider Agent (PA)</a:t>
            </a:r>
          </a:p>
          <a:p>
            <a:pPr lvl="1"/>
            <a:r>
              <a:rPr lang="en-US" dirty="0" smtClean="0"/>
              <a:t>The PA issues a corresponding response (confirmed or fail) back to the RA. </a:t>
            </a:r>
          </a:p>
          <a:p>
            <a:pPr marL="274320" lvl="1"/>
            <a:r>
              <a:rPr lang="en-US" sz="2400" dirty="0" smtClean="0"/>
              <a:t>Each </a:t>
            </a:r>
            <a:r>
              <a:rPr lang="en-US" sz="2400" dirty="0"/>
              <a:t>NSA manages a state table associated </a:t>
            </a:r>
            <a:r>
              <a:rPr lang="en-US" sz="2400" dirty="0" smtClean="0"/>
              <a:t>with each Connection </a:t>
            </a:r>
            <a:r>
              <a:rPr lang="en-US" sz="2400" dirty="0"/>
              <a:t>it </a:t>
            </a:r>
            <a:r>
              <a:rPr lang="en-US" sz="2400" dirty="0" smtClean="0"/>
              <a:t>is servicing.</a:t>
            </a:r>
            <a:endParaRPr lang="en-US" dirty="0" smtClean="0"/>
          </a:p>
          <a:p>
            <a:r>
              <a:rPr lang="en-US" sz="2600" dirty="0" smtClean="0"/>
              <a:t>The </a:t>
            </a:r>
            <a:r>
              <a:rPr lang="en-US" sz="2600" dirty="0"/>
              <a:t>CS protocol is designed to provide consistent life cycle </a:t>
            </a:r>
            <a:r>
              <a:rPr lang="en-US" sz="2600" dirty="0" smtClean="0"/>
              <a:t>state transitions for NSI connection instances regardless of how they are segmented</a:t>
            </a:r>
          </a:p>
          <a:p>
            <a:pPr lvl="1"/>
            <a:endParaRPr lang="en-US" dirty="0"/>
          </a:p>
        </p:txBody>
      </p:sp>
      <p:sp>
        <p:nvSpPr>
          <p:cNvPr id="3" name="Title 2"/>
          <p:cNvSpPr>
            <a:spLocks noGrp="1"/>
          </p:cNvSpPr>
          <p:nvPr>
            <p:ph type="title"/>
          </p:nvPr>
        </p:nvSpPr>
        <p:spPr>
          <a:xfrm>
            <a:off x="624296" y="382778"/>
            <a:ext cx="8229600" cy="1252728"/>
          </a:xfrm>
        </p:spPr>
        <p:txBody>
          <a:bodyPr/>
          <a:lstStyle/>
          <a:p>
            <a:r>
              <a:rPr lang="en-US" dirty="0" smtClean="0"/>
              <a:t>Basic NSI-CS Connection Life Cycle</a:t>
            </a:r>
            <a:endParaRPr lang="en-US" dirty="0"/>
          </a:p>
        </p:txBody>
      </p:sp>
      <p:cxnSp>
        <p:nvCxnSpPr>
          <p:cNvPr id="6" name="Straight Connector 5"/>
          <p:cNvCxnSpPr/>
          <p:nvPr/>
        </p:nvCxnSpPr>
        <p:spPr>
          <a:xfrm>
            <a:off x="8250767" y="1591056"/>
            <a:ext cx="16934" cy="48541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260167" y="1746250"/>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60167" y="2946398"/>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260167" y="4102093"/>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243233" y="2315633"/>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7243234" y="3502234"/>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7251713" y="4741954"/>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rot="19614574">
            <a:off x="7163496" y="2656302"/>
            <a:ext cx="193341" cy="96721"/>
            <a:chOff x="4224867" y="4995332"/>
            <a:chExt cx="406400" cy="160868"/>
          </a:xfrm>
        </p:grpSpPr>
        <p:cxnSp>
          <p:nvCxnSpPr>
            <p:cNvPr id="23" name="Curved Connector 22"/>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7009836" y="1214290"/>
            <a:ext cx="466794" cy="369332"/>
          </a:xfrm>
          <a:prstGeom prst="rect">
            <a:avLst/>
          </a:prstGeom>
          <a:noFill/>
        </p:spPr>
        <p:txBody>
          <a:bodyPr wrap="none" rtlCol="0">
            <a:spAutoFit/>
          </a:bodyPr>
          <a:lstStyle/>
          <a:p>
            <a:r>
              <a:rPr lang="en-US" dirty="0" smtClean="0"/>
              <a:t>RA</a:t>
            </a:r>
            <a:endParaRPr lang="en-US" dirty="0"/>
          </a:p>
        </p:txBody>
      </p:sp>
      <p:sp>
        <p:nvSpPr>
          <p:cNvPr id="30" name="TextBox 29"/>
          <p:cNvSpPr txBox="1"/>
          <p:nvPr/>
        </p:nvSpPr>
        <p:spPr>
          <a:xfrm>
            <a:off x="8023782" y="1221724"/>
            <a:ext cx="453970" cy="369332"/>
          </a:xfrm>
          <a:prstGeom prst="rect">
            <a:avLst/>
          </a:prstGeom>
          <a:noFill/>
        </p:spPr>
        <p:txBody>
          <a:bodyPr wrap="none" rtlCol="0">
            <a:spAutoFit/>
          </a:bodyPr>
          <a:lstStyle/>
          <a:p>
            <a:r>
              <a:rPr lang="en-US" dirty="0" smtClean="0"/>
              <a:t>PA</a:t>
            </a:r>
            <a:endParaRPr lang="en-US" dirty="0"/>
          </a:p>
        </p:txBody>
      </p:sp>
      <p:sp>
        <p:nvSpPr>
          <p:cNvPr id="31" name="TextBox 30"/>
          <p:cNvSpPr txBox="1"/>
          <p:nvPr/>
        </p:nvSpPr>
        <p:spPr>
          <a:xfrm>
            <a:off x="7338162" y="1437167"/>
            <a:ext cx="755711" cy="307777"/>
          </a:xfrm>
          <a:prstGeom prst="rect">
            <a:avLst/>
          </a:prstGeom>
          <a:noFill/>
        </p:spPr>
        <p:txBody>
          <a:bodyPr wrap="none" rtlCol="0">
            <a:spAutoFit/>
          </a:bodyPr>
          <a:lstStyle/>
          <a:p>
            <a:r>
              <a:rPr lang="en-US" sz="1400" dirty="0" err="1" smtClean="0"/>
              <a:t>Resv.rq</a:t>
            </a:r>
            <a:endParaRPr lang="en-US" sz="1400" dirty="0"/>
          </a:p>
        </p:txBody>
      </p:sp>
      <p:sp>
        <p:nvSpPr>
          <p:cNvPr id="32" name="TextBox 31"/>
          <p:cNvSpPr txBox="1"/>
          <p:nvPr/>
        </p:nvSpPr>
        <p:spPr>
          <a:xfrm>
            <a:off x="7396960" y="2095501"/>
            <a:ext cx="736099" cy="307777"/>
          </a:xfrm>
          <a:prstGeom prst="rect">
            <a:avLst/>
          </a:prstGeom>
          <a:noFill/>
        </p:spPr>
        <p:txBody>
          <a:bodyPr wrap="none" rtlCol="0">
            <a:spAutoFit/>
          </a:bodyPr>
          <a:lstStyle/>
          <a:p>
            <a:r>
              <a:rPr lang="en-US" sz="1400" dirty="0" err="1" smtClean="0"/>
              <a:t>Resv.cf</a:t>
            </a:r>
            <a:endParaRPr lang="en-US" sz="1400" dirty="0"/>
          </a:p>
        </p:txBody>
      </p:sp>
      <p:sp>
        <p:nvSpPr>
          <p:cNvPr id="33" name="TextBox 32"/>
          <p:cNvSpPr txBox="1"/>
          <p:nvPr/>
        </p:nvSpPr>
        <p:spPr>
          <a:xfrm>
            <a:off x="7371149" y="2705072"/>
            <a:ext cx="742824" cy="307777"/>
          </a:xfrm>
          <a:prstGeom prst="rect">
            <a:avLst/>
          </a:prstGeom>
          <a:noFill/>
        </p:spPr>
        <p:txBody>
          <a:bodyPr wrap="none" rtlCol="0">
            <a:spAutoFit/>
          </a:bodyPr>
          <a:lstStyle/>
          <a:p>
            <a:r>
              <a:rPr lang="en-US" sz="1400" dirty="0" err="1" smtClean="0"/>
              <a:t>Prov.rq</a:t>
            </a:r>
            <a:endParaRPr lang="en-US" sz="1400" dirty="0"/>
          </a:p>
        </p:txBody>
      </p:sp>
      <p:sp>
        <p:nvSpPr>
          <p:cNvPr id="34" name="TextBox 33"/>
          <p:cNvSpPr txBox="1"/>
          <p:nvPr/>
        </p:nvSpPr>
        <p:spPr>
          <a:xfrm>
            <a:off x="7396960" y="3278201"/>
            <a:ext cx="723275" cy="307777"/>
          </a:xfrm>
          <a:prstGeom prst="rect">
            <a:avLst/>
          </a:prstGeom>
          <a:noFill/>
        </p:spPr>
        <p:txBody>
          <a:bodyPr wrap="none" rtlCol="0">
            <a:spAutoFit/>
          </a:bodyPr>
          <a:lstStyle/>
          <a:p>
            <a:r>
              <a:rPr lang="en-US" sz="1400" dirty="0" err="1" smtClean="0"/>
              <a:t>Prov.cf</a:t>
            </a:r>
            <a:endParaRPr lang="en-US" sz="1400" dirty="0"/>
          </a:p>
        </p:txBody>
      </p:sp>
      <p:cxnSp>
        <p:nvCxnSpPr>
          <p:cNvPr id="35" name="Straight Connector 34"/>
          <p:cNvCxnSpPr/>
          <p:nvPr/>
        </p:nvCxnSpPr>
        <p:spPr>
          <a:xfrm>
            <a:off x="8257117" y="1966383"/>
            <a:ext cx="334433" cy="50800"/>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8250768" y="2214033"/>
            <a:ext cx="334432" cy="55896"/>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5400000">
            <a:off x="8331702" y="1883317"/>
            <a:ext cx="292100" cy="369332"/>
          </a:xfrm>
          <a:prstGeom prst="rect">
            <a:avLst/>
          </a:prstGeom>
          <a:noFill/>
        </p:spPr>
        <p:txBody>
          <a:bodyPr wrap="square" rtlCol="0">
            <a:spAutoFit/>
          </a:bodyPr>
          <a:lstStyle/>
          <a:p>
            <a:r>
              <a:rPr lang="en-US" dirty="0" smtClean="0"/>
              <a:t>…</a:t>
            </a:r>
            <a:endParaRPr lang="en-US" dirty="0"/>
          </a:p>
        </p:txBody>
      </p:sp>
      <p:cxnSp>
        <p:nvCxnSpPr>
          <p:cNvPr id="44" name="Straight Connector 43"/>
          <p:cNvCxnSpPr/>
          <p:nvPr/>
        </p:nvCxnSpPr>
        <p:spPr>
          <a:xfrm>
            <a:off x="8255013" y="3150231"/>
            <a:ext cx="334433" cy="50800"/>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8255014" y="3395770"/>
            <a:ext cx="334432" cy="55896"/>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rot="5400000">
            <a:off x="8319446" y="3086015"/>
            <a:ext cx="325104" cy="369332"/>
          </a:xfrm>
          <a:prstGeom prst="rect">
            <a:avLst/>
          </a:prstGeom>
          <a:noFill/>
        </p:spPr>
        <p:txBody>
          <a:bodyPr wrap="square" rtlCol="0">
            <a:spAutoFit/>
          </a:bodyPr>
          <a:lstStyle/>
          <a:p>
            <a:r>
              <a:rPr lang="en-US" dirty="0" smtClean="0"/>
              <a:t>…</a:t>
            </a:r>
            <a:endParaRPr lang="en-US" dirty="0"/>
          </a:p>
        </p:txBody>
      </p:sp>
      <p:cxnSp>
        <p:nvCxnSpPr>
          <p:cNvPr id="47" name="Straight Connector 46"/>
          <p:cNvCxnSpPr/>
          <p:nvPr/>
        </p:nvCxnSpPr>
        <p:spPr>
          <a:xfrm>
            <a:off x="8259247" y="4309209"/>
            <a:ext cx="334433" cy="50800"/>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8259248" y="4626709"/>
            <a:ext cx="334432" cy="55896"/>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5400000">
            <a:off x="8278483" y="4332292"/>
            <a:ext cx="415498" cy="369332"/>
          </a:xfrm>
          <a:prstGeom prst="rect">
            <a:avLst/>
          </a:prstGeom>
          <a:noFill/>
        </p:spPr>
        <p:txBody>
          <a:bodyPr wrap="none" rtlCol="0">
            <a:spAutoFit/>
          </a:bodyPr>
          <a:lstStyle/>
          <a:p>
            <a:r>
              <a:rPr lang="en-US" dirty="0" smtClean="0"/>
              <a:t>…</a:t>
            </a:r>
            <a:endParaRPr lang="en-US" dirty="0"/>
          </a:p>
        </p:txBody>
      </p:sp>
      <p:grpSp>
        <p:nvGrpSpPr>
          <p:cNvPr id="50" name="Group 49"/>
          <p:cNvGrpSpPr/>
          <p:nvPr/>
        </p:nvGrpSpPr>
        <p:grpSpPr>
          <a:xfrm rot="19614574">
            <a:off x="8158342" y="2656303"/>
            <a:ext cx="193341" cy="96721"/>
            <a:chOff x="4224867" y="4995332"/>
            <a:chExt cx="406400" cy="160868"/>
          </a:xfrm>
        </p:grpSpPr>
        <p:cxnSp>
          <p:nvCxnSpPr>
            <p:cNvPr id="51" name="Curved Connector 50"/>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2" name="Curved Connector 51"/>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rot="19614574">
            <a:off x="7155033" y="3807496"/>
            <a:ext cx="193340" cy="96721"/>
            <a:chOff x="4224867" y="4995332"/>
            <a:chExt cx="406400" cy="160868"/>
          </a:xfrm>
        </p:grpSpPr>
        <p:cxnSp>
          <p:nvCxnSpPr>
            <p:cNvPr id="54" name="Curved Connector 53"/>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5" name="Curved Connector 54"/>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rot="19614574">
            <a:off x="8143783" y="3807494"/>
            <a:ext cx="193340" cy="96721"/>
            <a:chOff x="4224867" y="4995332"/>
            <a:chExt cx="406400" cy="160868"/>
          </a:xfrm>
        </p:grpSpPr>
        <p:cxnSp>
          <p:nvCxnSpPr>
            <p:cNvPr id="58" name="Curved Connector 57"/>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59" name="Curved Connector 58"/>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9614574">
            <a:off x="7155033" y="5041052"/>
            <a:ext cx="193340" cy="96721"/>
            <a:chOff x="4224867" y="4995332"/>
            <a:chExt cx="406400" cy="160868"/>
          </a:xfrm>
        </p:grpSpPr>
        <p:cxnSp>
          <p:nvCxnSpPr>
            <p:cNvPr id="61" name="Curved Connector 60"/>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2" name="Curved Connector 61"/>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rot="19614574">
            <a:off x="8158342" y="5041051"/>
            <a:ext cx="193340" cy="96721"/>
            <a:chOff x="4224867" y="4995332"/>
            <a:chExt cx="406400" cy="160868"/>
          </a:xfrm>
        </p:grpSpPr>
        <p:cxnSp>
          <p:nvCxnSpPr>
            <p:cNvPr id="64" name="Curved Connector 63"/>
            <p:cNvCxnSpPr/>
            <p:nvPr/>
          </p:nvCxnSpPr>
          <p:spPr>
            <a:xfrm>
              <a:off x="4224867" y="4995332"/>
              <a:ext cx="406400" cy="160867"/>
            </a:xfrm>
            <a:prstGeom prst="curvedConnector3">
              <a:avLst/>
            </a:prstGeom>
            <a:ln w="76200"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Curved Connector 64"/>
            <p:cNvCxnSpPr/>
            <p:nvPr/>
          </p:nvCxnSpPr>
          <p:spPr>
            <a:xfrm>
              <a:off x="4224867" y="4995333"/>
              <a:ext cx="406400" cy="160867"/>
            </a:xfrm>
            <a:prstGeom prst="curvedConnector3">
              <a:avLst/>
            </a:prstGeom>
            <a:ln w="38100" cmpd="sng">
              <a:solidFill>
                <a:schemeClr val="bg1"/>
              </a:solidFill>
              <a:headEnd type="none"/>
              <a:tailEnd type="none"/>
            </a:ln>
          </p:spPr>
          <p:style>
            <a:lnRef idx="2">
              <a:schemeClr val="accent1"/>
            </a:lnRef>
            <a:fillRef idx="0">
              <a:schemeClr val="accent1"/>
            </a:fillRef>
            <a:effectRef idx="1">
              <a:schemeClr val="accent1"/>
            </a:effectRef>
            <a:fontRef idx="minor">
              <a:schemeClr val="tx1"/>
            </a:fontRef>
          </p:style>
        </p:cxnSp>
      </p:grpSp>
      <p:cxnSp>
        <p:nvCxnSpPr>
          <p:cNvPr id="66" name="Straight Connector 65"/>
          <p:cNvCxnSpPr/>
          <p:nvPr/>
        </p:nvCxnSpPr>
        <p:spPr>
          <a:xfrm>
            <a:off x="7260167" y="5302243"/>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7251713" y="5942104"/>
            <a:ext cx="1007534" cy="160867"/>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59247" y="5509359"/>
            <a:ext cx="334433" cy="50800"/>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8259248" y="5826859"/>
            <a:ext cx="334432" cy="55896"/>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rot="5400000">
            <a:off x="8278483" y="5532442"/>
            <a:ext cx="415498" cy="369332"/>
          </a:xfrm>
          <a:prstGeom prst="rect">
            <a:avLst/>
          </a:prstGeom>
          <a:noFill/>
        </p:spPr>
        <p:txBody>
          <a:bodyPr wrap="none" rtlCol="0">
            <a:spAutoFit/>
          </a:bodyPr>
          <a:lstStyle/>
          <a:p>
            <a:r>
              <a:rPr lang="en-US" dirty="0" smtClean="0"/>
              <a:t>…</a:t>
            </a:r>
            <a:endParaRPr lang="en-US" dirty="0"/>
          </a:p>
        </p:txBody>
      </p:sp>
      <p:sp>
        <p:nvSpPr>
          <p:cNvPr id="75" name="TextBox 74"/>
          <p:cNvSpPr txBox="1"/>
          <p:nvPr/>
        </p:nvSpPr>
        <p:spPr>
          <a:xfrm>
            <a:off x="7403591" y="3899691"/>
            <a:ext cx="635348" cy="307777"/>
          </a:xfrm>
          <a:prstGeom prst="rect">
            <a:avLst/>
          </a:prstGeom>
          <a:noFill/>
        </p:spPr>
        <p:txBody>
          <a:bodyPr wrap="none" rtlCol="0">
            <a:spAutoFit/>
          </a:bodyPr>
          <a:lstStyle/>
          <a:p>
            <a:r>
              <a:rPr lang="en-US" sz="1400" dirty="0" err="1" smtClean="0"/>
              <a:t>Rel.rq</a:t>
            </a:r>
            <a:endParaRPr lang="en-US" sz="1400" dirty="0"/>
          </a:p>
        </p:txBody>
      </p:sp>
      <p:sp>
        <p:nvSpPr>
          <p:cNvPr id="76" name="TextBox 75"/>
          <p:cNvSpPr txBox="1"/>
          <p:nvPr/>
        </p:nvSpPr>
        <p:spPr>
          <a:xfrm>
            <a:off x="7429402" y="4528716"/>
            <a:ext cx="620683" cy="307777"/>
          </a:xfrm>
          <a:prstGeom prst="rect">
            <a:avLst/>
          </a:prstGeom>
          <a:noFill/>
        </p:spPr>
        <p:txBody>
          <a:bodyPr wrap="none" rtlCol="0">
            <a:spAutoFit/>
          </a:bodyPr>
          <a:lstStyle/>
          <a:p>
            <a:r>
              <a:rPr lang="en-US" sz="1400" dirty="0" err="1" smtClean="0"/>
              <a:t>Rel.cf</a:t>
            </a:r>
            <a:endParaRPr lang="en-US" sz="1400" dirty="0"/>
          </a:p>
        </p:txBody>
      </p:sp>
      <p:sp>
        <p:nvSpPr>
          <p:cNvPr id="77" name="TextBox 76"/>
          <p:cNvSpPr txBox="1"/>
          <p:nvPr/>
        </p:nvSpPr>
        <p:spPr>
          <a:xfrm>
            <a:off x="7376900" y="5087141"/>
            <a:ext cx="777013" cy="307777"/>
          </a:xfrm>
          <a:prstGeom prst="rect">
            <a:avLst/>
          </a:prstGeom>
          <a:noFill/>
        </p:spPr>
        <p:txBody>
          <a:bodyPr wrap="none" rtlCol="0">
            <a:spAutoFit/>
          </a:bodyPr>
          <a:lstStyle/>
          <a:p>
            <a:r>
              <a:rPr lang="en-US" sz="1400" dirty="0" err="1" smtClean="0"/>
              <a:t>Term.rq</a:t>
            </a:r>
            <a:endParaRPr lang="en-US" sz="1400" dirty="0"/>
          </a:p>
        </p:txBody>
      </p:sp>
      <p:sp>
        <p:nvSpPr>
          <p:cNvPr id="78" name="TextBox 77"/>
          <p:cNvSpPr txBox="1"/>
          <p:nvPr/>
        </p:nvSpPr>
        <p:spPr>
          <a:xfrm>
            <a:off x="7402711" y="5716166"/>
            <a:ext cx="761747" cy="307777"/>
          </a:xfrm>
          <a:prstGeom prst="rect">
            <a:avLst/>
          </a:prstGeom>
          <a:noFill/>
        </p:spPr>
        <p:txBody>
          <a:bodyPr wrap="none" rtlCol="0">
            <a:spAutoFit/>
          </a:bodyPr>
          <a:lstStyle/>
          <a:p>
            <a:r>
              <a:rPr lang="en-US" sz="1400" dirty="0" err="1" smtClean="0"/>
              <a:t>Term.cf</a:t>
            </a:r>
            <a:endParaRPr lang="en-US" sz="1400" dirty="0"/>
          </a:p>
        </p:txBody>
      </p:sp>
    </p:spTree>
    <p:extLst>
      <p:ext uri="{BB962C8B-B14F-4D97-AF65-F5344CB8AC3E}">
        <p14:creationId xmlns:p14="http://schemas.microsoft.com/office/powerpoint/2010/main" val="27543182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689100"/>
            <a:ext cx="7783104" cy="4572000"/>
          </a:xfrm>
        </p:spPr>
        <p:txBody>
          <a:bodyPr>
            <a:normAutofit fontScale="85000" lnSpcReduction="10000"/>
          </a:bodyPr>
          <a:lstStyle/>
          <a:p>
            <a:r>
              <a:rPr lang="en-US" b="1" dirty="0" smtClean="0"/>
              <a:t>Reserve:</a:t>
            </a:r>
          </a:p>
          <a:p>
            <a:pPr lvl="1"/>
            <a:r>
              <a:rPr lang="en-US" dirty="0" smtClean="0"/>
              <a:t>Requests that a Connection instance be created, and resources reserved, that meet the performance requirements specified by the requesting agent.</a:t>
            </a:r>
          </a:p>
          <a:p>
            <a:r>
              <a:rPr lang="en-US" b="1" dirty="0" smtClean="0"/>
              <a:t>Provision</a:t>
            </a:r>
            <a:r>
              <a:rPr lang="en-US" dirty="0" smtClean="0"/>
              <a:t>:</a:t>
            </a:r>
            <a:endParaRPr lang="en-US" dirty="0"/>
          </a:p>
          <a:p>
            <a:pPr lvl="1"/>
            <a:r>
              <a:rPr lang="en-US" dirty="0" smtClean="0"/>
              <a:t>Causes the resources allocated to a Connection to be configured to allow the transport of user traffic.   Puts the Connection into service.</a:t>
            </a:r>
          </a:p>
          <a:p>
            <a:r>
              <a:rPr lang="en-US" b="1" dirty="0" smtClean="0"/>
              <a:t>Release:</a:t>
            </a:r>
          </a:p>
          <a:p>
            <a:pPr lvl="1"/>
            <a:r>
              <a:rPr lang="en-US" dirty="0" smtClean="0"/>
              <a:t>Reconfigures the hardware to prevent the flow of user traffic.  Takes the Connection out of service</a:t>
            </a:r>
          </a:p>
          <a:p>
            <a:pPr lvl="1"/>
            <a:r>
              <a:rPr lang="en-US" dirty="0" smtClean="0"/>
              <a:t>Resources are retained so that the Connection can be re-Provisioned at a later time</a:t>
            </a:r>
          </a:p>
          <a:p>
            <a:r>
              <a:rPr lang="en-US" b="1" dirty="0" smtClean="0"/>
              <a:t>Terminate:</a:t>
            </a:r>
            <a:endParaRPr lang="en-US" b="1" dirty="0"/>
          </a:p>
          <a:p>
            <a:pPr lvl="1"/>
            <a:r>
              <a:rPr lang="en-US" dirty="0" smtClean="0"/>
              <a:t>Releases the Connection if still in-service, frees all resources that were reserved for the Connection.  </a:t>
            </a:r>
            <a:endParaRPr lang="en-US" dirty="0"/>
          </a:p>
          <a:p>
            <a:pPr lvl="1"/>
            <a:endParaRPr lang="en-US" dirty="0"/>
          </a:p>
        </p:txBody>
      </p:sp>
      <p:sp>
        <p:nvSpPr>
          <p:cNvPr id="3" name="Title 2"/>
          <p:cNvSpPr>
            <a:spLocks noGrp="1"/>
          </p:cNvSpPr>
          <p:nvPr>
            <p:ph type="title"/>
          </p:nvPr>
        </p:nvSpPr>
        <p:spPr/>
        <p:txBody>
          <a:bodyPr/>
          <a:lstStyle/>
          <a:p>
            <a:r>
              <a:rPr lang="en-US" dirty="0" smtClean="0"/>
              <a:t>Basic NSI-CS Primitives:</a:t>
            </a:r>
            <a:endParaRPr lang="en-US" dirty="0"/>
          </a:p>
        </p:txBody>
      </p:sp>
    </p:spTree>
    <p:extLst>
      <p:ext uri="{BB962C8B-B14F-4D97-AF65-F5344CB8AC3E}">
        <p14:creationId xmlns:p14="http://schemas.microsoft.com/office/powerpoint/2010/main" val="22569205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689100"/>
            <a:ext cx="7783104" cy="4572000"/>
          </a:xfrm>
        </p:spPr>
        <p:txBody>
          <a:bodyPr>
            <a:normAutofit fontScale="92500"/>
          </a:bodyPr>
          <a:lstStyle/>
          <a:p>
            <a:r>
              <a:rPr lang="en-US" b="1" dirty="0" smtClean="0"/>
              <a:t>Query</a:t>
            </a:r>
            <a:r>
              <a:rPr lang="en-US" dirty="0" smtClean="0"/>
              <a:t>:  Two forms</a:t>
            </a:r>
          </a:p>
          <a:p>
            <a:pPr lvl="1"/>
            <a:r>
              <a:rPr lang="en-US" dirty="0" smtClean="0"/>
              <a:t>Basic: Takes a Connection ID and returns the “as </a:t>
            </a:r>
            <a:r>
              <a:rPr lang="en-US" dirty="0" err="1" smtClean="0"/>
              <a:t>buit</a:t>
            </a:r>
            <a:r>
              <a:rPr lang="en-US" dirty="0" smtClean="0"/>
              <a:t>” information that would be returned to the RA in a Reserve Confirm.</a:t>
            </a:r>
          </a:p>
          <a:p>
            <a:pPr lvl="1"/>
            <a:r>
              <a:rPr lang="en-US" dirty="0" smtClean="0"/>
              <a:t>Detailed: The PA walks the service tree performing Queries on its children and returns the whole service tree.</a:t>
            </a:r>
          </a:p>
          <a:p>
            <a:r>
              <a:rPr lang="en-US" b="1" dirty="0" smtClean="0"/>
              <a:t>Notify</a:t>
            </a:r>
            <a:r>
              <a:rPr lang="en-US" dirty="0" smtClean="0"/>
              <a:t>:</a:t>
            </a:r>
          </a:p>
          <a:p>
            <a:pPr lvl="1"/>
            <a:r>
              <a:rPr lang="en-US" dirty="0" smtClean="0"/>
              <a:t>This is the only CS primitive that goes from the PA to the RA.</a:t>
            </a:r>
          </a:p>
          <a:p>
            <a:pPr lvl="1"/>
            <a:r>
              <a:rPr lang="en-US" dirty="0" smtClean="0"/>
              <a:t>It is used to notify RAs of surprises (error conditions).</a:t>
            </a:r>
          </a:p>
          <a:p>
            <a:r>
              <a:rPr lang="en-US" b="1" dirty="0" smtClean="0"/>
              <a:t>Modify:</a:t>
            </a:r>
          </a:p>
          <a:p>
            <a:pPr lvl="1"/>
            <a:r>
              <a:rPr lang="en-US" dirty="0" smtClean="0"/>
              <a:t>Change the reservation characteristics (e.g. bandwidth, end time, etc.)</a:t>
            </a:r>
          </a:p>
        </p:txBody>
      </p:sp>
      <p:sp>
        <p:nvSpPr>
          <p:cNvPr id="3" name="Title 2"/>
          <p:cNvSpPr>
            <a:spLocks noGrp="1"/>
          </p:cNvSpPr>
          <p:nvPr>
            <p:ph type="title"/>
          </p:nvPr>
        </p:nvSpPr>
        <p:spPr/>
        <p:txBody>
          <a:bodyPr/>
          <a:lstStyle/>
          <a:p>
            <a:r>
              <a:rPr lang="en-US" dirty="0" smtClean="0"/>
              <a:t>Special Primitives:</a:t>
            </a:r>
            <a:endParaRPr lang="en-US" dirty="0"/>
          </a:p>
        </p:txBody>
      </p:sp>
    </p:spTree>
    <p:extLst>
      <p:ext uri="{BB962C8B-B14F-4D97-AF65-F5344CB8AC3E}">
        <p14:creationId xmlns:p14="http://schemas.microsoft.com/office/powerpoint/2010/main" val="31828700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0400" y="1346200"/>
            <a:ext cx="8255000" cy="4880580"/>
          </a:xfrm>
        </p:spPr>
        <p:txBody>
          <a:bodyPr>
            <a:normAutofit lnSpcReduction="10000"/>
          </a:bodyPr>
          <a:lstStyle/>
          <a:p>
            <a:pPr marL="0" lvl="0" indent="0"/>
            <a:r>
              <a:rPr lang="en-US" sz="1800" dirty="0" smtClean="0"/>
              <a:t> 8:30-8:40  	Introductions (Jerry Sobieski)</a:t>
            </a:r>
          </a:p>
          <a:p>
            <a:pPr marL="177800" indent="-177800"/>
            <a:r>
              <a:rPr lang="en-US" sz="1800" dirty="0" smtClean="0"/>
              <a:t>8:40-9:15  	Connection Oriented Services Concepts (</a:t>
            </a:r>
            <a:r>
              <a:rPr lang="en-US" sz="1800" dirty="0" err="1" smtClean="0"/>
              <a:t>Inder</a:t>
            </a:r>
            <a:r>
              <a:rPr lang="en-US" sz="1800" dirty="0" smtClean="0"/>
              <a:t> </a:t>
            </a:r>
            <a:r>
              <a:rPr lang="en-US" sz="1800" dirty="0" err="1" smtClean="0"/>
              <a:t>Monga</a:t>
            </a:r>
            <a:r>
              <a:rPr lang="en-US" sz="1800" dirty="0" smtClean="0"/>
              <a:t>)</a:t>
            </a:r>
          </a:p>
          <a:p>
            <a:pPr marL="177800" indent="-177800"/>
            <a:r>
              <a:rPr lang="en-US" sz="1800" dirty="0" smtClean="0"/>
              <a:t>9:15- 10:00  	The NSI Framework and CS Protocol (Jerry Sobieski)</a:t>
            </a:r>
          </a:p>
          <a:p>
            <a:pPr marL="177800" indent="-177800"/>
            <a:r>
              <a:rPr lang="en-US" sz="1800" b="1" dirty="0" smtClean="0">
                <a:solidFill>
                  <a:schemeClr val="tx1"/>
                </a:solidFill>
              </a:rPr>
              <a:t>10:00-11:00  	Exercise #1 Basic Connection Life Cycle</a:t>
            </a:r>
          </a:p>
          <a:p>
            <a:pPr marL="177800" indent="-177800"/>
            <a:r>
              <a:rPr lang="en-US" sz="1800" b="1" dirty="0" smtClean="0">
                <a:solidFill>
                  <a:schemeClr val="tx1"/>
                </a:solidFill>
              </a:rPr>
              <a:t> 		</a:t>
            </a:r>
            <a:r>
              <a:rPr lang="en-US" sz="1800" dirty="0" smtClean="0">
                <a:solidFill>
                  <a:srgbClr val="008000"/>
                </a:solidFill>
              </a:rPr>
              <a:t>Break (In conjunction with Exer#1)</a:t>
            </a:r>
          </a:p>
          <a:p>
            <a:pPr marL="177800" indent="-177800"/>
            <a:r>
              <a:rPr lang="en-US" sz="1800" dirty="0" smtClean="0"/>
              <a:t>11:00-11:45 	NSI-CS Protocol State Machine, and MDL  (Tomohiro </a:t>
            </a:r>
            <a:r>
              <a:rPr lang="en-US" sz="1800" dirty="0" err="1" smtClean="0"/>
              <a:t>Kudoh</a:t>
            </a:r>
            <a:r>
              <a:rPr lang="en-US" sz="1800" dirty="0" smtClean="0"/>
              <a:t>)</a:t>
            </a:r>
          </a:p>
          <a:p>
            <a:pPr marL="177800" indent="-177800"/>
            <a:r>
              <a:rPr lang="en-US" sz="1800" dirty="0" smtClean="0"/>
              <a:t>11:45-12:00  	</a:t>
            </a:r>
            <a:r>
              <a:rPr lang="en-US" sz="1800" dirty="0" smtClean="0"/>
              <a:t>A Peek at the NSI </a:t>
            </a:r>
            <a:r>
              <a:rPr lang="en-US" sz="1800" dirty="0" smtClean="0"/>
              <a:t>software </a:t>
            </a:r>
            <a:r>
              <a:rPr lang="en-US" sz="1800" dirty="0" smtClean="0"/>
              <a:t>WSDL (</a:t>
            </a:r>
            <a:r>
              <a:rPr lang="en-US" sz="1800" dirty="0" err="1" smtClean="0"/>
              <a:t>Inder</a:t>
            </a:r>
            <a:r>
              <a:rPr lang="en-US" sz="1800" dirty="0" smtClean="0"/>
              <a:t> </a:t>
            </a:r>
            <a:r>
              <a:rPr lang="en-US" sz="1800" dirty="0" err="1" smtClean="0"/>
              <a:t>Monga</a:t>
            </a:r>
            <a:r>
              <a:rPr lang="en-US" sz="1800" dirty="0" smtClean="0"/>
              <a:t>)</a:t>
            </a:r>
            <a:endParaRPr lang="en-US" sz="1800" dirty="0" smtClean="0"/>
          </a:p>
          <a:p>
            <a:pPr marL="177800" indent="-177800"/>
            <a:r>
              <a:rPr lang="en-US" sz="1800" dirty="0" smtClean="0">
                <a:solidFill>
                  <a:srgbClr val="008000"/>
                </a:solidFill>
              </a:rPr>
              <a:t>12:00-12:30  	Lunch</a:t>
            </a:r>
          </a:p>
          <a:p>
            <a:pPr marL="177800" indent="-177800"/>
            <a:r>
              <a:rPr lang="en-US" sz="1800" b="1" dirty="0" smtClean="0">
                <a:solidFill>
                  <a:srgbClr val="000000"/>
                </a:solidFill>
              </a:rPr>
              <a:t>12:30-1:30  	Exercise #2 Multi-Domain Provisioning </a:t>
            </a:r>
          </a:p>
          <a:p>
            <a:pPr marL="177800" indent="-177800"/>
            <a:r>
              <a:rPr lang="en-US" sz="1800" dirty="0" smtClean="0"/>
              <a:t>1:30-2:15  	Advanced Topology – NML &amp; N3  (</a:t>
            </a:r>
            <a:r>
              <a:rPr lang="en-US" sz="1800" dirty="0" err="1" smtClean="0"/>
              <a:t>Jeroen</a:t>
            </a:r>
            <a:r>
              <a:rPr lang="en-US" sz="1800" dirty="0" smtClean="0"/>
              <a:t> van der Ham)</a:t>
            </a:r>
          </a:p>
          <a:p>
            <a:pPr marL="177800" indent="-177800"/>
            <a:r>
              <a:rPr lang="en-US" sz="1800" b="1" dirty="0" smtClean="0">
                <a:solidFill>
                  <a:srgbClr val="000000"/>
                </a:solidFill>
              </a:rPr>
              <a:t>2:15- 3:15  	Exercise #3 Topology Development </a:t>
            </a:r>
          </a:p>
          <a:p>
            <a:pPr marL="177800" indent="-177800"/>
            <a:r>
              <a:rPr lang="en-US" sz="1800" dirty="0" smtClean="0">
                <a:solidFill>
                  <a:srgbClr val="008000"/>
                </a:solidFill>
              </a:rPr>
              <a:t>                   	Break (in conjunction with </a:t>
            </a:r>
            <a:r>
              <a:rPr lang="en-US" sz="1800" dirty="0" err="1" smtClean="0">
                <a:solidFill>
                  <a:srgbClr val="008000"/>
                </a:solidFill>
              </a:rPr>
              <a:t>Exer</a:t>
            </a:r>
            <a:r>
              <a:rPr lang="en-US" sz="1800" dirty="0" smtClean="0">
                <a:solidFill>
                  <a:srgbClr val="008000"/>
                </a:solidFill>
              </a:rPr>
              <a:t>. #3)</a:t>
            </a:r>
          </a:p>
          <a:p>
            <a:pPr marL="177800" indent="-177800"/>
            <a:r>
              <a:rPr lang="en-US" sz="1800" dirty="0" smtClean="0"/>
              <a:t>3:15-4:00  	Putting it together - Deployment Planning  (Jerry Sobieski</a:t>
            </a:r>
            <a:r>
              <a:rPr lang="en-US" sz="1800" dirty="0" smtClean="0"/>
              <a:t>)</a:t>
            </a:r>
          </a:p>
          <a:p>
            <a:pPr marL="177800" indent="-177800"/>
            <a:r>
              <a:rPr lang="en-US" sz="1800" dirty="0" smtClean="0"/>
              <a:t>4:00-4:15	GLIF </a:t>
            </a:r>
            <a:r>
              <a:rPr lang="en-US" sz="1800" dirty="0"/>
              <a:t>Automated GOLE (Jerry Sobieski)</a:t>
            </a:r>
            <a:endParaRPr lang="en-US" sz="1800" dirty="0" smtClean="0"/>
          </a:p>
          <a:p>
            <a:pPr marL="177800" indent="-177800">
              <a:tabLst>
                <a:tab pos="1028700" algn="l"/>
              </a:tabLst>
            </a:pPr>
            <a:r>
              <a:rPr lang="en-US" sz="1800" dirty="0" smtClean="0"/>
              <a:t>4</a:t>
            </a:r>
            <a:r>
              <a:rPr lang="en-US" sz="1800" dirty="0" smtClean="0"/>
              <a:t>:</a:t>
            </a:r>
            <a:r>
              <a:rPr lang="en-US" sz="1800" dirty="0" smtClean="0"/>
              <a:t>15</a:t>
            </a:r>
            <a:r>
              <a:rPr lang="en-US" sz="1800" dirty="0" smtClean="0"/>
              <a:t>-</a:t>
            </a:r>
            <a:r>
              <a:rPr lang="en-US" sz="1800" dirty="0" smtClean="0"/>
              <a:t>4:30           	Discussion and Close (all)</a:t>
            </a:r>
          </a:p>
        </p:txBody>
      </p:sp>
      <p:sp>
        <p:nvSpPr>
          <p:cNvPr id="3" name="Title 2"/>
          <p:cNvSpPr>
            <a:spLocks noGrp="1"/>
          </p:cNvSpPr>
          <p:nvPr>
            <p:ph type="title"/>
          </p:nvPr>
        </p:nvSpPr>
        <p:spPr>
          <a:xfrm>
            <a:off x="457200" y="338328"/>
            <a:ext cx="8229600" cy="1007872"/>
          </a:xfrm>
        </p:spPr>
        <p:txBody>
          <a:bodyPr/>
          <a:lstStyle/>
          <a:p>
            <a:r>
              <a:rPr lang="en-US" dirty="0" smtClean="0"/>
              <a:t> Schedule</a:t>
            </a:r>
            <a:endParaRPr lang="en-US" dirty="0"/>
          </a:p>
        </p:txBody>
      </p:sp>
    </p:spTree>
    <p:extLst>
      <p:ext uri="{BB962C8B-B14F-4D97-AF65-F5344CB8AC3E}">
        <p14:creationId xmlns:p14="http://schemas.microsoft.com/office/powerpoint/2010/main" val="242785128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2596" y="1460500"/>
            <a:ext cx="7408333" cy="4623024"/>
          </a:xfrm>
        </p:spPr>
        <p:txBody>
          <a:bodyPr>
            <a:normAutofit fontScale="85000" lnSpcReduction="20000"/>
          </a:bodyPr>
          <a:lstStyle/>
          <a:p>
            <a:r>
              <a:rPr lang="en-US" sz="2800" dirty="0" smtClean="0"/>
              <a:t>A </a:t>
            </a:r>
            <a:r>
              <a:rPr lang="en-US" sz="2800" dirty="0"/>
              <a:t>NSI-CS Reservation request </a:t>
            </a:r>
            <a:r>
              <a:rPr lang="en-US" sz="2800" dirty="0" smtClean="0"/>
              <a:t>specifies: </a:t>
            </a:r>
          </a:p>
          <a:p>
            <a:pPr lvl="1"/>
            <a:r>
              <a:rPr lang="en-US" sz="2400" dirty="0" smtClean="0"/>
              <a:t>Global ID – option tag used for correlating segments</a:t>
            </a:r>
          </a:p>
          <a:p>
            <a:pPr lvl="1"/>
            <a:r>
              <a:rPr lang="en-US" sz="2400" dirty="0" smtClean="0"/>
              <a:t>NSI Connection ID  - RA assigned connection ID</a:t>
            </a:r>
          </a:p>
          <a:p>
            <a:pPr lvl="1"/>
            <a:r>
              <a:rPr lang="en-US" sz="2400" dirty="0" smtClean="0"/>
              <a:t>Description – poetry, prose, or an mpeg4 movie.</a:t>
            </a:r>
          </a:p>
          <a:p>
            <a:pPr lvl="1"/>
            <a:r>
              <a:rPr lang="en-US" sz="2400" dirty="0" smtClean="0"/>
              <a:t>Criteria:</a:t>
            </a:r>
            <a:endParaRPr lang="en-US" sz="2400" dirty="0"/>
          </a:p>
          <a:p>
            <a:pPr lvl="2"/>
            <a:r>
              <a:rPr lang="en-US" sz="1900" dirty="0"/>
              <a:t>NSI Service </a:t>
            </a:r>
            <a:r>
              <a:rPr lang="en-US" sz="1900" dirty="0" err="1"/>
              <a:t>typename</a:t>
            </a:r>
            <a:r>
              <a:rPr lang="en-US" sz="1900" dirty="0"/>
              <a:t>:  </a:t>
            </a:r>
          </a:p>
          <a:p>
            <a:pPr lvl="3"/>
            <a:r>
              <a:rPr lang="en-US" sz="1900" dirty="0"/>
              <a:t>A string:  “ETS”  interpreted locally by the PA </a:t>
            </a:r>
            <a:r>
              <a:rPr lang="en-US" sz="1900" dirty="0" smtClean="0"/>
              <a:t>NSA	</a:t>
            </a:r>
            <a:endParaRPr lang="en-US" sz="1900" dirty="0"/>
          </a:p>
          <a:p>
            <a:pPr lvl="3"/>
            <a:r>
              <a:rPr lang="en-US" sz="1900" dirty="0"/>
              <a:t>Or a URL pointing to the XML CSD doc: //</a:t>
            </a:r>
            <a:r>
              <a:rPr lang="en-US" sz="1900" dirty="0" err="1"/>
              <a:t>nsi.nordu.net</a:t>
            </a:r>
            <a:r>
              <a:rPr lang="en-US" sz="1900" dirty="0"/>
              <a:t>/</a:t>
            </a:r>
            <a:r>
              <a:rPr lang="en-US" sz="1900" dirty="0" err="1"/>
              <a:t>ets</a:t>
            </a:r>
            <a:r>
              <a:rPr lang="en-US" sz="1900" dirty="0"/>
              <a:t>/CSD </a:t>
            </a:r>
          </a:p>
          <a:p>
            <a:pPr lvl="2"/>
            <a:r>
              <a:rPr lang="en-US" sz="1900" dirty="0"/>
              <a:t>Generic service parameters: </a:t>
            </a:r>
          </a:p>
          <a:p>
            <a:pPr lvl="3"/>
            <a:r>
              <a:rPr lang="en-US" sz="1900" dirty="0"/>
              <a:t>Schedule </a:t>
            </a:r>
            <a:r>
              <a:rPr lang="en-US" sz="1900" dirty="0" smtClean="0"/>
              <a:t>- start date/time, end data/time</a:t>
            </a:r>
            <a:endParaRPr lang="en-US" sz="1900" dirty="0"/>
          </a:p>
          <a:p>
            <a:pPr lvl="3"/>
            <a:r>
              <a:rPr lang="en-US" sz="1900" dirty="0"/>
              <a:t>Authorization credentials</a:t>
            </a:r>
          </a:p>
          <a:p>
            <a:pPr lvl="3"/>
            <a:r>
              <a:rPr lang="en-US" sz="1900" dirty="0"/>
              <a:t>Path </a:t>
            </a:r>
            <a:r>
              <a:rPr lang="en-US" sz="1900" dirty="0" smtClean="0"/>
              <a:t>object – Source STP, </a:t>
            </a:r>
            <a:r>
              <a:rPr lang="en-US" sz="1900" dirty="0" err="1" smtClean="0"/>
              <a:t>Dest</a:t>
            </a:r>
            <a:r>
              <a:rPr lang="en-US" sz="1900" dirty="0" smtClean="0"/>
              <a:t> STP, optional EROs </a:t>
            </a:r>
            <a:endParaRPr lang="en-US" sz="1900" dirty="0"/>
          </a:p>
          <a:p>
            <a:pPr lvl="2"/>
            <a:r>
              <a:rPr lang="en-US" sz="1900" dirty="0"/>
              <a:t>Service specific parameters e.g.  </a:t>
            </a:r>
          </a:p>
          <a:p>
            <a:pPr lvl="3"/>
            <a:r>
              <a:rPr lang="en-US" sz="1900" dirty="0"/>
              <a:t>&lt;“bandwidth”, 5.0, “Gbps”&gt; </a:t>
            </a:r>
          </a:p>
          <a:p>
            <a:pPr lvl="3"/>
            <a:r>
              <a:rPr lang="en-US" sz="1900" dirty="0"/>
              <a:t> &lt;“</a:t>
            </a:r>
            <a:r>
              <a:rPr lang="en-US" sz="1900" dirty="0" err="1"/>
              <a:t>frameErrorRate</a:t>
            </a:r>
            <a:r>
              <a:rPr lang="en-US" sz="1900" dirty="0"/>
              <a:t>”, 10^-8, “</a:t>
            </a:r>
            <a:r>
              <a:rPr lang="en-US" sz="1900" dirty="0" err="1"/>
              <a:t>averageErrorsPerFrame</a:t>
            </a:r>
            <a:r>
              <a:rPr lang="en-US" sz="1900" dirty="0"/>
              <a:t>”</a:t>
            </a:r>
            <a:r>
              <a:rPr lang="en-US" sz="1900" dirty="0" smtClean="0"/>
              <a:t>&gt;</a:t>
            </a:r>
          </a:p>
          <a:p>
            <a:pPr marL="914400" lvl="3" indent="0">
              <a:buNone/>
            </a:pPr>
            <a:endParaRPr lang="en-US" dirty="0"/>
          </a:p>
          <a:p>
            <a:r>
              <a:rPr lang="en-US" dirty="0" smtClean="0"/>
              <a:t>(See WSDL for more formal description)</a:t>
            </a:r>
            <a:endParaRPr lang="en-US" dirty="0"/>
          </a:p>
          <a:p>
            <a:pPr lvl="1"/>
            <a:endParaRPr lang="en-US" dirty="0"/>
          </a:p>
          <a:p>
            <a:endParaRPr lang="en-US" dirty="0"/>
          </a:p>
        </p:txBody>
      </p:sp>
      <p:sp>
        <p:nvSpPr>
          <p:cNvPr id="3" name="Title 2"/>
          <p:cNvSpPr>
            <a:spLocks noGrp="1"/>
          </p:cNvSpPr>
          <p:nvPr>
            <p:ph type="title"/>
          </p:nvPr>
        </p:nvSpPr>
        <p:spPr>
          <a:xfrm>
            <a:off x="457200" y="338328"/>
            <a:ext cx="8229600" cy="868172"/>
          </a:xfrm>
        </p:spPr>
        <p:txBody>
          <a:bodyPr/>
          <a:lstStyle/>
          <a:p>
            <a:r>
              <a:rPr lang="en-US" dirty="0" smtClean="0"/>
              <a:t>NSI Reservation Request</a:t>
            </a:r>
            <a:endParaRPr lang="en-US" dirty="0"/>
          </a:p>
        </p:txBody>
      </p:sp>
    </p:spTree>
    <p:extLst>
      <p:ext uri="{BB962C8B-B14F-4D97-AF65-F5344CB8AC3E}">
        <p14:creationId xmlns:p14="http://schemas.microsoft.com/office/powerpoint/2010/main" val="269498561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Network Service Agent</a:t>
            </a:r>
          </a:p>
        </p:txBody>
      </p:sp>
      <p:sp>
        <p:nvSpPr>
          <p:cNvPr id="3" name="Content Placeholder 2"/>
          <p:cNvSpPr>
            <a:spLocks noGrp="1"/>
          </p:cNvSpPr>
          <p:nvPr>
            <p:ph idx="1"/>
          </p:nvPr>
        </p:nvSpPr>
        <p:spPr>
          <a:xfrm>
            <a:off x="199810" y="1459731"/>
            <a:ext cx="5939617" cy="2354827"/>
          </a:xfrm>
        </p:spPr>
        <p:txBody>
          <a:bodyPr>
            <a:noAutofit/>
          </a:bodyPr>
          <a:lstStyle/>
          <a:p>
            <a:r>
              <a:rPr lang="en-US" sz="2200" dirty="0"/>
              <a:t>A</a:t>
            </a:r>
            <a:r>
              <a:rPr lang="en-US" sz="2200" dirty="0" smtClean="0"/>
              <a:t> “Network Service Agent” (NSA) is associated with and represents an NSI Network domain:</a:t>
            </a:r>
          </a:p>
          <a:p>
            <a:pPr lvl="1"/>
            <a:r>
              <a:rPr lang="en-US" sz="2000" dirty="0" smtClean="0"/>
              <a:t>The NSA speaks the NSI protocol(s) to other NSAs</a:t>
            </a:r>
            <a:endParaRPr lang="en-US" sz="2000" dirty="0"/>
          </a:p>
          <a:p>
            <a:pPr lvl="1">
              <a:spcBef>
                <a:spcPts val="0"/>
              </a:spcBef>
            </a:pPr>
            <a:r>
              <a:rPr lang="en-US" sz="1800" dirty="0"/>
              <a:t>It acts </a:t>
            </a:r>
            <a:r>
              <a:rPr lang="en-US" sz="1800" dirty="0" smtClean="0"/>
              <a:t>as a </a:t>
            </a:r>
            <a:r>
              <a:rPr lang="en-US" sz="1800" b="1" dirty="0"/>
              <a:t>Provider Agent (PA) </a:t>
            </a:r>
            <a:r>
              <a:rPr lang="en-US" sz="1800" dirty="0" smtClean="0"/>
              <a:t>when receiving service requests</a:t>
            </a:r>
          </a:p>
          <a:p>
            <a:pPr lvl="1">
              <a:spcBef>
                <a:spcPts val="0"/>
              </a:spcBef>
            </a:pPr>
            <a:r>
              <a:rPr lang="en-US" sz="1800" dirty="0" smtClean="0"/>
              <a:t>It acts as a </a:t>
            </a:r>
            <a:r>
              <a:rPr lang="en-US" sz="1800" b="1" dirty="0"/>
              <a:t>Requesting </a:t>
            </a:r>
            <a:r>
              <a:rPr lang="en-US" sz="1800" b="1" dirty="0" smtClean="0"/>
              <a:t>Agent (</a:t>
            </a:r>
            <a:r>
              <a:rPr lang="en-US" sz="1800" b="1" dirty="0"/>
              <a:t>RA</a:t>
            </a:r>
            <a:r>
              <a:rPr lang="en-US" sz="1800" b="1" dirty="0" smtClean="0"/>
              <a:t>) </a:t>
            </a:r>
            <a:r>
              <a:rPr lang="en-US" sz="1800" dirty="0" smtClean="0"/>
              <a:t>when it </a:t>
            </a:r>
            <a:r>
              <a:rPr lang="en-US" sz="1800" dirty="0" smtClean="0"/>
              <a:t>issues</a:t>
            </a:r>
            <a:r>
              <a:rPr lang="en-US" sz="1800" dirty="0" smtClean="0"/>
              <a:t>  requests </a:t>
            </a:r>
            <a:r>
              <a:rPr lang="en-US" sz="1800" dirty="0" smtClean="0"/>
              <a:t>to other NSAs </a:t>
            </a:r>
          </a:p>
          <a:p>
            <a:pPr lvl="1">
              <a:spcBef>
                <a:spcPts val="0"/>
              </a:spcBef>
            </a:pPr>
            <a:r>
              <a:rPr lang="en-US" sz="1800" dirty="0" smtClean="0"/>
              <a:t>At the leaf nodes, the NSA interacts </a:t>
            </a:r>
            <a:r>
              <a:rPr lang="en-US" sz="1800" dirty="0"/>
              <a:t>with </a:t>
            </a:r>
            <a:r>
              <a:rPr lang="en-US" sz="1800" dirty="0" smtClean="0"/>
              <a:t>a local Network </a:t>
            </a:r>
            <a:r>
              <a:rPr lang="en-US" sz="1800" dirty="0"/>
              <a:t>R</a:t>
            </a:r>
            <a:r>
              <a:rPr lang="en-US" sz="1800" dirty="0" smtClean="0"/>
              <a:t>esource </a:t>
            </a:r>
            <a:r>
              <a:rPr lang="en-US" sz="1800" dirty="0"/>
              <a:t>M</a:t>
            </a:r>
            <a:r>
              <a:rPr lang="en-US" sz="1800" dirty="0" smtClean="0"/>
              <a:t>anager (NRM) </a:t>
            </a:r>
            <a:r>
              <a:rPr lang="en-US" sz="1800" dirty="0"/>
              <a:t>to </a:t>
            </a:r>
            <a:r>
              <a:rPr lang="en-US" sz="1800" dirty="0" smtClean="0"/>
              <a:t>reserve specific network </a:t>
            </a:r>
            <a:r>
              <a:rPr lang="en-US" sz="1800" dirty="0"/>
              <a:t>resources </a:t>
            </a:r>
            <a:r>
              <a:rPr lang="en-US" sz="1800" dirty="0" smtClean="0"/>
              <a:t>(this interaction is NRM specific and not part of NSI standard.)  </a:t>
            </a:r>
          </a:p>
          <a:p>
            <a:pPr lvl="1"/>
            <a:r>
              <a:rPr lang="en-US" sz="2000" dirty="0" smtClean="0"/>
              <a:t>NSAs “Aggregators” decompose a request into segments that can then be delegated to other </a:t>
            </a:r>
            <a:r>
              <a:rPr lang="en-US" sz="2000" dirty="0" smtClean="0"/>
              <a:t>domains</a:t>
            </a:r>
          </a:p>
          <a:p>
            <a:pPr lvl="1"/>
            <a:endParaRPr lang="en-US" sz="2000" dirty="0"/>
          </a:p>
          <a:p>
            <a:pPr lvl="1"/>
            <a:endParaRPr lang="en-US" sz="2400" dirty="0"/>
          </a:p>
        </p:txBody>
      </p:sp>
      <p:grpSp>
        <p:nvGrpSpPr>
          <p:cNvPr id="4" name="Group 3"/>
          <p:cNvGrpSpPr/>
          <p:nvPr/>
        </p:nvGrpSpPr>
        <p:grpSpPr>
          <a:xfrm>
            <a:off x="5664236" y="1591056"/>
            <a:ext cx="3449805" cy="3487555"/>
            <a:chOff x="5547010" y="2557694"/>
            <a:chExt cx="3455865" cy="3379559"/>
          </a:xfrm>
        </p:grpSpPr>
        <p:sp>
          <p:nvSpPr>
            <p:cNvPr id="57" name="Oval 56"/>
            <p:cNvSpPr/>
            <p:nvPr/>
          </p:nvSpPr>
          <p:spPr>
            <a:xfrm>
              <a:off x="8012764" y="4414061"/>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8" name="Oval 57"/>
            <p:cNvSpPr/>
            <p:nvPr/>
          </p:nvSpPr>
          <p:spPr>
            <a:xfrm>
              <a:off x="6958747" y="4414061"/>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58"/>
            <p:cNvGrpSpPr/>
            <p:nvPr/>
          </p:nvGrpSpPr>
          <p:grpSpPr>
            <a:xfrm>
              <a:off x="6612273" y="5093522"/>
              <a:ext cx="1071536" cy="563217"/>
              <a:chOff x="6659917" y="5069740"/>
              <a:chExt cx="1413243" cy="669075"/>
            </a:xfrm>
          </p:grpSpPr>
          <p:sp>
            <p:nvSpPr>
              <p:cNvPr id="60" name="Oval 59"/>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1" name="Oval 60"/>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2" name="Oval 61"/>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63" name="Group 62"/>
            <p:cNvGrpSpPr/>
            <p:nvPr/>
          </p:nvGrpSpPr>
          <p:grpSpPr>
            <a:xfrm>
              <a:off x="7677486" y="5093522"/>
              <a:ext cx="1071536" cy="563217"/>
              <a:chOff x="6659917" y="5069740"/>
              <a:chExt cx="1413243" cy="669075"/>
            </a:xfrm>
          </p:grpSpPr>
          <p:sp>
            <p:nvSpPr>
              <p:cNvPr id="64" name="Oval 63"/>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5" name="Oval 64"/>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6" name="Oval 65"/>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67" name="Oval 66"/>
            <p:cNvSpPr/>
            <p:nvPr/>
          </p:nvSpPr>
          <p:spPr>
            <a:xfrm>
              <a:off x="6956777" y="2905774"/>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68" name="Group 14"/>
            <p:cNvGrpSpPr/>
            <p:nvPr/>
          </p:nvGrpSpPr>
          <p:grpSpPr>
            <a:xfrm flipH="1">
              <a:off x="6956777" y="3268017"/>
              <a:ext cx="378660" cy="489318"/>
              <a:chOff x="4121357" y="2831355"/>
              <a:chExt cx="612504" cy="1242607"/>
            </a:xfrm>
          </p:grpSpPr>
          <p:sp>
            <p:nvSpPr>
              <p:cNvPr id="69" name="Freeform 68"/>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70" name="Freeform 69"/>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grpSp>
        <p:grpSp>
          <p:nvGrpSpPr>
            <p:cNvPr id="71" name="Group 14"/>
            <p:cNvGrpSpPr/>
            <p:nvPr/>
          </p:nvGrpSpPr>
          <p:grpSpPr>
            <a:xfrm rot="18314677" flipH="1">
              <a:off x="7594259" y="3793211"/>
              <a:ext cx="178423" cy="895306"/>
              <a:chOff x="4121357" y="2831355"/>
              <a:chExt cx="612504" cy="1242607"/>
            </a:xfrm>
          </p:grpSpPr>
          <p:sp>
            <p:nvSpPr>
              <p:cNvPr id="72" name="Freeform 71"/>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73" name="Freeform 72"/>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grpSp>
        <p:grpSp>
          <p:nvGrpSpPr>
            <p:cNvPr id="74" name="Group 14"/>
            <p:cNvGrpSpPr/>
            <p:nvPr/>
          </p:nvGrpSpPr>
          <p:grpSpPr>
            <a:xfrm rot="3285323">
              <a:off x="6512069" y="3779994"/>
              <a:ext cx="178423" cy="895306"/>
              <a:chOff x="4121357" y="2831355"/>
              <a:chExt cx="612504" cy="1242607"/>
            </a:xfrm>
          </p:grpSpPr>
          <p:sp>
            <p:nvSpPr>
              <p:cNvPr id="75" name="Freeform 74"/>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76" name="Freeform 75"/>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grpSp>
        <p:grpSp>
          <p:nvGrpSpPr>
            <p:cNvPr id="77" name="Group 76"/>
            <p:cNvGrpSpPr/>
            <p:nvPr/>
          </p:nvGrpSpPr>
          <p:grpSpPr>
            <a:xfrm>
              <a:off x="5547010" y="5066259"/>
              <a:ext cx="1071536" cy="563217"/>
              <a:chOff x="6659917" y="5069740"/>
              <a:chExt cx="1413243" cy="669075"/>
            </a:xfrm>
          </p:grpSpPr>
          <p:sp>
            <p:nvSpPr>
              <p:cNvPr id="78" name="Oval 77"/>
              <p:cNvSpPr/>
              <p:nvPr/>
            </p:nvSpPr>
            <p:spPr>
              <a:xfrm>
                <a:off x="6659917" y="5158351"/>
                <a:ext cx="1413243" cy="438399"/>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79" name="Oval 78"/>
              <p:cNvSpPr/>
              <p:nvPr/>
            </p:nvSpPr>
            <p:spPr>
              <a:xfrm>
                <a:off x="6853592" y="5069740"/>
                <a:ext cx="665056" cy="669075"/>
              </a:xfrm>
              <a:prstGeom prst="ellipse">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0" name="Oval 79"/>
              <p:cNvSpPr/>
              <p:nvPr/>
            </p:nvSpPr>
            <p:spPr>
              <a:xfrm>
                <a:off x="7269252" y="5069740"/>
                <a:ext cx="665056" cy="669075"/>
              </a:xfrm>
              <a:prstGeom prst="ellipse">
                <a:avLst/>
              </a:prstGeom>
              <a:solidFill>
                <a:srgbClr val="A6A6A6"/>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cxnSp>
          <p:nvCxnSpPr>
            <p:cNvPr id="81" name="Straight Connector 80"/>
            <p:cNvCxnSpPr/>
            <p:nvPr/>
          </p:nvCxnSpPr>
          <p:spPr>
            <a:xfrm rot="10800000">
              <a:off x="6758604" y="3496696"/>
              <a:ext cx="724203" cy="1588"/>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rot="16200000" flipV="1">
              <a:off x="6376886" y="4086204"/>
              <a:ext cx="447990" cy="315446"/>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rot="5400000">
              <a:off x="7454466" y="4044873"/>
              <a:ext cx="437014" cy="360699"/>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7948841" y="5629476"/>
              <a:ext cx="1054034" cy="307777"/>
            </a:xfrm>
            <a:prstGeom prst="rect">
              <a:avLst/>
            </a:prstGeom>
            <a:noFill/>
          </p:spPr>
          <p:txBody>
            <a:bodyPr wrap="square" rtlCol="0">
              <a:spAutoFit/>
            </a:bodyPr>
            <a:lstStyle/>
            <a:p>
              <a:r>
                <a:rPr lang="en-US" sz="1400" b="1" dirty="0" smtClean="0"/>
                <a:t>Curacao</a:t>
              </a:r>
              <a:endParaRPr lang="en-US" sz="1400" b="1" dirty="0"/>
            </a:p>
          </p:txBody>
        </p:sp>
        <p:sp>
          <p:nvSpPr>
            <p:cNvPr id="87" name="Oval 86"/>
            <p:cNvSpPr/>
            <p:nvPr/>
          </p:nvSpPr>
          <p:spPr>
            <a:xfrm>
              <a:off x="6956777" y="3757335"/>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9" name="Oval 88"/>
            <p:cNvSpPr/>
            <p:nvPr/>
          </p:nvSpPr>
          <p:spPr>
            <a:xfrm>
              <a:off x="5864484" y="4943966"/>
              <a:ext cx="467201" cy="29911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0" name="Oval 89"/>
            <p:cNvSpPr/>
            <p:nvPr/>
          </p:nvSpPr>
          <p:spPr>
            <a:xfrm>
              <a:off x="8012764" y="4970286"/>
              <a:ext cx="456850" cy="339647"/>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1" name="Oval 90"/>
            <p:cNvSpPr/>
            <p:nvPr/>
          </p:nvSpPr>
          <p:spPr>
            <a:xfrm>
              <a:off x="6944041" y="5011254"/>
              <a:ext cx="463091" cy="33664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2" name="Cube 91"/>
            <p:cNvSpPr/>
            <p:nvPr/>
          </p:nvSpPr>
          <p:spPr bwMode="auto">
            <a:xfrm>
              <a:off x="5951723" y="5171663"/>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sp>
          <p:nvSpPr>
            <p:cNvPr id="93" name="Cube 92"/>
            <p:cNvSpPr/>
            <p:nvPr/>
          </p:nvSpPr>
          <p:spPr bwMode="auto">
            <a:xfrm>
              <a:off x="8049946" y="5204656"/>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sp>
          <p:nvSpPr>
            <p:cNvPr id="94" name="Cube 93"/>
            <p:cNvSpPr/>
            <p:nvPr/>
          </p:nvSpPr>
          <p:spPr bwMode="auto">
            <a:xfrm>
              <a:off x="7024106" y="5154057"/>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sp>
          <p:nvSpPr>
            <p:cNvPr id="95" name="TextBox 94"/>
            <p:cNvSpPr txBox="1"/>
            <p:nvPr/>
          </p:nvSpPr>
          <p:spPr>
            <a:xfrm>
              <a:off x="6759641" y="5627992"/>
              <a:ext cx="1282116" cy="307777"/>
            </a:xfrm>
            <a:prstGeom prst="rect">
              <a:avLst/>
            </a:prstGeom>
            <a:noFill/>
          </p:spPr>
          <p:txBody>
            <a:bodyPr wrap="square" rtlCol="0">
              <a:spAutoFit/>
            </a:bodyPr>
            <a:lstStyle/>
            <a:p>
              <a:r>
                <a:rPr lang="en-US" sz="1400" b="1" dirty="0" smtClean="0"/>
                <a:t>Bonaire</a:t>
              </a:r>
              <a:endParaRPr lang="en-US" sz="1400" b="1" dirty="0"/>
            </a:p>
          </p:txBody>
        </p:sp>
        <p:sp>
          <p:nvSpPr>
            <p:cNvPr id="96" name="TextBox 95"/>
            <p:cNvSpPr txBox="1"/>
            <p:nvPr/>
          </p:nvSpPr>
          <p:spPr>
            <a:xfrm>
              <a:off x="5686545" y="5627353"/>
              <a:ext cx="673159" cy="298246"/>
            </a:xfrm>
            <a:prstGeom prst="rect">
              <a:avLst/>
            </a:prstGeom>
            <a:noFill/>
          </p:spPr>
          <p:txBody>
            <a:bodyPr wrap="none" rtlCol="0">
              <a:spAutoFit/>
            </a:bodyPr>
            <a:lstStyle/>
            <a:p>
              <a:r>
                <a:rPr lang="en-US" sz="1400" b="1" dirty="0" smtClean="0"/>
                <a:t>Aruba</a:t>
              </a:r>
              <a:endParaRPr lang="en-US" sz="1400" b="1" dirty="0"/>
            </a:p>
          </p:txBody>
        </p:sp>
        <p:sp>
          <p:nvSpPr>
            <p:cNvPr id="97" name="Lightning Bolt 96"/>
            <p:cNvSpPr/>
            <p:nvPr/>
          </p:nvSpPr>
          <p:spPr bwMode="auto">
            <a:xfrm rot="1560000">
              <a:off x="8106042" y="4673731"/>
              <a:ext cx="263903" cy="3914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Lightning Bolt 97"/>
            <p:cNvSpPr/>
            <p:nvPr/>
          </p:nvSpPr>
          <p:spPr bwMode="auto">
            <a:xfrm rot="1560000">
              <a:off x="7024961" y="4704336"/>
              <a:ext cx="263903" cy="366841"/>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sp>
          <p:nvSpPr>
            <p:cNvPr id="100" name="Oval 99"/>
            <p:cNvSpPr/>
            <p:nvPr/>
          </p:nvSpPr>
          <p:spPr>
            <a:xfrm>
              <a:off x="5926236" y="4385298"/>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TextBox 100"/>
            <p:cNvSpPr txBox="1"/>
            <p:nvPr/>
          </p:nvSpPr>
          <p:spPr>
            <a:xfrm>
              <a:off x="6994477" y="3725279"/>
              <a:ext cx="300082" cy="307777"/>
            </a:xfrm>
            <a:prstGeom prst="rect">
              <a:avLst/>
            </a:prstGeom>
            <a:noFill/>
          </p:spPr>
          <p:txBody>
            <a:bodyPr wrap="none" rtlCol="0">
              <a:spAutoFit/>
            </a:bodyPr>
            <a:lstStyle/>
            <a:p>
              <a:r>
                <a:rPr lang="en-US" sz="1400" dirty="0"/>
                <a:t>A</a:t>
              </a:r>
            </a:p>
          </p:txBody>
        </p:sp>
        <p:sp>
          <p:nvSpPr>
            <p:cNvPr id="102" name="TextBox 101"/>
            <p:cNvSpPr txBox="1"/>
            <p:nvPr/>
          </p:nvSpPr>
          <p:spPr>
            <a:xfrm>
              <a:off x="6393106" y="2557694"/>
              <a:ext cx="1415772" cy="307777"/>
            </a:xfrm>
            <a:prstGeom prst="rect">
              <a:avLst/>
            </a:prstGeom>
            <a:noFill/>
          </p:spPr>
          <p:txBody>
            <a:bodyPr wrap="none" rtlCol="0">
              <a:spAutoFit/>
            </a:bodyPr>
            <a:lstStyle/>
            <a:p>
              <a:r>
                <a:rPr lang="en-US" sz="1400" dirty="0" smtClean="0"/>
                <a:t>Application NSA</a:t>
              </a:r>
              <a:endParaRPr lang="en-US" sz="1400" dirty="0"/>
            </a:p>
          </p:txBody>
        </p:sp>
        <p:grpSp>
          <p:nvGrpSpPr>
            <p:cNvPr id="103" name="Group 14"/>
            <p:cNvGrpSpPr/>
            <p:nvPr/>
          </p:nvGrpSpPr>
          <p:grpSpPr>
            <a:xfrm flipH="1">
              <a:off x="7048933" y="4083713"/>
              <a:ext cx="223939" cy="360017"/>
              <a:chOff x="4336752" y="2831355"/>
              <a:chExt cx="397109" cy="1294625"/>
            </a:xfrm>
          </p:grpSpPr>
          <p:sp>
            <p:nvSpPr>
              <p:cNvPr id="104" name="Freeform 103"/>
              <p:cNvSpPr/>
              <p:nvPr/>
            </p:nvSpPr>
            <p:spPr>
              <a:xfrm flipV="1">
                <a:off x="4336752" y="2883373"/>
                <a:ext cx="149067"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05" name="Freeform 104"/>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grpSp>
        <p:cxnSp>
          <p:nvCxnSpPr>
            <p:cNvPr id="106" name="Straight Connector 105"/>
            <p:cNvCxnSpPr/>
            <p:nvPr/>
          </p:nvCxnSpPr>
          <p:spPr>
            <a:xfrm flipH="1" flipV="1">
              <a:off x="6892826" y="4313259"/>
              <a:ext cx="463091" cy="722"/>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107" name="Freeform 106"/>
            <p:cNvSpPr/>
            <p:nvPr/>
          </p:nvSpPr>
          <p:spPr>
            <a:xfrm>
              <a:off x="5563568" y="5257315"/>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08" name="Freeform 107"/>
            <p:cNvSpPr/>
            <p:nvPr/>
          </p:nvSpPr>
          <p:spPr>
            <a:xfrm>
              <a:off x="6605507" y="5243077"/>
              <a:ext cx="1054978" cy="112831"/>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 name="connsiteX0" fmla="*/ 0 w 1082291"/>
                <a:gd name="connsiteY0" fmla="*/ 71865 h 112831"/>
                <a:gd name="connsiteX1" fmla="*/ 430185 w 1082291"/>
                <a:gd name="connsiteY1" fmla="*/ 174 h 112831"/>
                <a:gd name="connsiteX2" fmla="*/ 686248 w 1082291"/>
                <a:gd name="connsiteY2" fmla="*/ 92349 h 112831"/>
                <a:gd name="connsiteX3" fmla="*/ 1054978 w 1082291"/>
                <a:gd name="connsiteY3" fmla="*/ 51382 h 112831"/>
                <a:gd name="connsiteX4" fmla="*/ 1054978 w 1082291"/>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880856 w 1054978"/>
                <a:gd name="connsiteY3" fmla="*/ 51382 h 112831"/>
                <a:gd name="connsiteX4" fmla="*/ 1054978 w 1054978"/>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1054978 w 1054978"/>
                <a:gd name="connsiteY3" fmla="*/ 112831 h 112831"/>
              </a:gdLst>
              <a:ahLst/>
              <a:cxnLst>
                <a:cxn ang="0">
                  <a:pos x="connsiteX0" y="connsiteY0"/>
                </a:cxn>
                <a:cxn ang="0">
                  <a:pos x="connsiteX1" y="connsiteY1"/>
                </a:cxn>
                <a:cxn ang="0">
                  <a:pos x="connsiteX2" y="connsiteY2"/>
                </a:cxn>
                <a:cxn ang="0">
                  <a:pos x="connsiteX3" y="connsiteY3"/>
                </a:cxn>
              </a:cxnLst>
              <a:rect l="l" t="t" r="r" b="b"/>
              <a:pathLst>
                <a:path w="1054978" h="112831">
                  <a:moveTo>
                    <a:pt x="0" y="71865"/>
                  </a:moveTo>
                  <a:cubicBezTo>
                    <a:pt x="214239" y="44554"/>
                    <a:pt x="315810" y="-3240"/>
                    <a:pt x="430185" y="174"/>
                  </a:cubicBezTo>
                  <a:cubicBezTo>
                    <a:pt x="544560" y="3588"/>
                    <a:pt x="582116" y="73573"/>
                    <a:pt x="686248" y="92349"/>
                  </a:cubicBezTo>
                  <a:cubicBezTo>
                    <a:pt x="790380" y="111125"/>
                    <a:pt x="978159" y="108564"/>
                    <a:pt x="1054978" y="1128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09" name="Freeform 108"/>
            <p:cNvSpPr/>
            <p:nvPr/>
          </p:nvSpPr>
          <p:spPr>
            <a:xfrm>
              <a:off x="7657689" y="5290291"/>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p>
          </p:txBody>
        </p:sp>
        <p:sp>
          <p:nvSpPr>
            <p:cNvPr id="110" name="TextBox 109"/>
            <p:cNvSpPr txBox="1"/>
            <p:nvPr/>
          </p:nvSpPr>
          <p:spPr>
            <a:xfrm>
              <a:off x="7263372" y="3591294"/>
              <a:ext cx="1428596" cy="307777"/>
            </a:xfrm>
            <a:prstGeom prst="rect">
              <a:avLst/>
            </a:prstGeom>
            <a:noFill/>
          </p:spPr>
          <p:txBody>
            <a:bodyPr wrap="none" rtlCol="0">
              <a:spAutoFit/>
            </a:bodyPr>
            <a:lstStyle/>
            <a:p>
              <a:r>
                <a:rPr lang="en-US" sz="1400" dirty="0" smtClean="0"/>
                <a:t>Aggregator NSA</a:t>
              </a:r>
              <a:endParaRPr lang="en-US" sz="1400" dirty="0"/>
            </a:p>
          </p:txBody>
        </p:sp>
        <p:sp>
          <p:nvSpPr>
            <p:cNvPr id="111" name="TextBox 110"/>
            <p:cNvSpPr txBox="1"/>
            <p:nvPr/>
          </p:nvSpPr>
          <p:spPr>
            <a:xfrm>
              <a:off x="6667636" y="3571390"/>
              <a:ext cx="390940" cy="307777"/>
            </a:xfrm>
            <a:prstGeom prst="rect">
              <a:avLst/>
            </a:prstGeom>
            <a:noFill/>
          </p:spPr>
          <p:txBody>
            <a:bodyPr wrap="none" rtlCol="0">
              <a:spAutoFit/>
            </a:bodyPr>
            <a:lstStyle/>
            <a:p>
              <a:r>
                <a:rPr lang="en-US" sz="1400" dirty="0" smtClean="0"/>
                <a:t>PA</a:t>
              </a:r>
              <a:endParaRPr lang="en-US" sz="1400" dirty="0"/>
            </a:p>
          </p:txBody>
        </p:sp>
        <p:sp>
          <p:nvSpPr>
            <p:cNvPr id="112" name="TextBox 111"/>
            <p:cNvSpPr txBox="1"/>
            <p:nvPr/>
          </p:nvSpPr>
          <p:spPr>
            <a:xfrm>
              <a:off x="5993554" y="4074268"/>
              <a:ext cx="390940" cy="307777"/>
            </a:xfrm>
            <a:prstGeom prst="rect">
              <a:avLst/>
            </a:prstGeom>
            <a:noFill/>
          </p:spPr>
          <p:txBody>
            <a:bodyPr wrap="none" rtlCol="0">
              <a:spAutoFit/>
            </a:bodyPr>
            <a:lstStyle/>
            <a:p>
              <a:r>
                <a:rPr lang="en-US" sz="1400" dirty="0" smtClean="0"/>
                <a:t>PA</a:t>
              </a:r>
              <a:endParaRPr lang="en-US" sz="1400" dirty="0"/>
            </a:p>
          </p:txBody>
        </p:sp>
        <p:sp>
          <p:nvSpPr>
            <p:cNvPr id="113" name="TextBox 112"/>
            <p:cNvSpPr txBox="1"/>
            <p:nvPr/>
          </p:nvSpPr>
          <p:spPr>
            <a:xfrm>
              <a:off x="6488824" y="3745182"/>
              <a:ext cx="404002" cy="307777"/>
            </a:xfrm>
            <a:prstGeom prst="rect">
              <a:avLst/>
            </a:prstGeom>
            <a:noFill/>
          </p:spPr>
          <p:txBody>
            <a:bodyPr wrap="none" rtlCol="0">
              <a:spAutoFit/>
            </a:bodyPr>
            <a:lstStyle/>
            <a:p>
              <a:r>
                <a:rPr lang="en-US" sz="1400" dirty="0" smtClean="0"/>
                <a:t>RA</a:t>
              </a:r>
              <a:endParaRPr lang="en-US" sz="1400" dirty="0"/>
            </a:p>
          </p:txBody>
        </p:sp>
        <p:sp>
          <p:nvSpPr>
            <p:cNvPr id="114" name="TextBox 113"/>
            <p:cNvSpPr txBox="1"/>
            <p:nvPr/>
          </p:nvSpPr>
          <p:spPr>
            <a:xfrm>
              <a:off x="7263372" y="3137820"/>
              <a:ext cx="404002" cy="307777"/>
            </a:xfrm>
            <a:prstGeom prst="rect">
              <a:avLst/>
            </a:prstGeom>
            <a:noFill/>
          </p:spPr>
          <p:txBody>
            <a:bodyPr wrap="none" rtlCol="0">
              <a:spAutoFit/>
            </a:bodyPr>
            <a:lstStyle/>
            <a:p>
              <a:r>
                <a:rPr lang="en-US" sz="1400" dirty="0" smtClean="0"/>
                <a:t>RA</a:t>
              </a:r>
              <a:endParaRPr lang="en-US" sz="1400" dirty="0"/>
            </a:p>
          </p:txBody>
        </p:sp>
        <p:sp>
          <p:nvSpPr>
            <p:cNvPr id="115" name="TextBox 114"/>
            <p:cNvSpPr txBox="1"/>
            <p:nvPr/>
          </p:nvSpPr>
          <p:spPr>
            <a:xfrm>
              <a:off x="7421879" y="3804177"/>
              <a:ext cx="477212" cy="307777"/>
            </a:xfrm>
            <a:prstGeom prst="rect">
              <a:avLst/>
            </a:prstGeom>
            <a:noFill/>
          </p:spPr>
          <p:txBody>
            <a:bodyPr wrap="square" rtlCol="0">
              <a:spAutoFit/>
            </a:bodyPr>
            <a:lstStyle/>
            <a:p>
              <a:r>
                <a:rPr lang="en-US" sz="1400" dirty="0" smtClean="0"/>
                <a:t>RA</a:t>
              </a:r>
              <a:endParaRPr lang="en-US" sz="1400" dirty="0"/>
            </a:p>
          </p:txBody>
        </p:sp>
        <p:sp>
          <p:nvSpPr>
            <p:cNvPr id="116" name="TextBox 115"/>
            <p:cNvSpPr txBox="1"/>
            <p:nvPr/>
          </p:nvSpPr>
          <p:spPr>
            <a:xfrm>
              <a:off x="7948841" y="4125255"/>
              <a:ext cx="390940" cy="307777"/>
            </a:xfrm>
            <a:prstGeom prst="rect">
              <a:avLst/>
            </a:prstGeom>
            <a:noFill/>
          </p:spPr>
          <p:txBody>
            <a:bodyPr wrap="none" rtlCol="0">
              <a:spAutoFit/>
            </a:bodyPr>
            <a:lstStyle/>
            <a:p>
              <a:r>
                <a:rPr lang="en-US" sz="1400" dirty="0" smtClean="0"/>
                <a:t>PA</a:t>
              </a:r>
              <a:endParaRPr lang="en-US" sz="1400" dirty="0"/>
            </a:p>
          </p:txBody>
        </p:sp>
        <p:sp>
          <p:nvSpPr>
            <p:cNvPr id="99" name="Lightning Bolt 98"/>
            <p:cNvSpPr/>
            <p:nvPr/>
          </p:nvSpPr>
          <p:spPr bwMode="auto">
            <a:xfrm rot="1560000">
              <a:off x="5995669" y="4681587"/>
              <a:ext cx="263903" cy="393285"/>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ＭＳ Ｐゴシック" pitchFamily="1" charset="-128"/>
              </a:endParaRPr>
            </a:p>
          </p:txBody>
        </p:sp>
      </p:grpSp>
    </p:spTree>
    <p:extLst>
      <p:ext uri="{BB962C8B-B14F-4D97-AF65-F5344CB8AC3E}">
        <p14:creationId xmlns:p14="http://schemas.microsoft.com/office/powerpoint/2010/main" val="171823300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396" y="1819656"/>
            <a:ext cx="7783104" cy="4365244"/>
          </a:xfrm>
        </p:spPr>
        <p:txBody>
          <a:bodyPr>
            <a:normAutofit fontScale="92500" lnSpcReduction="10000"/>
          </a:bodyPr>
          <a:lstStyle/>
          <a:p>
            <a:r>
              <a:rPr lang="en-US" dirty="0" smtClean="0"/>
              <a:t>An </a:t>
            </a:r>
            <a:r>
              <a:rPr lang="en-US" dirty="0" smtClean="0"/>
              <a:t>NSA </a:t>
            </a:r>
            <a:r>
              <a:rPr lang="en-US" dirty="0" smtClean="0"/>
              <a:t>is free to select the path and the process by which a Connection reservation is established.</a:t>
            </a:r>
          </a:p>
          <a:p>
            <a:r>
              <a:rPr lang="en-US" dirty="0" smtClean="0"/>
              <a:t>An NSA performing inter-domain path </a:t>
            </a:r>
            <a:r>
              <a:rPr lang="en-US" dirty="0" smtClean="0"/>
              <a:t>selection and reservation </a:t>
            </a:r>
            <a:r>
              <a:rPr lang="en-US" dirty="0" smtClean="0"/>
              <a:t>may ask other NSAs to perform part of the provisioning </a:t>
            </a:r>
          </a:p>
          <a:p>
            <a:pPr lvl="1"/>
            <a:r>
              <a:rPr lang="en-US" dirty="0" smtClean="0"/>
              <a:t>Thus, an NSA may recursively </a:t>
            </a:r>
            <a:r>
              <a:rPr lang="en-US" i="1" dirty="0" smtClean="0"/>
              <a:t>decompose</a:t>
            </a:r>
            <a:r>
              <a:rPr lang="en-US" dirty="0" smtClean="0"/>
              <a:t> or “segment” the request into a series of component “children” segments that transit other domains.</a:t>
            </a:r>
          </a:p>
          <a:p>
            <a:pPr lvl="1"/>
            <a:r>
              <a:rPr lang="en-US" dirty="0"/>
              <a:t>NSI Reservations </a:t>
            </a:r>
            <a:r>
              <a:rPr lang="en-US" dirty="0" smtClean="0"/>
              <a:t>are </a:t>
            </a:r>
            <a:r>
              <a:rPr lang="en-US" dirty="0"/>
              <a:t>then issued </a:t>
            </a:r>
            <a:r>
              <a:rPr lang="en-US" dirty="0" smtClean="0"/>
              <a:t>to the respective NSAs for each of these children segments</a:t>
            </a:r>
            <a:endParaRPr lang="en-US" dirty="0" smtClean="0"/>
          </a:p>
          <a:p>
            <a:r>
              <a:rPr lang="en-US" dirty="0" smtClean="0"/>
              <a:t>All </a:t>
            </a:r>
            <a:r>
              <a:rPr lang="en-US" dirty="0" smtClean="0"/>
              <a:t>children segments </a:t>
            </a:r>
            <a:r>
              <a:rPr lang="en-US" dirty="0" smtClean="0"/>
              <a:t>must be successfully reserved before </a:t>
            </a:r>
            <a:r>
              <a:rPr lang="en-US" dirty="0" smtClean="0"/>
              <a:t>the end-to-end reservation can be confirmed back to the </a:t>
            </a:r>
            <a:r>
              <a:rPr lang="en-US" dirty="0" smtClean="0"/>
              <a:t>requesting agent.</a:t>
            </a:r>
            <a:endParaRPr lang="en-US" dirty="0" smtClean="0"/>
          </a:p>
        </p:txBody>
      </p:sp>
      <p:sp>
        <p:nvSpPr>
          <p:cNvPr id="3" name="Title 2"/>
          <p:cNvSpPr>
            <a:spLocks noGrp="1"/>
          </p:cNvSpPr>
          <p:nvPr>
            <p:ph type="title"/>
          </p:nvPr>
        </p:nvSpPr>
        <p:spPr/>
        <p:txBody>
          <a:bodyPr/>
          <a:lstStyle/>
          <a:p>
            <a:r>
              <a:rPr lang="en-US" dirty="0" smtClean="0"/>
              <a:t>NSI Request Segmentation</a:t>
            </a:r>
            <a:endParaRPr lang="en-US" dirty="0"/>
          </a:p>
        </p:txBody>
      </p:sp>
    </p:spTree>
    <p:extLst>
      <p:ext uri="{BB962C8B-B14F-4D97-AF65-F5344CB8AC3E}">
        <p14:creationId xmlns:p14="http://schemas.microsoft.com/office/powerpoint/2010/main" val="8196215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462" y="1572934"/>
            <a:ext cx="5586529" cy="4716929"/>
          </a:xfrm>
        </p:spPr>
        <p:txBody>
          <a:bodyPr>
            <a:normAutofit fontScale="85000" lnSpcReduction="20000"/>
          </a:bodyPr>
          <a:lstStyle/>
          <a:p>
            <a:r>
              <a:rPr lang="en-US" sz="3000" dirty="0" smtClean="0"/>
              <a:t>The resulting recursive structure is called the “</a:t>
            </a:r>
            <a:r>
              <a:rPr lang="en-US" sz="3000" b="1" dirty="0" smtClean="0"/>
              <a:t>Service Tree</a:t>
            </a:r>
            <a:r>
              <a:rPr lang="en-US" sz="3000" dirty="0" smtClean="0"/>
              <a:t>”</a:t>
            </a:r>
          </a:p>
          <a:p>
            <a:endParaRPr lang="en-US" sz="3000" dirty="0" smtClean="0"/>
          </a:p>
          <a:p>
            <a:r>
              <a:rPr lang="en-US" dirty="0" smtClean="0"/>
              <a:t>Each </a:t>
            </a:r>
            <a:r>
              <a:rPr lang="en-US" dirty="0" smtClean="0"/>
              <a:t>Provider NSA may segment a request as necessary to meet the service criteria</a:t>
            </a:r>
          </a:p>
          <a:p>
            <a:pPr lvl="1"/>
            <a:r>
              <a:rPr lang="en-US" dirty="0" smtClean="0"/>
              <a:t>An NSA may delegate all or part of a service request to other NSA(s) </a:t>
            </a:r>
          </a:p>
          <a:p>
            <a:pPr lvl="1"/>
            <a:r>
              <a:rPr lang="en-US" dirty="0" smtClean="0"/>
              <a:t>(Such may be necessary to handle third party requests, federations, or to find necessary resources,…)</a:t>
            </a:r>
          </a:p>
          <a:p>
            <a:pPr marL="0" indent="0">
              <a:buNone/>
            </a:pPr>
            <a:endParaRPr lang="en-US" sz="3000" dirty="0" smtClean="0"/>
          </a:p>
          <a:p>
            <a:r>
              <a:rPr lang="en-US" dirty="0" smtClean="0"/>
              <a:t>Each NSA maps Connection IDs of received connection requests to the Connection IDs of the resulting children segments that make up the end to end reservation.</a:t>
            </a:r>
          </a:p>
          <a:p>
            <a:endParaRPr lang="en-US" dirty="0" smtClean="0"/>
          </a:p>
        </p:txBody>
      </p:sp>
      <p:sp>
        <p:nvSpPr>
          <p:cNvPr id="3" name="Title 2"/>
          <p:cNvSpPr>
            <a:spLocks noGrp="1"/>
          </p:cNvSpPr>
          <p:nvPr>
            <p:ph type="title"/>
          </p:nvPr>
        </p:nvSpPr>
        <p:spPr>
          <a:xfrm>
            <a:off x="457200" y="338328"/>
            <a:ext cx="8229600" cy="842772"/>
          </a:xfrm>
        </p:spPr>
        <p:txBody>
          <a:bodyPr/>
          <a:lstStyle/>
          <a:p>
            <a:r>
              <a:rPr lang="en-US" dirty="0" smtClean="0"/>
              <a:t>The Service Tree</a:t>
            </a:r>
            <a:endParaRPr lang="en-US" dirty="0"/>
          </a:p>
        </p:txBody>
      </p:sp>
      <p:grpSp>
        <p:nvGrpSpPr>
          <p:cNvPr id="6" name="Group 5"/>
          <p:cNvGrpSpPr/>
          <p:nvPr/>
        </p:nvGrpSpPr>
        <p:grpSpPr>
          <a:xfrm>
            <a:off x="6654780" y="4112394"/>
            <a:ext cx="1071536" cy="563217"/>
            <a:chOff x="6659917" y="5069740"/>
            <a:chExt cx="1413243" cy="669075"/>
          </a:xfrm>
        </p:grpSpPr>
        <p:sp>
          <p:nvSpPr>
            <p:cNvPr id="7" name="Oval 6"/>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719993" y="4112394"/>
            <a:ext cx="1071536" cy="563217"/>
            <a:chOff x="6659917" y="5069740"/>
            <a:chExt cx="1413243" cy="669075"/>
          </a:xfrm>
        </p:grpSpPr>
        <p:sp>
          <p:nvSpPr>
            <p:cNvPr id="11" name="Oval 10"/>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6999284" y="1924646"/>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6999284" y="2286889"/>
            <a:ext cx="378660" cy="489318"/>
            <a:chOff x="4121357" y="2831355"/>
            <a:chExt cx="612504" cy="1242607"/>
          </a:xfrm>
        </p:grpSpPr>
        <p:sp>
          <p:nvSpPr>
            <p:cNvPr id="16" name="Freeform 15"/>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4"/>
          <p:cNvGrpSpPr/>
          <p:nvPr/>
        </p:nvGrpSpPr>
        <p:grpSpPr>
          <a:xfrm rot="18314677" flipH="1">
            <a:off x="7636766" y="2812083"/>
            <a:ext cx="178423" cy="895306"/>
            <a:chOff x="4121357" y="2831355"/>
            <a:chExt cx="612504" cy="1242607"/>
          </a:xfrm>
        </p:grpSpPr>
        <p:sp>
          <p:nvSpPr>
            <p:cNvPr id="19" name="Freeform 18"/>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1" name="Group 14"/>
          <p:cNvGrpSpPr/>
          <p:nvPr/>
        </p:nvGrpSpPr>
        <p:grpSpPr>
          <a:xfrm rot="3285323">
            <a:off x="6554576" y="2798866"/>
            <a:ext cx="178423" cy="895306"/>
            <a:chOff x="4121357" y="2831355"/>
            <a:chExt cx="612504" cy="1242607"/>
          </a:xfrm>
        </p:grpSpPr>
        <p:sp>
          <p:nvSpPr>
            <p:cNvPr id="22" name="Freeform 21"/>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4" name="Group 23"/>
          <p:cNvGrpSpPr/>
          <p:nvPr/>
        </p:nvGrpSpPr>
        <p:grpSpPr>
          <a:xfrm>
            <a:off x="5589517" y="4085131"/>
            <a:ext cx="1071536" cy="563217"/>
            <a:chOff x="6659917" y="5069740"/>
            <a:chExt cx="1413243" cy="669075"/>
          </a:xfrm>
        </p:grpSpPr>
        <p:sp>
          <p:nvSpPr>
            <p:cNvPr id="25" name="Oval 24"/>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Connector 27"/>
          <p:cNvCxnSpPr/>
          <p:nvPr/>
        </p:nvCxnSpPr>
        <p:spPr>
          <a:xfrm rot="10800000">
            <a:off x="6801111" y="2515568"/>
            <a:ext cx="724203" cy="1588"/>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V="1">
            <a:off x="6419393" y="3105076"/>
            <a:ext cx="447990" cy="315446"/>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a:off x="7496973" y="3063745"/>
            <a:ext cx="437014" cy="360699"/>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797295" y="4644445"/>
            <a:ext cx="1269682" cy="369332"/>
          </a:xfrm>
          <a:prstGeom prst="rect">
            <a:avLst/>
          </a:prstGeom>
          <a:noFill/>
        </p:spPr>
        <p:txBody>
          <a:bodyPr wrap="square" rtlCol="0">
            <a:spAutoFit/>
          </a:bodyPr>
          <a:lstStyle/>
          <a:p>
            <a:r>
              <a:rPr lang="en-US" dirty="0"/>
              <a:t>Domain C</a:t>
            </a:r>
          </a:p>
        </p:txBody>
      </p:sp>
      <p:sp>
        <p:nvSpPr>
          <p:cNvPr id="34" name="Oval 33"/>
          <p:cNvSpPr/>
          <p:nvPr/>
        </p:nvSpPr>
        <p:spPr>
          <a:xfrm>
            <a:off x="6999284" y="2776207"/>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906991" y="3962838"/>
            <a:ext cx="467201" cy="29911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055271" y="3989158"/>
            <a:ext cx="456850" cy="339647"/>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986548" y="4030126"/>
            <a:ext cx="463091" cy="33664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ube 38"/>
          <p:cNvSpPr/>
          <p:nvPr/>
        </p:nvSpPr>
        <p:spPr bwMode="auto">
          <a:xfrm>
            <a:off x="5994230" y="4190535"/>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Cube 39"/>
          <p:cNvSpPr/>
          <p:nvPr/>
        </p:nvSpPr>
        <p:spPr bwMode="auto">
          <a:xfrm>
            <a:off x="8092453" y="4223528"/>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 name="Cube 40"/>
          <p:cNvSpPr/>
          <p:nvPr/>
        </p:nvSpPr>
        <p:spPr bwMode="auto">
          <a:xfrm>
            <a:off x="7066613" y="4172929"/>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TextBox 41"/>
          <p:cNvSpPr txBox="1"/>
          <p:nvPr/>
        </p:nvSpPr>
        <p:spPr>
          <a:xfrm>
            <a:off x="6719266" y="4644445"/>
            <a:ext cx="1282116" cy="369332"/>
          </a:xfrm>
          <a:prstGeom prst="rect">
            <a:avLst/>
          </a:prstGeom>
          <a:noFill/>
        </p:spPr>
        <p:txBody>
          <a:bodyPr wrap="square" rtlCol="0">
            <a:spAutoFit/>
          </a:bodyPr>
          <a:lstStyle/>
          <a:p>
            <a:r>
              <a:rPr lang="en-US" dirty="0" smtClean="0"/>
              <a:t>Domain B</a:t>
            </a:r>
            <a:endParaRPr lang="en-US" dirty="0"/>
          </a:p>
        </p:txBody>
      </p:sp>
      <p:sp>
        <p:nvSpPr>
          <p:cNvPr id="43" name="TextBox 42"/>
          <p:cNvSpPr txBox="1"/>
          <p:nvPr/>
        </p:nvSpPr>
        <p:spPr>
          <a:xfrm>
            <a:off x="5557679" y="4648348"/>
            <a:ext cx="1103374" cy="369332"/>
          </a:xfrm>
          <a:prstGeom prst="rect">
            <a:avLst/>
          </a:prstGeom>
          <a:noFill/>
        </p:spPr>
        <p:txBody>
          <a:bodyPr wrap="none" rtlCol="0">
            <a:spAutoFit/>
          </a:bodyPr>
          <a:lstStyle/>
          <a:p>
            <a:r>
              <a:rPr lang="en-US" dirty="0" smtClean="0"/>
              <a:t>Domain A</a:t>
            </a:r>
            <a:endParaRPr lang="en-US" dirty="0"/>
          </a:p>
        </p:txBody>
      </p:sp>
      <p:sp>
        <p:nvSpPr>
          <p:cNvPr id="44" name="Lightning Bolt 43"/>
          <p:cNvSpPr/>
          <p:nvPr/>
        </p:nvSpPr>
        <p:spPr bwMode="auto">
          <a:xfrm rot="1560000">
            <a:off x="8148549" y="3692603"/>
            <a:ext cx="263903" cy="3914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5" name="Lightning Bolt 44"/>
          <p:cNvSpPr/>
          <p:nvPr/>
        </p:nvSpPr>
        <p:spPr bwMode="auto">
          <a:xfrm rot="1560000">
            <a:off x="7067468" y="3723208"/>
            <a:ext cx="263903" cy="366841"/>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6" name="Lightning Bolt 45"/>
          <p:cNvSpPr/>
          <p:nvPr/>
        </p:nvSpPr>
        <p:spPr bwMode="auto">
          <a:xfrm rot="1560000">
            <a:off x="6038176" y="3700459"/>
            <a:ext cx="263903" cy="393285"/>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7" name="Oval 46"/>
          <p:cNvSpPr/>
          <p:nvPr/>
        </p:nvSpPr>
        <p:spPr>
          <a:xfrm>
            <a:off x="5968743" y="3404170"/>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994230" y="3379149"/>
            <a:ext cx="351378" cy="369332"/>
          </a:xfrm>
          <a:prstGeom prst="rect">
            <a:avLst/>
          </a:prstGeom>
          <a:noFill/>
        </p:spPr>
        <p:txBody>
          <a:bodyPr wrap="none" rtlCol="0">
            <a:spAutoFit/>
          </a:bodyPr>
          <a:lstStyle/>
          <a:p>
            <a:r>
              <a:rPr lang="en-US" dirty="0"/>
              <a:t>A</a:t>
            </a:r>
          </a:p>
        </p:txBody>
      </p:sp>
      <p:sp>
        <p:nvSpPr>
          <p:cNvPr id="49" name="TextBox 48"/>
          <p:cNvSpPr txBox="1"/>
          <p:nvPr/>
        </p:nvSpPr>
        <p:spPr>
          <a:xfrm>
            <a:off x="6435613" y="1576566"/>
            <a:ext cx="1687331" cy="369332"/>
          </a:xfrm>
          <a:prstGeom prst="rect">
            <a:avLst/>
          </a:prstGeom>
          <a:noFill/>
        </p:spPr>
        <p:txBody>
          <a:bodyPr wrap="none" rtlCol="0">
            <a:spAutoFit/>
          </a:bodyPr>
          <a:lstStyle/>
          <a:p>
            <a:r>
              <a:rPr lang="en-US" dirty="0" smtClean="0"/>
              <a:t>Application NSA</a:t>
            </a:r>
            <a:endParaRPr lang="en-US" dirty="0"/>
          </a:p>
        </p:txBody>
      </p:sp>
      <p:grpSp>
        <p:nvGrpSpPr>
          <p:cNvPr id="50" name="Group 14"/>
          <p:cNvGrpSpPr/>
          <p:nvPr/>
        </p:nvGrpSpPr>
        <p:grpSpPr>
          <a:xfrm flipH="1">
            <a:off x="7091440" y="3102585"/>
            <a:ext cx="223939" cy="360017"/>
            <a:chOff x="4336752" y="2831355"/>
            <a:chExt cx="397109" cy="1294625"/>
          </a:xfrm>
        </p:grpSpPr>
        <p:sp>
          <p:nvSpPr>
            <p:cNvPr id="51" name="Freeform 50"/>
            <p:cNvSpPr/>
            <p:nvPr/>
          </p:nvSpPr>
          <p:spPr>
            <a:xfrm flipV="1">
              <a:off x="4336752" y="2883373"/>
              <a:ext cx="149067"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4" name="Freeform 53"/>
          <p:cNvSpPr/>
          <p:nvPr/>
        </p:nvSpPr>
        <p:spPr>
          <a:xfrm>
            <a:off x="5606075" y="4276187"/>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flipV="1">
            <a:off x="6671338" y="4298867"/>
            <a:ext cx="1054978" cy="18124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 name="connsiteX0" fmla="*/ 0 w 1082291"/>
              <a:gd name="connsiteY0" fmla="*/ 71865 h 112831"/>
              <a:gd name="connsiteX1" fmla="*/ 430185 w 1082291"/>
              <a:gd name="connsiteY1" fmla="*/ 174 h 112831"/>
              <a:gd name="connsiteX2" fmla="*/ 686248 w 1082291"/>
              <a:gd name="connsiteY2" fmla="*/ 92349 h 112831"/>
              <a:gd name="connsiteX3" fmla="*/ 1054978 w 1082291"/>
              <a:gd name="connsiteY3" fmla="*/ 51382 h 112831"/>
              <a:gd name="connsiteX4" fmla="*/ 1054978 w 1082291"/>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880856 w 1054978"/>
              <a:gd name="connsiteY3" fmla="*/ 51382 h 112831"/>
              <a:gd name="connsiteX4" fmla="*/ 1054978 w 1054978"/>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1054978 w 1054978"/>
              <a:gd name="connsiteY3" fmla="*/ 112831 h 112831"/>
            </a:gdLst>
            <a:ahLst/>
            <a:cxnLst>
              <a:cxn ang="0">
                <a:pos x="connsiteX0" y="connsiteY0"/>
              </a:cxn>
              <a:cxn ang="0">
                <a:pos x="connsiteX1" y="connsiteY1"/>
              </a:cxn>
              <a:cxn ang="0">
                <a:pos x="connsiteX2" y="connsiteY2"/>
              </a:cxn>
              <a:cxn ang="0">
                <a:pos x="connsiteX3" y="connsiteY3"/>
              </a:cxn>
            </a:cxnLst>
            <a:rect l="l" t="t" r="r" b="b"/>
            <a:pathLst>
              <a:path w="1054978" h="112831">
                <a:moveTo>
                  <a:pt x="0" y="71865"/>
                </a:moveTo>
                <a:cubicBezTo>
                  <a:pt x="214239" y="44554"/>
                  <a:pt x="315810" y="-3240"/>
                  <a:pt x="430185" y="174"/>
                </a:cubicBezTo>
                <a:cubicBezTo>
                  <a:pt x="544560" y="3588"/>
                  <a:pt x="582116" y="73573"/>
                  <a:pt x="686248" y="92349"/>
                </a:cubicBezTo>
                <a:cubicBezTo>
                  <a:pt x="790380" y="111125"/>
                  <a:pt x="978159" y="108564"/>
                  <a:pt x="1054978" y="1128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rot="917107">
            <a:off x="7697940" y="4294992"/>
            <a:ext cx="1054978" cy="21418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p:cNvSpPr txBox="1"/>
          <p:nvPr/>
        </p:nvSpPr>
        <p:spPr>
          <a:xfrm>
            <a:off x="6420058" y="5076368"/>
            <a:ext cx="1957612" cy="400110"/>
          </a:xfrm>
          <a:prstGeom prst="rect">
            <a:avLst/>
          </a:prstGeom>
          <a:noFill/>
        </p:spPr>
        <p:txBody>
          <a:bodyPr wrap="none" rtlCol="0">
            <a:spAutoFit/>
          </a:bodyPr>
          <a:lstStyle/>
          <a:p>
            <a:r>
              <a:rPr lang="en-US" sz="2000" b="1" dirty="0" smtClean="0">
                <a:solidFill>
                  <a:srgbClr val="0000FF"/>
                </a:solidFill>
              </a:rPr>
              <a:t>NSI Service Tree</a:t>
            </a:r>
            <a:endParaRPr lang="en-US" sz="2000" b="1" dirty="0">
              <a:solidFill>
                <a:srgbClr val="0000FF"/>
              </a:solidFill>
            </a:endParaRPr>
          </a:p>
        </p:txBody>
      </p:sp>
      <p:sp>
        <p:nvSpPr>
          <p:cNvPr id="4" name="Oval 3"/>
          <p:cNvSpPr/>
          <p:nvPr/>
        </p:nvSpPr>
        <p:spPr>
          <a:xfrm>
            <a:off x="8055271" y="3432933"/>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7001254" y="3432933"/>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8068295" y="3414614"/>
            <a:ext cx="351366" cy="369332"/>
          </a:xfrm>
          <a:prstGeom prst="rect">
            <a:avLst/>
          </a:prstGeom>
          <a:noFill/>
        </p:spPr>
        <p:txBody>
          <a:bodyPr wrap="none" rtlCol="0">
            <a:spAutoFit/>
          </a:bodyPr>
          <a:lstStyle/>
          <a:p>
            <a:r>
              <a:rPr lang="en-US" dirty="0"/>
              <a:t>C</a:t>
            </a:r>
          </a:p>
        </p:txBody>
      </p:sp>
      <p:sp>
        <p:nvSpPr>
          <p:cNvPr id="35" name="TextBox 34"/>
          <p:cNvSpPr txBox="1"/>
          <p:nvPr/>
        </p:nvSpPr>
        <p:spPr>
          <a:xfrm>
            <a:off x="7034563" y="3414614"/>
            <a:ext cx="278170" cy="369332"/>
          </a:xfrm>
          <a:prstGeom prst="rect">
            <a:avLst/>
          </a:prstGeom>
          <a:noFill/>
        </p:spPr>
        <p:txBody>
          <a:bodyPr wrap="square" rtlCol="0">
            <a:spAutoFit/>
          </a:bodyPr>
          <a:lstStyle/>
          <a:p>
            <a:r>
              <a:rPr lang="en-US" dirty="0"/>
              <a:t>B</a:t>
            </a:r>
          </a:p>
        </p:txBody>
      </p:sp>
      <p:cxnSp>
        <p:nvCxnSpPr>
          <p:cNvPr id="53" name="Straight Connector 52"/>
          <p:cNvCxnSpPr/>
          <p:nvPr/>
        </p:nvCxnSpPr>
        <p:spPr>
          <a:xfrm flipH="1" flipV="1">
            <a:off x="6935333" y="3332131"/>
            <a:ext cx="463091" cy="722"/>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06734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9129" y="2037817"/>
            <a:ext cx="5357234" cy="4320647"/>
          </a:xfrm>
        </p:spPr>
        <p:txBody>
          <a:bodyPr>
            <a:normAutofit fontScale="85000" lnSpcReduction="20000"/>
          </a:bodyPr>
          <a:lstStyle/>
          <a:p>
            <a:r>
              <a:rPr lang="en-US" dirty="0" smtClean="0"/>
              <a:t>The NSI Service Tree </a:t>
            </a:r>
            <a:r>
              <a:rPr lang="en-US" dirty="0" smtClean="0"/>
              <a:t>is created for each service request.</a:t>
            </a:r>
          </a:p>
          <a:p>
            <a:r>
              <a:rPr lang="en-US" dirty="0" smtClean="0"/>
              <a:t>The Service Tree </a:t>
            </a:r>
            <a:r>
              <a:rPr lang="en-US" dirty="0" smtClean="0"/>
              <a:t>is </a:t>
            </a:r>
            <a:r>
              <a:rPr lang="en-US" dirty="0" smtClean="0"/>
              <a:t>a control plane structure made up of all NSAs involved in processing a </a:t>
            </a:r>
            <a:r>
              <a:rPr lang="en-US" dirty="0" smtClean="0"/>
              <a:t>single service </a:t>
            </a:r>
            <a:r>
              <a:rPr lang="en-US" dirty="0" smtClean="0"/>
              <a:t>request</a:t>
            </a:r>
          </a:p>
          <a:p>
            <a:endParaRPr lang="en-US" dirty="0" smtClean="0"/>
          </a:p>
          <a:p>
            <a:r>
              <a:rPr lang="en-US" dirty="0" smtClean="0"/>
              <a:t>The NSI Service Tree provides a means for the requesting agent to manage a connection end to end through many different downstream providers</a:t>
            </a:r>
          </a:p>
          <a:p>
            <a:endParaRPr lang="en-US" dirty="0" smtClean="0"/>
          </a:p>
          <a:p>
            <a:r>
              <a:rPr lang="en-US" dirty="0" smtClean="0"/>
              <a:t>And it enables the providers to account for the resources and to have means of properly communicating with the requesting agent responsible for the connection.</a:t>
            </a:r>
          </a:p>
        </p:txBody>
      </p:sp>
      <p:sp>
        <p:nvSpPr>
          <p:cNvPr id="3" name="Title 2"/>
          <p:cNvSpPr>
            <a:spLocks noGrp="1"/>
          </p:cNvSpPr>
          <p:nvPr>
            <p:ph type="title"/>
          </p:nvPr>
        </p:nvSpPr>
        <p:spPr>
          <a:xfrm>
            <a:off x="457200" y="338328"/>
            <a:ext cx="8229600" cy="842772"/>
          </a:xfrm>
        </p:spPr>
        <p:txBody>
          <a:bodyPr/>
          <a:lstStyle/>
          <a:p>
            <a:r>
              <a:rPr lang="en-US" dirty="0" smtClean="0"/>
              <a:t>The Service Tree</a:t>
            </a:r>
            <a:endParaRPr lang="en-US" dirty="0"/>
          </a:p>
        </p:txBody>
      </p:sp>
      <p:sp>
        <p:nvSpPr>
          <p:cNvPr id="4" name="Oval 3"/>
          <p:cNvSpPr/>
          <p:nvPr/>
        </p:nvSpPr>
        <p:spPr>
          <a:xfrm>
            <a:off x="8050180" y="3430118"/>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6996163" y="3430118"/>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6649689" y="4109579"/>
            <a:ext cx="1071536" cy="563217"/>
            <a:chOff x="6659917" y="5069740"/>
            <a:chExt cx="1413243" cy="669075"/>
          </a:xfrm>
        </p:grpSpPr>
        <p:sp>
          <p:nvSpPr>
            <p:cNvPr id="7" name="Oval 6"/>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714902" y="4109579"/>
            <a:ext cx="1071536" cy="563217"/>
            <a:chOff x="6659917" y="5069740"/>
            <a:chExt cx="1413243" cy="669075"/>
          </a:xfrm>
        </p:grpSpPr>
        <p:sp>
          <p:nvSpPr>
            <p:cNvPr id="11" name="Oval 10"/>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6994193" y="1921831"/>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6994193" y="2284074"/>
            <a:ext cx="378660" cy="489318"/>
            <a:chOff x="4121357" y="2831355"/>
            <a:chExt cx="612504" cy="1242607"/>
          </a:xfrm>
        </p:grpSpPr>
        <p:sp>
          <p:nvSpPr>
            <p:cNvPr id="16" name="Freeform 15"/>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4"/>
          <p:cNvGrpSpPr/>
          <p:nvPr/>
        </p:nvGrpSpPr>
        <p:grpSpPr>
          <a:xfrm rot="18314677" flipH="1">
            <a:off x="7631675" y="2809268"/>
            <a:ext cx="178423" cy="895306"/>
            <a:chOff x="4121357" y="2831355"/>
            <a:chExt cx="612504" cy="1242607"/>
          </a:xfrm>
        </p:grpSpPr>
        <p:sp>
          <p:nvSpPr>
            <p:cNvPr id="19" name="Freeform 18"/>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1" name="Group 14"/>
          <p:cNvGrpSpPr/>
          <p:nvPr/>
        </p:nvGrpSpPr>
        <p:grpSpPr>
          <a:xfrm rot="3285323">
            <a:off x="6549485" y="2796051"/>
            <a:ext cx="178423" cy="895306"/>
            <a:chOff x="4121357" y="2831355"/>
            <a:chExt cx="612504" cy="1242607"/>
          </a:xfrm>
        </p:grpSpPr>
        <p:sp>
          <p:nvSpPr>
            <p:cNvPr id="22" name="Freeform 21"/>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4" name="Group 23"/>
          <p:cNvGrpSpPr/>
          <p:nvPr/>
        </p:nvGrpSpPr>
        <p:grpSpPr>
          <a:xfrm>
            <a:off x="5584426" y="4082316"/>
            <a:ext cx="1071536" cy="563217"/>
            <a:chOff x="6659917" y="5069740"/>
            <a:chExt cx="1413243" cy="669075"/>
          </a:xfrm>
        </p:grpSpPr>
        <p:sp>
          <p:nvSpPr>
            <p:cNvPr id="25" name="Oval 24"/>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Connector 27"/>
          <p:cNvCxnSpPr/>
          <p:nvPr/>
        </p:nvCxnSpPr>
        <p:spPr>
          <a:xfrm rot="10800000">
            <a:off x="6796020" y="2512753"/>
            <a:ext cx="724203" cy="1588"/>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V="1">
            <a:off x="6414302" y="3102261"/>
            <a:ext cx="447990" cy="315446"/>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a:off x="7491882" y="3060930"/>
            <a:ext cx="437014" cy="360699"/>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063204" y="3411799"/>
            <a:ext cx="351366" cy="369332"/>
          </a:xfrm>
          <a:prstGeom prst="rect">
            <a:avLst/>
          </a:prstGeom>
          <a:noFill/>
        </p:spPr>
        <p:txBody>
          <a:bodyPr wrap="none" rtlCol="0">
            <a:spAutoFit/>
          </a:bodyPr>
          <a:lstStyle/>
          <a:p>
            <a:r>
              <a:rPr lang="en-US" dirty="0"/>
              <a:t>C</a:t>
            </a:r>
          </a:p>
        </p:txBody>
      </p:sp>
      <p:sp>
        <p:nvSpPr>
          <p:cNvPr id="33" name="TextBox 32"/>
          <p:cNvSpPr txBox="1"/>
          <p:nvPr/>
        </p:nvSpPr>
        <p:spPr>
          <a:xfrm>
            <a:off x="7792204" y="4605182"/>
            <a:ext cx="1269682" cy="369332"/>
          </a:xfrm>
          <a:prstGeom prst="rect">
            <a:avLst/>
          </a:prstGeom>
          <a:noFill/>
        </p:spPr>
        <p:txBody>
          <a:bodyPr wrap="square" rtlCol="0">
            <a:spAutoFit/>
          </a:bodyPr>
          <a:lstStyle/>
          <a:p>
            <a:r>
              <a:rPr lang="en-US" dirty="0"/>
              <a:t>Domain C</a:t>
            </a:r>
          </a:p>
        </p:txBody>
      </p:sp>
      <p:sp>
        <p:nvSpPr>
          <p:cNvPr id="34" name="Oval 33"/>
          <p:cNvSpPr/>
          <p:nvPr/>
        </p:nvSpPr>
        <p:spPr>
          <a:xfrm>
            <a:off x="6994193" y="2773392"/>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029472" y="3411799"/>
            <a:ext cx="278170" cy="369332"/>
          </a:xfrm>
          <a:prstGeom prst="rect">
            <a:avLst/>
          </a:prstGeom>
          <a:noFill/>
        </p:spPr>
        <p:txBody>
          <a:bodyPr wrap="square" rtlCol="0">
            <a:spAutoFit/>
          </a:bodyPr>
          <a:lstStyle/>
          <a:p>
            <a:r>
              <a:rPr lang="en-US" dirty="0"/>
              <a:t>B</a:t>
            </a:r>
          </a:p>
        </p:txBody>
      </p:sp>
      <p:sp>
        <p:nvSpPr>
          <p:cNvPr id="36" name="Oval 35"/>
          <p:cNvSpPr/>
          <p:nvPr/>
        </p:nvSpPr>
        <p:spPr>
          <a:xfrm>
            <a:off x="5901900" y="3960023"/>
            <a:ext cx="467201" cy="29911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050180" y="3986343"/>
            <a:ext cx="456850" cy="339647"/>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981457" y="4027311"/>
            <a:ext cx="463091" cy="33664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ube 38"/>
          <p:cNvSpPr/>
          <p:nvPr/>
        </p:nvSpPr>
        <p:spPr bwMode="auto">
          <a:xfrm>
            <a:off x="5989139" y="4187720"/>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Cube 39"/>
          <p:cNvSpPr/>
          <p:nvPr/>
        </p:nvSpPr>
        <p:spPr bwMode="auto">
          <a:xfrm>
            <a:off x="8087362" y="4220713"/>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 name="Cube 40"/>
          <p:cNvSpPr/>
          <p:nvPr/>
        </p:nvSpPr>
        <p:spPr bwMode="auto">
          <a:xfrm>
            <a:off x="7061522" y="4170114"/>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TextBox 41"/>
          <p:cNvSpPr txBox="1"/>
          <p:nvPr/>
        </p:nvSpPr>
        <p:spPr>
          <a:xfrm>
            <a:off x="6706762" y="4620371"/>
            <a:ext cx="1282116" cy="369332"/>
          </a:xfrm>
          <a:prstGeom prst="rect">
            <a:avLst/>
          </a:prstGeom>
          <a:noFill/>
        </p:spPr>
        <p:txBody>
          <a:bodyPr wrap="square" rtlCol="0">
            <a:spAutoFit/>
          </a:bodyPr>
          <a:lstStyle/>
          <a:p>
            <a:r>
              <a:rPr lang="en-US" dirty="0" smtClean="0"/>
              <a:t>Domain B</a:t>
            </a:r>
            <a:endParaRPr lang="en-US" dirty="0"/>
          </a:p>
        </p:txBody>
      </p:sp>
      <p:sp>
        <p:nvSpPr>
          <p:cNvPr id="43" name="TextBox 42"/>
          <p:cNvSpPr txBox="1"/>
          <p:nvPr/>
        </p:nvSpPr>
        <p:spPr>
          <a:xfrm>
            <a:off x="5540173" y="4617882"/>
            <a:ext cx="1103374" cy="369332"/>
          </a:xfrm>
          <a:prstGeom prst="rect">
            <a:avLst/>
          </a:prstGeom>
          <a:noFill/>
        </p:spPr>
        <p:txBody>
          <a:bodyPr wrap="none" rtlCol="0">
            <a:spAutoFit/>
          </a:bodyPr>
          <a:lstStyle/>
          <a:p>
            <a:r>
              <a:rPr lang="en-US" dirty="0" smtClean="0"/>
              <a:t>Domain A</a:t>
            </a:r>
            <a:endParaRPr lang="en-US" dirty="0"/>
          </a:p>
        </p:txBody>
      </p:sp>
      <p:sp>
        <p:nvSpPr>
          <p:cNvPr id="44" name="Lightning Bolt 43"/>
          <p:cNvSpPr/>
          <p:nvPr/>
        </p:nvSpPr>
        <p:spPr bwMode="auto">
          <a:xfrm rot="1560000">
            <a:off x="8143458" y="3689788"/>
            <a:ext cx="263903" cy="3914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5" name="Lightning Bolt 44"/>
          <p:cNvSpPr/>
          <p:nvPr/>
        </p:nvSpPr>
        <p:spPr bwMode="auto">
          <a:xfrm rot="1560000">
            <a:off x="7062377" y="3720393"/>
            <a:ext cx="263903" cy="366841"/>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6" name="Lightning Bolt 45"/>
          <p:cNvSpPr/>
          <p:nvPr/>
        </p:nvSpPr>
        <p:spPr bwMode="auto">
          <a:xfrm rot="1560000">
            <a:off x="6033085" y="3697644"/>
            <a:ext cx="263903" cy="393285"/>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7" name="Oval 46"/>
          <p:cNvSpPr/>
          <p:nvPr/>
        </p:nvSpPr>
        <p:spPr>
          <a:xfrm>
            <a:off x="5963652" y="3401355"/>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5989139" y="3376334"/>
            <a:ext cx="351378" cy="369332"/>
          </a:xfrm>
          <a:prstGeom prst="rect">
            <a:avLst/>
          </a:prstGeom>
          <a:noFill/>
        </p:spPr>
        <p:txBody>
          <a:bodyPr wrap="none" rtlCol="0">
            <a:spAutoFit/>
          </a:bodyPr>
          <a:lstStyle/>
          <a:p>
            <a:r>
              <a:rPr lang="en-US" dirty="0"/>
              <a:t>A</a:t>
            </a:r>
          </a:p>
        </p:txBody>
      </p:sp>
      <p:sp>
        <p:nvSpPr>
          <p:cNvPr id="49" name="TextBox 48"/>
          <p:cNvSpPr txBox="1"/>
          <p:nvPr/>
        </p:nvSpPr>
        <p:spPr>
          <a:xfrm>
            <a:off x="6430522" y="1573751"/>
            <a:ext cx="1687331" cy="369332"/>
          </a:xfrm>
          <a:prstGeom prst="rect">
            <a:avLst/>
          </a:prstGeom>
          <a:noFill/>
        </p:spPr>
        <p:txBody>
          <a:bodyPr wrap="none" rtlCol="0">
            <a:spAutoFit/>
          </a:bodyPr>
          <a:lstStyle/>
          <a:p>
            <a:r>
              <a:rPr lang="en-US" dirty="0" smtClean="0"/>
              <a:t>Application NSA</a:t>
            </a:r>
            <a:endParaRPr lang="en-US" dirty="0"/>
          </a:p>
        </p:txBody>
      </p:sp>
      <p:grpSp>
        <p:nvGrpSpPr>
          <p:cNvPr id="50" name="Group 14"/>
          <p:cNvGrpSpPr/>
          <p:nvPr/>
        </p:nvGrpSpPr>
        <p:grpSpPr>
          <a:xfrm flipH="1">
            <a:off x="7086349" y="3099770"/>
            <a:ext cx="223939" cy="360017"/>
            <a:chOff x="4336752" y="2831355"/>
            <a:chExt cx="397109" cy="1294625"/>
          </a:xfrm>
        </p:grpSpPr>
        <p:sp>
          <p:nvSpPr>
            <p:cNvPr id="51" name="Freeform 50"/>
            <p:cNvSpPr/>
            <p:nvPr/>
          </p:nvSpPr>
          <p:spPr>
            <a:xfrm flipV="1">
              <a:off x="4336752" y="2883373"/>
              <a:ext cx="149067"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3" name="Straight Connector 52"/>
          <p:cNvCxnSpPr/>
          <p:nvPr/>
        </p:nvCxnSpPr>
        <p:spPr>
          <a:xfrm flipH="1" flipV="1">
            <a:off x="6930242" y="3329316"/>
            <a:ext cx="463091" cy="722"/>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54" name="Freeform 53"/>
          <p:cNvSpPr/>
          <p:nvPr/>
        </p:nvSpPr>
        <p:spPr>
          <a:xfrm>
            <a:off x="5600984" y="4273372"/>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flipV="1">
            <a:off x="6666247" y="4296052"/>
            <a:ext cx="1054978" cy="18124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 name="connsiteX0" fmla="*/ 0 w 1082291"/>
              <a:gd name="connsiteY0" fmla="*/ 71865 h 112831"/>
              <a:gd name="connsiteX1" fmla="*/ 430185 w 1082291"/>
              <a:gd name="connsiteY1" fmla="*/ 174 h 112831"/>
              <a:gd name="connsiteX2" fmla="*/ 686248 w 1082291"/>
              <a:gd name="connsiteY2" fmla="*/ 92349 h 112831"/>
              <a:gd name="connsiteX3" fmla="*/ 1054978 w 1082291"/>
              <a:gd name="connsiteY3" fmla="*/ 51382 h 112831"/>
              <a:gd name="connsiteX4" fmla="*/ 1054978 w 1082291"/>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880856 w 1054978"/>
              <a:gd name="connsiteY3" fmla="*/ 51382 h 112831"/>
              <a:gd name="connsiteX4" fmla="*/ 1054978 w 1054978"/>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1054978 w 1054978"/>
              <a:gd name="connsiteY3" fmla="*/ 112831 h 112831"/>
            </a:gdLst>
            <a:ahLst/>
            <a:cxnLst>
              <a:cxn ang="0">
                <a:pos x="connsiteX0" y="connsiteY0"/>
              </a:cxn>
              <a:cxn ang="0">
                <a:pos x="connsiteX1" y="connsiteY1"/>
              </a:cxn>
              <a:cxn ang="0">
                <a:pos x="connsiteX2" y="connsiteY2"/>
              </a:cxn>
              <a:cxn ang="0">
                <a:pos x="connsiteX3" y="connsiteY3"/>
              </a:cxn>
            </a:cxnLst>
            <a:rect l="l" t="t" r="r" b="b"/>
            <a:pathLst>
              <a:path w="1054978" h="112831">
                <a:moveTo>
                  <a:pt x="0" y="71865"/>
                </a:moveTo>
                <a:cubicBezTo>
                  <a:pt x="214239" y="44554"/>
                  <a:pt x="315810" y="-3240"/>
                  <a:pt x="430185" y="174"/>
                </a:cubicBezTo>
                <a:cubicBezTo>
                  <a:pt x="544560" y="3588"/>
                  <a:pt x="582116" y="73573"/>
                  <a:pt x="686248" y="92349"/>
                </a:cubicBezTo>
                <a:cubicBezTo>
                  <a:pt x="790380" y="111125"/>
                  <a:pt x="978159" y="108564"/>
                  <a:pt x="1054978" y="1128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rot="917107">
            <a:off x="7692849" y="4292177"/>
            <a:ext cx="1054978" cy="21418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p:cNvSpPr txBox="1"/>
          <p:nvPr/>
        </p:nvSpPr>
        <p:spPr>
          <a:xfrm>
            <a:off x="6414967" y="5073553"/>
            <a:ext cx="1957612" cy="400110"/>
          </a:xfrm>
          <a:prstGeom prst="rect">
            <a:avLst/>
          </a:prstGeom>
          <a:noFill/>
        </p:spPr>
        <p:txBody>
          <a:bodyPr wrap="none" rtlCol="0">
            <a:spAutoFit/>
          </a:bodyPr>
          <a:lstStyle/>
          <a:p>
            <a:r>
              <a:rPr lang="en-US" sz="2000" b="1" dirty="0" smtClean="0">
                <a:solidFill>
                  <a:srgbClr val="0000FF"/>
                </a:solidFill>
              </a:rPr>
              <a:t>NSI Service Tree</a:t>
            </a:r>
            <a:endParaRPr lang="en-US" sz="2000" b="1" dirty="0">
              <a:solidFill>
                <a:srgbClr val="0000FF"/>
              </a:solidFill>
            </a:endParaRPr>
          </a:p>
        </p:txBody>
      </p:sp>
    </p:spTree>
    <p:extLst>
      <p:ext uri="{BB962C8B-B14F-4D97-AF65-F5344CB8AC3E}">
        <p14:creationId xmlns:p14="http://schemas.microsoft.com/office/powerpoint/2010/main" val="250973761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659" y="1752600"/>
            <a:ext cx="5107441" cy="4715933"/>
          </a:xfrm>
        </p:spPr>
        <p:txBody>
          <a:bodyPr>
            <a:normAutofit/>
          </a:bodyPr>
          <a:lstStyle/>
          <a:p>
            <a:r>
              <a:rPr lang="en-US" dirty="0" smtClean="0"/>
              <a:t>The NSAs in the service tree are referenced according to their position in the tree :</a:t>
            </a:r>
          </a:p>
          <a:p>
            <a:pPr lvl="1"/>
            <a:r>
              <a:rPr lang="en-US" dirty="0" smtClean="0"/>
              <a:t>Ultimate Requesting Agent “</a:t>
            </a:r>
            <a:r>
              <a:rPr lang="en-US" b="1" dirty="0" err="1" smtClean="0">
                <a:solidFill>
                  <a:srgbClr val="0000FF"/>
                </a:solidFill>
              </a:rPr>
              <a:t>uRA</a:t>
            </a:r>
            <a:r>
              <a:rPr lang="en-US" dirty="0" smtClean="0"/>
              <a:t>” – the root NSA that originates a request</a:t>
            </a:r>
          </a:p>
          <a:p>
            <a:pPr lvl="1"/>
            <a:r>
              <a:rPr lang="en-US" dirty="0" smtClean="0"/>
              <a:t>Ultimate Provider  “</a:t>
            </a:r>
            <a:r>
              <a:rPr lang="en-US" b="1" dirty="0" err="1" smtClean="0">
                <a:solidFill>
                  <a:srgbClr val="0000FF"/>
                </a:solidFill>
              </a:rPr>
              <a:t>uPA</a:t>
            </a:r>
            <a:r>
              <a:rPr lang="en-US" dirty="0" smtClean="0"/>
              <a:t>” – is a leaf node agent that interfaces directly to the local NRM</a:t>
            </a:r>
          </a:p>
          <a:p>
            <a:pPr lvl="1"/>
            <a:r>
              <a:rPr lang="en-US" b="1" dirty="0" smtClean="0">
                <a:solidFill>
                  <a:srgbClr val="0000FF"/>
                </a:solidFill>
              </a:rPr>
              <a:t>Aggregator</a:t>
            </a:r>
            <a:r>
              <a:rPr lang="en-US" dirty="0" smtClean="0"/>
              <a:t>  – is an NSA that is able to perform inter-domain path segmentation.</a:t>
            </a:r>
            <a:endParaRPr lang="en-US" dirty="0"/>
          </a:p>
        </p:txBody>
      </p:sp>
      <p:sp>
        <p:nvSpPr>
          <p:cNvPr id="3" name="Title 2"/>
          <p:cNvSpPr>
            <a:spLocks noGrp="1"/>
          </p:cNvSpPr>
          <p:nvPr>
            <p:ph type="title"/>
          </p:nvPr>
        </p:nvSpPr>
        <p:spPr/>
        <p:txBody>
          <a:bodyPr/>
          <a:lstStyle/>
          <a:p>
            <a:r>
              <a:rPr lang="en-US" dirty="0" smtClean="0"/>
              <a:t>The Service Tree</a:t>
            </a:r>
            <a:endParaRPr lang="en-US" dirty="0"/>
          </a:p>
        </p:txBody>
      </p:sp>
      <p:sp>
        <p:nvSpPr>
          <p:cNvPr id="4" name="Oval 3"/>
          <p:cNvSpPr/>
          <p:nvPr/>
        </p:nvSpPr>
        <p:spPr>
          <a:xfrm>
            <a:off x="8080671" y="3685069"/>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7026654" y="3685069"/>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6680180" y="4364530"/>
            <a:ext cx="1071536" cy="563217"/>
            <a:chOff x="6659917" y="5069740"/>
            <a:chExt cx="1413243" cy="669075"/>
          </a:xfrm>
        </p:grpSpPr>
        <p:sp>
          <p:nvSpPr>
            <p:cNvPr id="7" name="Oval 6"/>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745393" y="4364530"/>
            <a:ext cx="1071536" cy="563217"/>
            <a:chOff x="6659917" y="5069740"/>
            <a:chExt cx="1413243" cy="669075"/>
          </a:xfrm>
        </p:grpSpPr>
        <p:sp>
          <p:nvSpPr>
            <p:cNvPr id="11" name="Oval 10"/>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13"/>
          <p:cNvSpPr/>
          <p:nvPr/>
        </p:nvSpPr>
        <p:spPr>
          <a:xfrm>
            <a:off x="7024684" y="2176782"/>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7024684" y="2539025"/>
            <a:ext cx="378660" cy="489318"/>
            <a:chOff x="4121357" y="2831355"/>
            <a:chExt cx="612504" cy="1242607"/>
          </a:xfrm>
        </p:grpSpPr>
        <p:sp>
          <p:nvSpPr>
            <p:cNvPr id="16" name="Freeform 15"/>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4"/>
          <p:cNvGrpSpPr/>
          <p:nvPr/>
        </p:nvGrpSpPr>
        <p:grpSpPr>
          <a:xfrm rot="18314677" flipH="1">
            <a:off x="7662166" y="3064219"/>
            <a:ext cx="178423" cy="895306"/>
            <a:chOff x="4121357" y="2831355"/>
            <a:chExt cx="612504" cy="1242607"/>
          </a:xfrm>
        </p:grpSpPr>
        <p:sp>
          <p:nvSpPr>
            <p:cNvPr id="19" name="Freeform 18"/>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1" name="Group 14"/>
          <p:cNvGrpSpPr/>
          <p:nvPr/>
        </p:nvGrpSpPr>
        <p:grpSpPr>
          <a:xfrm rot="3285323">
            <a:off x="6579976" y="3051002"/>
            <a:ext cx="178423" cy="895306"/>
            <a:chOff x="4121357" y="2831355"/>
            <a:chExt cx="612504" cy="1242607"/>
          </a:xfrm>
        </p:grpSpPr>
        <p:sp>
          <p:nvSpPr>
            <p:cNvPr id="22" name="Freeform 21"/>
            <p:cNvSpPr/>
            <p:nvPr/>
          </p:nvSpPr>
          <p:spPr>
            <a:xfrm flipV="1">
              <a:off x="4121357"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4" name="Group 23"/>
          <p:cNvGrpSpPr/>
          <p:nvPr/>
        </p:nvGrpSpPr>
        <p:grpSpPr>
          <a:xfrm>
            <a:off x="5614917" y="4337267"/>
            <a:ext cx="1071536" cy="563217"/>
            <a:chOff x="6659917" y="5069740"/>
            <a:chExt cx="1413243" cy="669075"/>
          </a:xfrm>
        </p:grpSpPr>
        <p:sp>
          <p:nvSpPr>
            <p:cNvPr id="25" name="Oval 24"/>
            <p:cNvSpPr/>
            <p:nvPr/>
          </p:nvSpPr>
          <p:spPr>
            <a:xfrm>
              <a:off x="6659917" y="5158351"/>
              <a:ext cx="1413243" cy="438399"/>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53592" y="5069740"/>
              <a:ext cx="665056" cy="669075"/>
            </a:xfrm>
            <a:prstGeom prst="ellipse">
              <a:avLst/>
            </a:prstGeom>
            <a:solidFill>
              <a:srgbClr val="A6A6A6"/>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69252" y="5069740"/>
              <a:ext cx="665056" cy="669075"/>
            </a:xfrm>
            <a:prstGeom prst="ellipse">
              <a:avLst/>
            </a:prstGeom>
            <a:solidFill>
              <a:srgbClr val="A6A6A6"/>
            </a:solidFill>
            <a:ln w="0">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8" name="Straight Connector 27"/>
          <p:cNvCxnSpPr/>
          <p:nvPr/>
        </p:nvCxnSpPr>
        <p:spPr>
          <a:xfrm rot="10800000">
            <a:off x="6826511" y="2767704"/>
            <a:ext cx="724203" cy="1588"/>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V="1">
            <a:off x="6444793" y="3357212"/>
            <a:ext cx="447990" cy="315446"/>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a:off x="7522373" y="3315881"/>
            <a:ext cx="437014" cy="360699"/>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093695" y="3666750"/>
            <a:ext cx="351366" cy="369332"/>
          </a:xfrm>
          <a:prstGeom prst="rect">
            <a:avLst/>
          </a:prstGeom>
          <a:noFill/>
        </p:spPr>
        <p:txBody>
          <a:bodyPr wrap="none" rtlCol="0">
            <a:spAutoFit/>
          </a:bodyPr>
          <a:lstStyle/>
          <a:p>
            <a:r>
              <a:rPr lang="en-US" dirty="0"/>
              <a:t>C</a:t>
            </a:r>
          </a:p>
        </p:txBody>
      </p:sp>
      <p:sp>
        <p:nvSpPr>
          <p:cNvPr id="33" name="TextBox 32"/>
          <p:cNvSpPr txBox="1"/>
          <p:nvPr/>
        </p:nvSpPr>
        <p:spPr>
          <a:xfrm>
            <a:off x="7822695" y="4860133"/>
            <a:ext cx="1269682" cy="369332"/>
          </a:xfrm>
          <a:prstGeom prst="rect">
            <a:avLst/>
          </a:prstGeom>
          <a:noFill/>
        </p:spPr>
        <p:txBody>
          <a:bodyPr wrap="square" rtlCol="0">
            <a:spAutoFit/>
          </a:bodyPr>
          <a:lstStyle/>
          <a:p>
            <a:r>
              <a:rPr lang="en-US" dirty="0"/>
              <a:t>Domain C</a:t>
            </a:r>
          </a:p>
        </p:txBody>
      </p:sp>
      <p:sp>
        <p:nvSpPr>
          <p:cNvPr id="34" name="Oval 33"/>
          <p:cNvSpPr/>
          <p:nvPr/>
        </p:nvSpPr>
        <p:spPr>
          <a:xfrm>
            <a:off x="7024684" y="3028343"/>
            <a:ext cx="376865" cy="3622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059963" y="3666750"/>
            <a:ext cx="278170" cy="369332"/>
          </a:xfrm>
          <a:prstGeom prst="rect">
            <a:avLst/>
          </a:prstGeom>
          <a:noFill/>
        </p:spPr>
        <p:txBody>
          <a:bodyPr wrap="square" rtlCol="0">
            <a:spAutoFit/>
          </a:bodyPr>
          <a:lstStyle/>
          <a:p>
            <a:r>
              <a:rPr lang="en-US" dirty="0"/>
              <a:t>B</a:t>
            </a:r>
          </a:p>
        </p:txBody>
      </p:sp>
      <p:sp>
        <p:nvSpPr>
          <p:cNvPr id="36" name="Oval 35"/>
          <p:cNvSpPr/>
          <p:nvPr/>
        </p:nvSpPr>
        <p:spPr>
          <a:xfrm>
            <a:off x="5932391" y="4214974"/>
            <a:ext cx="467201" cy="299111"/>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8080671" y="4241294"/>
            <a:ext cx="456850" cy="339647"/>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7011948" y="4282262"/>
            <a:ext cx="463091" cy="336646"/>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Cube 38"/>
          <p:cNvSpPr/>
          <p:nvPr/>
        </p:nvSpPr>
        <p:spPr bwMode="auto">
          <a:xfrm>
            <a:off x="6019630" y="4442671"/>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Cube 39"/>
          <p:cNvSpPr/>
          <p:nvPr/>
        </p:nvSpPr>
        <p:spPr bwMode="auto">
          <a:xfrm>
            <a:off x="8117853" y="4475664"/>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 name="Cube 40"/>
          <p:cNvSpPr/>
          <p:nvPr/>
        </p:nvSpPr>
        <p:spPr bwMode="auto">
          <a:xfrm>
            <a:off x="7092013" y="4425065"/>
            <a:ext cx="278639" cy="27654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TextBox 41"/>
          <p:cNvSpPr txBox="1"/>
          <p:nvPr/>
        </p:nvSpPr>
        <p:spPr>
          <a:xfrm>
            <a:off x="6649260" y="4903657"/>
            <a:ext cx="1282116" cy="369332"/>
          </a:xfrm>
          <a:prstGeom prst="rect">
            <a:avLst/>
          </a:prstGeom>
          <a:noFill/>
        </p:spPr>
        <p:txBody>
          <a:bodyPr wrap="square" rtlCol="0">
            <a:spAutoFit/>
          </a:bodyPr>
          <a:lstStyle/>
          <a:p>
            <a:r>
              <a:rPr lang="en-US" dirty="0" smtClean="0"/>
              <a:t>Domain B</a:t>
            </a:r>
            <a:endParaRPr lang="en-US" dirty="0"/>
          </a:p>
        </p:txBody>
      </p:sp>
      <p:sp>
        <p:nvSpPr>
          <p:cNvPr id="43" name="TextBox 42"/>
          <p:cNvSpPr txBox="1"/>
          <p:nvPr/>
        </p:nvSpPr>
        <p:spPr>
          <a:xfrm>
            <a:off x="5390632" y="4900484"/>
            <a:ext cx="1103374" cy="369332"/>
          </a:xfrm>
          <a:prstGeom prst="rect">
            <a:avLst/>
          </a:prstGeom>
          <a:noFill/>
        </p:spPr>
        <p:txBody>
          <a:bodyPr wrap="none" rtlCol="0">
            <a:spAutoFit/>
          </a:bodyPr>
          <a:lstStyle/>
          <a:p>
            <a:r>
              <a:rPr lang="en-US" dirty="0" smtClean="0"/>
              <a:t>Domain A</a:t>
            </a:r>
            <a:endParaRPr lang="en-US" dirty="0"/>
          </a:p>
        </p:txBody>
      </p:sp>
      <p:sp>
        <p:nvSpPr>
          <p:cNvPr id="44" name="Lightning Bolt 43"/>
          <p:cNvSpPr/>
          <p:nvPr/>
        </p:nvSpPr>
        <p:spPr bwMode="auto">
          <a:xfrm rot="1560000">
            <a:off x="8173949" y="3944739"/>
            <a:ext cx="263903" cy="3914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5" name="Lightning Bolt 44"/>
          <p:cNvSpPr/>
          <p:nvPr/>
        </p:nvSpPr>
        <p:spPr bwMode="auto">
          <a:xfrm rot="1560000">
            <a:off x="7092868" y="3975344"/>
            <a:ext cx="263903" cy="366841"/>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6" name="Lightning Bolt 45"/>
          <p:cNvSpPr/>
          <p:nvPr/>
        </p:nvSpPr>
        <p:spPr bwMode="auto">
          <a:xfrm rot="1560000">
            <a:off x="6063576" y="3952595"/>
            <a:ext cx="263903" cy="393285"/>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7" name="Oval 46"/>
          <p:cNvSpPr/>
          <p:nvPr/>
        </p:nvSpPr>
        <p:spPr>
          <a:xfrm>
            <a:off x="5994143" y="3656306"/>
            <a:ext cx="376865" cy="362243"/>
          </a:xfrm>
          <a:prstGeom prst="ellipse">
            <a:avLst/>
          </a:prstGeom>
          <a:solidFill>
            <a:srgbClr val="FF0000"/>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6019630" y="3631285"/>
            <a:ext cx="351378" cy="369332"/>
          </a:xfrm>
          <a:prstGeom prst="rect">
            <a:avLst/>
          </a:prstGeom>
          <a:noFill/>
        </p:spPr>
        <p:txBody>
          <a:bodyPr wrap="none" rtlCol="0">
            <a:spAutoFit/>
          </a:bodyPr>
          <a:lstStyle/>
          <a:p>
            <a:r>
              <a:rPr lang="en-US" dirty="0"/>
              <a:t>A</a:t>
            </a:r>
          </a:p>
        </p:txBody>
      </p:sp>
      <p:sp>
        <p:nvSpPr>
          <p:cNvPr id="49" name="TextBox 48"/>
          <p:cNvSpPr txBox="1"/>
          <p:nvPr/>
        </p:nvSpPr>
        <p:spPr>
          <a:xfrm>
            <a:off x="6398207" y="1644036"/>
            <a:ext cx="1687331" cy="369332"/>
          </a:xfrm>
          <a:prstGeom prst="rect">
            <a:avLst/>
          </a:prstGeom>
          <a:noFill/>
        </p:spPr>
        <p:txBody>
          <a:bodyPr wrap="none" rtlCol="0">
            <a:spAutoFit/>
          </a:bodyPr>
          <a:lstStyle/>
          <a:p>
            <a:r>
              <a:rPr lang="en-US" dirty="0" smtClean="0"/>
              <a:t>Application NSA</a:t>
            </a:r>
            <a:endParaRPr lang="en-US" dirty="0"/>
          </a:p>
        </p:txBody>
      </p:sp>
      <p:grpSp>
        <p:nvGrpSpPr>
          <p:cNvPr id="50" name="Group 14"/>
          <p:cNvGrpSpPr/>
          <p:nvPr/>
        </p:nvGrpSpPr>
        <p:grpSpPr>
          <a:xfrm flipH="1">
            <a:off x="7116840" y="3354721"/>
            <a:ext cx="223939" cy="360017"/>
            <a:chOff x="4336752" y="2831355"/>
            <a:chExt cx="397109" cy="1294625"/>
          </a:xfrm>
        </p:grpSpPr>
        <p:sp>
          <p:nvSpPr>
            <p:cNvPr id="51" name="Freeform 50"/>
            <p:cNvSpPr/>
            <p:nvPr/>
          </p:nvSpPr>
          <p:spPr>
            <a:xfrm flipV="1">
              <a:off x="4336752" y="2883373"/>
              <a:ext cx="149067"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flipH="1">
              <a:off x="4584793" y="2831355"/>
              <a:ext cx="149068" cy="1242607"/>
            </a:xfrm>
            <a:custGeom>
              <a:avLst/>
              <a:gdLst>
                <a:gd name="connsiteX0" fmla="*/ 505511 w 505511"/>
                <a:gd name="connsiteY0" fmla="*/ 1763059 h 1763059"/>
                <a:gd name="connsiteX1" fmla="*/ 72216 w 505511"/>
                <a:gd name="connsiteY1" fmla="*/ 1374588 h 1763059"/>
                <a:gd name="connsiteX2" fmla="*/ 72216 w 505511"/>
                <a:gd name="connsiteY2" fmla="*/ 343647 h 1763059"/>
                <a:gd name="connsiteX3" fmla="*/ 505511 w 505511"/>
                <a:gd name="connsiteY3" fmla="*/ 0 h 1763059"/>
                <a:gd name="connsiteX0" fmla="*/ 508001 w 508001"/>
                <a:gd name="connsiteY0" fmla="*/ 1763059 h 1763059"/>
                <a:gd name="connsiteX1" fmla="*/ 74706 w 508001"/>
                <a:gd name="connsiteY1" fmla="*/ 1374588 h 1763059"/>
                <a:gd name="connsiteX2" fmla="*/ 59765 w 508001"/>
                <a:gd name="connsiteY2" fmla="*/ 978647 h 1763059"/>
                <a:gd name="connsiteX3" fmla="*/ 74706 w 508001"/>
                <a:gd name="connsiteY3" fmla="*/ 343647 h 1763059"/>
                <a:gd name="connsiteX4" fmla="*/ 508001 w 508001"/>
                <a:gd name="connsiteY4" fmla="*/ 0 h 1763059"/>
                <a:gd name="connsiteX0" fmla="*/ 520452 w 520452"/>
                <a:gd name="connsiteY0" fmla="*/ 1763059 h 1763059"/>
                <a:gd name="connsiteX1" fmla="*/ 72216 w 520452"/>
                <a:gd name="connsiteY1" fmla="*/ 978647 h 1763059"/>
                <a:gd name="connsiteX2" fmla="*/ 87157 w 520452"/>
                <a:gd name="connsiteY2" fmla="*/ 343647 h 1763059"/>
                <a:gd name="connsiteX3" fmla="*/ 520452 w 520452"/>
                <a:gd name="connsiteY3" fmla="*/ 0 h 1763059"/>
                <a:gd name="connsiteX0" fmla="*/ 520452 w 520452"/>
                <a:gd name="connsiteY0" fmla="*/ 1763059 h 1763059"/>
                <a:gd name="connsiteX1" fmla="*/ 72216 w 520452"/>
                <a:gd name="connsiteY1" fmla="*/ 1253285 h 1763059"/>
                <a:gd name="connsiteX2" fmla="*/ 87157 w 520452"/>
                <a:gd name="connsiteY2" fmla="*/ 343647 h 1763059"/>
                <a:gd name="connsiteX3" fmla="*/ 520452 w 520452"/>
                <a:gd name="connsiteY3" fmla="*/ 0 h 1763059"/>
                <a:gd name="connsiteX0" fmla="*/ 482352 w 482352"/>
                <a:gd name="connsiteY0" fmla="*/ 1763059 h 1763059"/>
                <a:gd name="connsiteX1" fmla="*/ 34116 w 482352"/>
                <a:gd name="connsiteY1" fmla="*/ 1253285 h 1763059"/>
                <a:gd name="connsiteX2" fmla="*/ 277657 w 482352"/>
                <a:gd name="connsiteY2" fmla="*/ 618285 h 1763059"/>
                <a:gd name="connsiteX3" fmla="*/ 482352 w 4823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44575 w 253752"/>
                <a:gd name="connsiteY3" fmla="*/ 597647 h 1763059"/>
                <a:gd name="connsiteX4" fmla="*/ 253752 w 253752"/>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288365 w 288365"/>
                <a:gd name="connsiteY0" fmla="*/ 1763059 h 1763059"/>
                <a:gd name="connsiteX1" fmla="*/ 68729 w 288365"/>
                <a:gd name="connsiteY1" fmla="*/ 1253285 h 1763059"/>
                <a:gd name="connsiteX2" fmla="*/ 83670 w 288365"/>
                <a:gd name="connsiteY2" fmla="*/ 618285 h 1763059"/>
                <a:gd name="connsiteX3" fmla="*/ 79188 w 288365"/>
                <a:gd name="connsiteY3" fmla="*/ 597647 h 1763059"/>
                <a:gd name="connsiteX4" fmla="*/ 288365 w 28836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597647 h 1763059"/>
                <a:gd name="connsiteX4" fmla="*/ 836705 w 836705"/>
                <a:gd name="connsiteY4" fmla="*/ 0 h 1763059"/>
                <a:gd name="connsiteX0" fmla="*/ 836705 w 836705"/>
                <a:gd name="connsiteY0" fmla="*/ 1763059 h 1763059"/>
                <a:gd name="connsiteX1" fmla="*/ 617069 w 836705"/>
                <a:gd name="connsiteY1" fmla="*/ 1253285 h 1763059"/>
                <a:gd name="connsiteX2" fmla="*/ 632010 w 836705"/>
                <a:gd name="connsiteY2" fmla="*/ 618285 h 1763059"/>
                <a:gd name="connsiteX3" fmla="*/ 627528 w 836705"/>
                <a:gd name="connsiteY3" fmla="*/ 872285 h 1763059"/>
                <a:gd name="connsiteX4" fmla="*/ 836705 w 836705"/>
                <a:gd name="connsiteY4" fmla="*/ 0 h 1763059"/>
                <a:gd name="connsiteX0" fmla="*/ 253752 w 253752"/>
                <a:gd name="connsiteY0" fmla="*/ 1763059 h 1763059"/>
                <a:gd name="connsiteX1" fmla="*/ 34116 w 253752"/>
                <a:gd name="connsiteY1" fmla="*/ 1253285 h 1763059"/>
                <a:gd name="connsiteX2" fmla="*/ 49057 w 253752"/>
                <a:gd name="connsiteY2" fmla="*/ 618285 h 1763059"/>
                <a:gd name="connsiteX3" fmla="*/ 253752 w 253752"/>
                <a:gd name="connsiteY3" fmla="*/ 0 h 1763059"/>
                <a:gd name="connsiteX0" fmla="*/ 238232 w 238232"/>
                <a:gd name="connsiteY0" fmla="*/ 1763059 h 1763059"/>
                <a:gd name="connsiteX1" fmla="*/ 37012 w 238232"/>
                <a:gd name="connsiteY1" fmla="*/ 972881 h 1763059"/>
                <a:gd name="connsiteX2" fmla="*/ 33537 w 238232"/>
                <a:gd name="connsiteY2" fmla="*/ 618285 h 1763059"/>
                <a:gd name="connsiteX3" fmla="*/ 238232 w 238232"/>
                <a:gd name="connsiteY3" fmla="*/ 0 h 1763059"/>
                <a:gd name="connsiteX0" fmla="*/ 201220 w 201220"/>
                <a:gd name="connsiteY0" fmla="*/ 1763059 h 1763059"/>
                <a:gd name="connsiteX1" fmla="*/ 0 w 201220"/>
                <a:gd name="connsiteY1" fmla="*/ 972881 h 1763059"/>
                <a:gd name="connsiteX2" fmla="*/ 201220 w 201220"/>
                <a:gd name="connsiteY2" fmla="*/ 0 h 1763059"/>
                <a:gd name="connsiteX0" fmla="*/ 161176 w 161176"/>
                <a:gd name="connsiteY0" fmla="*/ 1763059 h 1763059"/>
                <a:gd name="connsiteX1" fmla="*/ 0 w 161176"/>
                <a:gd name="connsiteY1" fmla="*/ 972881 h 1763059"/>
                <a:gd name="connsiteX2" fmla="*/ 161176 w 161176"/>
                <a:gd name="connsiteY2" fmla="*/ 0 h 1763059"/>
                <a:gd name="connsiteX0" fmla="*/ 93382 w 241709"/>
                <a:gd name="connsiteY0" fmla="*/ 1763059 h 1763059"/>
                <a:gd name="connsiteX1" fmla="*/ 80533 w 241709"/>
                <a:gd name="connsiteY1" fmla="*/ 972881 h 1763059"/>
                <a:gd name="connsiteX2" fmla="*/ 241709 w 241709"/>
                <a:gd name="connsiteY2" fmla="*/ 0 h 1763059"/>
                <a:gd name="connsiteX0" fmla="*/ 93382 w 241709"/>
                <a:gd name="connsiteY0" fmla="*/ 1763059 h 1763059"/>
                <a:gd name="connsiteX1" fmla="*/ 80533 w 241709"/>
                <a:gd name="connsiteY1" fmla="*/ 972881 h 1763059"/>
                <a:gd name="connsiteX2" fmla="*/ 89690 w 241709"/>
                <a:gd name="connsiteY2" fmla="*/ 676266 h 1763059"/>
                <a:gd name="connsiteX3" fmla="*/ 241709 w 241709"/>
                <a:gd name="connsiteY3" fmla="*/ 0 h 1763059"/>
                <a:gd name="connsiteX0" fmla="*/ 93382 w 241709"/>
                <a:gd name="connsiteY0" fmla="*/ 1763059 h 1763059"/>
                <a:gd name="connsiteX1" fmla="*/ 80533 w 241709"/>
                <a:gd name="connsiteY1" fmla="*/ 972881 h 1763059"/>
                <a:gd name="connsiteX2" fmla="*/ 241709 w 241709"/>
                <a:gd name="connsiteY2" fmla="*/ 0 h 1763059"/>
                <a:gd name="connsiteX0" fmla="*/ 104678 w 172475"/>
                <a:gd name="connsiteY0" fmla="*/ 1482655 h 1482655"/>
                <a:gd name="connsiteX1" fmla="*/ 11299 w 172475"/>
                <a:gd name="connsiteY1" fmla="*/ 972881 h 1482655"/>
                <a:gd name="connsiteX2" fmla="*/ 172475 w 172475"/>
                <a:gd name="connsiteY2" fmla="*/ 0 h 1482655"/>
                <a:gd name="connsiteX0" fmla="*/ 263519 w 331316"/>
                <a:gd name="connsiteY0" fmla="*/ 1482655 h 1482655"/>
                <a:gd name="connsiteX1" fmla="*/ 170140 w 331316"/>
                <a:gd name="connsiteY1" fmla="*/ 972881 h 1482655"/>
                <a:gd name="connsiteX2" fmla="*/ 331316 w 331316"/>
                <a:gd name="connsiteY2" fmla="*/ 0 h 1482655"/>
                <a:gd name="connsiteX0" fmla="*/ 263519 w 331316"/>
                <a:gd name="connsiteY0" fmla="*/ 1482655 h 1482655"/>
                <a:gd name="connsiteX1" fmla="*/ 191952 w 331316"/>
                <a:gd name="connsiteY1" fmla="*/ 692478 h 1482655"/>
                <a:gd name="connsiteX2" fmla="*/ 331316 w 331316"/>
                <a:gd name="connsiteY2" fmla="*/ 0 h 1482655"/>
                <a:gd name="connsiteX0" fmla="*/ 0 w 67797"/>
                <a:gd name="connsiteY0" fmla="*/ 1482655 h 1482655"/>
                <a:gd name="connsiteX1" fmla="*/ 67797 w 6779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0 w 61307"/>
                <a:gd name="connsiteY1" fmla="*/ 0 h 1482655"/>
                <a:gd name="connsiteX0" fmla="*/ 61307 w 61307"/>
                <a:gd name="connsiteY0" fmla="*/ 1482655 h 1482655"/>
                <a:gd name="connsiteX1" fmla="*/ 47134 w 61307"/>
                <a:gd name="connsiteY1" fmla="*/ 733079 h 1482655"/>
                <a:gd name="connsiteX2" fmla="*/ 0 w 61307"/>
                <a:gd name="connsiteY2" fmla="*/ 0 h 1482655"/>
                <a:gd name="connsiteX0" fmla="*/ 178592 w 178592"/>
                <a:gd name="connsiteY0" fmla="*/ 1482655 h 1482655"/>
                <a:gd name="connsiteX1" fmla="*/ 164419 w 178592"/>
                <a:gd name="connsiteY1" fmla="*/ 733079 h 1482655"/>
                <a:gd name="connsiteX2" fmla="*/ 7856 w 178592"/>
                <a:gd name="connsiteY2" fmla="*/ 733079 h 1482655"/>
                <a:gd name="connsiteX3" fmla="*/ 117285 w 178592"/>
                <a:gd name="connsiteY3" fmla="*/ 0 h 1482655"/>
                <a:gd name="connsiteX0" fmla="*/ 180413 w 180413"/>
                <a:gd name="connsiteY0" fmla="*/ 1482655 h 1482655"/>
                <a:gd name="connsiteX1" fmla="*/ 61041 w 180413"/>
                <a:gd name="connsiteY1" fmla="*/ 1069954 h 1482655"/>
                <a:gd name="connsiteX2" fmla="*/ 9677 w 180413"/>
                <a:gd name="connsiteY2" fmla="*/ 733079 h 1482655"/>
                <a:gd name="connsiteX3" fmla="*/ 119106 w 180413"/>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35466 w 135466"/>
                <a:gd name="connsiteY0" fmla="*/ 1482655 h 1482655"/>
                <a:gd name="connsiteX1" fmla="*/ 16094 w 135466"/>
                <a:gd name="connsiteY1" fmla="*/ 1069954 h 1482655"/>
                <a:gd name="connsiteX2" fmla="*/ 9677 w 135466"/>
                <a:gd name="connsiteY2" fmla="*/ 546144 h 1482655"/>
                <a:gd name="connsiteX3" fmla="*/ 74159 w 135466"/>
                <a:gd name="connsiteY3" fmla="*/ 0 h 1482655"/>
                <a:gd name="connsiteX0" fmla="*/ 145080 w 147936"/>
                <a:gd name="connsiteY0" fmla="*/ 1524197 h 1524197"/>
                <a:gd name="connsiteX1" fmla="*/ 25708 w 147936"/>
                <a:gd name="connsiteY1" fmla="*/ 1111496 h 1524197"/>
                <a:gd name="connsiteX2" fmla="*/ 19291 w 147936"/>
                <a:gd name="connsiteY2" fmla="*/ 587686 h 1524197"/>
                <a:gd name="connsiteX3" fmla="*/ 141454 w 147936"/>
                <a:gd name="connsiteY3" fmla="*/ 0 h 1524197"/>
                <a:gd name="connsiteX0" fmla="*/ 145080 w 145080"/>
                <a:gd name="connsiteY0" fmla="*/ 1524197 h 1524197"/>
                <a:gd name="connsiteX1" fmla="*/ 25708 w 145080"/>
                <a:gd name="connsiteY1" fmla="*/ 1111496 h 1524197"/>
                <a:gd name="connsiteX2" fmla="*/ 19291 w 145080"/>
                <a:gd name="connsiteY2" fmla="*/ 587686 h 1524197"/>
                <a:gd name="connsiteX3" fmla="*/ 141454 w 145080"/>
                <a:gd name="connsiteY3" fmla="*/ 0 h 1524197"/>
              </a:gdLst>
              <a:ahLst/>
              <a:cxnLst>
                <a:cxn ang="0">
                  <a:pos x="connsiteX0" y="connsiteY0"/>
                </a:cxn>
                <a:cxn ang="0">
                  <a:pos x="connsiteX1" y="connsiteY1"/>
                </a:cxn>
                <a:cxn ang="0">
                  <a:pos x="connsiteX2" y="connsiteY2"/>
                </a:cxn>
                <a:cxn ang="0">
                  <a:pos x="connsiteX3" y="connsiteY3"/>
                </a:cxn>
              </a:cxnLst>
              <a:rect l="l" t="t" r="r" b="b"/>
              <a:pathLst>
                <a:path w="145080" h="1524197">
                  <a:moveTo>
                    <a:pt x="145080" y="1524197"/>
                  </a:moveTo>
                  <a:cubicBezTo>
                    <a:pt x="105289" y="1386630"/>
                    <a:pt x="93056" y="1485673"/>
                    <a:pt x="25708" y="1111496"/>
                  </a:cubicBezTo>
                  <a:cubicBezTo>
                    <a:pt x="21973" y="986567"/>
                    <a:pt x="0" y="772935"/>
                    <a:pt x="19291" y="587686"/>
                  </a:cubicBezTo>
                  <a:cubicBezTo>
                    <a:pt x="38582" y="402437"/>
                    <a:pt x="26579" y="466730"/>
                    <a:pt x="141454" y="0"/>
                  </a:cubicBezTo>
                </a:path>
              </a:pathLst>
            </a:cu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53" name="Straight Connector 52"/>
          <p:cNvCxnSpPr/>
          <p:nvPr/>
        </p:nvCxnSpPr>
        <p:spPr>
          <a:xfrm flipH="1" flipV="1">
            <a:off x="6960733" y="3584267"/>
            <a:ext cx="463091" cy="722"/>
          </a:xfrm>
          <a:prstGeom prst="line">
            <a:avLst/>
          </a:prstGeom>
          <a:ln w="28575" cap="flat" cmpd="sng" algn="ctr">
            <a:solidFill>
              <a:srgbClr val="0000FF"/>
            </a:solidFill>
            <a:prstDash val="sysDash"/>
            <a:round/>
            <a:headEnd type="none" w="med" len="med"/>
            <a:tailEnd type="none" w="med" len="med"/>
          </a:ln>
          <a:effectLst>
            <a:outerShdw blurRad="40000" dist="58039" dir="2460000" rotWithShape="0">
              <a:schemeClr val="tx2">
                <a:lumMod val="60000"/>
                <a:lumOff val="40000"/>
                <a:alpha val="38000"/>
              </a:schemeClr>
            </a:outerShdw>
          </a:effectLst>
        </p:spPr>
        <p:style>
          <a:lnRef idx="2">
            <a:schemeClr val="accent1"/>
          </a:lnRef>
          <a:fillRef idx="0">
            <a:schemeClr val="accent1"/>
          </a:fillRef>
          <a:effectRef idx="1">
            <a:schemeClr val="accent1"/>
          </a:effectRef>
          <a:fontRef idx="minor">
            <a:schemeClr val="tx1"/>
          </a:fontRef>
        </p:style>
      </p:cxnSp>
      <p:sp>
        <p:nvSpPr>
          <p:cNvPr id="54" name="Freeform 53"/>
          <p:cNvSpPr/>
          <p:nvPr/>
        </p:nvSpPr>
        <p:spPr>
          <a:xfrm>
            <a:off x="5631475" y="4528323"/>
            <a:ext cx="1054978" cy="93338"/>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flipV="1">
            <a:off x="6696738" y="4551003"/>
            <a:ext cx="1054978" cy="18124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 name="connsiteX0" fmla="*/ 0 w 1082291"/>
              <a:gd name="connsiteY0" fmla="*/ 71865 h 112831"/>
              <a:gd name="connsiteX1" fmla="*/ 430185 w 1082291"/>
              <a:gd name="connsiteY1" fmla="*/ 174 h 112831"/>
              <a:gd name="connsiteX2" fmla="*/ 686248 w 1082291"/>
              <a:gd name="connsiteY2" fmla="*/ 92349 h 112831"/>
              <a:gd name="connsiteX3" fmla="*/ 1054978 w 1082291"/>
              <a:gd name="connsiteY3" fmla="*/ 51382 h 112831"/>
              <a:gd name="connsiteX4" fmla="*/ 1054978 w 1082291"/>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880856 w 1054978"/>
              <a:gd name="connsiteY3" fmla="*/ 51382 h 112831"/>
              <a:gd name="connsiteX4" fmla="*/ 1054978 w 1054978"/>
              <a:gd name="connsiteY4" fmla="*/ 112831 h 112831"/>
              <a:gd name="connsiteX0" fmla="*/ 0 w 1054978"/>
              <a:gd name="connsiteY0" fmla="*/ 71865 h 112831"/>
              <a:gd name="connsiteX1" fmla="*/ 430185 w 1054978"/>
              <a:gd name="connsiteY1" fmla="*/ 174 h 112831"/>
              <a:gd name="connsiteX2" fmla="*/ 686248 w 1054978"/>
              <a:gd name="connsiteY2" fmla="*/ 92349 h 112831"/>
              <a:gd name="connsiteX3" fmla="*/ 1054978 w 1054978"/>
              <a:gd name="connsiteY3" fmla="*/ 112831 h 112831"/>
            </a:gdLst>
            <a:ahLst/>
            <a:cxnLst>
              <a:cxn ang="0">
                <a:pos x="connsiteX0" y="connsiteY0"/>
              </a:cxn>
              <a:cxn ang="0">
                <a:pos x="connsiteX1" y="connsiteY1"/>
              </a:cxn>
              <a:cxn ang="0">
                <a:pos x="connsiteX2" y="connsiteY2"/>
              </a:cxn>
              <a:cxn ang="0">
                <a:pos x="connsiteX3" y="connsiteY3"/>
              </a:cxn>
            </a:cxnLst>
            <a:rect l="l" t="t" r="r" b="b"/>
            <a:pathLst>
              <a:path w="1054978" h="112831">
                <a:moveTo>
                  <a:pt x="0" y="71865"/>
                </a:moveTo>
                <a:cubicBezTo>
                  <a:pt x="214239" y="44554"/>
                  <a:pt x="315810" y="-3240"/>
                  <a:pt x="430185" y="174"/>
                </a:cubicBezTo>
                <a:cubicBezTo>
                  <a:pt x="544560" y="3588"/>
                  <a:pt x="582116" y="73573"/>
                  <a:pt x="686248" y="92349"/>
                </a:cubicBezTo>
                <a:cubicBezTo>
                  <a:pt x="790380" y="111125"/>
                  <a:pt x="978159" y="108564"/>
                  <a:pt x="1054978" y="112831"/>
                </a:cubicBezTo>
              </a:path>
            </a:pathLst>
          </a:custGeom>
          <a:ln w="57150" cmpd="sng">
            <a:solidFill>
              <a:srgbClr val="00009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rot="917107">
            <a:off x="7723340" y="4547128"/>
            <a:ext cx="1054978" cy="214183"/>
          </a:xfrm>
          <a:custGeom>
            <a:avLst/>
            <a:gdLst>
              <a:gd name="connsiteX0" fmla="*/ 0 w 993523"/>
              <a:gd name="connsiteY0" fmla="*/ 257373 h 257373"/>
              <a:gd name="connsiteX1" fmla="*/ 491640 w 993523"/>
              <a:gd name="connsiteY1" fmla="*/ 1334 h 257373"/>
              <a:gd name="connsiteX2" fmla="*/ 624793 w 993523"/>
              <a:gd name="connsiteY2" fmla="*/ 154958 h 257373"/>
              <a:gd name="connsiteX3" fmla="*/ 993523 w 993523"/>
              <a:gd name="connsiteY3" fmla="*/ 113991 h 257373"/>
              <a:gd name="connsiteX4" fmla="*/ 993523 w 993523"/>
              <a:gd name="connsiteY4" fmla="*/ 113991 h 257373"/>
              <a:gd name="connsiteX0" fmla="*/ 0 w 1054978"/>
              <a:gd name="connsiteY0" fmla="*/ 133529 h 157664"/>
              <a:gd name="connsiteX1" fmla="*/ 553095 w 1054978"/>
              <a:gd name="connsiteY1" fmla="*/ 389 h 157664"/>
              <a:gd name="connsiteX2" fmla="*/ 686248 w 1054978"/>
              <a:gd name="connsiteY2" fmla="*/ 154013 h 157664"/>
              <a:gd name="connsiteX3" fmla="*/ 1054978 w 1054978"/>
              <a:gd name="connsiteY3" fmla="*/ 113046 h 157664"/>
              <a:gd name="connsiteX4" fmla="*/ 1054978 w 1054978"/>
              <a:gd name="connsiteY4" fmla="*/ 113046 h 157664"/>
              <a:gd name="connsiteX0" fmla="*/ 0 w 1054978"/>
              <a:gd name="connsiteY0" fmla="*/ 133219 h 157354"/>
              <a:gd name="connsiteX1" fmla="*/ 553095 w 1054978"/>
              <a:gd name="connsiteY1" fmla="*/ 79 h 157354"/>
              <a:gd name="connsiteX2" fmla="*/ 686248 w 1054978"/>
              <a:gd name="connsiteY2" fmla="*/ 153703 h 157354"/>
              <a:gd name="connsiteX3" fmla="*/ 1054978 w 1054978"/>
              <a:gd name="connsiteY3" fmla="*/ 112736 h 157354"/>
              <a:gd name="connsiteX4" fmla="*/ 1054978 w 1054978"/>
              <a:gd name="connsiteY4" fmla="*/ 112736 h 157354"/>
              <a:gd name="connsiteX0" fmla="*/ 0 w 1054978"/>
              <a:gd name="connsiteY0" fmla="*/ 71865 h 93338"/>
              <a:gd name="connsiteX1" fmla="*/ 430185 w 1054978"/>
              <a:gd name="connsiteY1" fmla="*/ 174 h 93338"/>
              <a:gd name="connsiteX2" fmla="*/ 686248 w 1054978"/>
              <a:gd name="connsiteY2" fmla="*/ 92349 h 93338"/>
              <a:gd name="connsiteX3" fmla="*/ 1054978 w 1054978"/>
              <a:gd name="connsiteY3" fmla="*/ 51382 h 93338"/>
              <a:gd name="connsiteX4" fmla="*/ 1054978 w 1054978"/>
              <a:gd name="connsiteY4" fmla="*/ 51382 h 9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978" h="93338">
                <a:moveTo>
                  <a:pt x="0" y="71865"/>
                </a:moveTo>
                <a:cubicBezTo>
                  <a:pt x="214239" y="44554"/>
                  <a:pt x="315810" y="-3240"/>
                  <a:pt x="430185" y="174"/>
                </a:cubicBezTo>
                <a:cubicBezTo>
                  <a:pt x="544560" y="3588"/>
                  <a:pt x="582116" y="83814"/>
                  <a:pt x="686248" y="92349"/>
                </a:cubicBezTo>
                <a:cubicBezTo>
                  <a:pt x="790380" y="100884"/>
                  <a:pt x="1054978" y="51382"/>
                  <a:pt x="1054978" y="51382"/>
                </a:cubicBezTo>
                <a:lnTo>
                  <a:pt x="1054978" y="51382"/>
                </a:ln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TextBox 56"/>
          <p:cNvSpPr txBox="1"/>
          <p:nvPr/>
        </p:nvSpPr>
        <p:spPr>
          <a:xfrm>
            <a:off x="6445458" y="5328504"/>
            <a:ext cx="1957612" cy="400110"/>
          </a:xfrm>
          <a:prstGeom prst="rect">
            <a:avLst/>
          </a:prstGeom>
          <a:noFill/>
        </p:spPr>
        <p:txBody>
          <a:bodyPr wrap="none" rtlCol="0">
            <a:spAutoFit/>
          </a:bodyPr>
          <a:lstStyle/>
          <a:p>
            <a:r>
              <a:rPr lang="en-US" sz="2000" b="1" dirty="0" smtClean="0">
                <a:solidFill>
                  <a:srgbClr val="0000FF"/>
                </a:solidFill>
              </a:rPr>
              <a:t>NSI Service Tree</a:t>
            </a:r>
            <a:endParaRPr lang="en-US" sz="2000" b="1" dirty="0">
              <a:solidFill>
                <a:srgbClr val="0000FF"/>
              </a:solidFill>
            </a:endParaRPr>
          </a:p>
        </p:txBody>
      </p:sp>
      <p:sp>
        <p:nvSpPr>
          <p:cNvPr id="58" name="TextBox 57"/>
          <p:cNvSpPr txBox="1"/>
          <p:nvPr/>
        </p:nvSpPr>
        <p:spPr>
          <a:xfrm>
            <a:off x="7431818" y="2165768"/>
            <a:ext cx="595035" cy="369332"/>
          </a:xfrm>
          <a:prstGeom prst="rect">
            <a:avLst/>
          </a:prstGeom>
          <a:noFill/>
        </p:spPr>
        <p:txBody>
          <a:bodyPr wrap="none" rtlCol="0">
            <a:spAutoFit/>
          </a:bodyPr>
          <a:lstStyle/>
          <a:p>
            <a:r>
              <a:rPr lang="en-US" dirty="0" err="1" smtClean="0"/>
              <a:t>uRA</a:t>
            </a:r>
            <a:endParaRPr lang="en-US" dirty="0"/>
          </a:p>
        </p:txBody>
      </p:sp>
      <p:sp>
        <p:nvSpPr>
          <p:cNvPr id="59" name="TextBox 58"/>
          <p:cNvSpPr txBox="1"/>
          <p:nvPr/>
        </p:nvSpPr>
        <p:spPr>
          <a:xfrm>
            <a:off x="8425440" y="3645175"/>
            <a:ext cx="573519" cy="369332"/>
          </a:xfrm>
          <a:prstGeom prst="rect">
            <a:avLst/>
          </a:prstGeom>
          <a:noFill/>
        </p:spPr>
        <p:txBody>
          <a:bodyPr wrap="none" rtlCol="0">
            <a:spAutoFit/>
          </a:bodyPr>
          <a:lstStyle/>
          <a:p>
            <a:r>
              <a:rPr lang="en-US" dirty="0" err="1" smtClean="0"/>
              <a:t>uPA</a:t>
            </a:r>
            <a:endParaRPr lang="en-US" dirty="0"/>
          </a:p>
        </p:txBody>
      </p:sp>
      <p:sp>
        <p:nvSpPr>
          <p:cNvPr id="60" name="TextBox 59"/>
          <p:cNvSpPr txBox="1"/>
          <p:nvPr/>
        </p:nvSpPr>
        <p:spPr>
          <a:xfrm>
            <a:off x="7340779" y="2842554"/>
            <a:ext cx="1307720" cy="369332"/>
          </a:xfrm>
          <a:prstGeom prst="rect">
            <a:avLst/>
          </a:prstGeom>
          <a:noFill/>
        </p:spPr>
        <p:txBody>
          <a:bodyPr wrap="none" rtlCol="0">
            <a:spAutoFit/>
          </a:bodyPr>
          <a:lstStyle/>
          <a:p>
            <a:r>
              <a:rPr lang="en-US" dirty="0" smtClean="0"/>
              <a:t>Aggregator</a:t>
            </a:r>
            <a:endParaRPr lang="en-US" dirty="0"/>
          </a:p>
        </p:txBody>
      </p:sp>
    </p:spTree>
    <p:extLst>
      <p:ext uri="{BB962C8B-B14F-4D97-AF65-F5344CB8AC3E}">
        <p14:creationId xmlns:p14="http://schemas.microsoft.com/office/powerpoint/2010/main" val="18266821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984755"/>
            <a:ext cx="7529104" cy="4208611"/>
          </a:xfrm>
        </p:spPr>
        <p:txBody>
          <a:bodyPr>
            <a:normAutofit fontScale="92500" lnSpcReduction="10000"/>
          </a:bodyPr>
          <a:lstStyle/>
          <a:p>
            <a:r>
              <a:rPr lang="en-US" dirty="0" smtClean="0"/>
              <a:t>NSI Framework and the CS protocol support two forms of request processing:  “Tree”, and “Chain”</a:t>
            </a:r>
          </a:p>
          <a:p>
            <a:r>
              <a:rPr lang="en-US" dirty="0" smtClean="0"/>
              <a:t>“Chain” segmentation </a:t>
            </a:r>
            <a:r>
              <a:rPr lang="en-US" dirty="0" smtClean="0"/>
              <a:t>is essentially the conventional hop-by-hop forwarding of the service request </a:t>
            </a:r>
            <a:r>
              <a:rPr lang="en-US" dirty="0" smtClean="0"/>
              <a:t>downstream towards </a:t>
            </a:r>
            <a:r>
              <a:rPr lang="en-US" dirty="0" smtClean="0"/>
              <a:t>the destination.</a:t>
            </a:r>
          </a:p>
          <a:p>
            <a:pPr lvl="1"/>
            <a:r>
              <a:rPr lang="en-US" dirty="0" smtClean="0"/>
              <a:t>Inter-domain path </a:t>
            </a:r>
            <a:r>
              <a:rPr lang="en-US" dirty="0" smtClean="0"/>
              <a:t>selection is performed </a:t>
            </a:r>
            <a:r>
              <a:rPr lang="en-US" dirty="0" smtClean="0"/>
              <a:t>by </a:t>
            </a:r>
            <a:r>
              <a:rPr lang="en-US" dirty="0" smtClean="0"/>
              <a:t>each NSA on a hop by hop basis </a:t>
            </a:r>
          </a:p>
          <a:p>
            <a:r>
              <a:rPr lang="en-US" dirty="0" smtClean="0"/>
              <a:t>“Tree” </a:t>
            </a:r>
            <a:r>
              <a:rPr lang="en-US" dirty="0" smtClean="0"/>
              <a:t>processing allows an external agent to select a sequence of networks </a:t>
            </a:r>
            <a:r>
              <a:rPr lang="en-US" dirty="0" smtClean="0"/>
              <a:t>for the </a:t>
            </a:r>
            <a:r>
              <a:rPr lang="en-US" dirty="0" smtClean="0"/>
              <a:t>desired path and then directly contact each network to reserve each segment or cross-connect. </a:t>
            </a:r>
          </a:p>
          <a:p>
            <a:pPr lvl="1"/>
            <a:r>
              <a:rPr lang="en-US" dirty="0" smtClean="0"/>
              <a:t>This is important where delegation of authorization is not honored or is unavailable for chain processing.</a:t>
            </a:r>
            <a:endParaRPr lang="en-US" dirty="0"/>
          </a:p>
        </p:txBody>
      </p:sp>
      <p:sp>
        <p:nvSpPr>
          <p:cNvPr id="3" name="Title 2"/>
          <p:cNvSpPr>
            <a:spLocks noGrp="1"/>
          </p:cNvSpPr>
          <p:nvPr>
            <p:ph type="title"/>
          </p:nvPr>
        </p:nvSpPr>
        <p:spPr/>
        <p:txBody>
          <a:bodyPr/>
          <a:lstStyle/>
          <a:p>
            <a:r>
              <a:rPr lang="en-US" dirty="0" smtClean="0"/>
              <a:t>Tree and Chain Processing</a:t>
            </a:r>
            <a:endParaRPr lang="en-US" dirty="0"/>
          </a:p>
        </p:txBody>
      </p:sp>
    </p:spTree>
    <p:extLst>
      <p:ext uri="{BB962C8B-B14F-4D97-AF65-F5344CB8AC3E}">
        <p14:creationId xmlns:p14="http://schemas.microsoft.com/office/powerpoint/2010/main" val="18182675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346201"/>
            <a:ext cx="8011704" cy="4737099"/>
          </a:xfrm>
        </p:spPr>
        <p:txBody>
          <a:bodyPr>
            <a:noAutofit/>
          </a:bodyPr>
          <a:lstStyle/>
          <a:p>
            <a:pPr>
              <a:lnSpc>
                <a:spcPct val="80000"/>
              </a:lnSpc>
            </a:pPr>
            <a:r>
              <a:rPr lang="en-US" dirty="0" smtClean="0"/>
              <a:t>Tree and Chain processing are actually quite similar:</a:t>
            </a:r>
          </a:p>
          <a:p>
            <a:pPr lvl="2">
              <a:lnSpc>
                <a:spcPct val="80000"/>
              </a:lnSpc>
            </a:pPr>
            <a:r>
              <a:rPr lang="en-US" sz="1800" dirty="0" smtClean="0"/>
              <a:t>Chain processing represents a depth-first service tree, </a:t>
            </a:r>
          </a:p>
          <a:p>
            <a:pPr lvl="2">
              <a:lnSpc>
                <a:spcPct val="80000"/>
              </a:lnSpc>
            </a:pPr>
            <a:r>
              <a:rPr lang="en-US" sz="1800" dirty="0" smtClean="0"/>
              <a:t>Tree processing represents a breadth-first approach to </a:t>
            </a:r>
            <a:r>
              <a:rPr lang="en-US" sz="1800" dirty="0" smtClean="0"/>
              <a:t>path selection.</a:t>
            </a:r>
            <a:endParaRPr lang="en-US" sz="1800" dirty="0" smtClean="0"/>
          </a:p>
          <a:p>
            <a:pPr>
              <a:lnSpc>
                <a:spcPct val="80000"/>
              </a:lnSpc>
            </a:pPr>
            <a:r>
              <a:rPr lang="en-US" dirty="0" smtClean="0"/>
              <a:t>Tree requires topology/state information to be distributed, which is a major scaling issue…</a:t>
            </a:r>
          </a:p>
          <a:p>
            <a:pPr lvl="2">
              <a:lnSpc>
                <a:spcPct val="80000"/>
              </a:lnSpc>
            </a:pPr>
            <a:r>
              <a:rPr lang="en-US" sz="1800" dirty="0" smtClean="0"/>
              <a:t>But tree also allows more direct relationships between providers and requesters, and with </a:t>
            </a:r>
            <a:r>
              <a:rPr lang="en-US" sz="1800" i="1" dirty="0" smtClean="0"/>
              <a:t>selective</a:t>
            </a:r>
            <a:r>
              <a:rPr lang="en-US" sz="1800" dirty="0" smtClean="0"/>
              <a:t> topology distribution can provide better macro end-to-end path visibility decisions.</a:t>
            </a:r>
          </a:p>
          <a:p>
            <a:pPr>
              <a:lnSpc>
                <a:spcPct val="80000"/>
              </a:lnSpc>
            </a:pPr>
            <a:r>
              <a:rPr lang="en-US" dirty="0" smtClean="0"/>
              <a:t>Chain is fast – this is largely due to local authoritative path selection at intermediate transit networks</a:t>
            </a:r>
          </a:p>
          <a:p>
            <a:pPr lvl="2">
              <a:lnSpc>
                <a:spcPct val="80000"/>
              </a:lnSpc>
            </a:pPr>
            <a:r>
              <a:rPr lang="en-US" sz="1800" dirty="0" smtClean="0"/>
              <a:t>Chain only requires reachability information to make path decisions, thus allowing local domains to keep local state local.</a:t>
            </a:r>
          </a:p>
          <a:p>
            <a:pPr lvl="2">
              <a:lnSpc>
                <a:spcPct val="80000"/>
              </a:lnSpc>
            </a:pPr>
            <a:r>
              <a:rPr lang="en-US" sz="1800" dirty="0" smtClean="0"/>
              <a:t>But Chain must delegate authorization criteria, and does not have a global view of the end-to-end network.</a:t>
            </a:r>
          </a:p>
          <a:p>
            <a:pPr lvl="1">
              <a:lnSpc>
                <a:spcPct val="80000"/>
              </a:lnSpc>
            </a:pPr>
            <a:endParaRPr lang="en-US" sz="2400" dirty="0"/>
          </a:p>
          <a:p>
            <a:pPr>
              <a:lnSpc>
                <a:spcPct val="80000"/>
              </a:lnSpc>
            </a:pPr>
            <a:r>
              <a:rPr lang="en-US" i="1" u="sng" dirty="0" smtClean="0"/>
              <a:t>NSI allows either or both methods to be used in request processing.</a:t>
            </a:r>
          </a:p>
        </p:txBody>
      </p:sp>
      <p:sp>
        <p:nvSpPr>
          <p:cNvPr id="3" name="Title 2"/>
          <p:cNvSpPr>
            <a:spLocks noGrp="1"/>
          </p:cNvSpPr>
          <p:nvPr>
            <p:ph type="title"/>
          </p:nvPr>
        </p:nvSpPr>
        <p:spPr>
          <a:xfrm>
            <a:off x="457200" y="338328"/>
            <a:ext cx="8229600" cy="868172"/>
          </a:xfrm>
        </p:spPr>
        <p:txBody>
          <a:bodyPr/>
          <a:lstStyle/>
          <a:p>
            <a:r>
              <a:rPr lang="en-US" dirty="0" smtClean="0"/>
              <a:t>Tree </a:t>
            </a:r>
            <a:r>
              <a:rPr lang="en-US" dirty="0" err="1" smtClean="0"/>
              <a:t>vs</a:t>
            </a:r>
            <a:r>
              <a:rPr lang="en-US" dirty="0" smtClean="0"/>
              <a:t> Chain Processing</a:t>
            </a:r>
            <a:endParaRPr lang="en-US" dirty="0"/>
          </a:p>
        </p:txBody>
      </p:sp>
    </p:spTree>
    <p:extLst>
      <p:ext uri="{BB962C8B-B14F-4D97-AF65-F5344CB8AC3E}">
        <p14:creationId xmlns:p14="http://schemas.microsoft.com/office/powerpoint/2010/main" val="16912019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bwMode="auto">
          <a:xfrm>
            <a:off x="1429482" y="2895055"/>
            <a:ext cx="2871394"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a:xfrm>
            <a:off x="1377942" y="378622"/>
            <a:ext cx="7454860" cy="476472"/>
          </a:xfrm>
        </p:spPr>
        <p:txBody>
          <a:bodyPr>
            <a:noAutofit/>
          </a:bodyPr>
          <a:lstStyle/>
          <a:p>
            <a:r>
              <a:rPr lang="en-US" dirty="0" smtClean="0"/>
              <a:t>NSI Connection Segmentation</a:t>
            </a:r>
            <a:endParaRPr lang="en-US" dirty="0"/>
          </a:p>
        </p:txBody>
      </p:sp>
      <p:sp>
        <p:nvSpPr>
          <p:cNvPr id="4" name="Oval 3"/>
          <p:cNvSpPr/>
          <p:nvPr/>
        </p:nvSpPr>
        <p:spPr>
          <a:xfrm>
            <a:off x="7654176" y="2233208"/>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859848" y="1497069"/>
            <a:ext cx="479618" cy="369332"/>
          </a:xfrm>
          <a:prstGeom prst="rect">
            <a:avLst/>
          </a:prstGeom>
          <a:noFill/>
        </p:spPr>
        <p:txBody>
          <a:bodyPr wrap="none" rtlCol="0">
            <a:spAutoFit/>
          </a:bodyPr>
          <a:lstStyle/>
          <a:p>
            <a:r>
              <a:rPr lang="en-US"/>
              <a:t>PA</a:t>
            </a:r>
          </a:p>
        </p:txBody>
      </p:sp>
      <p:sp>
        <p:nvSpPr>
          <p:cNvPr id="15" name="Oval 14"/>
          <p:cNvSpPr/>
          <p:nvPr/>
        </p:nvSpPr>
        <p:spPr>
          <a:xfrm>
            <a:off x="6824941" y="2233208"/>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992541" y="2233208"/>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824941" y="1242608"/>
            <a:ext cx="406400" cy="393700"/>
          </a:xfrm>
          <a:prstGeom prst="ellipse">
            <a:avLst/>
          </a:prstGeom>
          <a:gradFill flip="none" rotWithShape="1">
            <a:gsLst>
              <a:gs pos="30000">
                <a:srgbClr val="FF0000"/>
              </a:gs>
              <a:gs pos="85000">
                <a:srgbClr val="800000"/>
              </a:gs>
            </a:gsLst>
            <a:lin ang="66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reeform 20"/>
          <p:cNvSpPr/>
          <p:nvPr/>
        </p:nvSpPr>
        <p:spPr>
          <a:xfrm>
            <a:off x="6224098" y="1561555"/>
            <a:ext cx="613572" cy="688022"/>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flipH="1" flipV="1">
            <a:off x="6325407" y="1589740"/>
            <a:ext cx="584197" cy="6942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rot="5400000" flipH="1" flipV="1">
            <a:off x="7089976" y="1686550"/>
            <a:ext cx="730729" cy="52244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rot="5400000">
            <a:off x="7107181" y="1592581"/>
            <a:ext cx="790186" cy="5418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flipV="1">
            <a:off x="7061712" y="1619939"/>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p:cNvSpPr/>
          <p:nvPr/>
        </p:nvSpPr>
        <p:spPr>
          <a:xfrm flipH="1">
            <a:off x="6909604" y="1636308"/>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1"/>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6123280" y="1743628"/>
            <a:ext cx="275661" cy="307777"/>
          </a:xfrm>
          <a:prstGeom prst="rect">
            <a:avLst/>
          </a:prstGeom>
          <a:noFill/>
        </p:spPr>
        <p:txBody>
          <a:bodyPr wrap="none" rtlCol="0">
            <a:spAutoFit/>
          </a:bodyPr>
          <a:lstStyle/>
          <a:p>
            <a:r>
              <a:rPr lang="en-US" sz="1400"/>
              <a:t>1</a:t>
            </a:r>
          </a:p>
        </p:txBody>
      </p:sp>
      <p:sp>
        <p:nvSpPr>
          <p:cNvPr id="33" name="TextBox 32"/>
          <p:cNvSpPr txBox="1"/>
          <p:nvPr/>
        </p:nvSpPr>
        <p:spPr>
          <a:xfrm>
            <a:off x="6599275" y="1897516"/>
            <a:ext cx="275661" cy="307777"/>
          </a:xfrm>
          <a:prstGeom prst="rect">
            <a:avLst/>
          </a:prstGeom>
          <a:noFill/>
        </p:spPr>
        <p:txBody>
          <a:bodyPr wrap="square" rtlCol="0">
            <a:spAutoFit/>
          </a:bodyPr>
          <a:lstStyle/>
          <a:p>
            <a:r>
              <a:rPr lang="en-US" sz="1400"/>
              <a:t>2</a:t>
            </a:r>
          </a:p>
        </p:txBody>
      </p:sp>
      <p:sp>
        <p:nvSpPr>
          <p:cNvPr id="34" name="TextBox 33"/>
          <p:cNvSpPr txBox="1"/>
          <p:nvPr/>
        </p:nvSpPr>
        <p:spPr>
          <a:xfrm>
            <a:off x="6874936" y="1743628"/>
            <a:ext cx="275661" cy="307777"/>
          </a:xfrm>
          <a:prstGeom prst="rect">
            <a:avLst/>
          </a:prstGeom>
          <a:noFill/>
        </p:spPr>
        <p:txBody>
          <a:bodyPr wrap="none" rtlCol="0">
            <a:spAutoFit/>
          </a:bodyPr>
          <a:lstStyle/>
          <a:p>
            <a:r>
              <a:rPr lang="en-US" sz="1400"/>
              <a:t>3</a:t>
            </a:r>
          </a:p>
        </p:txBody>
      </p:sp>
      <p:sp>
        <p:nvSpPr>
          <p:cNvPr id="35" name="TextBox 34"/>
          <p:cNvSpPr txBox="1"/>
          <p:nvPr/>
        </p:nvSpPr>
        <p:spPr>
          <a:xfrm>
            <a:off x="7093510" y="1976231"/>
            <a:ext cx="275661" cy="307777"/>
          </a:xfrm>
          <a:prstGeom prst="rect">
            <a:avLst/>
          </a:prstGeom>
          <a:noFill/>
        </p:spPr>
        <p:txBody>
          <a:bodyPr wrap="none" rtlCol="0">
            <a:spAutoFit/>
          </a:bodyPr>
          <a:lstStyle/>
          <a:p>
            <a:r>
              <a:rPr lang="en-US" sz="1400"/>
              <a:t>4</a:t>
            </a:r>
          </a:p>
        </p:txBody>
      </p:sp>
      <p:sp>
        <p:nvSpPr>
          <p:cNvPr id="36" name="TextBox 35"/>
          <p:cNvSpPr txBox="1"/>
          <p:nvPr/>
        </p:nvSpPr>
        <p:spPr>
          <a:xfrm>
            <a:off x="7303073" y="1736298"/>
            <a:ext cx="275661" cy="307777"/>
          </a:xfrm>
          <a:prstGeom prst="rect">
            <a:avLst/>
          </a:prstGeom>
          <a:noFill/>
        </p:spPr>
        <p:txBody>
          <a:bodyPr wrap="none" rtlCol="0">
            <a:spAutoFit/>
          </a:bodyPr>
          <a:lstStyle/>
          <a:p>
            <a:r>
              <a:rPr lang="en-US" sz="1400"/>
              <a:t>5</a:t>
            </a:r>
          </a:p>
        </p:txBody>
      </p:sp>
      <p:sp>
        <p:nvSpPr>
          <p:cNvPr id="37" name="TextBox 36"/>
          <p:cNvSpPr txBox="1"/>
          <p:nvPr/>
        </p:nvSpPr>
        <p:spPr>
          <a:xfrm>
            <a:off x="7378515" y="1407666"/>
            <a:ext cx="275661" cy="307777"/>
          </a:xfrm>
          <a:prstGeom prst="rect">
            <a:avLst/>
          </a:prstGeom>
          <a:noFill/>
        </p:spPr>
        <p:txBody>
          <a:bodyPr wrap="none" rtlCol="0">
            <a:spAutoFit/>
          </a:bodyPr>
          <a:lstStyle/>
          <a:p>
            <a:r>
              <a:rPr lang="en-US" sz="1400"/>
              <a:t>6</a:t>
            </a:r>
          </a:p>
        </p:txBody>
      </p:sp>
      <p:sp>
        <p:nvSpPr>
          <p:cNvPr id="38" name="Oval 37"/>
          <p:cNvSpPr/>
          <p:nvPr/>
        </p:nvSpPr>
        <p:spPr>
          <a:xfrm>
            <a:off x="2792166" y="4596373"/>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1962931" y="4596373"/>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1130531" y="4596373"/>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Freeform 43"/>
          <p:cNvSpPr/>
          <p:nvPr/>
        </p:nvSpPr>
        <p:spPr>
          <a:xfrm rot="5400000" flipH="1" flipV="1">
            <a:off x="1717515" y="4692477"/>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1538676" y="1631623"/>
            <a:ext cx="275661" cy="307777"/>
          </a:xfrm>
          <a:prstGeom prst="rect">
            <a:avLst/>
          </a:prstGeom>
          <a:noFill/>
        </p:spPr>
        <p:txBody>
          <a:bodyPr wrap="none" rtlCol="0">
            <a:spAutoFit/>
          </a:bodyPr>
          <a:lstStyle/>
          <a:p>
            <a:r>
              <a:rPr lang="en-US" sz="1400"/>
              <a:t>1</a:t>
            </a:r>
          </a:p>
        </p:txBody>
      </p:sp>
      <p:sp>
        <p:nvSpPr>
          <p:cNvPr id="49" name="TextBox 48"/>
          <p:cNvSpPr txBox="1"/>
          <p:nvPr/>
        </p:nvSpPr>
        <p:spPr>
          <a:xfrm>
            <a:off x="2317916" y="1631623"/>
            <a:ext cx="275661" cy="307777"/>
          </a:xfrm>
          <a:prstGeom prst="rect">
            <a:avLst/>
          </a:prstGeom>
          <a:noFill/>
        </p:spPr>
        <p:txBody>
          <a:bodyPr wrap="square" rtlCol="0">
            <a:spAutoFit/>
          </a:bodyPr>
          <a:lstStyle/>
          <a:p>
            <a:r>
              <a:rPr lang="en-US" sz="1400"/>
              <a:t>2</a:t>
            </a:r>
          </a:p>
        </p:txBody>
      </p:sp>
      <p:sp>
        <p:nvSpPr>
          <p:cNvPr id="50" name="TextBox 49"/>
          <p:cNvSpPr txBox="1"/>
          <p:nvPr/>
        </p:nvSpPr>
        <p:spPr>
          <a:xfrm>
            <a:off x="3159659" y="1631623"/>
            <a:ext cx="275661" cy="307777"/>
          </a:xfrm>
          <a:prstGeom prst="rect">
            <a:avLst/>
          </a:prstGeom>
          <a:noFill/>
        </p:spPr>
        <p:txBody>
          <a:bodyPr wrap="none" rtlCol="0">
            <a:spAutoFit/>
          </a:bodyPr>
          <a:lstStyle/>
          <a:p>
            <a:r>
              <a:rPr lang="en-US" sz="1400"/>
              <a:t>3</a:t>
            </a:r>
          </a:p>
        </p:txBody>
      </p:sp>
      <p:sp>
        <p:nvSpPr>
          <p:cNvPr id="51" name="TextBox 50"/>
          <p:cNvSpPr txBox="1"/>
          <p:nvPr/>
        </p:nvSpPr>
        <p:spPr>
          <a:xfrm>
            <a:off x="3192975" y="2135941"/>
            <a:ext cx="275661" cy="307777"/>
          </a:xfrm>
          <a:prstGeom prst="rect">
            <a:avLst/>
          </a:prstGeom>
          <a:noFill/>
        </p:spPr>
        <p:txBody>
          <a:bodyPr wrap="none" rtlCol="0">
            <a:spAutoFit/>
          </a:bodyPr>
          <a:lstStyle/>
          <a:p>
            <a:r>
              <a:rPr lang="en-US" sz="1400"/>
              <a:t>4</a:t>
            </a:r>
          </a:p>
        </p:txBody>
      </p:sp>
      <p:sp>
        <p:nvSpPr>
          <p:cNvPr id="52" name="TextBox 51"/>
          <p:cNvSpPr txBox="1"/>
          <p:nvPr/>
        </p:nvSpPr>
        <p:spPr>
          <a:xfrm>
            <a:off x="2380305" y="2167062"/>
            <a:ext cx="275661" cy="307777"/>
          </a:xfrm>
          <a:prstGeom prst="rect">
            <a:avLst/>
          </a:prstGeom>
          <a:noFill/>
        </p:spPr>
        <p:txBody>
          <a:bodyPr wrap="none" rtlCol="0">
            <a:spAutoFit/>
          </a:bodyPr>
          <a:lstStyle/>
          <a:p>
            <a:r>
              <a:rPr lang="en-US" sz="1400"/>
              <a:t>5</a:t>
            </a:r>
          </a:p>
        </p:txBody>
      </p:sp>
      <p:sp>
        <p:nvSpPr>
          <p:cNvPr id="53" name="TextBox 52"/>
          <p:cNvSpPr txBox="1"/>
          <p:nvPr/>
        </p:nvSpPr>
        <p:spPr>
          <a:xfrm>
            <a:off x="1538676" y="2135941"/>
            <a:ext cx="275661" cy="307777"/>
          </a:xfrm>
          <a:prstGeom prst="rect">
            <a:avLst/>
          </a:prstGeom>
          <a:noFill/>
        </p:spPr>
        <p:txBody>
          <a:bodyPr wrap="none" rtlCol="0">
            <a:spAutoFit/>
          </a:bodyPr>
          <a:lstStyle/>
          <a:p>
            <a:r>
              <a:rPr lang="en-US" sz="1400"/>
              <a:t>6</a:t>
            </a:r>
          </a:p>
        </p:txBody>
      </p:sp>
      <p:grpSp>
        <p:nvGrpSpPr>
          <p:cNvPr id="123" name="Group 122"/>
          <p:cNvGrpSpPr/>
          <p:nvPr/>
        </p:nvGrpSpPr>
        <p:grpSpPr>
          <a:xfrm flipH="1">
            <a:off x="2328501" y="4686541"/>
            <a:ext cx="497167" cy="296398"/>
            <a:chOff x="7845000" y="1802961"/>
            <a:chExt cx="497167" cy="296398"/>
          </a:xfrm>
        </p:grpSpPr>
        <p:sp>
          <p:nvSpPr>
            <p:cNvPr id="54" name="Freeform 53"/>
            <p:cNvSpPr/>
            <p:nvPr/>
          </p:nvSpPr>
          <p:spPr>
            <a:xfrm rot="5400000" flipH="1" flipV="1">
              <a:off x="8074536" y="1831727"/>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rot="5400000">
              <a:off x="8037370" y="1610591"/>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6" name="Freeform 55"/>
          <p:cNvSpPr/>
          <p:nvPr/>
        </p:nvSpPr>
        <p:spPr>
          <a:xfrm rot="5400000">
            <a:off x="1708028" y="4508972"/>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8" name="TextBox 87"/>
          <p:cNvSpPr txBox="1"/>
          <p:nvPr/>
        </p:nvSpPr>
        <p:spPr>
          <a:xfrm>
            <a:off x="1023082" y="1488859"/>
            <a:ext cx="564841" cy="369332"/>
          </a:xfrm>
          <a:prstGeom prst="rect">
            <a:avLst/>
          </a:prstGeom>
          <a:noFill/>
        </p:spPr>
        <p:txBody>
          <a:bodyPr wrap="none" rtlCol="0">
            <a:spAutoFit/>
          </a:bodyPr>
          <a:lstStyle/>
          <a:p>
            <a:r>
              <a:rPr lang="en-US" dirty="0" err="1" smtClean="0"/>
              <a:t>uRA</a:t>
            </a:r>
            <a:endParaRPr lang="en-US" dirty="0"/>
          </a:p>
        </p:txBody>
      </p:sp>
      <p:sp>
        <p:nvSpPr>
          <p:cNvPr id="89" name="TextBox 88"/>
          <p:cNvSpPr txBox="1"/>
          <p:nvPr/>
        </p:nvSpPr>
        <p:spPr>
          <a:xfrm>
            <a:off x="3521483" y="1497068"/>
            <a:ext cx="479618" cy="369332"/>
          </a:xfrm>
          <a:prstGeom prst="rect">
            <a:avLst/>
          </a:prstGeom>
          <a:noFill/>
        </p:spPr>
        <p:txBody>
          <a:bodyPr wrap="none" rtlCol="0">
            <a:spAutoFit/>
          </a:bodyPr>
          <a:lstStyle/>
          <a:p>
            <a:r>
              <a:rPr lang="en-US"/>
              <a:t>PA</a:t>
            </a:r>
          </a:p>
        </p:txBody>
      </p:sp>
      <p:sp>
        <p:nvSpPr>
          <p:cNvPr id="90" name="TextBox 89"/>
          <p:cNvSpPr txBox="1"/>
          <p:nvPr/>
        </p:nvSpPr>
        <p:spPr>
          <a:xfrm>
            <a:off x="2692247" y="1497068"/>
            <a:ext cx="479618" cy="369332"/>
          </a:xfrm>
          <a:prstGeom prst="rect">
            <a:avLst/>
          </a:prstGeom>
          <a:noFill/>
        </p:spPr>
        <p:txBody>
          <a:bodyPr wrap="none" rtlCol="0">
            <a:spAutoFit/>
          </a:bodyPr>
          <a:lstStyle/>
          <a:p>
            <a:r>
              <a:rPr lang="en-US"/>
              <a:t>PA</a:t>
            </a:r>
          </a:p>
        </p:txBody>
      </p:sp>
      <p:sp>
        <p:nvSpPr>
          <p:cNvPr id="91" name="TextBox 90"/>
          <p:cNvSpPr txBox="1"/>
          <p:nvPr/>
        </p:nvSpPr>
        <p:spPr>
          <a:xfrm>
            <a:off x="6850252" y="1250607"/>
            <a:ext cx="354860" cy="369332"/>
          </a:xfrm>
          <a:prstGeom prst="rect">
            <a:avLst/>
          </a:prstGeom>
          <a:noFill/>
        </p:spPr>
        <p:txBody>
          <a:bodyPr wrap="none" rtlCol="0">
            <a:spAutoFit/>
          </a:bodyPr>
          <a:lstStyle/>
          <a:p>
            <a:r>
              <a:rPr lang="en-US">
                <a:latin typeface="Comic Sans MS"/>
                <a:cs typeface="Comic Sans MS"/>
              </a:rPr>
              <a:t>A</a:t>
            </a:r>
          </a:p>
        </p:txBody>
      </p:sp>
      <p:sp>
        <p:nvSpPr>
          <p:cNvPr id="93" name="TextBox 92"/>
          <p:cNvSpPr txBox="1"/>
          <p:nvPr/>
        </p:nvSpPr>
        <p:spPr>
          <a:xfrm>
            <a:off x="6059010" y="2241368"/>
            <a:ext cx="330176" cy="369332"/>
          </a:xfrm>
          <a:prstGeom prst="rect">
            <a:avLst/>
          </a:prstGeom>
          <a:noFill/>
        </p:spPr>
        <p:txBody>
          <a:bodyPr wrap="square" rtlCol="0">
            <a:spAutoFit/>
          </a:bodyPr>
          <a:lstStyle/>
          <a:p>
            <a:r>
              <a:rPr lang="en-US">
                <a:latin typeface="Comic Sans MS"/>
                <a:cs typeface="Comic Sans MS"/>
              </a:rPr>
              <a:t>B</a:t>
            </a:r>
          </a:p>
        </p:txBody>
      </p:sp>
      <p:sp>
        <p:nvSpPr>
          <p:cNvPr id="94" name="TextBox 93"/>
          <p:cNvSpPr txBox="1"/>
          <p:nvPr/>
        </p:nvSpPr>
        <p:spPr>
          <a:xfrm>
            <a:off x="6874936" y="2233208"/>
            <a:ext cx="330176" cy="369332"/>
          </a:xfrm>
          <a:prstGeom prst="rect">
            <a:avLst/>
          </a:prstGeom>
          <a:noFill/>
        </p:spPr>
        <p:txBody>
          <a:bodyPr wrap="none" rtlCol="0">
            <a:spAutoFit/>
          </a:bodyPr>
          <a:lstStyle/>
          <a:p>
            <a:r>
              <a:rPr lang="en-US">
                <a:latin typeface="Comic Sans MS"/>
                <a:cs typeface="Comic Sans MS"/>
              </a:rPr>
              <a:t>C</a:t>
            </a:r>
          </a:p>
        </p:txBody>
      </p:sp>
      <p:sp>
        <p:nvSpPr>
          <p:cNvPr id="95" name="TextBox 94"/>
          <p:cNvSpPr txBox="1"/>
          <p:nvPr/>
        </p:nvSpPr>
        <p:spPr>
          <a:xfrm>
            <a:off x="7673649" y="2249577"/>
            <a:ext cx="351253" cy="369332"/>
          </a:xfrm>
          <a:prstGeom prst="rect">
            <a:avLst/>
          </a:prstGeom>
          <a:noFill/>
        </p:spPr>
        <p:txBody>
          <a:bodyPr wrap="square" rtlCol="0">
            <a:spAutoFit/>
          </a:bodyPr>
          <a:lstStyle/>
          <a:p>
            <a:r>
              <a:rPr lang="en-US">
                <a:latin typeface="Comic Sans MS"/>
                <a:cs typeface="Comic Sans MS"/>
              </a:rPr>
              <a:t>D</a:t>
            </a:r>
          </a:p>
        </p:txBody>
      </p:sp>
      <p:grpSp>
        <p:nvGrpSpPr>
          <p:cNvPr id="116" name="Group 115"/>
          <p:cNvGrpSpPr/>
          <p:nvPr/>
        </p:nvGrpSpPr>
        <p:grpSpPr>
          <a:xfrm>
            <a:off x="2022620" y="3828359"/>
            <a:ext cx="406400" cy="393700"/>
            <a:chOff x="6406484" y="1876773"/>
            <a:chExt cx="406400" cy="393700"/>
          </a:xfrm>
        </p:grpSpPr>
        <p:sp>
          <p:nvSpPr>
            <p:cNvPr id="41" name="Oval 40"/>
            <p:cNvSpPr/>
            <p:nvPr/>
          </p:nvSpPr>
          <p:spPr>
            <a:xfrm>
              <a:off x="6406484" y="1876773"/>
              <a:ext cx="406400" cy="39370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TextBox 95"/>
            <p:cNvSpPr txBox="1"/>
            <p:nvPr/>
          </p:nvSpPr>
          <p:spPr>
            <a:xfrm>
              <a:off x="6424436" y="1901141"/>
              <a:ext cx="388448" cy="369332"/>
            </a:xfrm>
            <a:prstGeom prst="rect">
              <a:avLst/>
            </a:prstGeom>
            <a:noFill/>
          </p:spPr>
          <p:txBody>
            <a:bodyPr wrap="square" rtlCol="0">
              <a:spAutoFit/>
            </a:bodyPr>
            <a:lstStyle/>
            <a:p>
              <a:r>
                <a:rPr lang="en-US">
                  <a:latin typeface="Comic Sans MS"/>
                  <a:cs typeface="Comic Sans MS"/>
                </a:rPr>
                <a:t>M</a:t>
              </a:r>
            </a:p>
          </p:txBody>
        </p:sp>
      </p:grpSp>
      <p:sp>
        <p:nvSpPr>
          <p:cNvPr id="97" name="TextBox 96"/>
          <p:cNvSpPr txBox="1"/>
          <p:nvPr/>
        </p:nvSpPr>
        <p:spPr>
          <a:xfrm>
            <a:off x="1206694" y="4613607"/>
            <a:ext cx="330176" cy="369332"/>
          </a:xfrm>
          <a:prstGeom prst="rect">
            <a:avLst/>
          </a:prstGeom>
          <a:noFill/>
        </p:spPr>
        <p:txBody>
          <a:bodyPr wrap="square" rtlCol="0">
            <a:spAutoFit/>
          </a:bodyPr>
          <a:lstStyle/>
          <a:p>
            <a:r>
              <a:rPr lang="en-US">
                <a:latin typeface="Comic Sans MS"/>
                <a:cs typeface="Comic Sans MS"/>
              </a:rPr>
              <a:t>B</a:t>
            </a:r>
          </a:p>
        </p:txBody>
      </p:sp>
      <p:sp>
        <p:nvSpPr>
          <p:cNvPr id="98" name="TextBox 97"/>
          <p:cNvSpPr txBox="1"/>
          <p:nvPr/>
        </p:nvSpPr>
        <p:spPr>
          <a:xfrm>
            <a:off x="2022620" y="4605447"/>
            <a:ext cx="330176" cy="369332"/>
          </a:xfrm>
          <a:prstGeom prst="rect">
            <a:avLst/>
          </a:prstGeom>
          <a:noFill/>
        </p:spPr>
        <p:txBody>
          <a:bodyPr wrap="none" rtlCol="0">
            <a:spAutoFit/>
          </a:bodyPr>
          <a:lstStyle/>
          <a:p>
            <a:r>
              <a:rPr lang="en-US">
                <a:latin typeface="Comic Sans MS"/>
                <a:cs typeface="Comic Sans MS"/>
              </a:rPr>
              <a:t>C</a:t>
            </a:r>
          </a:p>
        </p:txBody>
      </p:sp>
      <p:sp>
        <p:nvSpPr>
          <p:cNvPr id="99" name="TextBox 98"/>
          <p:cNvSpPr txBox="1"/>
          <p:nvPr/>
        </p:nvSpPr>
        <p:spPr>
          <a:xfrm>
            <a:off x="2821333" y="4621816"/>
            <a:ext cx="351253" cy="369332"/>
          </a:xfrm>
          <a:prstGeom prst="rect">
            <a:avLst/>
          </a:prstGeom>
          <a:noFill/>
        </p:spPr>
        <p:txBody>
          <a:bodyPr wrap="square" rtlCol="0">
            <a:spAutoFit/>
          </a:bodyPr>
          <a:lstStyle/>
          <a:p>
            <a:r>
              <a:rPr lang="en-US">
                <a:latin typeface="Comic Sans MS"/>
                <a:cs typeface="Comic Sans MS"/>
              </a:rPr>
              <a:t>D</a:t>
            </a:r>
          </a:p>
        </p:txBody>
      </p:sp>
      <p:sp>
        <p:nvSpPr>
          <p:cNvPr id="159" name="Oval 158"/>
          <p:cNvSpPr/>
          <p:nvPr/>
        </p:nvSpPr>
        <p:spPr>
          <a:xfrm>
            <a:off x="3537682" y="1840957"/>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p:nvPr/>
        </p:nvSpPr>
        <p:spPr>
          <a:xfrm>
            <a:off x="2684152" y="1866400"/>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p:cNvSpPr/>
          <p:nvPr/>
        </p:nvSpPr>
        <p:spPr>
          <a:xfrm>
            <a:off x="1876047" y="1840957"/>
            <a:ext cx="406400" cy="393700"/>
          </a:xfrm>
          <a:prstGeom prst="ellipse">
            <a:avLst/>
          </a:prstGeom>
          <a:gradFill flip="none" rotWithShape="1">
            <a:gsLst>
              <a:gs pos="30000">
                <a:srgbClr val="FF0000"/>
              </a:gs>
              <a:gs pos="85000">
                <a:srgbClr val="800000"/>
              </a:gs>
            </a:gsLst>
            <a:lin ang="66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p:cNvSpPr/>
          <p:nvPr/>
        </p:nvSpPr>
        <p:spPr>
          <a:xfrm>
            <a:off x="1023082" y="1829662"/>
            <a:ext cx="406400" cy="393700"/>
          </a:xfrm>
          <a:prstGeom prst="ellipse">
            <a:avLst/>
          </a:prstGeom>
          <a:gradFill flip="none" rotWithShape="1">
            <a:gsLst>
              <a:gs pos="30000">
                <a:srgbClr val="FF0000"/>
              </a:gs>
              <a:gs pos="85000">
                <a:srgbClr val="800000"/>
              </a:gs>
            </a:gsLst>
            <a:lin ang="66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3" name="TextBox 172"/>
          <p:cNvSpPr txBox="1"/>
          <p:nvPr/>
        </p:nvSpPr>
        <p:spPr>
          <a:xfrm>
            <a:off x="1023082" y="1853141"/>
            <a:ext cx="354860" cy="369332"/>
          </a:xfrm>
          <a:prstGeom prst="rect">
            <a:avLst/>
          </a:prstGeom>
          <a:noFill/>
        </p:spPr>
        <p:txBody>
          <a:bodyPr wrap="none" rtlCol="0">
            <a:spAutoFit/>
          </a:bodyPr>
          <a:lstStyle/>
          <a:p>
            <a:r>
              <a:rPr lang="en-US">
                <a:latin typeface="Comic Sans MS"/>
                <a:cs typeface="Comic Sans MS"/>
              </a:rPr>
              <a:t>A</a:t>
            </a:r>
          </a:p>
        </p:txBody>
      </p:sp>
      <p:sp>
        <p:nvSpPr>
          <p:cNvPr id="174" name="TextBox 173"/>
          <p:cNvSpPr txBox="1"/>
          <p:nvPr/>
        </p:nvSpPr>
        <p:spPr>
          <a:xfrm>
            <a:off x="1952210" y="1858191"/>
            <a:ext cx="330176" cy="369332"/>
          </a:xfrm>
          <a:prstGeom prst="rect">
            <a:avLst/>
          </a:prstGeom>
          <a:noFill/>
        </p:spPr>
        <p:txBody>
          <a:bodyPr wrap="square" rtlCol="0">
            <a:spAutoFit/>
          </a:bodyPr>
          <a:lstStyle/>
          <a:p>
            <a:r>
              <a:rPr lang="en-US">
                <a:latin typeface="Comic Sans MS"/>
                <a:cs typeface="Comic Sans MS"/>
              </a:rPr>
              <a:t>B</a:t>
            </a:r>
          </a:p>
        </p:txBody>
      </p:sp>
      <p:sp>
        <p:nvSpPr>
          <p:cNvPr id="175" name="TextBox 174"/>
          <p:cNvSpPr txBox="1"/>
          <p:nvPr/>
        </p:nvSpPr>
        <p:spPr>
          <a:xfrm>
            <a:off x="2743841" y="1875474"/>
            <a:ext cx="330176" cy="369332"/>
          </a:xfrm>
          <a:prstGeom prst="rect">
            <a:avLst/>
          </a:prstGeom>
          <a:noFill/>
        </p:spPr>
        <p:txBody>
          <a:bodyPr wrap="none" rtlCol="0">
            <a:spAutoFit/>
          </a:bodyPr>
          <a:lstStyle/>
          <a:p>
            <a:r>
              <a:rPr lang="en-US">
                <a:latin typeface="Comic Sans MS"/>
                <a:cs typeface="Comic Sans MS"/>
              </a:rPr>
              <a:t>C</a:t>
            </a:r>
          </a:p>
        </p:txBody>
      </p:sp>
      <p:sp>
        <p:nvSpPr>
          <p:cNvPr id="176" name="TextBox 175"/>
          <p:cNvSpPr txBox="1"/>
          <p:nvPr/>
        </p:nvSpPr>
        <p:spPr>
          <a:xfrm>
            <a:off x="3566849" y="1866400"/>
            <a:ext cx="351253" cy="369332"/>
          </a:xfrm>
          <a:prstGeom prst="rect">
            <a:avLst/>
          </a:prstGeom>
          <a:noFill/>
        </p:spPr>
        <p:txBody>
          <a:bodyPr wrap="square" rtlCol="0">
            <a:spAutoFit/>
          </a:bodyPr>
          <a:lstStyle/>
          <a:p>
            <a:r>
              <a:rPr lang="en-US">
                <a:latin typeface="Comic Sans MS"/>
                <a:cs typeface="Comic Sans MS"/>
              </a:rPr>
              <a:t>D</a:t>
            </a:r>
          </a:p>
        </p:txBody>
      </p:sp>
      <p:sp>
        <p:nvSpPr>
          <p:cNvPr id="179" name="TextBox 178"/>
          <p:cNvSpPr txBox="1"/>
          <p:nvPr/>
        </p:nvSpPr>
        <p:spPr>
          <a:xfrm>
            <a:off x="367426" y="967165"/>
            <a:ext cx="1479892" cy="369332"/>
          </a:xfrm>
          <a:prstGeom prst="rect">
            <a:avLst/>
          </a:prstGeom>
          <a:solidFill>
            <a:srgbClr val="CCFFCC"/>
          </a:solidFill>
          <a:ln>
            <a:noFill/>
          </a:ln>
        </p:spPr>
        <p:txBody>
          <a:bodyPr wrap="none" rtlCol="0">
            <a:spAutoFit/>
          </a:bodyPr>
          <a:lstStyle/>
          <a:p>
            <a:r>
              <a:rPr lang="en-US">
                <a:solidFill>
                  <a:srgbClr val="0000FF"/>
                </a:solidFill>
              </a:rPr>
              <a:t>Chain model</a:t>
            </a:r>
          </a:p>
        </p:txBody>
      </p:sp>
      <p:sp>
        <p:nvSpPr>
          <p:cNvPr id="180" name="TextBox 179"/>
          <p:cNvSpPr txBox="1"/>
          <p:nvPr/>
        </p:nvSpPr>
        <p:spPr>
          <a:xfrm>
            <a:off x="5226345" y="1192223"/>
            <a:ext cx="1338828" cy="369332"/>
          </a:xfrm>
          <a:prstGeom prst="rect">
            <a:avLst/>
          </a:prstGeom>
          <a:solidFill>
            <a:srgbClr val="CCFFCC"/>
          </a:solidFill>
          <a:ln>
            <a:noFill/>
          </a:ln>
        </p:spPr>
        <p:txBody>
          <a:bodyPr wrap="none" rtlCol="0">
            <a:spAutoFit/>
          </a:bodyPr>
          <a:lstStyle/>
          <a:p>
            <a:r>
              <a:rPr lang="en-US">
                <a:solidFill>
                  <a:srgbClr val="0000FF"/>
                </a:solidFill>
              </a:rPr>
              <a:t>Tree model</a:t>
            </a:r>
          </a:p>
        </p:txBody>
      </p:sp>
      <p:grpSp>
        <p:nvGrpSpPr>
          <p:cNvPr id="181" name="Group 180"/>
          <p:cNvGrpSpPr/>
          <p:nvPr/>
        </p:nvGrpSpPr>
        <p:grpSpPr>
          <a:xfrm>
            <a:off x="1419995" y="1908295"/>
            <a:ext cx="2154852" cy="296399"/>
            <a:chOff x="1433602" y="2296209"/>
            <a:chExt cx="2154852" cy="296399"/>
          </a:xfrm>
        </p:grpSpPr>
        <p:sp>
          <p:nvSpPr>
            <p:cNvPr id="165" name="Freeform 164"/>
            <p:cNvSpPr/>
            <p:nvPr/>
          </p:nvSpPr>
          <p:spPr>
            <a:xfrm rot="16200000" flipH="1">
              <a:off x="2476638" y="2103839"/>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0" name="Freeform 169"/>
            <p:cNvSpPr/>
            <p:nvPr/>
          </p:nvSpPr>
          <p:spPr>
            <a:xfrm rot="16200000" flipH="1">
              <a:off x="3320823" y="2103840"/>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1" name="Freeform 170"/>
            <p:cNvSpPr/>
            <p:nvPr/>
          </p:nvSpPr>
          <p:spPr>
            <a:xfrm rot="16200000" flipV="1">
              <a:off x="3283657" y="2324976"/>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2" name="Freeform 171"/>
            <p:cNvSpPr/>
            <p:nvPr/>
          </p:nvSpPr>
          <p:spPr>
            <a:xfrm rot="16200000" flipV="1">
              <a:off x="2467151" y="2287344"/>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Freeform 114"/>
            <p:cNvSpPr/>
            <p:nvPr/>
          </p:nvSpPr>
          <p:spPr>
            <a:xfrm rot="16200000" flipH="1">
              <a:off x="1635459" y="2134945"/>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Freeform 123"/>
            <p:cNvSpPr/>
            <p:nvPr/>
          </p:nvSpPr>
          <p:spPr>
            <a:xfrm rot="16200000" flipV="1">
              <a:off x="1625972" y="2318450"/>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27" name="Oval 126"/>
          <p:cNvSpPr/>
          <p:nvPr/>
        </p:nvSpPr>
        <p:spPr>
          <a:xfrm rot="16200000">
            <a:off x="1870611" y="2674250"/>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9" name="Straight Arrow Connector 128"/>
          <p:cNvCxnSpPr>
            <a:stCxn id="161" idx="4"/>
            <a:endCxn id="127" idx="6"/>
          </p:cNvCxnSpPr>
          <p:nvPr/>
        </p:nvCxnSpPr>
        <p:spPr>
          <a:xfrm rot="5400000">
            <a:off x="1859908" y="2448560"/>
            <a:ext cx="433243" cy="54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rot="16200000">
            <a:off x="2673967" y="2699693"/>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Arrow Connector 138"/>
          <p:cNvCxnSpPr>
            <a:stCxn id="160" idx="4"/>
            <a:endCxn id="137" idx="6"/>
          </p:cNvCxnSpPr>
          <p:nvPr/>
        </p:nvCxnSpPr>
        <p:spPr>
          <a:xfrm rot="5400000">
            <a:off x="2665639" y="2471629"/>
            <a:ext cx="433243" cy="101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rot="16200000">
            <a:off x="3531332" y="2667116"/>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a:stCxn id="159" idx="4"/>
            <a:endCxn id="147" idx="6"/>
          </p:cNvCxnSpPr>
          <p:nvPr/>
        </p:nvCxnSpPr>
        <p:spPr>
          <a:xfrm rot="5400000">
            <a:off x="3524653" y="2444536"/>
            <a:ext cx="426109" cy="63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bwMode="auto">
          <a:xfrm>
            <a:off x="1086228" y="2759389"/>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 charset="-128"/>
              </a:rPr>
              <a:t>A</a:t>
            </a:r>
          </a:p>
        </p:txBody>
      </p:sp>
      <p:sp>
        <p:nvSpPr>
          <p:cNvPr id="77" name="Rectangle 76"/>
          <p:cNvSpPr/>
          <p:nvPr/>
        </p:nvSpPr>
        <p:spPr bwMode="auto">
          <a:xfrm>
            <a:off x="4300876" y="2791966"/>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ＭＳ Ｐゴシック" pitchFamily="1" charset="-128"/>
              </a:rPr>
              <a:t>Z</a:t>
            </a:r>
          </a:p>
        </p:txBody>
      </p:sp>
      <p:cxnSp>
        <p:nvCxnSpPr>
          <p:cNvPr id="82" name="Straight Connector 81"/>
          <p:cNvCxnSpPr/>
          <p:nvPr/>
        </p:nvCxnSpPr>
        <p:spPr bwMode="auto">
          <a:xfrm>
            <a:off x="683966" y="5665745"/>
            <a:ext cx="2871394"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3" name="Oval 82"/>
          <p:cNvSpPr/>
          <p:nvPr/>
        </p:nvSpPr>
        <p:spPr>
          <a:xfrm rot="16200000">
            <a:off x="1125095" y="5444940"/>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4" name="Straight Arrow Connector 83"/>
          <p:cNvCxnSpPr>
            <a:endCxn id="83" idx="6"/>
          </p:cNvCxnSpPr>
          <p:nvPr/>
        </p:nvCxnSpPr>
        <p:spPr>
          <a:xfrm rot="5400000">
            <a:off x="1114392" y="5219250"/>
            <a:ext cx="433243" cy="54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5" name="Oval 84"/>
          <p:cNvSpPr/>
          <p:nvPr/>
        </p:nvSpPr>
        <p:spPr>
          <a:xfrm rot="16200000">
            <a:off x="1928451" y="5470383"/>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6" name="Straight Arrow Connector 85"/>
          <p:cNvCxnSpPr>
            <a:endCxn id="85" idx="6"/>
          </p:cNvCxnSpPr>
          <p:nvPr/>
        </p:nvCxnSpPr>
        <p:spPr>
          <a:xfrm rot="5400000">
            <a:off x="1920123" y="5242319"/>
            <a:ext cx="433243" cy="101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rot="16200000">
            <a:off x="2785816" y="5437806"/>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a:endCxn id="87" idx="6"/>
          </p:cNvCxnSpPr>
          <p:nvPr/>
        </p:nvCxnSpPr>
        <p:spPr>
          <a:xfrm rot="5400000">
            <a:off x="2779137" y="5215226"/>
            <a:ext cx="426109" cy="63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bwMode="auto">
          <a:xfrm>
            <a:off x="340712" y="5530079"/>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ＭＳ Ｐゴシック" pitchFamily="1" charset="-128"/>
              </a:rPr>
              <a:t>A</a:t>
            </a:r>
          </a:p>
        </p:txBody>
      </p:sp>
      <p:sp>
        <p:nvSpPr>
          <p:cNvPr id="101" name="Rectangle 100"/>
          <p:cNvSpPr/>
          <p:nvPr/>
        </p:nvSpPr>
        <p:spPr bwMode="auto">
          <a:xfrm>
            <a:off x="3555360" y="5562656"/>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ＭＳ Ｐゴシック" pitchFamily="1" charset="-128"/>
              </a:rPr>
              <a:t>Z</a:t>
            </a:r>
          </a:p>
        </p:txBody>
      </p:sp>
      <p:cxnSp>
        <p:nvCxnSpPr>
          <p:cNvPr id="103" name="Straight Connector 102"/>
          <p:cNvCxnSpPr/>
          <p:nvPr/>
        </p:nvCxnSpPr>
        <p:spPr bwMode="auto">
          <a:xfrm>
            <a:off x="5549581" y="3262938"/>
            <a:ext cx="2871394"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4" name="Oval 103"/>
          <p:cNvSpPr/>
          <p:nvPr/>
        </p:nvSpPr>
        <p:spPr>
          <a:xfrm rot="16200000">
            <a:off x="5990710" y="3042133"/>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a:endCxn id="104" idx="6"/>
          </p:cNvCxnSpPr>
          <p:nvPr/>
        </p:nvCxnSpPr>
        <p:spPr>
          <a:xfrm rot="5400000">
            <a:off x="5980007" y="2816443"/>
            <a:ext cx="433243" cy="54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6" name="Oval 105"/>
          <p:cNvSpPr/>
          <p:nvPr/>
        </p:nvSpPr>
        <p:spPr>
          <a:xfrm rot="16200000">
            <a:off x="6794066" y="3067576"/>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7" name="Straight Arrow Connector 106"/>
          <p:cNvCxnSpPr>
            <a:endCxn id="106" idx="6"/>
          </p:cNvCxnSpPr>
          <p:nvPr/>
        </p:nvCxnSpPr>
        <p:spPr>
          <a:xfrm rot="5400000">
            <a:off x="6785738" y="2839512"/>
            <a:ext cx="433243" cy="1018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8" name="Oval 107"/>
          <p:cNvSpPr/>
          <p:nvPr/>
        </p:nvSpPr>
        <p:spPr>
          <a:xfrm rot="16200000">
            <a:off x="7651431" y="3034999"/>
            <a:ext cx="406400" cy="393700"/>
          </a:xfrm>
          <a:prstGeom prst="ellipse">
            <a:avLst/>
          </a:prstGeom>
          <a:gradFill flip="none" rotWithShape="1">
            <a:gsLst>
              <a:gs pos="0">
                <a:srgbClr val="008000"/>
              </a:gs>
              <a:gs pos="100000">
                <a:srgbClr val="49FF64"/>
              </a:gs>
              <a:gs pos="50000">
                <a:srgbClr val="0080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a:endCxn id="108" idx="6"/>
          </p:cNvCxnSpPr>
          <p:nvPr/>
        </p:nvCxnSpPr>
        <p:spPr>
          <a:xfrm rot="5400000">
            <a:off x="7644752" y="2812419"/>
            <a:ext cx="426109" cy="63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bwMode="auto">
          <a:xfrm>
            <a:off x="5206327" y="3127272"/>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 charset="-128"/>
              </a:rPr>
              <a:t>A</a:t>
            </a:r>
          </a:p>
        </p:txBody>
      </p:sp>
      <p:sp>
        <p:nvSpPr>
          <p:cNvPr id="111" name="Rectangle 110"/>
          <p:cNvSpPr/>
          <p:nvPr/>
        </p:nvSpPr>
        <p:spPr bwMode="auto">
          <a:xfrm>
            <a:off x="8420975" y="3159849"/>
            <a:ext cx="343254" cy="30777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ＭＳ Ｐゴシック" pitchFamily="1" charset="-128"/>
              </a:rPr>
              <a:t>Z</a:t>
            </a:r>
          </a:p>
        </p:txBody>
      </p:sp>
      <p:grpSp>
        <p:nvGrpSpPr>
          <p:cNvPr id="114" name="Group 113"/>
          <p:cNvGrpSpPr/>
          <p:nvPr/>
        </p:nvGrpSpPr>
        <p:grpSpPr>
          <a:xfrm rot="5400000">
            <a:off x="1964373" y="4299582"/>
            <a:ext cx="469488" cy="258767"/>
            <a:chOff x="6111611" y="3124742"/>
            <a:chExt cx="469488" cy="258767"/>
          </a:xfrm>
        </p:grpSpPr>
        <p:sp>
          <p:nvSpPr>
            <p:cNvPr id="112" name="Freeform 111"/>
            <p:cNvSpPr/>
            <p:nvPr/>
          </p:nvSpPr>
          <p:spPr>
            <a:xfrm rot="5400000" flipH="1" flipV="1">
              <a:off x="6313468" y="3115877"/>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112"/>
            <p:cNvSpPr/>
            <p:nvPr/>
          </p:nvSpPr>
          <p:spPr>
            <a:xfrm rot="5400000">
              <a:off x="6303981" y="2932372"/>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rgbClr val="FF6600"/>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17" name="TextBox 116"/>
          <p:cNvSpPr txBox="1"/>
          <p:nvPr/>
        </p:nvSpPr>
        <p:spPr>
          <a:xfrm>
            <a:off x="1847316" y="4239819"/>
            <a:ext cx="275661" cy="307777"/>
          </a:xfrm>
          <a:prstGeom prst="rect">
            <a:avLst/>
          </a:prstGeom>
          <a:noFill/>
        </p:spPr>
        <p:txBody>
          <a:bodyPr wrap="none" rtlCol="0">
            <a:spAutoFit/>
          </a:bodyPr>
          <a:lstStyle/>
          <a:p>
            <a:r>
              <a:rPr lang="en-US" sz="1400"/>
              <a:t>1</a:t>
            </a:r>
          </a:p>
        </p:txBody>
      </p:sp>
      <p:sp>
        <p:nvSpPr>
          <p:cNvPr id="118" name="TextBox 117"/>
          <p:cNvSpPr txBox="1"/>
          <p:nvPr/>
        </p:nvSpPr>
        <p:spPr>
          <a:xfrm>
            <a:off x="1571655" y="4431195"/>
            <a:ext cx="275661" cy="307777"/>
          </a:xfrm>
          <a:prstGeom prst="rect">
            <a:avLst/>
          </a:prstGeom>
          <a:noFill/>
        </p:spPr>
        <p:txBody>
          <a:bodyPr wrap="square" rtlCol="0">
            <a:spAutoFit/>
          </a:bodyPr>
          <a:lstStyle/>
          <a:p>
            <a:r>
              <a:rPr lang="en-US" sz="1400"/>
              <a:t>2</a:t>
            </a:r>
          </a:p>
        </p:txBody>
      </p:sp>
      <p:sp>
        <p:nvSpPr>
          <p:cNvPr id="119" name="TextBox 118"/>
          <p:cNvSpPr txBox="1"/>
          <p:nvPr/>
        </p:nvSpPr>
        <p:spPr>
          <a:xfrm>
            <a:off x="1536931" y="4908880"/>
            <a:ext cx="275661" cy="307777"/>
          </a:xfrm>
          <a:prstGeom prst="rect">
            <a:avLst/>
          </a:prstGeom>
          <a:noFill/>
        </p:spPr>
        <p:txBody>
          <a:bodyPr wrap="none" rtlCol="0">
            <a:spAutoFit/>
          </a:bodyPr>
          <a:lstStyle/>
          <a:p>
            <a:r>
              <a:rPr lang="en-US" sz="1400" dirty="0"/>
              <a:t>3</a:t>
            </a:r>
          </a:p>
        </p:txBody>
      </p:sp>
      <p:sp>
        <p:nvSpPr>
          <p:cNvPr id="120" name="TextBox 119"/>
          <p:cNvSpPr txBox="1"/>
          <p:nvPr/>
        </p:nvSpPr>
        <p:spPr>
          <a:xfrm>
            <a:off x="2512840" y="4431194"/>
            <a:ext cx="275661" cy="307777"/>
          </a:xfrm>
          <a:prstGeom prst="rect">
            <a:avLst/>
          </a:prstGeom>
          <a:noFill/>
        </p:spPr>
        <p:txBody>
          <a:bodyPr wrap="none" rtlCol="0">
            <a:spAutoFit/>
          </a:bodyPr>
          <a:lstStyle/>
          <a:p>
            <a:r>
              <a:rPr lang="en-US" sz="1400"/>
              <a:t>4</a:t>
            </a:r>
          </a:p>
        </p:txBody>
      </p:sp>
      <p:sp>
        <p:nvSpPr>
          <p:cNvPr id="121" name="TextBox 120"/>
          <p:cNvSpPr txBox="1"/>
          <p:nvPr/>
        </p:nvSpPr>
        <p:spPr>
          <a:xfrm>
            <a:off x="2516505" y="4950436"/>
            <a:ext cx="275661" cy="307777"/>
          </a:xfrm>
          <a:prstGeom prst="rect">
            <a:avLst/>
          </a:prstGeom>
          <a:noFill/>
        </p:spPr>
        <p:txBody>
          <a:bodyPr wrap="none" rtlCol="0">
            <a:spAutoFit/>
          </a:bodyPr>
          <a:lstStyle/>
          <a:p>
            <a:r>
              <a:rPr lang="en-US" sz="1400" dirty="0"/>
              <a:t>5</a:t>
            </a:r>
          </a:p>
        </p:txBody>
      </p:sp>
      <p:sp>
        <p:nvSpPr>
          <p:cNvPr id="122" name="TextBox 121"/>
          <p:cNvSpPr txBox="1"/>
          <p:nvPr/>
        </p:nvSpPr>
        <p:spPr>
          <a:xfrm>
            <a:off x="2291189" y="4277306"/>
            <a:ext cx="275661" cy="307777"/>
          </a:xfrm>
          <a:prstGeom prst="rect">
            <a:avLst/>
          </a:prstGeom>
          <a:noFill/>
        </p:spPr>
        <p:txBody>
          <a:bodyPr wrap="none" rtlCol="0">
            <a:spAutoFit/>
          </a:bodyPr>
          <a:lstStyle/>
          <a:p>
            <a:r>
              <a:rPr lang="en-US" sz="1400"/>
              <a:t>6</a:t>
            </a:r>
          </a:p>
        </p:txBody>
      </p:sp>
      <p:sp>
        <p:nvSpPr>
          <p:cNvPr id="102" name="TextBox 101"/>
          <p:cNvSpPr txBox="1"/>
          <p:nvPr/>
        </p:nvSpPr>
        <p:spPr>
          <a:xfrm>
            <a:off x="2704681" y="3870487"/>
            <a:ext cx="1861244" cy="369332"/>
          </a:xfrm>
          <a:prstGeom prst="rect">
            <a:avLst/>
          </a:prstGeom>
          <a:solidFill>
            <a:srgbClr val="CCFFCC"/>
          </a:solidFill>
          <a:ln>
            <a:noFill/>
          </a:ln>
        </p:spPr>
        <p:txBody>
          <a:bodyPr wrap="none" rtlCol="0">
            <a:spAutoFit/>
          </a:bodyPr>
          <a:lstStyle/>
          <a:p>
            <a:r>
              <a:rPr lang="en-US">
                <a:solidFill>
                  <a:srgbClr val="0000FF"/>
                </a:solidFill>
              </a:rPr>
              <a:t>3</a:t>
            </a:r>
            <a:r>
              <a:rPr lang="en-US" baseline="30000">
                <a:solidFill>
                  <a:srgbClr val="0000FF"/>
                </a:solidFill>
              </a:rPr>
              <a:t>rd</a:t>
            </a:r>
            <a:r>
              <a:rPr lang="en-US">
                <a:solidFill>
                  <a:srgbClr val="0000FF"/>
                </a:solidFill>
              </a:rPr>
              <a:t> party request</a:t>
            </a:r>
          </a:p>
        </p:txBody>
      </p:sp>
      <p:grpSp>
        <p:nvGrpSpPr>
          <p:cNvPr id="3" name="Group 2"/>
          <p:cNvGrpSpPr/>
          <p:nvPr/>
        </p:nvGrpSpPr>
        <p:grpSpPr>
          <a:xfrm>
            <a:off x="4960236" y="4060587"/>
            <a:ext cx="3903484" cy="2319366"/>
            <a:chOff x="4946322" y="4127805"/>
            <a:chExt cx="5800470" cy="3367991"/>
          </a:xfrm>
        </p:grpSpPr>
        <p:sp>
          <p:nvSpPr>
            <p:cNvPr id="125" name="Oval 124"/>
            <p:cNvSpPr/>
            <p:nvPr/>
          </p:nvSpPr>
          <p:spPr>
            <a:xfrm>
              <a:off x="6607957" y="6090027"/>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6" name="Oval 125"/>
            <p:cNvSpPr/>
            <p:nvPr/>
          </p:nvSpPr>
          <p:spPr>
            <a:xfrm>
              <a:off x="5778722" y="6090027"/>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8" name="Oval 127"/>
            <p:cNvSpPr/>
            <p:nvPr/>
          </p:nvSpPr>
          <p:spPr>
            <a:xfrm>
              <a:off x="4946322" y="6090027"/>
              <a:ext cx="406400" cy="393700"/>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0" name="Freeform 129"/>
            <p:cNvSpPr/>
            <p:nvPr/>
          </p:nvSpPr>
          <p:spPr>
            <a:xfrm>
              <a:off x="5177879" y="5418374"/>
              <a:ext cx="613572" cy="688022"/>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31" name="Freeform 130"/>
            <p:cNvSpPr/>
            <p:nvPr/>
          </p:nvSpPr>
          <p:spPr>
            <a:xfrm flipH="1" flipV="1">
              <a:off x="5279188" y="5446559"/>
              <a:ext cx="584197" cy="6942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32" name="Freeform 131"/>
            <p:cNvSpPr/>
            <p:nvPr/>
          </p:nvSpPr>
          <p:spPr>
            <a:xfrm rot="5400000" flipH="1" flipV="1">
              <a:off x="5533306" y="6186131"/>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33" name="TextBox 132"/>
            <p:cNvSpPr txBox="1"/>
            <p:nvPr/>
          </p:nvSpPr>
          <p:spPr>
            <a:xfrm>
              <a:off x="5414871" y="6401973"/>
              <a:ext cx="380650" cy="379888"/>
            </a:xfrm>
            <a:prstGeom prst="rect">
              <a:avLst/>
            </a:prstGeom>
            <a:noFill/>
            <a:ln w="38100" cap="flat" cmpd="sng" algn="ctr">
              <a:noFill/>
              <a:prstDash val="solid"/>
              <a:round/>
              <a:headEnd type="none" w="med" len="med"/>
            </a:ln>
          </p:spPr>
          <p:txBody>
            <a:bodyPr wrap="none" rtlCol="0">
              <a:spAutoFit/>
            </a:bodyPr>
            <a:lstStyle/>
            <a:p>
              <a:r>
                <a:rPr lang="en-US" sz="1050"/>
                <a:t>3</a:t>
              </a:r>
            </a:p>
          </p:txBody>
        </p:sp>
        <p:sp>
          <p:nvSpPr>
            <p:cNvPr id="134" name="TextBox 133"/>
            <p:cNvSpPr txBox="1"/>
            <p:nvPr/>
          </p:nvSpPr>
          <p:spPr>
            <a:xfrm>
              <a:off x="6227908" y="6401973"/>
              <a:ext cx="388745" cy="379888"/>
            </a:xfrm>
            <a:prstGeom prst="rect">
              <a:avLst/>
            </a:prstGeom>
            <a:noFill/>
            <a:ln w="38100" cap="flat" cmpd="sng" algn="ctr">
              <a:noFill/>
              <a:prstDash val="solid"/>
              <a:round/>
              <a:headEnd type="none" w="med" len="med"/>
            </a:ln>
          </p:spPr>
          <p:txBody>
            <a:bodyPr wrap="none" rtlCol="0">
              <a:spAutoFit/>
            </a:bodyPr>
            <a:lstStyle/>
            <a:p>
              <a:r>
                <a:rPr lang="en-US" sz="1050"/>
                <a:t>4</a:t>
              </a:r>
            </a:p>
          </p:txBody>
        </p:sp>
        <p:sp>
          <p:nvSpPr>
            <p:cNvPr id="135" name="TextBox 134"/>
            <p:cNvSpPr txBox="1"/>
            <p:nvPr/>
          </p:nvSpPr>
          <p:spPr>
            <a:xfrm>
              <a:off x="6332297" y="5895630"/>
              <a:ext cx="380650" cy="379888"/>
            </a:xfrm>
            <a:prstGeom prst="rect">
              <a:avLst/>
            </a:prstGeom>
            <a:noFill/>
            <a:ln w="38100" cap="flat" cmpd="sng" algn="ctr">
              <a:noFill/>
              <a:prstDash val="solid"/>
              <a:round/>
              <a:headEnd type="none" w="med" len="med"/>
            </a:ln>
          </p:spPr>
          <p:txBody>
            <a:bodyPr wrap="none" rtlCol="0">
              <a:spAutoFit/>
            </a:bodyPr>
            <a:lstStyle/>
            <a:p>
              <a:r>
                <a:rPr lang="en-US" sz="1050"/>
                <a:t>5</a:t>
              </a:r>
            </a:p>
          </p:txBody>
        </p:sp>
        <p:sp>
          <p:nvSpPr>
            <p:cNvPr id="136" name="TextBox 135"/>
            <p:cNvSpPr txBox="1"/>
            <p:nvPr/>
          </p:nvSpPr>
          <p:spPr>
            <a:xfrm>
              <a:off x="5552701" y="5936138"/>
              <a:ext cx="380650" cy="379888"/>
            </a:xfrm>
            <a:prstGeom prst="rect">
              <a:avLst/>
            </a:prstGeom>
            <a:noFill/>
            <a:ln w="38100" cap="flat" cmpd="sng" algn="ctr">
              <a:noFill/>
              <a:prstDash val="solid"/>
              <a:round/>
              <a:headEnd type="none" w="med" len="med"/>
            </a:ln>
          </p:spPr>
          <p:txBody>
            <a:bodyPr wrap="none" rtlCol="0">
              <a:spAutoFit/>
            </a:bodyPr>
            <a:lstStyle/>
            <a:p>
              <a:r>
                <a:rPr lang="en-US" sz="1050"/>
                <a:t>6</a:t>
              </a:r>
            </a:p>
          </p:txBody>
        </p:sp>
        <p:sp>
          <p:nvSpPr>
            <p:cNvPr id="138" name="Freeform 137"/>
            <p:cNvSpPr/>
            <p:nvPr/>
          </p:nvSpPr>
          <p:spPr>
            <a:xfrm rot="5400000" flipH="1" flipV="1">
              <a:off x="6377491" y="6186130"/>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40" name="Freeform 139"/>
            <p:cNvSpPr/>
            <p:nvPr/>
          </p:nvSpPr>
          <p:spPr>
            <a:xfrm rot="5400000">
              <a:off x="6340325" y="5964994"/>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41" name="Freeform 140"/>
            <p:cNvSpPr/>
            <p:nvPr/>
          </p:nvSpPr>
          <p:spPr>
            <a:xfrm rot="5400000">
              <a:off x="5523819" y="6002626"/>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42" name="Oval 141"/>
            <p:cNvSpPr/>
            <p:nvPr/>
          </p:nvSpPr>
          <p:spPr>
            <a:xfrm>
              <a:off x="7437193" y="5118405"/>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3" name="Oval 142"/>
            <p:cNvSpPr/>
            <p:nvPr/>
          </p:nvSpPr>
          <p:spPr>
            <a:xfrm>
              <a:off x="6607958" y="5118405"/>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4" name="Oval 143"/>
            <p:cNvSpPr/>
            <p:nvPr/>
          </p:nvSpPr>
          <p:spPr>
            <a:xfrm rot="10800000">
              <a:off x="5775558" y="5118405"/>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5" name="Oval 144"/>
            <p:cNvSpPr/>
            <p:nvPr/>
          </p:nvSpPr>
          <p:spPr>
            <a:xfrm>
              <a:off x="6607958" y="4127805"/>
              <a:ext cx="406400" cy="393700"/>
            </a:xfrm>
            <a:prstGeom prst="ellipse">
              <a:avLst/>
            </a:prstGeom>
            <a:solidFill>
              <a:srgbClr val="FF0000"/>
            </a:solidFill>
            <a:ln w="38100" cap="flat" cmpd="sng" algn="ctr">
              <a:noFill/>
              <a:prstDash val="solid"/>
              <a:round/>
              <a:head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46" name="Freeform 145"/>
            <p:cNvSpPr/>
            <p:nvPr/>
          </p:nvSpPr>
          <p:spPr>
            <a:xfrm>
              <a:off x="6007115" y="4446752"/>
              <a:ext cx="613572" cy="688022"/>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48" name="Freeform 147"/>
            <p:cNvSpPr/>
            <p:nvPr/>
          </p:nvSpPr>
          <p:spPr>
            <a:xfrm flipH="1" flipV="1">
              <a:off x="6108424" y="4474937"/>
              <a:ext cx="584197" cy="6942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49" name="Freeform 148"/>
            <p:cNvSpPr/>
            <p:nvPr/>
          </p:nvSpPr>
          <p:spPr>
            <a:xfrm rot="5400000" flipH="1" flipV="1">
              <a:off x="6872993" y="4571747"/>
              <a:ext cx="730729" cy="52244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51" name="Freeform 150"/>
            <p:cNvSpPr/>
            <p:nvPr/>
          </p:nvSpPr>
          <p:spPr>
            <a:xfrm rot="5400000">
              <a:off x="6890198" y="4477778"/>
              <a:ext cx="790186" cy="5418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52" name="Freeform 151"/>
            <p:cNvSpPr/>
            <p:nvPr/>
          </p:nvSpPr>
          <p:spPr>
            <a:xfrm flipV="1">
              <a:off x="6844729" y="4505136"/>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53" name="Freeform 152"/>
            <p:cNvSpPr/>
            <p:nvPr/>
          </p:nvSpPr>
          <p:spPr>
            <a:xfrm flipH="1">
              <a:off x="6692621" y="4521505"/>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54" name="TextBox 153"/>
            <p:cNvSpPr txBox="1"/>
            <p:nvPr/>
          </p:nvSpPr>
          <p:spPr>
            <a:xfrm>
              <a:off x="6047291" y="4446749"/>
              <a:ext cx="380650" cy="379888"/>
            </a:xfrm>
            <a:prstGeom prst="rect">
              <a:avLst/>
            </a:prstGeom>
            <a:noFill/>
            <a:ln w="38100" cap="flat" cmpd="sng" algn="ctr">
              <a:noFill/>
              <a:prstDash val="solid"/>
              <a:round/>
              <a:headEnd type="none" w="med" len="med"/>
            </a:ln>
          </p:spPr>
          <p:txBody>
            <a:bodyPr wrap="none" rtlCol="0">
              <a:spAutoFit/>
            </a:bodyPr>
            <a:lstStyle/>
            <a:p>
              <a:r>
                <a:rPr lang="en-US" sz="1050"/>
                <a:t>1</a:t>
              </a:r>
            </a:p>
          </p:txBody>
        </p:sp>
        <p:sp>
          <p:nvSpPr>
            <p:cNvPr id="155" name="TextBox 154"/>
            <p:cNvSpPr txBox="1"/>
            <p:nvPr/>
          </p:nvSpPr>
          <p:spPr>
            <a:xfrm>
              <a:off x="5223676" y="5358216"/>
              <a:ext cx="275661" cy="379888"/>
            </a:xfrm>
            <a:prstGeom prst="rect">
              <a:avLst/>
            </a:prstGeom>
            <a:noFill/>
            <a:ln w="38100" cap="flat" cmpd="sng" algn="ctr">
              <a:noFill/>
              <a:prstDash val="solid"/>
              <a:round/>
              <a:headEnd type="none" w="med" len="med"/>
            </a:ln>
          </p:spPr>
          <p:txBody>
            <a:bodyPr wrap="square" rtlCol="0">
              <a:spAutoFit/>
            </a:bodyPr>
            <a:lstStyle/>
            <a:p>
              <a:r>
                <a:rPr lang="en-US" sz="1050"/>
                <a:t>2</a:t>
              </a:r>
            </a:p>
          </p:txBody>
        </p:sp>
        <p:sp>
          <p:nvSpPr>
            <p:cNvPr id="156" name="TextBox 155"/>
            <p:cNvSpPr txBox="1"/>
            <p:nvPr/>
          </p:nvSpPr>
          <p:spPr>
            <a:xfrm>
              <a:off x="6633269" y="4127805"/>
              <a:ext cx="441671" cy="402235"/>
            </a:xfrm>
            <a:prstGeom prst="rect">
              <a:avLst/>
            </a:prstGeom>
            <a:noFill/>
            <a:ln w="38100" cap="flat" cmpd="sng" algn="ctr">
              <a:noFill/>
              <a:prstDash val="solid"/>
              <a:round/>
              <a:headEnd type="none" w="med" len="med"/>
            </a:ln>
          </p:spPr>
          <p:txBody>
            <a:bodyPr wrap="none" rtlCol="0">
              <a:spAutoFit/>
            </a:bodyPr>
            <a:lstStyle/>
            <a:p>
              <a:r>
                <a:rPr lang="en-US" sz="1200">
                  <a:latin typeface="Comic Sans MS"/>
                  <a:cs typeface="Comic Sans MS"/>
                </a:rPr>
                <a:t>A</a:t>
              </a:r>
            </a:p>
          </p:txBody>
        </p:sp>
        <p:sp>
          <p:nvSpPr>
            <p:cNvPr id="157" name="TextBox 156"/>
            <p:cNvSpPr txBox="1"/>
            <p:nvPr/>
          </p:nvSpPr>
          <p:spPr>
            <a:xfrm>
              <a:off x="5842028" y="5126565"/>
              <a:ext cx="330176" cy="402235"/>
            </a:xfrm>
            <a:prstGeom prst="rect">
              <a:avLst/>
            </a:prstGeom>
            <a:noFill/>
            <a:ln w="38100" cap="flat" cmpd="sng" algn="ctr">
              <a:noFill/>
              <a:prstDash val="solid"/>
              <a:round/>
              <a:headEnd type="none" w="med" len="med"/>
            </a:ln>
          </p:spPr>
          <p:txBody>
            <a:bodyPr wrap="square" rtlCol="0">
              <a:spAutoFit/>
            </a:bodyPr>
            <a:lstStyle/>
            <a:p>
              <a:r>
                <a:rPr lang="en-US" sz="1200">
                  <a:latin typeface="Comic Sans MS"/>
                  <a:cs typeface="Comic Sans MS"/>
                </a:rPr>
                <a:t>B</a:t>
              </a:r>
            </a:p>
          </p:txBody>
        </p:sp>
        <p:sp>
          <p:nvSpPr>
            <p:cNvPr id="158" name="TextBox 157"/>
            <p:cNvSpPr txBox="1"/>
            <p:nvPr/>
          </p:nvSpPr>
          <p:spPr>
            <a:xfrm>
              <a:off x="6657953" y="5118406"/>
              <a:ext cx="412194" cy="402235"/>
            </a:xfrm>
            <a:prstGeom prst="rect">
              <a:avLst/>
            </a:prstGeom>
            <a:noFill/>
            <a:ln w="38100" cap="flat" cmpd="sng" algn="ctr">
              <a:noFill/>
              <a:prstDash val="solid"/>
              <a:round/>
              <a:headEnd type="none" w="med" len="med"/>
            </a:ln>
          </p:spPr>
          <p:txBody>
            <a:bodyPr wrap="none" rtlCol="0">
              <a:spAutoFit/>
            </a:bodyPr>
            <a:lstStyle/>
            <a:p>
              <a:r>
                <a:rPr lang="en-US" sz="1200">
                  <a:latin typeface="Comic Sans MS"/>
                  <a:cs typeface="Comic Sans MS"/>
                </a:rPr>
                <a:t>C</a:t>
              </a:r>
            </a:p>
          </p:txBody>
        </p:sp>
        <p:sp>
          <p:nvSpPr>
            <p:cNvPr id="163" name="TextBox 162"/>
            <p:cNvSpPr txBox="1"/>
            <p:nvPr/>
          </p:nvSpPr>
          <p:spPr>
            <a:xfrm>
              <a:off x="7490540" y="5134774"/>
              <a:ext cx="351253" cy="402235"/>
            </a:xfrm>
            <a:prstGeom prst="rect">
              <a:avLst/>
            </a:prstGeom>
            <a:noFill/>
            <a:ln w="38100" cap="flat" cmpd="sng" algn="ctr">
              <a:noFill/>
              <a:prstDash val="solid"/>
              <a:round/>
              <a:headEnd type="none" w="med" len="med"/>
            </a:ln>
          </p:spPr>
          <p:txBody>
            <a:bodyPr wrap="square" rtlCol="0">
              <a:spAutoFit/>
            </a:bodyPr>
            <a:lstStyle/>
            <a:p>
              <a:r>
                <a:rPr lang="en-US" sz="1200">
                  <a:latin typeface="Comic Sans MS"/>
                  <a:cs typeface="Comic Sans MS"/>
                </a:rPr>
                <a:t>D</a:t>
              </a:r>
            </a:p>
          </p:txBody>
        </p:sp>
        <p:sp>
          <p:nvSpPr>
            <p:cNvPr id="164" name="Oval 163"/>
            <p:cNvSpPr/>
            <p:nvPr/>
          </p:nvSpPr>
          <p:spPr>
            <a:xfrm>
              <a:off x="9118301" y="6090027"/>
              <a:ext cx="406400" cy="3937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6" name="Oval 165"/>
            <p:cNvSpPr/>
            <p:nvPr/>
          </p:nvSpPr>
          <p:spPr>
            <a:xfrm>
              <a:off x="8289066" y="6090027"/>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7" name="Oval 166"/>
            <p:cNvSpPr/>
            <p:nvPr/>
          </p:nvSpPr>
          <p:spPr>
            <a:xfrm>
              <a:off x="7456666" y="6090027"/>
              <a:ext cx="406400" cy="393700"/>
            </a:xfrm>
            <a:prstGeom prst="ellipse">
              <a:avLst/>
            </a:prstGeom>
            <a:solidFill>
              <a:srgbClr val="FF0000"/>
            </a:solidFill>
            <a:ln w="38100" cap="flat" cmpd="sng" algn="ctr">
              <a:noFill/>
              <a:prstDash val="solid"/>
              <a:round/>
              <a:head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8" name="Freeform 167"/>
            <p:cNvSpPr/>
            <p:nvPr/>
          </p:nvSpPr>
          <p:spPr>
            <a:xfrm rot="5400000" flipH="1" flipV="1">
              <a:off x="8043650" y="6186131"/>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69" name="Freeform 168"/>
            <p:cNvSpPr/>
            <p:nvPr/>
          </p:nvSpPr>
          <p:spPr>
            <a:xfrm rot="5400000" flipH="1" flipV="1">
              <a:off x="8887835" y="6186130"/>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77" name="Freeform 176"/>
            <p:cNvSpPr/>
            <p:nvPr/>
          </p:nvSpPr>
          <p:spPr>
            <a:xfrm rot="5400000">
              <a:off x="8850669" y="5964994"/>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78" name="Freeform 177"/>
            <p:cNvSpPr/>
            <p:nvPr/>
          </p:nvSpPr>
          <p:spPr>
            <a:xfrm rot="5400000">
              <a:off x="8034163" y="6002626"/>
              <a:ext cx="75262" cy="460001"/>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383071 w 433126"/>
                <a:gd name="connsiteY0" fmla="*/ 0 h 603827"/>
                <a:gd name="connsiteX1" fmla="*/ 2071 w 433126"/>
                <a:gd name="connsiteY1" fmla="*/ 279400 h 603827"/>
                <a:gd name="connsiteX2" fmla="*/ 370643 w 433126"/>
                <a:gd name="connsiteY2" fmla="*/ 603827 h 603827"/>
                <a:gd name="connsiteX0" fmla="*/ 156084 w 206139"/>
                <a:gd name="connsiteY0" fmla="*/ 0 h 603827"/>
                <a:gd name="connsiteX1" fmla="*/ 24547 w 206139"/>
                <a:gd name="connsiteY1" fmla="*/ 300731 h 603827"/>
                <a:gd name="connsiteX2" fmla="*/ 143656 w 206139"/>
                <a:gd name="connsiteY2" fmla="*/ 603827 h 603827"/>
                <a:gd name="connsiteX0" fmla="*/ 156084 w 156084"/>
                <a:gd name="connsiteY0" fmla="*/ 0 h 603827"/>
                <a:gd name="connsiteX1" fmla="*/ 24547 w 156084"/>
                <a:gd name="connsiteY1" fmla="*/ 300731 h 603827"/>
                <a:gd name="connsiteX2" fmla="*/ 143656 w 156084"/>
                <a:gd name="connsiteY2" fmla="*/ 603827 h 603827"/>
                <a:gd name="connsiteX0" fmla="*/ 135791 w 137066"/>
                <a:gd name="connsiteY0" fmla="*/ 53656 h 657483"/>
                <a:gd name="connsiteX1" fmla="*/ 97840 w 137066"/>
                <a:gd name="connsiteY1" fmla="*/ 50122 h 657483"/>
                <a:gd name="connsiteX2" fmla="*/ 4254 w 137066"/>
                <a:gd name="connsiteY2" fmla="*/ 354387 h 657483"/>
                <a:gd name="connsiteX3" fmla="*/ 123363 w 137066"/>
                <a:gd name="connsiteY3" fmla="*/ 657483 h 657483"/>
                <a:gd name="connsiteX0" fmla="*/ 148274 w 149549"/>
                <a:gd name="connsiteY0" fmla="*/ 53656 h 657483"/>
                <a:gd name="connsiteX1" fmla="*/ 110323 w 149549"/>
                <a:gd name="connsiteY1" fmla="*/ 50122 h 657483"/>
                <a:gd name="connsiteX2" fmla="*/ 16737 w 149549"/>
                <a:gd name="connsiteY2" fmla="*/ 354387 h 657483"/>
                <a:gd name="connsiteX3" fmla="*/ 19852 w 149549"/>
                <a:gd name="connsiteY3" fmla="*/ 350250 h 657483"/>
                <a:gd name="connsiteX4" fmla="*/ 135846 w 149549"/>
                <a:gd name="connsiteY4" fmla="*/ 657483 h 657483"/>
                <a:gd name="connsiteX0" fmla="*/ 152941 w 152941"/>
                <a:gd name="connsiteY0" fmla="*/ 0 h 603827"/>
                <a:gd name="connsiteX1" fmla="*/ 21404 w 152941"/>
                <a:gd name="connsiteY1" fmla="*/ 300731 h 603827"/>
                <a:gd name="connsiteX2" fmla="*/ 24519 w 152941"/>
                <a:gd name="connsiteY2" fmla="*/ 296594 h 603827"/>
                <a:gd name="connsiteX3" fmla="*/ 140513 w 152941"/>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154493 w 186370"/>
                <a:gd name="connsiteY0" fmla="*/ 0 h 603827"/>
                <a:gd name="connsiteX1" fmla="*/ 22956 w 186370"/>
                <a:gd name="connsiteY1" fmla="*/ 300731 h 603827"/>
                <a:gd name="connsiteX2" fmla="*/ 166518 w 186370"/>
                <a:gd name="connsiteY2" fmla="*/ 280218 h 603827"/>
                <a:gd name="connsiteX3" fmla="*/ 142065 w 186370"/>
                <a:gd name="connsiteY3" fmla="*/ 603827 h 603827"/>
                <a:gd name="connsiteX0" fmla="*/ 133608 w 133608"/>
                <a:gd name="connsiteY0" fmla="*/ 0 h 603827"/>
                <a:gd name="connsiteX1" fmla="*/ 2071 w 133608"/>
                <a:gd name="connsiteY1" fmla="*/ 300731 h 603827"/>
                <a:gd name="connsiteX2" fmla="*/ 121180 w 133608"/>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2715 w 52715"/>
                <a:gd name="connsiteY0" fmla="*/ 0 h 603827"/>
                <a:gd name="connsiteX1" fmla="*/ 2071 w 52715"/>
                <a:gd name="connsiteY1" fmla="*/ 277272 h 603827"/>
                <a:gd name="connsiteX2" fmla="*/ 40287 w 52715"/>
                <a:gd name="connsiteY2" fmla="*/ 603827 h 603827"/>
                <a:gd name="connsiteX0" fmla="*/ 57568 w 57568"/>
                <a:gd name="connsiteY0" fmla="*/ 0 h 603827"/>
                <a:gd name="connsiteX1" fmla="*/ 6924 w 57568"/>
                <a:gd name="connsiteY1" fmla="*/ 277272 h 603827"/>
                <a:gd name="connsiteX2" fmla="*/ 45140 w 57568"/>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61215 w 61215"/>
                <a:gd name="connsiteY0" fmla="*/ 0 h 603827"/>
                <a:gd name="connsiteX1" fmla="*/ 10571 w 61215"/>
                <a:gd name="connsiteY1" fmla="*/ 277272 h 603827"/>
                <a:gd name="connsiteX2" fmla="*/ 48787 w 61215"/>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50644 w 50644"/>
                <a:gd name="connsiteY0" fmla="*/ 0 h 603827"/>
                <a:gd name="connsiteX1" fmla="*/ 0 w 50644"/>
                <a:gd name="connsiteY1" fmla="*/ 277272 h 603827"/>
                <a:gd name="connsiteX2" fmla="*/ 38216 w 50644"/>
                <a:gd name="connsiteY2" fmla="*/ 603827 h 603827"/>
                <a:gd name="connsiteX0" fmla="*/ 68019 w 68019"/>
                <a:gd name="connsiteY0" fmla="*/ 0 h 603827"/>
                <a:gd name="connsiteX1" fmla="*/ 17375 w 68019"/>
                <a:gd name="connsiteY1" fmla="*/ 277272 h 603827"/>
                <a:gd name="connsiteX2" fmla="*/ 55591 w 68019"/>
                <a:gd name="connsiteY2" fmla="*/ 603827 h 603827"/>
              </a:gdLst>
              <a:ahLst/>
              <a:cxnLst>
                <a:cxn ang="0">
                  <a:pos x="connsiteX0" y="connsiteY0"/>
                </a:cxn>
                <a:cxn ang="0">
                  <a:pos x="connsiteX1" y="connsiteY1"/>
                </a:cxn>
                <a:cxn ang="0">
                  <a:pos x="connsiteX2" y="connsiteY2"/>
                </a:cxn>
              </a:cxnLst>
              <a:rect l="l" t="t" r="r" b="b"/>
              <a:pathLst>
                <a:path w="68019" h="603827">
                  <a:moveTo>
                    <a:pt x="68019" y="0"/>
                  </a:moveTo>
                  <a:cubicBezTo>
                    <a:pt x="51138" y="92424"/>
                    <a:pt x="26840" y="149998"/>
                    <a:pt x="17375" y="277272"/>
                  </a:cubicBezTo>
                  <a:cubicBezTo>
                    <a:pt x="0" y="433481"/>
                    <a:pt x="30777" y="540682"/>
                    <a:pt x="55591" y="603827"/>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pSp>
          <p:nvGrpSpPr>
            <p:cNvPr id="182" name="Group 181"/>
            <p:cNvGrpSpPr/>
            <p:nvPr/>
          </p:nvGrpSpPr>
          <p:grpSpPr>
            <a:xfrm rot="16200000">
              <a:off x="6875085" y="5476905"/>
              <a:ext cx="739674" cy="622612"/>
              <a:chOff x="7241361" y="4251996"/>
              <a:chExt cx="685506" cy="722453"/>
            </a:xfrm>
          </p:grpSpPr>
          <p:sp>
            <p:nvSpPr>
              <p:cNvPr id="183" name="Freeform 182"/>
              <p:cNvSpPr/>
              <p:nvPr/>
            </p:nvSpPr>
            <p:spPr>
              <a:xfrm>
                <a:off x="7241361" y="4251996"/>
                <a:ext cx="613572" cy="688022"/>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84" name="Freeform 183"/>
              <p:cNvSpPr/>
              <p:nvPr/>
            </p:nvSpPr>
            <p:spPr>
              <a:xfrm flipH="1" flipV="1">
                <a:off x="7342670" y="4280181"/>
                <a:ext cx="584197" cy="6942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grpSp>
        <p:sp>
          <p:nvSpPr>
            <p:cNvPr id="185" name="TextBox 184"/>
            <p:cNvSpPr txBox="1"/>
            <p:nvPr/>
          </p:nvSpPr>
          <p:spPr>
            <a:xfrm>
              <a:off x="5637727" y="5679161"/>
              <a:ext cx="388745" cy="379888"/>
            </a:xfrm>
            <a:prstGeom prst="rect">
              <a:avLst/>
            </a:prstGeom>
            <a:noFill/>
            <a:ln w="38100" cap="flat" cmpd="sng" algn="ctr">
              <a:noFill/>
              <a:prstDash val="solid"/>
              <a:round/>
              <a:headEnd type="none" w="med" len="med"/>
            </a:ln>
          </p:spPr>
          <p:txBody>
            <a:bodyPr wrap="none" rtlCol="0">
              <a:spAutoFit/>
            </a:bodyPr>
            <a:lstStyle/>
            <a:p>
              <a:r>
                <a:rPr lang="en-US" sz="1050"/>
                <a:t>7</a:t>
              </a:r>
            </a:p>
          </p:txBody>
        </p:sp>
        <p:sp>
          <p:nvSpPr>
            <p:cNvPr id="186" name="TextBox 185"/>
            <p:cNvSpPr txBox="1"/>
            <p:nvPr/>
          </p:nvSpPr>
          <p:spPr>
            <a:xfrm>
              <a:off x="6244108" y="4964516"/>
              <a:ext cx="380650" cy="379888"/>
            </a:xfrm>
            <a:prstGeom prst="rect">
              <a:avLst/>
            </a:prstGeom>
            <a:noFill/>
            <a:ln w="38100" cap="flat" cmpd="sng" algn="ctr">
              <a:noFill/>
              <a:prstDash val="solid"/>
              <a:round/>
              <a:headEnd type="none" w="med" len="med"/>
            </a:ln>
          </p:spPr>
          <p:txBody>
            <a:bodyPr wrap="none" rtlCol="0">
              <a:spAutoFit/>
            </a:bodyPr>
            <a:lstStyle/>
            <a:p>
              <a:r>
                <a:rPr lang="en-US" sz="1050"/>
                <a:t>8</a:t>
              </a:r>
            </a:p>
          </p:txBody>
        </p:sp>
        <p:sp>
          <p:nvSpPr>
            <p:cNvPr id="187" name="Oval 186"/>
            <p:cNvSpPr/>
            <p:nvPr/>
          </p:nvSpPr>
          <p:spPr>
            <a:xfrm>
              <a:off x="9098828" y="7102096"/>
              <a:ext cx="406400" cy="3937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8" name="Oval 187"/>
            <p:cNvSpPr/>
            <p:nvPr/>
          </p:nvSpPr>
          <p:spPr>
            <a:xfrm>
              <a:off x="8269593" y="7102096"/>
              <a:ext cx="406400" cy="3937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9" name="Oval 188"/>
            <p:cNvSpPr/>
            <p:nvPr/>
          </p:nvSpPr>
          <p:spPr>
            <a:xfrm>
              <a:off x="7437193" y="7102096"/>
              <a:ext cx="406400" cy="3937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0" name="Freeform 189"/>
            <p:cNvSpPr/>
            <p:nvPr/>
          </p:nvSpPr>
          <p:spPr>
            <a:xfrm>
              <a:off x="7668750" y="6430443"/>
              <a:ext cx="613572" cy="688022"/>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1" name="Freeform 190"/>
            <p:cNvSpPr/>
            <p:nvPr/>
          </p:nvSpPr>
          <p:spPr>
            <a:xfrm flipH="1" flipV="1">
              <a:off x="7770059" y="6458628"/>
              <a:ext cx="584197" cy="694268"/>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2" name="Freeform 191"/>
            <p:cNvSpPr/>
            <p:nvPr/>
          </p:nvSpPr>
          <p:spPr>
            <a:xfrm rot="5400000" flipH="1" flipV="1">
              <a:off x="8509228" y="6568138"/>
              <a:ext cx="730729" cy="52244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3" name="Freeform 192"/>
            <p:cNvSpPr/>
            <p:nvPr/>
          </p:nvSpPr>
          <p:spPr>
            <a:xfrm flipV="1">
              <a:off x="8506364" y="6488827"/>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4" name="Freeform 193"/>
            <p:cNvSpPr/>
            <p:nvPr/>
          </p:nvSpPr>
          <p:spPr>
            <a:xfrm flipH="1">
              <a:off x="8354256" y="6505196"/>
              <a:ext cx="103163" cy="61326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5 w 660400"/>
                <a:gd name="connsiteY1" fmla="*/ 203133 h 685800"/>
                <a:gd name="connsiteX2" fmla="*/ 0 w 660400"/>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 name="connsiteX0" fmla="*/ 660400 w 1490165"/>
                <a:gd name="connsiteY0" fmla="*/ 0 h 685800"/>
                <a:gd name="connsiteX1" fmla="*/ 1380096 w 1490165"/>
                <a:gd name="connsiteY1" fmla="*/ 369455 h 685800"/>
                <a:gd name="connsiteX2" fmla="*/ 0 w 1490165"/>
                <a:gd name="connsiteY2" fmla="*/ 685800 h 685800"/>
              </a:gdLst>
              <a:ahLst/>
              <a:cxnLst>
                <a:cxn ang="0">
                  <a:pos x="connsiteX0" y="connsiteY0"/>
                </a:cxn>
                <a:cxn ang="0">
                  <a:pos x="connsiteX1" y="connsiteY1"/>
                </a:cxn>
                <a:cxn ang="0">
                  <a:pos x="connsiteX2" y="connsiteY2"/>
                </a:cxn>
              </a:cxnLst>
              <a:rect l="l" t="t" r="r" b="b"/>
              <a:pathLst>
                <a:path w="1490165" h="685800">
                  <a:moveTo>
                    <a:pt x="660400" y="0"/>
                  </a:moveTo>
                  <a:cubicBezTo>
                    <a:pt x="1486987" y="160525"/>
                    <a:pt x="1490163" y="255155"/>
                    <a:pt x="1380096" y="369455"/>
                  </a:cubicBezTo>
                  <a:cubicBezTo>
                    <a:pt x="1270029" y="483755"/>
                    <a:pt x="800558" y="580854"/>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95" name="TextBox 194"/>
            <p:cNvSpPr txBox="1"/>
            <p:nvPr/>
          </p:nvSpPr>
          <p:spPr>
            <a:xfrm>
              <a:off x="5223676" y="6709749"/>
              <a:ext cx="1439996" cy="402235"/>
            </a:xfrm>
            <a:prstGeom prst="rect">
              <a:avLst/>
            </a:prstGeom>
            <a:solidFill>
              <a:srgbClr val="CCFFCC"/>
            </a:solidFill>
            <a:ln w="38100" cap="flat" cmpd="sng" algn="ctr">
              <a:noFill/>
              <a:prstDash val="solid"/>
              <a:round/>
              <a:headEnd type="none" w="med" len="med"/>
            </a:ln>
          </p:spPr>
          <p:txBody>
            <a:bodyPr wrap="none" rtlCol="0">
              <a:spAutoFit/>
            </a:bodyPr>
            <a:lstStyle/>
            <a:p>
              <a:r>
                <a:rPr lang="en-US" sz="1200">
                  <a:solidFill>
                    <a:srgbClr val="0000FF"/>
                  </a:solidFill>
                </a:rPr>
                <a:t>Chain model</a:t>
              </a:r>
            </a:p>
          </p:txBody>
        </p:sp>
        <p:sp>
          <p:nvSpPr>
            <p:cNvPr id="196" name="TextBox 195"/>
            <p:cNvSpPr txBox="1"/>
            <p:nvPr/>
          </p:nvSpPr>
          <p:spPr>
            <a:xfrm>
              <a:off x="7437194" y="4569861"/>
              <a:ext cx="1334480" cy="402235"/>
            </a:xfrm>
            <a:prstGeom prst="rect">
              <a:avLst/>
            </a:prstGeom>
            <a:solidFill>
              <a:srgbClr val="CCFFCC"/>
            </a:solidFill>
            <a:ln w="38100" cap="flat" cmpd="sng" algn="ctr">
              <a:noFill/>
              <a:prstDash val="solid"/>
              <a:round/>
              <a:headEnd type="none" w="med" len="med"/>
            </a:ln>
          </p:spPr>
          <p:txBody>
            <a:bodyPr wrap="none" rtlCol="0">
              <a:spAutoFit/>
            </a:bodyPr>
            <a:lstStyle/>
            <a:p>
              <a:r>
                <a:rPr lang="en-US" sz="1200" dirty="0">
                  <a:solidFill>
                    <a:srgbClr val="0000FF"/>
                  </a:solidFill>
                </a:rPr>
                <a:t>Tree model</a:t>
              </a:r>
            </a:p>
          </p:txBody>
        </p:sp>
        <p:sp>
          <p:nvSpPr>
            <p:cNvPr id="197" name="TextBox 196"/>
            <p:cNvSpPr txBox="1"/>
            <p:nvPr/>
          </p:nvSpPr>
          <p:spPr>
            <a:xfrm>
              <a:off x="8143971" y="5710962"/>
              <a:ext cx="1439996" cy="402235"/>
            </a:xfrm>
            <a:prstGeom prst="rect">
              <a:avLst/>
            </a:prstGeom>
            <a:solidFill>
              <a:srgbClr val="CCFFCC"/>
            </a:solidFill>
            <a:ln>
              <a:noFill/>
            </a:ln>
          </p:spPr>
          <p:txBody>
            <a:bodyPr wrap="none" rtlCol="0">
              <a:spAutoFit/>
            </a:bodyPr>
            <a:lstStyle/>
            <a:p>
              <a:r>
                <a:rPr lang="en-US" sz="1200">
                  <a:solidFill>
                    <a:srgbClr val="0000FF"/>
                  </a:solidFill>
                </a:rPr>
                <a:t>Chain model</a:t>
              </a:r>
            </a:p>
          </p:txBody>
        </p:sp>
        <p:sp>
          <p:nvSpPr>
            <p:cNvPr id="198" name="TextBox 197"/>
            <p:cNvSpPr txBox="1"/>
            <p:nvPr/>
          </p:nvSpPr>
          <p:spPr>
            <a:xfrm>
              <a:off x="9412312" y="6783564"/>
              <a:ext cx="1334480" cy="402235"/>
            </a:xfrm>
            <a:prstGeom prst="rect">
              <a:avLst/>
            </a:prstGeom>
            <a:solidFill>
              <a:srgbClr val="CCFFCC"/>
            </a:solidFill>
            <a:ln>
              <a:noFill/>
            </a:ln>
          </p:spPr>
          <p:txBody>
            <a:bodyPr wrap="none" rtlCol="0">
              <a:spAutoFit/>
            </a:bodyPr>
            <a:lstStyle/>
            <a:p>
              <a:r>
                <a:rPr lang="en-US" sz="1200">
                  <a:solidFill>
                    <a:srgbClr val="0000FF"/>
                  </a:solidFill>
                </a:rPr>
                <a:t>Tree model</a:t>
              </a:r>
            </a:p>
          </p:txBody>
        </p:sp>
        <p:sp>
          <p:nvSpPr>
            <p:cNvPr id="199" name="Freeform 198"/>
            <p:cNvSpPr/>
            <p:nvPr/>
          </p:nvSpPr>
          <p:spPr>
            <a:xfrm rot="5400000">
              <a:off x="8567609" y="6512220"/>
              <a:ext cx="690165" cy="522449"/>
            </a:xfrm>
            <a:custGeom>
              <a:avLst/>
              <a:gdLst>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15900 w 660400"/>
                <a:gd name="connsiteY1" fmla="*/ 2032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 name="connsiteX0" fmla="*/ 660400 w 660400"/>
                <a:gd name="connsiteY0" fmla="*/ 0 h 685800"/>
                <a:gd name="connsiteX1" fmla="*/ 279400 w 660400"/>
                <a:gd name="connsiteY1" fmla="*/ 279400 h 685800"/>
                <a:gd name="connsiteX2" fmla="*/ 0 w 660400"/>
                <a:gd name="connsiteY2" fmla="*/ 685800 h 685800"/>
              </a:gdLst>
              <a:ahLst/>
              <a:cxnLst>
                <a:cxn ang="0">
                  <a:pos x="connsiteX0" y="connsiteY0"/>
                </a:cxn>
                <a:cxn ang="0">
                  <a:pos x="connsiteX1" y="connsiteY1"/>
                </a:cxn>
                <a:cxn ang="0">
                  <a:pos x="connsiteX2" y="connsiteY2"/>
                </a:cxn>
              </a:cxnLst>
              <a:rect l="l" t="t" r="r" b="b"/>
              <a:pathLst>
                <a:path w="660400" h="685800">
                  <a:moveTo>
                    <a:pt x="660400" y="0"/>
                  </a:moveTo>
                  <a:cubicBezTo>
                    <a:pt x="504316" y="103717"/>
                    <a:pt x="389467" y="165100"/>
                    <a:pt x="279400" y="279400"/>
                  </a:cubicBezTo>
                  <a:cubicBezTo>
                    <a:pt x="169333" y="393700"/>
                    <a:pt x="62483" y="552450"/>
                    <a:pt x="0" y="685800"/>
                  </a:cubicBezTo>
                </a:path>
              </a:pathLst>
            </a:custGeom>
            <a:noFill/>
            <a:ln w="38100" cap="flat" cmpd="sng" algn="ctr">
              <a:solidFill>
                <a:schemeClr val="tx2">
                  <a:lumMod val="75000"/>
                </a:schemeClr>
              </a:solidFill>
              <a:prstDash val="solid"/>
              <a:round/>
              <a:headEnd type="none" w="med" len="med"/>
              <a:tail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200" name="TextBox 199"/>
            <p:cNvSpPr txBox="1"/>
            <p:nvPr/>
          </p:nvSpPr>
          <p:spPr>
            <a:xfrm rot="18820343">
              <a:off x="4851914" y="4651453"/>
              <a:ext cx="1407189" cy="411613"/>
            </a:xfrm>
            <a:prstGeom prst="rect">
              <a:avLst/>
            </a:prstGeom>
            <a:solidFill>
              <a:srgbClr val="CCFFCC"/>
            </a:solidFill>
            <a:ln w="38100" cap="flat" cmpd="sng" algn="ctr">
              <a:noFill/>
              <a:prstDash val="solid"/>
              <a:round/>
              <a:headEnd type="none" w="med" len="med"/>
            </a:ln>
          </p:spPr>
          <p:txBody>
            <a:bodyPr wrap="none" rtlCol="0">
              <a:spAutoFit/>
            </a:bodyPr>
            <a:lstStyle/>
            <a:p>
              <a:r>
                <a:rPr lang="en-US" sz="1200">
                  <a:solidFill>
                    <a:srgbClr val="0000FF"/>
                  </a:solidFill>
                </a:rPr>
                <a:t>Chain model</a:t>
              </a:r>
            </a:p>
          </p:txBody>
        </p:sp>
      </p:grpSp>
    </p:spTree>
    <p:extLst>
      <p:ext uri="{BB962C8B-B14F-4D97-AF65-F5344CB8AC3E}">
        <p14:creationId xmlns:p14="http://schemas.microsoft.com/office/powerpoint/2010/main" val="36150111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426328"/>
            <a:ext cx="7408333" cy="3907672"/>
          </a:xfrm>
        </p:spPr>
        <p:txBody>
          <a:bodyPr>
            <a:normAutofit/>
          </a:bodyPr>
          <a:lstStyle/>
          <a:p>
            <a:r>
              <a:rPr lang="en-US" dirty="0" smtClean="0"/>
              <a:t>Each Connection </a:t>
            </a:r>
            <a:r>
              <a:rPr lang="en-US" dirty="0" smtClean="0"/>
              <a:t>instance in each NSA has </a:t>
            </a:r>
            <a:r>
              <a:rPr lang="en-US" dirty="0" smtClean="0"/>
              <a:t>a number of </a:t>
            </a:r>
            <a:r>
              <a:rPr lang="en-US" dirty="0" smtClean="0"/>
              <a:t>states that must be managed consistently:</a:t>
            </a:r>
            <a:endParaRPr lang="en-US" dirty="0" smtClean="0"/>
          </a:p>
          <a:p>
            <a:pPr lvl="1"/>
            <a:r>
              <a:rPr lang="en-US" dirty="0" smtClean="0"/>
              <a:t>The Reservation state (the selection of a path and booking of resources)</a:t>
            </a:r>
          </a:p>
          <a:p>
            <a:pPr lvl="1"/>
            <a:r>
              <a:rPr lang="en-US" dirty="0" smtClean="0"/>
              <a:t>The Provisioning State (the process of reconfiguring the data plane hardware.)</a:t>
            </a:r>
          </a:p>
          <a:p>
            <a:pPr lvl="1"/>
            <a:r>
              <a:rPr lang="en-US" dirty="0" smtClean="0"/>
              <a:t>The Activation state (the operational state of the connection)</a:t>
            </a:r>
          </a:p>
          <a:p>
            <a:pPr lvl="1"/>
            <a:r>
              <a:rPr lang="en-US" dirty="0" smtClean="0"/>
              <a:t>The Terminating state (the process of freeing up all allocated resources and cleaning up.) </a:t>
            </a:r>
          </a:p>
        </p:txBody>
      </p:sp>
      <p:sp>
        <p:nvSpPr>
          <p:cNvPr id="3" name="Title 2"/>
          <p:cNvSpPr>
            <a:spLocks noGrp="1"/>
          </p:cNvSpPr>
          <p:nvPr>
            <p:ph type="title"/>
          </p:nvPr>
        </p:nvSpPr>
        <p:spPr/>
        <p:txBody>
          <a:bodyPr/>
          <a:lstStyle/>
          <a:p>
            <a:r>
              <a:rPr lang="en-US" dirty="0" smtClean="0"/>
              <a:t>NSI-CS Protocol State Machine </a:t>
            </a:r>
            <a:endParaRPr lang="en-US" dirty="0"/>
          </a:p>
        </p:txBody>
      </p:sp>
    </p:spTree>
    <p:extLst>
      <p:ext uri="{BB962C8B-B14F-4D97-AF65-F5344CB8AC3E}">
        <p14:creationId xmlns:p14="http://schemas.microsoft.com/office/powerpoint/2010/main" val="23027853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3100" y="1591056"/>
            <a:ext cx="8013700" cy="5016500"/>
          </a:xfrm>
        </p:spPr>
        <p:txBody>
          <a:bodyPr>
            <a:normAutofit fontScale="85000" lnSpcReduction="10000"/>
          </a:bodyPr>
          <a:lstStyle/>
          <a:p>
            <a:r>
              <a:rPr lang="en-US" dirty="0" smtClean="0"/>
              <a:t>“</a:t>
            </a:r>
            <a:r>
              <a:rPr lang="en-US" b="1" dirty="0" smtClean="0"/>
              <a:t>Network Service Interface</a:t>
            </a:r>
            <a:r>
              <a:rPr lang="en-US" dirty="0" smtClean="0"/>
              <a:t>” is </a:t>
            </a:r>
            <a:r>
              <a:rPr lang="en-US" dirty="0"/>
              <a:t>a framework for inter-domain provisioning of </a:t>
            </a:r>
            <a:r>
              <a:rPr lang="en-US" i="1" u="sng" dirty="0"/>
              <a:t>connection-oriented</a:t>
            </a:r>
            <a:r>
              <a:rPr lang="en-US" dirty="0"/>
              <a:t> services</a:t>
            </a:r>
            <a:r>
              <a:rPr lang="en-US" dirty="0" smtClean="0"/>
              <a:t>.</a:t>
            </a:r>
          </a:p>
          <a:p>
            <a:r>
              <a:rPr lang="en-US" dirty="0" smtClean="0"/>
              <a:t>NSI is an Open Grid Forum (OGF) </a:t>
            </a:r>
            <a:r>
              <a:rPr lang="en-US" i="1" u="sng" dirty="0" smtClean="0"/>
              <a:t>standard</a:t>
            </a:r>
          </a:p>
          <a:p>
            <a:r>
              <a:rPr lang="en-US" dirty="0" smtClean="0"/>
              <a:t>NSI is a </a:t>
            </a:r>
            <a:r>
              <a:rPr lang="en-US" i="1" u="sng" dirty="0" smtClean="0"/>
              <a:t>consensus</a:t>
            </a:r>
            <a:r>
              <a:rPr lang="en-US" dirty="0" smtClean="0"/>
              <a:t> standard – open to wide participation and broad based agreement</a:t>
            </a:r>
            <a:r>
              <a:rPr lang="en-US" dirty="0" smtClean="0"/>
              <a:t>.</a:t>
            </a:r>
          </a:p>
          <a:p>
            <a:r>
              <a:rPr lang="en-US" dirty="0" smtClean="0"/>
              <a:t>It is a work in progress.   …and will continue to be evolve and be refined.</a:t>
            </a:r>
            <a:endParaRPr lang="en-US" dirty="0" smtClean="0"/>
          </a:p>
          <a:p>
            <a:endParaRPr lang="en-US" dirty="0" smtClean="0"/>
          </a:p>
          <a:p>
            <a:r>
              <a:rPr lang="en-US" dirty="0" smtClean="0"/>
              <a:t>As a framework,  NSI is intended to provide a scalable, secure, and well integrated set of multi-domain</a:t>
            </a:r>
            <a:r>
              <a:rPr lang="en-US" dirty="0"/>
              <a:t> </a:t>
            </a:r>
            <a:r>
              <a:rPr lang="en-US" dirty="0" smtClean="0"/>
              <a:t>architectural elements and service protocols that manage all aspects of services they </a:t>
            </a:r>
            <a:r>
              <a:rPr lang="en-US" dirty="0" smtClean="0"/>
              <a:t>present</a:t>
            </a:r>
            <a:r>
              <a:rPr lang="en-US" dirty="0" smtClean="0"/>
              <a:t>: </a:t>
            </a:r>
          </a:p>
          <a:p>
            <a:pPr lvl="1"/>
            <a:r>
              <a:rPr lang="en-US" dirty="0" smtClean="0"/>
              <a:t>Connection Reservation and Provisioning:  NSI-CS (version2 – 2012)</a:t>
            </a:r>
          </a:p>
          <a:p>
            <a:pPr lvl="1"/>
            <a:r>
              <a:rPr lang="en-US" dirty="0" smtClean="0"/>
              <a:t>Topology </a:t>
            </a:r>
            <a:r>
              <a:rPr lang="en-US" dirty="0" smtClean="0"/>
              <a:t>Exchange  </a:t>
            </a:r>
            <a:r>
              <a:rPr lang="en-US" dirty="0" smtClean="0"/>
              <a:t>(first edition expected in 2013)</a:t>
            </a:r>
          </a:p>
          <a:p>
            <a:pPr lvl="1"/>
            <a:r>
              <a:rPr lang="en-US" dirty="0" smtClean="0"/>
              <a:t>Others </a:t>
            </a:r>
            <a:r>
              <a:rPr lang="en-US" dirty="0" smtClean="0"/>
              <a:t>in the wings:  </a:t>
            </a:r>
            <a:endParaRPr lang="en-US" dirty="0" smtClean="0"/>
          </a:p>
          <a:p>
            <a:pPr lvl="2"/>
            <a:r>
              <a:rPr lang="en-US" dirty="0" smtClean="0"/>
              <a:t>Automated Performance Verification</a:t>
            </a:r>
            <a:r>
              <a:rPr lang="en-US" dirty="0"/>
              <a:t> </a:t>
            </a:r>
            <a:endParaRPr lang="en-US" dirty="0" smtClean="0"/>
          </a:p>
          <a:p>
            <a:pPr lvl="2"/>
            <a:r>
              <a:rPr lang="en-US" dirty="0" smtClean="0"/>
              <a:t>Automated Fault Processing</a:t>
            </a:r>
          </a:p>
        </p:txBody>
      </p:sp>
      <p:sp>
        <p:nvSpPr>
          <p:cNvPr id="3" name="Title 2"/>
          <p:cNvSpPr>
            <a:spLocks noGrp="1"/>
          </p:cNvSpPr>
          <p:nvPr>
            <p:ph type="title"/>
          </p:nvPr>
        </p:nvSpPr>
        <p:spPr/>
        <p:txBody>
          <a:bodyPr/>
          <a:lstStyle/>
          <a:p>
            <a:r>
              <a:rPr lang="en-US" dirty="0" smtClean="0"/>
              <a:t>Set the Stage:  NSI in a slide</a:t>
            </a:r>
            <a:endParaRPr lang="en-US" dirty="0"/>
          </a:p>
        </p:txBody>
      </p:sp>
    </p:spTree>
    <p:extLst>
      <p:ext uri="{BB962C8B-B14F-4D97-AF65-F5344CB8AC3E}">
        <p14:creationId xmlns:p14="http://schemas.microsoft.com/office/powerpoint/2010/main" val="72950121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en-US" dirty="0" smtClean="0"/>
              <a:t>NSI CS State Transitions</a:t>
            </a:r>
            <a:endParaRPr lang="en-US" dirty="0"/>
          </a:p>
        </p:txBody>
      </p:sp>
      <p:sp>
        <p:nvSpPr>
          <p:cNvPr id="4" name="角丸四角形 4"/>
          <p:cNvSpPr/>
          <p:nvPr/>
        </p:nvSpPr>
        <p:spPr>
          <a:xfrm>
            <a:off x="1950769" y="1196752"/>
            <a:ext cx="2160240" cy="1241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a:r>
              <a:rPr lang="en-US" altLang="ja-JP" dirty="0" smtClean="0">
                <a:solidFill>
                  <a:schemeClr val="tx1"/>
                </a:solidFill>
              </a:rPr>
              <a:t>NSA</a:t>
            </a:r>
            <a:endParaRPr lang="ja-JP" altLang="en-US" dirty="0">
              <a:solidFill>
                <a:schemeClr val="tx1"/>
              </a:solidFill>
            </a:endParaRPr>
          </a:p>
        </p:txBody>
      </p:sp>
      <p:sp>
        <p:nvSpPr>
          <p:cNvPr id="5" name="角丸四角形 5"/>
          <p:cNvSpPr/>
          <p:nvPr/>
        </p:nvSpPr>
        <p:spPr>
          <a:xfrm>
            <a:off x="1950769" y="2636912"/>
            <a:ext cx="2160240"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a:r>
              <a:rPr lang="en-US" altLang="ja-JP" dirty="0" smtClean="0">
                <a:solidFill>
                  <a:schemeClr val="tx1"/>
                </a:solidFill>
              </a:rPr>
              <a:t>NSA</a:t>
            </a:r>
            <a:endParaRPr lang="ja-JP" altLang="en-US" dirty="0">
              <a:solidFill>
                <a:schemeClr val="tx1"/>
              </a:solidFill>
            </a:endParaRPr>
          </a:p>
        </p:txBody>
      </p:sp>
      <p:sp>
        <p:nvSpPr>
          <p:cNvPr id="6" name="角丸四角形 14"/>
          <p:cNvSpPr/>
          <p:nvPr/>
        </p:nvSpPr>
        <p:spPr>
          <a:xfrm>
            <a:off x="294585" y="4653136"/>
            <a:ext cx="2160240"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l"/>
            <a:r>
              <a:rPr lang="en-US" altLang="ja-JP" dirty="0" smtClean="0">
                <a:solidFill>
                  <a:schemeClr val="tx1"/>
                </a:solidFill>
              </a:rPr>
              <a:t>NSA</a:t>
            </a:r>
            <a:endParaRPr lang="ja-JP" altLang="en-US" dirty="0">
              <a:solidFill>
                <a:schemeClr val="tx1"/>
              </a:solidFill>
            </a:endParaRPr>
          </a:p>
        </p:txBody>
      </p:sp>
      <p:sp>
        <p:nvSpPr>
          <p:cNvPr id="7" name="角丸四角形 18"/>
          <p:cNvSpPr/>
          <p:nvPr/>
        </p:nvSpPr>
        <p:spPr>
          <a:xfrm>
            <a:off x="3462937" y="4653136"/>
            <a:ext cx="2304256" cy="20882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r"/>
            <a:r>
              <a:rPr lang="en-US" altLang="ja-JP" dirty="0" smtClean="0">
                <a:solidFill>
                  <a:schemeClr val="tx1"/>
                </a:solidFill>
              </a:rPr>
              <a:t>NSA</a:t>
            </a:r>
            <a:endParaRPr lang="ja-JP" altLang="en-US" dirty="0">
              <a:solidFill>
                <a:schemeClr val="tx1"/>
              </a:solidFill>
            </a:endParaRPr>
          </a:p>
        </p:txBody>
      </p:sp>
      <p:sp>
        <p:nvSpPr>
          <p:cNvPr id="8" name="角丸四角形 22"/>
          <p:cNvSpPr/>
          <p:nvPr/>
        </p:nvSpPr>
        <p:spPr>
          <a:xfrm>
            <a:off x="4687073" y="6309320"/>
            <a:ext cx="864096" cy="3600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dirty="0" smtClean="0"/>
              <a:t>NRM</a:t>
            </a:r>
            <a:endParaRPr kumimoji="1" lang="ja-JP" altLang="en-US" dirty="0"/>
          </a:p>
        </p:txBody>
      </p:sp>
      <p:sp>
        <p:nvSpPr>
          <p:cNvPr id="9" name="角丸四角形 23"/>
          <p:cNvSpPr/>
          <p:nvPr/>
        </p:nvSpPr>
        <p:spPr>
          <a:xfrm>
            <a:off x="942657" y="5805264"/>
            <a:ext cx="864096" cy="3600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dirty="0" smtClean="0"/>
              <a:t>NRM</a:t>
            </a:r>
            <a:endParaRPr kumimoji="1" lang="ja-JP" altLang="en-US" dirty="0"/>
          </a:p>
        </p:txBody>
      </p:sp>
      <p:sp>
        <p:nvSpPr>
          <p:cNvPr id="10" name="角丸四角形 24"/>
          <p:cNvSpPr/>
          <p:nvPr/>
        </p:nvSpPr>
        <p:spPr>
          <a:xfrm>
            <a:off x="2492010" y="1675164"/>
            <a:ext cx="100811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dirty="0" err="1" smtClean="0">
                <a:solidFill>
                  <a:schemeClr val="tx1"/>
                </a:solidFill>
              </a:rPr>
              <a:t>uRA</a:t>
            </a:r>
            <a:endParaRPr kumimoji="1" lang="ja-JP" altLang="en-US" dirty="0">
              <a:solidFill>
                <a:schemeClr val="tx1"/>
              </a:solidFill>
            </a:endParaRPr>
          </a:p>
        </p:txBody>
      </p:sp>
      <p:sp>
        <p:nvSpPr>
          <p:cNvPr id="11" name="角丸四角形 25"/>
          <p:cNvSpPr/>
          <p:nvPr/>
        </p:nvSpPr>
        <p:spPr>
          <a:xfrm>
            <a:off x="2480721" y="3189114"/>
            <a:ext cx="100811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dirty="0" smtClean="0">
                <a:solidFill>
                  <a:schemeClr val="tx1"/>
                </a:solidFill>
              </a:rPr>
              <a:t>AGA</a:t>
            </a:r>
            <a:endParaRPr kumimoji="1" lang="ja-JP" altLang="en-US" dirty="0">
              <a:solidFill>
                <a:schemeClr val="tx1"/>
              </a:solidFill>
            </a:endParaRPr>
          </a:p>
        </p:txBody>
      </p:sp>
      <p:sp>
        <p:nvSpPr>
          <p:cNvPr id="12" name="角丸四角形 27"/>
          <p:cNvSpPr/>
          <p:nvPr/>
        </p:nvSpPr>
        <p:spPr>
          <a:xfrm>
            <a:off x="4687073" y="5949280"/>
            <a:ext cx="8640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dirty="0" err="1" smtClean="0">
                <a:solidFill>
                  <a:schemeClr val="tx1"/>
                </a:solidFill>
              </a:rPr>
              <a:t>uPA</a:t>
            </a:r>
            <a:endParaRPr kumimoji="1" lang="ja-JP" altLang="en-US" dirty="0">
              <a:solidFill>
                <a:schemeClr val="tx1"/>
              </a:solidFill>
            </a:endParaRPr>
          </a:p>
        </p:txBody>
      </p:sp>
      <p:sp>
        <p:nvSpPr>
          <p:cNvPr id="13" name="角丸四角形 28"/>
          <p:cNvSpPr/>
          <p:nvPr/>
        </p:nvSpPr>
        <p:spPr>
          <a:xfrm>
            <a:off x="942657" y="5445224"/>
            <a:ext cx="864096"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dirty="0" err="1" smtClean="0">
                <a:solidFill>
                  <a:schemeClr val="tx1"/>
                </a:solidFill>
              </a:rPr>
              <a:t>uPA</a:t>
            </a:r>
            <a:endParaRPr kumimoji="1" lang="ja-JP" altLang="en-US" dirty="0">
              <a:solidFill>
                <a:schemeClr val="tx1"/>
              </a:solidFill>
            </a:endParaRPr>
          </a:p>
        </p:txBody>
      </p:sp>
      <p:sp>
        <p:nvSpPr>
          <p:cNvPr id="14" name="角丸四角形 29"/>
          <p:cNvSpPr/>
          <p:nvPr/>
        </p:nvSpPr>
        <p:spPr>
          <a:xfrm>
            <a:off x="4004721" y="5319894"/>
            <a:ext cx="1008112"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dirty="0" smtClean="0">
                <a:solidFill>
                  <a:schemeClr val="tx1"/>
                </a:solidFill>
              </a:rPr>
              <a:t>AG</a:t>
            </a:r>
            <a:endParaRPr kumimoji="1" lang="ja-JP" altLang="en-US" dirty="0">
              <a:solidFill>
                <a:schemeClr val="tx1"/>
              </a:solidFill>
            </a:endParaRPr>
          </a:p>
        </p:txBody>
      </p:sp>
      <p:cxnSp>
        <p:nvCxnSpPr>
          <p:cNvPr id="15" name="直線コネクタ 36"/>
          <p:cNvCxnSpPr>
            <a:stCxn id="10" idx="2"/>
            <a:endCxn id="11" idx="0"/>
          </p:cNvCxnSpPr>
          <p:nvPr/>
        </p:nvCxnSpPr>
        <p:spPr>
          <a:xfrm flipH="1">
            <a:off x="2984777" y="2107212"/>
            <a:ext cx="11289" cy="10819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39"/>
          <p:cNvCxnSpPr>
            <a:stCxn id="11" idx="2"/>
            <a:endCxn id="13" idx="0"/>
          </p:cNvCxnSpPr>
          <p:nvPr/>
        </p:nvCxnSpPr>
        <p:spPr>
          <a:xfrm flipH="1">
            <a:off x="1374705" y="3621162"/>
            <a:ext cx="1610072" cy="18240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42"/>
          <p:cNvCxnSpPr>
            <a:stCxn id="11" idx="2"/>
            <a:endCxn id="14" idx="0"/>
          </p:cNvCxnSpPr>
          <p:nvPr/>
        </p:nvCxnSpPr>
        <p:spPr>
          <a:xfrm>
            <a:off x="2984777" y="3621162"/>
            <a:ext cx="1524000" cy="16987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58"/>
          <p:cNvCxnSpPr/>
          <p:nvPr/>
        </p:nvCxnSpPr>
        <p:spPr>
          <a:xfrm flipH="1">
            <a:off x="4004721" y="5766048"/>
            <a:ext cx="504056" cy="109195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44"/>
          <p:cNvCxnSpPr>
            <a:endCxn id="12" idx="0"/>
          </p:cNvCxnSpPr>
          <p:nvPr/>
        </p:nvCxnSpPr>
        <p:spPr>
          <a:xfrm>
            <a:off x="4508777" y="5766048"/>
            <a:ext cx="610344" cy="183232"/>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1" name="円/楕円 40"/>
          <p:cNvSpPr/>
          <p:nvPr/>
        </p:nvSpPr>
        <p:spPr>
          <a:xfrm>
            <a:off x="5554134" y="1038578"/>
            <a:ext cx="3296356" cy="276577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2" name="Picture 2"/>
          <p:cNvPicPr>
            <a:picLocks noChangeAspect="1" noChangeArrowheads="1"/>
          </p:cNvPicPr>
          <p:nvPr/>
        </p:nvPicPr>
        <p:blipFill>
          <a:blip r:embed="rId2"/>
          <a:srcRect/>
          <a:stretch>
            <a:fillRect/>
          </a:stretch>
        </p:blipFill>
        <p:spPr bwMode="auto">
          <a:xfrm>
            <a:off x="6092898" y="1388533"/>
            <a:ext cx="1741592" cy="871750"/>
          </a:xfrm>
          <a:prstGeom prst="rect">
            <a:avLst/>
          </a:prstGeom>
          <a:noFill/>
          <a:ln w="9525">
            <a:noFill/>
            <a:miter lim="800000"/>
            <a:headEnd/>
            <a:tailEnd/>
          </a:ln>
          <a:effectLst/>
        </p:spPr>
      </p:pic>
      <p:pic>
        <p:nvPicPr>
          <p:cNvPr id="23" name="Picture 3"/>
          <p:cNvPicPr>
            <a:picLocks noChangeAspect="1" noChangeArrowheads="1"/>
          </p:cNvPicPr>
          <p:nvPr/>
        </p:nvPicPr>
        <p:blipFill>
          <a:blip r:embed="rId3"/>
          <a:srcRect/>
          <a:stretch>
            <a:fillRect/>
          </a:stretch>
        </p:blipFill>
        <p:spPr bwMode="auto">
          <a:xfrm>
            <a:off x="5712177" y="2273677"/>
            <a:ext cx="1532467" cy="824063"/>
          </a:xfrm>
          <a:prstGeom prst="rect">
            <a:avLst/>
          </a:prstGeom>
          <a:noFill/>
          <a:ln w="9525">
            <a:noFill/>
            <a:miter lim="800000"/>
            <a:headEnd/>
            <a:tailEnd/>
          </a:ln>
          <a:effectLst/>
        </p:spPr>
      </p:pic>
      <p:pic>
        <p:nvPicPr>
          <p:cNvPr id="24" name="Picture 4"/>
          <p:cNvPicPr>
            <a:picLocks noChangeAspect="1" noChangeArrowheads="1"/>
          </p:cNvPicPr>
          <p:nvPr/>
        </p:nvPicPr>
        <p:blipFill>
          <a:blip r:embed="rId4"/>
          <a:srcRect/>
          <a:stretch>
            <a:fillRect/>
          </a:stretch>
        </p:blipFill>
        <p:spPr bwMode="auto">
          <a:xfrm>
            <a:off x="7715185" y="2302931"/>
            <a:ext cx="874778" cy="585610"/>
          </a:xfrm>
          <a:prstGeom prst="rect">
            <a:avLst/>
          </a:prstGeom>
          <a:noFill/>
          <a:ln w="9525">
            <a:noFill/>
            <a:miter lim="800000"/>
            <a:headEnd/>
            <a:tailEnd/>
          </a:ln>
          <a:effectLst/>
        </p:spPr>
      </p:pic>
      <p:pic>
        <p:nvPicPr>
          <p:cNvPr id="25" name="Picture 5"/>
          <p:cNvPicPr>
            <a:picLocks noChangeAspect="1" noChangeArrowheads="1"/>
          </p:cNvPicPr>
          <p:nvPr/>
        </p:nvPicPr>
        <p:blipFill>
          <a:blip r:embed="rId5"/>
          <a:srcRect/>
          <a:stretch>
            <a:fillRect/>
          </a:stretch>
        </p:blipFill>
        <p:spPr bwMode="auto">
          <a:xfrm>
            <a:off x="6659080" y="2946401"/>
            <a:ext cx="1491498" cy="693547"/>
          </a:xfrm>
          <a:prstGeom prst="rect">
            <a:avLst/>
          </a:prstGeom>
          <a:noFill/>
          <a:ln w="9525">
            <a:noFill/>
            <a:miter lim="800000"/>
            <a:headEnd/>
            <a:tailEnd/>
          </a:ln>
          <a:effectLst/>
        </p:spPr>
      </p:pic>
      <p:cxnSp>
        <p:nvCxnSpPr>
          <p:cNvPr id="26" name="直線矢印コネクタ 49"/>
          <p:cNvCxnSpPr>
            <a:stCxn id="21" idx="2"/>
            <a:endCxn id="10" idx="3"/>
          </p:cNvCxnSpPr>
          <p:nvPr/>
        </p:nvCxnSpPr>
        <p:spPr>
          <a:xfrm flipH="1" flipV="1">
            <a:off x="3500122" y="1891188"/>
            <a:ext cx="2054012" cy="5302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50"/>
          <p:cNvCxnSpPr>
            <a:endCxn id="11" idx="3"/>
          </p:cNvCxnSpPr>
          <p:nvPr/>
        </p:nvCxnSpPr>
        <p:spPr>
          <a:xfrm flipH="1">
            <a:off x="3488833" y="2754489"/>
            <a:ext cx="2166900" cy="650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52"/>
          <p:cNvCxnSpPr>
            <a:endCxn id="13" idx="3"/>
          </p:cNvCxnSpPr>
          <p:nvPr/>
        </p:nvCxnSpPr>
        <p:spPr>
          <a:xfrm flipH="1">
            <a:off x="1806753" y="3228622"/>
            <a:ext cx="4074758" cy="2432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54"/>
          <p:cNvCxnSpPr>
            <a:stCxn id="21" idx="3"/>
          </p:cNvCxnSpPr>
          <p:nvPr/>
        </p:nvCxnSpPr>
        <p:spPr>
          <a:xfrm flipH="1">
            <a:off x="4910667" y="3399317"/>
            <a:ext cx="1126207" cy="1872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60"/>
          <p:cNvCxnSpPr/>
          <p:nvPr/>
        </p:nvCxnSpPr>
        <p:spPr>
          <a:xfrm flipH="1">
            <a:off x="5463823" y="3635022"/>
            <a:ext cx="869244" cy="233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98345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8467" y="3204328"/>
            <a:ext cx="7408333" cy="1596272"/>
          </a:xfrm>
        </p:spPr>
        <p:txBody>
          <a:bodyPr/>
          <a:lstStyle/>
          <a:p>
            <a:r>
              <a:rPr lang="en-US" dirty="0" smtClean="0"/>
              <a:t>See </a:t>
            </a:r>
            <a:r>
              <a:rPr lang="en-US" dirty="0" err="1" smtClean="0"/>
              <a:t>Kudoh</a:t>
            </a:r>
            <a:r>
              <a:rPr lang="en-US" dirty="0" smtClean="0"/>
              <a:t>-san’s presentation   (</a:t>
            </a:r>
            <a:r>
              <a:rPr lang="en-US" dirty="0" smtClean="0">
                <a:sym typeface="Wingdings"/>
              </a:rPr>
              <a:t>)</a:t>
            </a:r>
          </a:p>
          <a:p>
            <a:endParaRPr lang="en-US" dirty="0"/>
          </a:p>
        </p:txBody>
      </p:sp>
      <p:sp>
        <p:nvSpPr>
          <p:cNvPr id="3" name="Title 2"/>
          <p:cNvSpPr>
            <a:spLocks noGrp="1"/>
          </p:cNvSpPr>
          <p:nvPr>
            <p:ph type="title"/>
          </p:nvPr>
        </p:nvSpPr>
        <p:spPr/>
        <p:txBody>
          <a:bodyPr/>
          <a:lstStyle/>
          <a:p>
            <a:r>
              <a:rPr lang="en-US" dirty="0" smtClean="0"/>
              <a:t>NSI State Machines</a:t>
            </a:r>
            <a:endParaRPr lang="en-US" dirty="0"/>
          </a:p>
        </p:txBody>
      </p:sp>
    </p:spTree>
    <p:extLst>
      <p:ext uri="{BB962C8B-B14F-4D97-AF65-F5344CB8AC3E}">
        <p14:creationId xmlns:p14="http://schemas.microsoft.com/office/powerpoint/2010/main" val="149828694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934" y="1591056"/>
            <a:ext cx="7854829" cy="5037972"/>
          </a:xfrm>
        </p:spPr>
        <p:txBody>
          <a:bodyPr>
            <a:normAutofit fontScale="92500" lnSpcReduction="20000"/>
          </a:bodyPr>
          <a:lstStyle/>
          <a:p>
            <a:r>
              <a:rPr lang="en-US" sz="2600" dirty="0" smtClean="0"/>
              <a:t>Service Definitions define the “service” that is being offered.</a:t>
            </a:r>
          </a:p>
          <a:p>
            <a:r>
              <a:rPr lang="en-US" sz="2600" dirty="0" smtClean="0"/>
              <a:t>Within </a:t>
            </a:r>
            <a:r>
              <a:rPr lang="en-US" sz="2600" dirty="0" smtClean="0"/>
              <a:t>the NSI context, the SD is a machine readable document processed by NSAs that defines the service parameters for the service domain</a:t>
            </a:r>
          </a:p>
          <a:p>
            <a:pPr lvl="1"/>
            <a:r>
              <a:rPr lang="en-US" dirty="0" smtClean="0"/>
              <a:t>NSI Service </a:t>
            </a:r>
            <a:r>
              <a:rPr lang="en-US" dirty="0" err="1" smtClean="0"/>
              <a:t>Typename</a:t>
            </a:r>
            <a:r>
              <a:rPr lang="en-US" dirty="0" smtClean="0"/>
              <a:t> = “</a:t>
            </a:r>
            <a:r>
              <a:rPr lang="en-US" dirty="0" err="1" smtClean="0"/>
              <a:t>ets</a:t>
            </a:r>
            <a:r>
              <a:rPr lang="en-US" dirty="0" smtClean="0"/>
              <a:t>” or “LHCONE-P2PCS” or..</a:t>
            </a:r>
          </a:p>
          <a:p>
            <a:pPr lvl="1"/>
            <a:r>
              <a:rPr lang="en-US" dirty="0" smtClean="0"/>
              <a:t>Each service parameter is defined by four elements:</a:t>
            </a:r>
          </a:p>
          <a:p>
            <a:pPr lvl="2"/>
            <a:r>
              <a:rPr lang="en-US" dirty="0" smtClean="0"/>
              <a:t>Parameter Name </a:t>
            </a:r>
            <a:r>
              <a:rPr lang="en-US" dirty="0" smtClean="0"/>
              <a:t>- a</a:t>
            </a:r>
            <a:r>
              <a:rPr lang="en-US" dirty="0" smtClean="0"/>
              <a:t> string, e.g. “Capacity”</a:t>
            </a:r>
            <a:endParaRPr lang="en-US" dirty="0" smtClean="0"/>
          </a:p>
          <a:p>
            <a:pPr lvl="2"/>
            <a:r>
              <a:rPr lang="en-US" dirty="0" smtClean="0"/>
              <a:t>Parameter Value </a:t>
            </a:r>
            <a:r>
              <a:rPr lang="en-US" dirty="0"/>
              <a:t>-</a:t>
            </a:r>
            <a:r>
              <a:rPr lang="en-US" dirty="0" smtClean="0"/>
              <a:t> </a:t>
            </a:r>
            <a:r>
              <a:rPr lang="en-US" dirty="0" smtClean="0"/>
              <a:t>string, real, integer, range, choice,…</a:t>
            </a:r>
          </a:p>
          <a:p>
            <a:pPr lvl="2"/>
            <a:r>
              <a:rPr lang="en-US" dirty="0" smtClean="0"/>
              <a:t>Parameter Units </a:t>
            </a:r>
            <a:r>
              <a:rPr lang="en-US" dirty="0" smtClean="0"/>
              <a:t>- string, e.g. “bits per second”</a:t>
            </a:r>
            <a:endParaRPr lang="en-US" dirty="0" smtClean="0"/>
          </a:p>
          <a:p>
            <a:pPr lvl="2"/>
            <a:r>
              <a:rPr lang="en-US" dirty="0" smtClean="0"/>
              <a:t>Defaults where </a:t>
            </a:r>
            <a:r>
              <a:rPr lang="en-US" dirty="0" smtClean="0"/>
              <a:t>appropriate</a:t>
            </a:r>
          </a:p>
          <a:p>
            <a:r>
              <a:rPr lang="en-US" sz="2600" dirty="0" smtClean="0"/>
              <a:t>Service Definitions within NSI are still settling…</a:t>
            </a:r>
          </a:p>
          <a:p>
            <a:pPr lvl="1"/>
            <a:r>
              <a:rPr lang="en-US" dirty="0" smtClean="0"/>
              <a:t>V2 recognizes the service type in the request</a:t>
            </a:r>
          </a:p>
          <a:p>
            <a:pPr lvl="1"/>
            <a:r>
              <a:rPr lang="en-US" dirty="0" smtClean="0"/>
              <a:t>NSAs need to begin validating Request </a:t>
            </a:r>
            <a:r>
              <a:rPr lang="en-US" dirty="0" err="1" smtClean="0"/>
              <a:t>paramters</a:t>
            </a:r>
            <a:r>
              <a:rPr lang="en-US" dirty="0" smtClean="0"/>
              <a:t> </a:t>
            </a:r>
            <a:r>
              <a:rPr lang="en-US" dirty="0" err="1" smtClean="0"/>
              <a:t>agains</a:t>
            </a:r>
            <a:r>
              <a:rPr lang="en-US" dirty="0" smtClean="0"/>
              <a:t> service parameters…</a:t>
            </a:r>
            <a:endParaRPr lang="en-US" dirty="0" smtClean="0"/>
          </a:p>
        </p:txBody>
      </p:sp>
      <p:sp>
        <p:nvSpPr>
          <p:cNvPr id="2" name="Title 1"/>
          <p:cNvSpPr>
            <a:spLocks noGrp="1"/>
          </p:cNvSpPr>
          <p:nvPr>
            <p:ph type="title"/>
          </p:nvPr>
        </p:nvSpPr>
        <p:spPr/>
        <p:txBody>
          <a:bodyPr/>
          <a:lstStyle/>
          <a:p>
            <a:r>
              <a:rPr lang="en-US" dirty="0" smtClean="0"/>
              <a:t>Service Definitions</a:t>
            </a:r>
            <a:endParaRPr lang="en-US" dirty="0"/>
          </a:p>
        </p:txBody>
      </p:sp>
    </p:spTree>
    <p:extLst>
      <p:ext uri="{BB962C8B-B14F-4D97-AF65-F5344CB8AC3E}">
        <p14:creationId xmlns:p14="http://schemas.microsoft.com/office/powerpoint/2010/main" val="267439856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696" y="1778000"/>
            <a:ext cx="7408333" cy="4318000"/>
          </a:xfrm>
        </p:spPr>
        <p:txBody>
          <a:bodyPr>
            <a:normAutofit fontScale="92500" lnSpcReduction="20000"/>
          </a:bodyPr>
          <a:lstStyle/>
          <a:p>
            <a:r>
              <a:rPr lang="en-US" dirty="0" smtClean="0"/>
              <a:t>The Service Definition does *not* describe technically how the connection service is engineered – that is a local engineering decision</a:t>
            </a:r>
            <a:r>
              <a:rPr lang="en-US" dirty="0" smtClean="0"/>
              <a:t>.</a:t>
            </a:r>
          </a:p>
          <a:p>
            <a:r>
              <a:rPr lang="en-US" dirty="0" smtClean="0"/>
              <a:t>SDs identify the service properties or characteristics that are recognized by the service</a:t>
            </a:r>
          </a:p>
          <a:p>
            <a:pPr lvl="1"/>
            <a:r>
              <a:rPr lang="en-US" dirty="0" smtClean="0"/>
              <a:t>And for each property, the SD describes the allowable limits for that property…for example:</a:t>
            </a:r>
          </a:p>
          <a:p>
            <a:pPr marL="627063" lvl="2" indent="0">
              <a:buNone/>
            </a:pPr>
            <a:r>
              <a:rPr lang="en-US" sz="1700" b="1" dirty="0" smtClean="0">
                <a:latin typeface="Arial"/>
                <a:cs typeface="Arial"/>
              </a:rPr>
              <a:t>“Capacity”                   := from 0 to 100*10^9 units “bits per second”</a:t>
            </a:r>
          </a:p>
          <a:p>
            <a:pPr marL="627063" lvl="2" indent="0">
              <a:buNone/>
            </a:pPr>
            <a:r>
              <a:rPr lang="en-US" sz="1700" b="1" dirty="0" smtClean="0">
                <a:latin typeface="Arial"/>
                <a:cs typeface="Arial"/>
              </a:rPr>
              <a:t>“</a:t>
            </a:r>
            <a:r>
              <a:rPr lang="en-US" sz="1700" b="1" dirty="0" err="1" smtClean="0">
                <a:latin typeface="Arial"/>
                <a:cs typeface="Arial"/>
              </a:rPr>
              <a:t>MaximumBurstSize</a:t>
            </a:r>
            <a:r>
              <a:rPr lang="en-US" sz="1700" b="1" dirty="0" smtClean="0">
                <a:latin typeface="Arial"/>
                <a:cs typeface="Arial"/>
              </a:rPr>
              <a:t>” := 1*10^6 unit “bits”</a:t>
            </a:r>
            <a:endParaRPr lang="en-US" sz="1700" b="1" dirty="0" smtClean="0">
              <a:latin typeface="Arial"/>
              <a:cs typeface="Arial"/>
            </a:endParaRPr>
          </a:p>
          <a:p>
            <a:r>
              <a:rPr lang="en-US" dirty="0" smtClean="0"/>
              <a:t>Service characteristics not explicitly described in the Service Definition are explicitly undefined – i.e. </a:t>
            </a:r>
            <a:r>
              <a:rPr lang="en-US" dirty="0" smtClean="0"/>
              <a:t>unreliable, non-deterministic, unpredictable, absent, random, ... </a:t>
            </a:r>
            <a:endParaRPr lang="en-US" dirty="0" smtClean="0"/>
          </a:p>
          <a:p>
            <a:pPr lvl="1"/>
            <a:r>
              <a:rPr lang="en-US" dirty="0" smtClean="0"/>
              <a:t>There is no basis for assuming any particular </a:t>
            </a:r>
            <a:r>
              <a:rPr lang="en-US" dirty="0" err="1" smtClean="0"/>
              <a:t>behaviour</a:t>
            </a:r>
            <a:r>
              <a:rPr lang="en-US" dirty="0" smtClean="0"/>
              <a:t> </a:t>
            </a:r>
            <a:r>
              <a:rPr lang="en-US" dirty="0" smtClean="0"/>
              <a:t>for undefined service properties</a:t>
            </a:r>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Service Definitions</a:t>
            </a:r>
            <a:endParaRPr lang="en-US" dirty="0"/>
          </a:p>
        </p:txBody>
      </p:sp>
    </p:spTree>
    <p:extLst>
      <p:ext uri="{BB962C8B-B14F-4D97-AF65-F5344CB8AC3E}">
        <p14:creationId xmlns:p14="http://schemas.microsoft.com/office/powerpoint/2010/main" val="10713670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866900"/>
            <a:ext cx="7408333" cy="4610100"/>
          </a:xfrm>
        </p:spPr>
        <p:txBody>
          <a:bodyPr>
            <a:normAutofit fontScale="85000" lnSpcReduction="20000"/>
          </a:bodyPr>
          <a:lstStyle/>
          <a:p>
            <a:r>
              <a:rPr lang="en-US" dirty="0"/>
              <a:t>A group of service providers may elect to offer “similar” NSI services.   They </a:t>
            </a:r>
            <a:r>
              <a:rPr lang="en-US" dirty="0" smtClean="0"/>
              <a:t>adopt </a:t>
            </a:r>
            <a:r>
              <a:rPr lang="en-US" dirty="0"/>
              <a:t>a </a:t>
            </a:r>
            <a:r>
              <a:rPr lang="en-US" b="1" dirty="0"/>
              <a:t>Common Service Definition </a:t>
            </a:r>
            <a:r>
              <a:rPr lang="en-US" dirty="0"/>
              <a:t>(CSD) that </a:t>
            </a:r>
            <a:r>
              <a:rPr lang="en-US" dirty="0" smtClean="0"/>
              <a:t>will </a:t>
            </a:r>
            <a:r>
              <a:rPr lang="en-US" dirty="0"/>
              <a:t>apply to all conforming service </a:t>
            </a:r>
            <a:r>
              <a:rPr lang="en-US" dirty="0" smtClean="0"/>
              <a:t>domains:</a:t>
            </a:r>
            <a:endParaRPr lang="en-US" dirty="0"/>
          </a:p>
          <a:p>
            <a:pPr lvl="1"/>
            <a:r>
              <a:rPr lang="en-US" dirty="0"/>
              <a:t>Each service </a:t>
            </a:r>
            <a:r>
              <a:rPr lang="en-US" dirty="0" smtClean="0"/>
              <a:t>domain must </a:t>
            </a:r>
            <a:r>
              <a:rPr lang="en-US" dirty="0"/>
              <a:t>recognize </a:t>
            </a:r>
            <a:r>
              <a:rPr lang="en-US" dirty="0" smtClean="0"/>
              <a:t>all service parameters defined </a:t>
            </a:r>
            <a:r>
              <a:rPr lang="en-US" dirty="0"/>
              <a:t>in the </a:t>
            </a:r>
            <a:r>
              <a:rPr lang="en-US" dirty="0" smtClean="0"/>
              <a:t>CSD (ranges may be locally adjusted…)</a:t>
            </a:r>
            <a:endParaRPr lang="en-US" dirty="0" smtClean="0"/>
          </a:p>
          <a:p>
            <a:pPr lvl="1"/>
            <a:r>
              <a:rPr lang="en-US" dirty="0" smtClean="0"/>
              <a:t>Each service domain defines like Framing and service Payloads for the boundary STPs</a:t>
            </a:r>
          </a:p>
          <a:p>
            <a:endParaRPr lang="en-US" dirty="0"/>
          </a:p>
          <a:p>
            <a:r>
              <a:rPr lang="en-US" dirty="0" smtClean="0"/>
              <a:t>In NSI version 2,  interconnected service domains are treated as a single contiguous layer </a:t>
            </a:r>
          </a:p>
          <a:p>
            <a:r>
              <a:rPr lang="en-US" dirty="0" smtClean="0"/>
              <a:t>Multi-layering of network technologies is actually a topology processing issue – path finding…not a provisioning issue. </a:t>
            </a:r>
            <a:endParaRPr lang="en-US" dirty="0"/>
          </a:p>
          <a:p>
            <a:r>
              <a:rPr lang="en-US" dirty="0" smtClean="0"/>
              <a:t>NSI does not stipulate path finding algorithms.</a:t>
            </a:r>
          </a:p>
          <a:p>
            <a:pPr marL="0" indent="0">
              <a:buNone/>
            </a:pPr>
            <a:endParaRPr lang="en-US" dirty="0" smtClean="0"/>
          </a:p>
          <a:p>
            <a:r>
              <a:rPr lang="en-US" dirty="0" smtClean="0"/>
              <a:t>NSI is insensitive to layers – it will work for any service layer. </a:t>
            </a:r>
          </a:p>
        </p:txBody>
      </p:sp>
      <p:sp>
        <p:nvSpPr>
          <p:cNvPr id="3" name="Title 2"/>
          <p:cNvSpPr>
            <a:spLocks noGrp="1"/>
          </p:cNvSpPr>
          <p:nvPr>
            <p:ph type="title"/>
          </p:nvPr>
        </p:nvSpPr>
        <p:spPr/>
        <p:txBody>
          <a:bodyPr/>
          <a:lstStyle/>
          <a:p>
            <a:r>
              <a:rPr lang="en-US" dirty="0" smtClean="0"/>
              <a:t>Service Compatibility</a:t>
            </a:r>
            <a:endParaRPr lang="en-US" dirty="0"/>
          </a:p>
        </p:txBody>
      </p:sp>
    </p:spTree>
    <p:extLst>
      <p:ext uri="{BB962C8B-B14F-4D97-AF65-F5344CB8AC3E}">
        <p14:creationId xmlns:p14="http://schemas.microsoft.com/office/powerpoint/2010/main" val="117876431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5" y="1591056"/>
            <a:ext cx="7893171" cy="4822444"/>
          </a:xfrm>
        </p:spPr>
        <p:txBody>
          <a:bodyPr>
            <a:normAutofit fontScale="85000" lnSpcReduction="20000"/>
          </a:bodyPr>
          <a:lstStyle/>
          <a:p>
            <a:pPr marL="274320" lvl="1"/>
            <a:r>
              <a:rPr lang="en-US" dirty="0" smtClean="0"/>
              <a:t>CSDs </a:t>
            </a:r>
            <a:r>
              <a:rPr lang="en-US" dirty="0" smtClean="0"/>
              <a:t>can (should!) </a:t>
            </a:r>
            <a:r>
              <a:rPr lang="en-US" dirty="0" smtClean="0"/>
              <a:t>be refined </a:t>
            </a:r>
            <a:r>
              <a:rPr lang="en-US" dirty="0" smtClean="0"/>
              <a:t>iteratively over time – </a:t>
            </a:r>
            <a:r>
              <a:rPr lang="en-US" dirty="0" smtClean="0"/>
              <a:t>adding new service parameters, or even new service types</a:t>
            </a:r>
          </a:p>
          <a:p>
            <a:pPr marL="553720" lvl="2"/>
            <a:r>
              <a:rPr lang="en-US" dirty="0" smtClean="0"/>
              <a:t>Does not require a change to the NSI protocol(s)</a:t>
            </a:r>
          </a:p>
          <a:p>
            <a:r>
              <a:rPr lang="en-US" dirty="0" smtClean="0"/>
              <a:t>SDs may be modified by the service provider at any time.</a:t>
            </a:r>
          </a:p>
          <a:p>
            <a:r>
              <a:rPr lang="en-US" dirty="0" smtClean="0"/>
              <a:t>CSDs may be modified by consensus of the providers</a:t>
            </a:r>
          </a:p>
          <a:p>
            <a:endParaRPr lang="en-US" dirty="0" smtClean="0"/>
          </a:p>
          <a:p>
            <a:r>
              <a:rPr lang="en-US" dirty="0" smtClean="0"/>
              <a:t>Example:  A </a:t>
            </a:r>
            <a:r>
              <a:rPr lang="en-US" dirty="0"/>
              <a:t>NSI-CS Reservation request will specify: </a:t>
            </a:r>
          </a:p>
          <a:p>
            <a:pPr lvl="1"/>
            <a:r>
              <a:rPr lang="en-US" dirty="0" smtClean="0"/>
              <a:t>NSI Service </a:t>
            </a:r>
            <a:r>
              <a:rPr lang="en-US" dirty="0" err="1" smtClean="0"/>
              <a:t>typename</a:t>
            </a:r>
            <a:r>
              <a:rPr lang="en-US" dirty="0"/>
              <a:t>:</a:t>
            </a:r>
            <a:r>
              <a:rPr lang="en-US" dirty="0" smtClean="0"/>
              <a:t>  </a:t>
            </a:r>
          </a:p>
          <a:p>
            <a:pPr lvl="2"/>
            <a:r>
              <a:rPr lang="en-US" dirty="0" smtClean="0"/>
              <a:t>A string:  </a:t>
            </a:r>
            <a:r>
              <a:rPr lang="en-US" dirty="0"/>
              <a:t>“ETS</a:t>
            </a:r>
            <a:r>
              <a:rPr lang="en-US" dirty="0" smtClean="0"/>
              <a:t>”  interpreted locally by the PA NSA</a:t>
            </a:r>
          </a:p>
          <a:p>
            <a:pPr lvl="2"/>
            <a:r>
              <a:rPr lang="en-US" dirty="0" smtClean="0"/>
              <a:t>Or a URL pointing to the XML CSD doc: //</a:t>
            </a:r>
            <a:r>
              <a:rPr lang="en-US" dirty="0" err="1" smtClean="0"/>
              <a:t>nsi.nordu.net</a:t>
            </a:r>
            <a:r>
              <a:rPr lang="en-US" dirty="0" smtClean="0"/>
              <a:t>/</a:t>
            </a:r>
            <a:r>
              <a:rPr lang="en-US" dirty="0" err="1" smtClean="0"/>
              <a:t>ets</a:t>
            </a:r>
            <a:r>
              <a:rPr lang="en-US" dirty="0" smtClean="0"/>
              <a:t>/CSD </a:t>
            </a:r>
            <a:endParaRPr lang="en-US" dirty="0"/>
          </a:p>
          <a:p>
            <a:pPr lvl="1"/>
            <a:r>
              <a:rPr lang="en-US" dirty="0" smtClean="0"/>
              <a:t>Generic </a:t>
            </a:r>
            <a:r>
              <a:rPr lang="en-US" dirty="0"/>
              <a:t>service </a:t>
            </a:r>
            <a:r>
              <a:rPr lang="en-US" dirty="0" smtClean="0"/>
              <a:t>parameters: </a:t>
            </a:r>
            <a:endParaRPr lang="en-US" dirty="0"/>
          </a:p>
          <a:p>
            <a:pPr lvl="2"/>
            <a:r>
              <a:rPr lang="en-US" dirty="0"/>
              <a:t>Schedule  </a:t>
            </a:r>
          </a:p>
          <a:p>
            <a:pPr lvl="2"/>
            <a:r>
              <a:rPr lang="en-US" dirty="0" smtClean="0"/>
              <a:t>Authorization credentials</a:t>
            </a:r>
          </a:p>
          <a:p>
            <a:pPr lvl="2"/>
            <a:r>
              <a:rPr lang="en-US" dirty="0" smtClean="0"/>
              <a:t>Path object</a:t>
            </a:r>
            <a:endParaRPr lang="en-US" dirty="0"/>
          </a:p>
          <a:p>
            <a:pPr lvl="1"/>
            <a:r>
              <a:rPr lang="en-US" dirty="0"/>
              <a:t>Service specific parameters e.g.  </a:t>
            </a:r>
          </a:p>
          <a:p>
            <a:pPr lvl="2"/>
            <a:r>
              <a:rPr lang="en-US" dirty="0"/>
              <a:t>&lt;“bandwidth”, 5.0, “Gbps”&gt; </a:t>
            </a:r>
          </a:p>
          <a:p>
            <a:pPr lvl="2"/>
            <a:r>
              <a:rPr lang="en-US" dirty="0"/>
              <a:t> &lt;“</a:t>
            </a:r>
            <a:r>
              <a:rPr lang="en-US" dirty="0" err="1"/>
              <a:t>frameErrorRate</a:t>
            </a:r>
            <a:r>
              <a:rPr lang="en-US" dirty="0"/>
              <a:t>”, 10^-8, “</a:t>
            </a:r>
            <a:r>
              <a:rPr lang="en-US" dirty="0" err="1"/>
              <a:t>averageErrorsPerFrame</a:t>
            </a:r>
            <a:r>
              <a:rPr lang="en-US" dirty="0"/>
              <a:t>”&gt;</a:t>
            </a:r>
          </a:p>
          <a:p>
            <a:endParaRPr lang="en-US" dirty="0" smtClean="0"/>
          </a:p>
          <a:p>
            <a:pPr lvl="1"/>
            <a:endParaRPr lang="en-US" dirty="0"/>
          </a:p>
          <a:p>
            <a:endParaRPr lang="en-US" dirty="0"/>
          </a:p>
        </p:txBody>
      </p:sp>
      <p:sp>
        <p:nvSpPr>
          <p:cNvPr id="3" name="Title 2"/>
          <p:cNvSpPr>
            <a:spLocks noGrp="1"/>
          </p:cNvSpPr>
          <p:nvPr>
            <p:ph type="title"/>
          </p:nvPr>
        </p:nvSpPr>
        <p:spPr/>
        <p:txBody>
          <a:bodyPr/>
          <a:lstStyle/>
          <a:p>
            <a:r>
              <a:rPr lang="en-US" dirty="0" smtClean="0"/>
              <a:t>Service Definitions</a:t>
            </a:r>
            <a:endParaRPr lang="en-US" dirty="0"/>
          </a:p>
        </p:txBody>
      </p:sp>
    </p:spTree>
    <p:extLst>
      <p:ext uri="{BB962C8B-B14F-4D97-AF65-F5344CB8AC3E}">
        <p14:creationId xmlns:p14="http://schemas.microsoft.com/office/powerpoint/2010/main" val="416266509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Summary:</a:t>
            </a:r>
          </a:p>
          <a:p>
            <a:pPr lvl="1"/>
            <a:r>
              <a:rPr lang="en-US" dirty="0" smtClean="0"/>
              <a:t>NSI is a Framework </a:t>
            </a:r>
          </a:p>
          <a:p>
            <a:pPr lvl="1"/>
            <a:r>
              <a:rPr lang="en-US" dirty="0" smtClean="0"/>
              <a:t>There is a basic high level global topology model..</a:t>
            </a:r>
          </a:p>
          <a:p>
            <a:pPr lvl="1"/>
            <a:r>
              <a:rPr lang="en-US" dirty="0" smtClean="0"/>
              <a:t>And a set of protocols that work across this model</a:t>
            </a:r>
          </a:p>
          <a:p>
            <a:pPr lvl="1"/>
            <a:r>
              <a:rPr lang="en-US" dirty="0" smtClean="0"/>
              <a:t>NSI Connection Service protocol is first  out of the gate…</a:t>
            </a:r>
          </a:p>
          <a:p>
            <a:pPr lvl="1"/>
            <a:r>
              <a:rPr lang="en-US" dirty="0" smtClean="0"/>
              <a:t>Connection Life Cycle</a:t>
            </a:r>
          </a:p>
          <a:p>
            <a:pPr lvl="1"/>
            <a:r>
              <a:rPr lang="en-US" dirty="0" smtClean="0"/>
              <a:t>Service Tree – RAs, Pas,  …  </a:t>
            </a:r>
            <a:r>
              <a:rPr lang="en-US" dirty="0" err="1" smtClean="0"/>
              <a:t>uRA</a:t>
            </a:r>
            <a:r>
              <a:rPr lang="en-US" dirty="0" smtClean="0"/>
              <a:t>/</a:t>
            </a:r>
            <a:r>
              <a:rPr lang="en-US" dirty="0" err="1" smtClean="0"/>
              <a:t>uPA</a:t>
            </a:r>
            <a:r>
              <a:rPr lang="en-US" dirty="0" smtClean="0"/>
              <a:t>/</a:t>
            </a:r>
            <a:r>
              <a:rPr lang="en-US" dirty="0" smtClean="0"/>
              <a:t>Aggregators</a:t>
            </a:r>
          </a:p>
          <a:p>
            <a:pPr lvl="1"/>
            <a:r>
              <a:rPr lang="en-US" dirty="0" smtClean="0"/>
              <a:t>Service Definitions …</a:t>
            </a:r>
            <a:endParaRPr lang="en-US" dirty="0" smtClean="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06789376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a:t>
            </a:r>
            <a:br>
              <a:rPr lang="en-US" dirty="0" smtClean="0"/>
            </a:br>
            <a:r>
              <a:rPr lang="en-US" dirty="0" smtClean="0"/>
              <a:t>Basic Connection Life Cycle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29652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a:xfrm>
            <a:off x="0" y="6451600"/>
            <a:ext cx="9143999" cy="387350"/>
          </a:xfrm>
          <a:prstGeom prst="rect">
            <a:avLst/>
          </a:prstGeom>
          <a:gradFill flip="none" rotWithShape="1">
            <a:gsLst>
              <a:gs pos="35000">
                <a:srgbClr val="FF6600"/>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 name="Group 48"/>
          <p:cNvGrpSpPr/>
          <p:nvPr/>
        </p:nvGrpSpPr>
        <p:grpSpPr>
          <a:xfrm>
            <a:off x="3738034" y="4593382"/>
            <a:ext cx="2455332" cy="1794083"/>
            <a:chOff x="3865033" y="5296124"/>
            <a:chExt cx="2019299" cy="1408626"/>
          </a:xfrm>
        </p:grpSpPr>
        <p:sp>
          <p:nvSpPr>
            <p:cNvPr id="44" name="Oval 43"/>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Oval 53"/>
          <p:cNvSpPr/>
          <p:nvPr/>
        </p:nvSpPr>
        <p:spPr>
          <a:xfrm>
            <a:off x="4618452" y="4287814"/>
            <a:ext cx="596899" cy="617115"/>
          </a:xfrm>
          <a:prstGeom prst="ellipse">
            <a:avLst/>
          </a:prstGeom>
          <a:gradFill flip="none" rotWithShape="1">
            <a:gsLst>
              <a:gs pos="48000">
                <a:srgbClr val="FF0000"/>
              </a:gs>
              <a:gs pos="73000">
                <a:srgbClr val="008000"/>
              </a:gs>
            </a:gsLst>
            <a:lin ang="5400000" scaled="0"/>
            <a:tileRect/>
          </a:gra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42547" y="1384300"/>
            <a:ext cx="7844253" cy="2413000"/>
          </a:xfrm>
        </p:spPr>
        <p:txBody>
          <a:bodyPr>
            <a:normAutofit fontScale="85000" lnSpcReduction="10000"/>
          </a:bodyPr>
          <a:lstStyle/>
          <a:p>
            <a:r>
              <a:rPr lang="en-US" dirty="0" smtClean="0"/>
              <a:t>Objective:  Demonstrate the ability to set up and utilize a simple NSI testing facility.</a:t>
            </a:r>
            <a:endParaRPr lang="en-US" dirty="0"/>
          </a:p>
          <a:p>
            <a:r>
              <a:rPr lang="en-US" dirty="0" smtClean="0"/>
              <a:t>This exercise will have the student construct a small NSI network service domain consisting of network infrastructure (a single switch), and NSA (a PC running one of the NSA variants), and two end systems between which connections can be set up and verified. </a:t>
            </a:r>
          </a:p>
          <a:p>
            <a:r>
              <a:rPr lang="en-US" dirty="0" smtClean="0"/>
              <a:t>Students can initiate the Reservation request from the command line tools or a Web GUI.</a:t>
            </a:r>
          </a:p>
        </p:txBody>
      </p:sp>
      <p:sp>
        <p:nvSpPr>
          <p:cNvPr id="3" name="Title 2"/>
          <p:cNvSpPr>
            <a:spLocks noGrp="1"/>
          </p:cNvSpPr>
          <p:nvPr>
            <p:ph type="title"/>
          </p:nvPr>
        </p:nvSpPr>
        <p:spPr/>
        <p:txBody>
          <a:bodyPr>
            <a:normAutofit fontScale="90000"/>
          </a:bodyPr>
          <a:lstStyle/>
          <a:p>
            <a:r>
              <a:rPr lang="en-US" dirty="0" smtClean="0"/>
              <a:t>Exercise #1 Basic Connection Life Cycle</a:t>
            </a:r>
            <a:endParaRPr lang="en-US" dirty="0"/>
          </a:p>
        </p:txBody>
      </p:sp>
      <p:cxnSp>
        <p:nvCxnSpPr>
          <p:cNvPr id="27" name="Straight Connector 26"/>
          <p:cNvCxnSpPr/>
          <p:nvPr/>
        </p:nvCxnSpPr>
        <p:spPr>
          <a:xfrm>
            <a:off x="4796482" y="5166359"/>
            <a:ext cx="0" cy="517102"/>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60" idx="6"/>
          </p:cNvCxnSpPr>
          <p:nvPr/>
        </p:nvCxnSpPr>
        <p:spPr>
          <a:xfrm>
            <a:off x="3841751" y="5682190"/>
            <a:ext cx="954731"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endCxn id="59" idx="2"/>
          </p:cNvCxnSpPr>
          <p:nvPr/>
        </p:nvCxnSpPr>
        <p:spPr>
          <a:xfrm flipV="1">
            <a:off x="5018732" y="5682190"/>
            <a:ext cx="1030701" cy="5504"/>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018732" y="5166359"/>
            <a:ext cx="0" cy="517102"/>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900198" y="4626082"/>
            <a:ext cx="0" cy="517102"/>
          </a:xfrm>
          <a:prstGeom prst="line">
            <a:avLst/>
          </a:prstGeom>
          <a:ln w="12700" cap="rnd" cmpd="sng">
            <a:solidFill>
              <a:srgbClr val="FFFF00"/>
            </a:solidFill>
            <a:prstDash val="sysDash"/>
          </a:ln>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4680064" y="4355373"/>
            <a:ext cx="508000" cy="508000"/>
          </a:xfrm>
          <a:prstGeom prst="rect">
            <a:avLst/>
          </a:prstGeom>
        </p:spPr>
      </p:pic>
      <p:pic>
        <p:nvPicPr>
          <p:cNvPr id="6" name="Picture 5"/>
          <p:cNvPicPr>
            <a:picLocks noChangeAspect="1"/>
          </p:cNvPicPr>
          <p:nvPr/>
        </p:nvPicPr>
        <p:blipFill rotWithShape="1">
          <a:blip r:embed="rId3">
            <a:clrChange>
              <a:clrFrom>
                <a:srgbClr val="FFFFFF"/>
              </a:clrFrom>
              <a:clrTo>
                <a:srgbClr val="FFFFFF">
                  <a:alpha val="0"/>
                </a:srgbClr>
              </a:clrTo>
            </a:clrChange>
          </a:blip>
          <a:srcRect t="39737" b="40789"/>
          <a:stretch/>
        </p:blipFill>
        <p:spPr>
          <a:xfrm>
            <a:off x="4280130" y="5065414"/>
            <a:ext cx="1371600" cy="267101"/>
          </a:xfrm>
          <a:prstGeom prst="rect">
            <a:avLst/>
          </a:prstGeom>
        </p:spPr>
      </p:pic>
      <p:sp>
        <p:nvSpPr>
          <p:cNvPr id="57" name="TextBox 56"/>
          <p:cNvSpPr txBox="1"/>
          <p:nvPr/>
        </p:nvSpPr>
        <p:spPr>
          <a:xfrm>
            <a:off x="2424747" y="5980389"/>
            <a:ext cx="1952089" cy="369332"/>
          </a:xfrm>
          <a:prstGeom prst="rect">
            <a:avLst/>
          </a:prstGeom>
          <a:noFill/>
        </p:spPr>
        <p:txBody>
          <a:bodyPr wrap="none" rtlCol="0">
            <a:spAutoFit/>
          </a:bodyPr>
          <a:lstStyle/>
          <a:p>
            <a:r>
              <a:rPr lang="en-US" dirty="0" smtClean="0"/>
              <a:t>STPs:  </a:t>
            </a:r>
            <a:r>
              <a:rPr lang="en-US" b="1" dirty="0" smtClean="0"/>
              <a:t>ES1-[80..83]</a:t>
            </a:r>
            <a:endParaRPr lang="en-US" b="1" dirty="0"/>
          </a:p>
        </p:txBody>
      </p:sp>
      <p:sp>
        <p:nvSpPr>
          <p:cNvPr id="58" name="TextBox 57"/>
          <p:cNvSpPr txBox="1"/>
          <p:nvPr/>
        </p:nvSpPr>
        <p:spPr>
          <a:xfrm>
            <a:off x="5738513" y="5980389"/>
            <a:ext cx="1972828" cy="369332"/>
          </a:xfrm>
          <a:prstGeom prst="rect">
            <a:avLst/>
          </a:prstGeom>
          <a:noFill/>
        </p:spPr>
        <p:txBody>
          <a:bodyPr wrap="none" rtlCol="0">
            <a:spAutoFit/>
          </a:bodyPr>
          <a:lstStyle/>
          <a:p>
            <a:r>
              <a:rPr lang="en-US" dirty="0" smtClean="0"/>
              <a:t>STPs</a:t>
            </a:r>
            <a:r>
              <a:rPr lang="en-US" b="1" dirty="0"/>
              <a:t>:</a:t>
            </a:r>
            <a:r>
              <a:rPr lang="en-US" b="1" dirty="0" smtClean="0"/>
              <a:t>  ES2-[80..83]</a:t>
            </a:r>
            <a:endParaRPr lang="en-US" b="1" dirty="0"/>
          </a:p>
        </p:txBody>
      </p:sp>
      <p:sp>
        <p:nvSpPr>
          <p:cNvPr id="61" name="TextBox 60"/>
          <p:cNvSpPr txBox="1"/>
          <p:nvPr/>
        </p:nvSpPr>
        <p:spPr>
          <a:xfrm>
            <a:off x="5076620" y="4804630"/>
            <a:ext cx="1554031" cy="338554"/>
          </a:xfrm>
          <a:prstGeom prst="rect">
            <a:avLst/>
          </a:prstGeom>
          <a:noFill/>
        </p:spPr>
        <p:txBody>
          <a:bodyPr wrap="none" rtlCol="0">
            <a:spAutoFit/>
          </a:bodyPr>
          <a:lstStyle/>
          <a:p>
            <a:r>
              <a:rPr lang="en-US" sz="1600" dirty="0" smtClean="0"/>
              <a:t>Ethernet switch</a:t>
            </a:r>
            <a:endParaRPr lang="en-US" sz="1600" b="1" dirty="0"/>
          </a:p>
        </p:txBody>
      </p:sp>
      <p:pic>
        <p:nvPicPr>
          <p:cNvPr id="64" name="Picture 63" descr="quon_sit_type_laptop_computer_md_clr.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747" y="4243121"/>
            <a:ext cx="1397000" cy="1778000"/>
          </a:xfrm>
          <a:prstGeom prst="rect">
            <a:avLst/>
          </a:prstGeom>
        </p:spPr>
      </p:pic>
      <p:cxnSp>
        <p:nvCxnSpPr>
          <p:cNvPr id="66" name="Straight Arrow Connector 65"/>
          <p:cNvCxnSpPr>
            <a:stCxn id="55" idx="1"/>
          </p:cNvCxnSpPr>
          <p:nvPr/>
        </p:nvCxnSpPr>
        <p:spPr>
          <a:xfrm rot="10800000" flipV="1">
            <a:off x="2108200" y="4551649"/>
            <a:ext cx="2550588" cy="1184143"/>
          </a:xfrm>
          <a:prstGeom prst="curvedConnector3">
            <a:avLst>
              <a:gd name="adj1" fmla="val 50000"/>
            </a:avLst>
          </a:prstGeom>
          <a:ln w="38100" cmpd="sng">
            <a:solidFill>
              <a:srgbClr val="FF66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1816198" y="5836455"/>
            <a:ext cx="584002" cy="369332"/>
          </a:xfrm>
          <a:prstGeom prst="rect">
            <a:avLst/>
          </a:prstGeom>
          <a:noFill/>
        </p:spPr>
        <p:txBody>
          <a:bodyPr wrap="none" rtlCol="0">
            <a:spAutoFit/>
          </a:bodyPr>
          <a:lstStyle/>
          <a:p>
            <a:r>
              <a:rPr lang="en-US" b="1" dirty="0" smtClean="0">
                <a:solidFill>
                  <a:srgbClr val="000000"/>
                </a:solidFill>
              </a:rPr>
              <a:t>=</a:t>
            </a:r>
            <a:r>
              <a:rPr lang="en-US" b="1" dirty="0" smtClean="0">
                <a:solidFill>
                  <a:srgbClr val="FF6600"/>
                </a:solidFill>
              </a:rPr>
              <a:t>RA</a:t>
            </a:r>
            <a:endParaRPr lang="en-US" b="1" dirty="0">
              <a:solidFill>
                <a:srgbClr val="FF6600"/>
              </a:solidFill>
            </a:endParaRPr>
          </a:p>
        </p:txBody>
      </p:sp>
      <p:sp>
        <p:nvSpPr>
          <p:cNvPr id="73" name="TextBox 72"/>
          <p:cNvSpPr txBox="1"/>
          <p:nvPr/>
        </p:nvSpPr>
        <p:spPr>
          <a:xfrm>
            <a:off x="5154674" y="4197707"/>
            <a:ext cx="453970" cy="369332"/>
          </a:xfrm>
          <a:prstGeom prst="rect">
            <a:avLst/>
          </a:prstGeom>
          <a:noFill/>
        </p:spPr>
        <p:txBody>
          <a:bodyPr wrap="none" rtlCol="0">
            <a:spAutoFit/>
          </a:bodyPr>
          <a:lstStyle/>
          <a:p>
            <a:r>
              <a:rPr lang="en-US" b="1" dirty="0">
                <a:solidFill>
                  <a:srgbClr val="FF6600"/>
                </a:solidFill>
              </a:rPr>
              <a:t>P</a:t>
            </a:r>
            <a:r>
              <a:rPr lang="en-US" b="1" dirty="0" smtClean="0">
                <a:solidFill>
                  <a:srgbClr val="FF6600"/>
                </a:solidFill>
              </a:rPr>
              <a:t>A</a:t>
            </a:r>
            <a:endParaRPr lang="en-US" b="1" dirty="0">
              <a:solidFill>
                <a:srgbClr val="FF6600"/>
              </a:solidFill>
            </a:endParaRPr>
          </a:p>
        </p:txBody>
      </p:sp>
      <p:sp>
        <p:nvSpPr>
          <p:cNvPr id="74" name="TextBox 73"/>
          <p:cNvSpPr txBox="1"/>
          <p:nvPr/>
        </p:nvSpPr>
        <p:spPr>
          <a:xfrm>
            <a:off x="2635198" y="4880748"/>
            <a:ext cx="821371" cy="369332"/>
          </a:xfrm>
          <a:prstGeom prst="rect">
            <a:avLst/>
          </a:prstGeom>
          <a:noFill/>
        </p:spPr>
        <p:txBody>
          <a:bodyPr wrap="none" rtlCol="0">
            <a:spAutoFit/>
          </a:bodyPr>
          <a:lstStyle/>
          <a:p>
            <a:r>
              <a:rPr lang="en-US" b="1" dirty="0" smtClean="0">
                <a:solidFill>
                  <a:srgbClr val="FF6600"/>
                </a:solidFill>
              </a:rPr>
              <a:t>NSI CS</a:t>
            </a:r>
            <a:endParaRPr lang="en-US" b="1" dirty="0">
              <a:solidFill>
                <a:srgbClr val="FF6600"/>
              </a:solidFill>
            </a:endParaRPr>
          </a:p>
        </p:txBody>
      </p:sp>
      <p:sp>
        <p:nvSpPr>
          <p:cNvPr id="77" name="Lightning Bolt 76"/>
          <p:cNvSpPr/>
          <p:nvPr/>
        </p:nvSpPr>
        <p:spPr bwMode="auto">
          <a:xfrm rot="2011470">
            <a:off x="4818788" y="4792888"/>
            <a:ext cx="200120" cy="266068"/>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9" name="TextBox 78"/>
          <p:cNvSpPr txBox="1"/>
          <p:nvPr/>
        </p:nvSpPr>
        <p:spPr>
          <a:xfrm>
            <a:off x="4237795" y="4627702"/>
            <a:ext cx="622286" cy="338554"/>
          </a:xfrm>
          <a:prstGeom prst="rect">
            <a:avLst/>
          </a:prstGeom>
          <a:noFill/>
        </p:spPr>
        <p:txBody>
          <a:bodyPr wrap="none" rtlCol="0">
            <a:spAutoFit/>
          </a:bodyPr>
          <a:lstStyle/>
          <a:p>
            <a:r>
              <a:rPr lang="en-US" sz="1600" dirty="0" smtClean="0"/>
              <a:t>NRM</a:t>
            </a:r>
            <a:endParaRPr lang="en-US" sz="1600" dirty="0"/>
          </a:p>
        </p:txBody>
      </p:sp>
      <p:sp>
        <p:nvSpPr>
          <p:cNvPr id="83" name="TextBox 82"/>
          <p:cNvSpPr txBox="1"/>
          <p:nvPr/>
        </p:nvSpPr>
        <p:spPr>
          <a:xfrm>
            <a:off x="685800" y="5235494"/>
            <a:ext cx="559092" cy="369332"/>
          </a:xfrm>
          <a:prstGeom prst="rect">
            <a:avLst/>
          </a:prstGeom>
          <a:noFill/>
        </p:spPr>
        <p:txBody>
          <a:bodyPr wrap="none" rtlCol="0">
            <a:spAutoFit/>
          </a:bodyPr>
          <a:lstStyle/>
          <a:p>
            <a:r>
              <a:rPr lang="en-US" b="1" dirty="0" smtClean="0"/>
              <a:t>You</a:t>
            </a:r>
            <a:endParaRPr lang="en-US" b="1" dirty="0"/>
          </a:p>
        </p:txBody>
      </p:sp>
      <p:sp>
        <p:nvSpPr>
          <p:cNvPr id="84" name="TextBox 83"/>
          <p:cNvSpPr txBox="1"/>
          <p:nvPr/>
        </p:nvSpPr>
        <p:spPr>
          <a:xfrm>
            <a:off x="628669" y="5836455"/>
            <a:ext cx="1341984" cy="369332"/>
          </a:xfrm>
          <a:prstGeom prst="rect">
            <a:avLst/>
          </a:prstGeom>
          <a:noFill/>
        </p:spPr>
        <p:txBody>
          <a:bodyPr wrap="none" rtlCol="0">
            <a:spAutoFit/>
          </a:bodyPr>
          <a:lstStyle/>
          <a:p>
            <a:r>
              <a:rPr lang="en-US" b="1" dirty="0" smtClean="0"/>
              <a:t>Your laptop</a:t>
            </a:r>
            <a:endParaRPr lang="en-US" b="1" dirty="0"/>
          </a:p>
        </p:txBody>
      </p:sp>
      <p:grpSp>
        <p:nvGrpSpPr>
          <p:cNvPr id="50" name="Group 49"/>
          <p:cNvGrpSpPr/>
          <p:nvPr/>
        </p:nvGrpSpPr>
        <p:grpSpPr>
          <a:xfrm>
            <a:off x="3738034" y="4596372"/>
            <a:ext cx="2455332" cy="1794083"/>
            <a:chOff x="3865033" y="5296124"/>
            <a:chExt cx="2019299" cy="1408626"/>
          </a:xfrm>
          <a:solidFill>
            <a:schemeClr val="bg2">
              <a:lumMod val="90000"/>
            </a:schemeClr>
          </a:solidFill>
        </p:grpSpPr>
        <p:sp>
          <p:nvSpPr>
            <p:cNvPr id="51" name="Oval 50"/>
            <p:cNvSpPr/>
            <p:nvPr/>
          </p:nvSpPr>
          <p:spPr>
            <a:xfrm>
              <a:off x="3865033" y="5466948"/>
              <a:ext cx="2019299" cy="1030369"/>
            </a:xfrm>
            <a:prstGeom prst="ellipse">
              <a:avLst/>
            </a:prstGeom>
            <a:grp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4144432" y="5296124"/>
              <a:ext cx="935567" cy="1408626"/>
            </a:xfrm>
            <a:prstGeom prst="ellipse">
              <a:avLst/>
            </a:prstGeom>
            <a:grp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4737100" y="5296124"/>
              <a:ext cx="867833" cy="1408625"/>
            </a:xfrm>
            <a:prstGeom prst="ellipse">
              <a:avLst/>
            </a:prstGeom>
            <a:grp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6" name="TextBox 55"/>
          <p:cNvSpPr txBox="1"/>
          <p:nvPr/>
        </p:nvSpPr>
        <p:spPr>
          <a:xfrm>
            <a:off x="3916659" y="5118078"/>
            <a:ext cx="2181457" cy="646331"/>
          </a:xfrm>
          <a:prstGeom prst="rect">
            <a:avLst/>
          </a:prstGeom>
          <a:noFill/>
        </p:spPr>
        <p:txBody>
          <a:bodyPr wrap="none" rtlCol="0">
            <a:spAutoFit/>
          </a:bodyPr>
          <a:lstStyle/>
          <a:p>
            <a:pPr algn="ctr"/>
            <a:r>
              <a:rPr lang="en-US" dirty="0" smtClean="0"/>
              <a:t>NSI Network Service </a:t>
            </a:r>
          </a:p>
          <a:p>
            <a:pPr algn="ctr"/>
            <a:r>
              <a:rPr lang="en-US" dirty="0" smtClean="0"/>
              <a:t>Domain</a:t>
            </a:r>
          </a:p>
        </p:txBody>
      </p:sp>
      <p:sp>
        <p:nvSpPr>
          <p:cNvPr id="47" name="Oval 46"/>
          <p:cNvSpPr/>
          <p:nvPr/>
        </p:nvSpPr>
        <p:spPr>
          <a:xfrm>
            <a:off x="4614449" y="4298534"/>
            <a:ext cx="596899" cy="617115"/>
          </a:xfrm>
          <a:prstGeom prst="ellipse">
            <a:avLst/>
          </a:prstGeom>
          <a:solidFill>
            <a:srgbClr val="FF0000"/>
          </a:solidFill>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4658788" y="4382373"/>
            <a:ext cx="556563" cy="338554"/>
          </a:xfrm>
          <a:prstGeom prst="rect">
            <a:avLst/>
          </a:prstGeom>
          <a:noFill/>
        </p:spPr>
        <p:txBody>
          <a:bodyPr wrap="none" rtlCol="0">
            <a:spAutoFit/>
          </a:bodyPr>
          <a:lstStyle/>
          <a:p>
            <a:r>
              <a:rPr lang="en-US" sz="1600" dirty="0" smtClean="0"/>
              <a:t>NSA</a:t>
            </a:r>
            <a:endParaRPr lang="en-US" sz="1600" dirty="0"/>
          </a:p>
        </p:txBody>
      </p:sp>
      <p:sp>
        <p:nvSpPr>
          <p:cNvPr id="78" name="TextBox 77"/>
          <p:cNvSpPr txBox="1"/>
          <p:nvPr/>
        </p:nvSpPr>
        <p:spPr>
          <a:xfrm>
            <a:off x="4387641" y="5795723"/>
            <a:ext cx="1262184" cy="369332"/>
          </a:xfrm>
          <a:prstGeom prst="rect">
            <a:avLst/>
          </a:prstGeom>
          <a:noFill/>
        </p:spPr>
        <p:txBody>
          <a:bodyPr wrap="none" rtlCol="0">
            <a:spAutoFit/>
          </a:bodyPr>
          <a:lstStyle/>
          <a:p>
            <a:pPr algn="ctr"/>
            <a:r>
              <a:rPr lang="en-US" b="1" dirty="0" smtClean="0"/>
              <a:t>“</a:t>
            </a:r>
            <a:r>
              <a:rPr lang="en-US" b="1" dirty="0" err="1"/>
              <a:t>m</a:t>
            </a:r>
            <a:r>
              <a:rPr lang="en-US" b="1" dirty="0" err="1" smtClean="0"/>
              <a:t>aui.ets</a:t>
            </a:r>
            <a:r>
              <a:rPr lang="en-US" b="1" dirty="0" smtClean="0"/>
              <a:t>”</a:t>
            </a:r>
            <a:endParaRPr lang="en-US" b="1" dirty="0"/>
          </a:p>
        </p:txBody>
      </p:sp>
      <p:pic>
        <p:nvPicPr>
          <p:cNvPr id="42" name="Picture 41"/>
          <p:cNvPicPr>
            <a:picLocks noChangeAspect="1"/>
          </p:cNvPicPr>
          <p:nvPr/>
        </p:nvPicPr>
        <p:blipFill>
          <a:blip r:embed="rId5"/>
          <a:stretch>
            <a:fillRect/>
          </a:stretch>
        </p:blipFill>
        <p:spPr>
          <a:xfrm>
            <a:off x="3160179" y="5326854"/>
            <a:ext cx="694267" cy="694267"/>
          </a:xfrm>
          <a:prstGeom prst="rect">
            <a:avLst/>
          </a:prstGeom>
        </p:spPr>
      </p:pic>
      <p:pic>
        <p:nvPicPr>
          <p:cNvPr id="43" name="Picture 42"/>
          <p:cNvPicPr>
            <a:picLocks noChangeAspect="1"/>
          </p:cNvPicPr>
          <p:nvPr/>
        </p:nvPicPr>
        <p:blipFill>
          <a:blip r:embed="rId5"/>
          <a:stretch>
            <a:fillRect/>
          </a:stretch>
        </p:blipFill>
        <p:spPr>
          <a:xfrm>
            <a:off x="6068490" y="5332515"/>
            <a:ext cx="694267" cy="694267"/>
          </a:xfrm>
          <a:prstGeom prst="rect">
            <a:avLst/>
          </a:prstGeom>
        </p:spPr>
      </p:pic>
      <p:sp>
        <p:nvSpPr>
          <p:cNvPr id="59" name="Oval 58"/>
          <p:cNvSpPr/>
          <p:nvPr/>
        </p:nvSpPr>
        <p:spPr>
          <a:xfrm>
            <a:off x="6049433" y="562858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738034" y="562858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Freeform 89"/>
          <p:cNvSpPr/>
          <p:nvPr/>
        </p:nvSpPr>
        <p:spPr>
          <a:xfrm>
            <a:off x="3841751" y="5118078"/>
            <a:ext cx="2207681" cy="594336"/>
          </a:xfrm>
          <a:custGeom>
            <a:avLst/>
            <a:gdLst>
              <a:gd name="connsiteX0" fmla="*/ 2400300 w 2400300"/>
              <a:gd name="connsiteY0" fmla="*/ 189534 h 634686"/>
              <a:gd name="connsiteX1" fmla="*/ 571500 w 2400300"/>
              <a:gd name="connsiteY1" fmla="*/ 15967 h 634686"/>
              <a:gd name="connsiteX2" fmla="*/ 550333 w 2400300"/>
              <a:gd name="connsiteY2" fmla="*/ 545134 h 634686"/>
              <a:gd name="connsiteX3" fmla="*/ 0 w 2400300"/>
              <a:gd name="connsiteY3" fmla="*/ 634034 h 634686"/>
              <a:gd name="connsiteX4" fmla="*/ 0 w 2400300"/>
              <a:gd name="connsiteY4" fmla="*/ 634034 h 634686"/>
              <a:gd name="connsiteX0" fmla="*/ 2201333 w 2201333"/>
              <a:gd name="connsiteY0" fmla="*/ 635512 h 635512"/>
              <a:gd name="connsiteX1" fmla="*/ 571500 w 2201333"/>
              <a:gd name="connsiteY1" fmla="*/ 512 h 635512"/>
              <a:gd name="connsiteX2" fmla="*/ 550333 w 2201333"/>
              <a:gd name="connsiteY2" fmla="*/ 529679 h 635512"/>
              <a:gd name="connsiteX3" fmla="*/ 0 w 2201333"/>
              <a:gd name="connsiteY3" fmla="*/ 618579 h 635512"/>
              <a:gd name="connsiteX4" fmla="*/ 0 w 2201333"/>
              <a:gd name="connsiteY4" fmla="*/ 618579 h 635512"/>
              <a:gd name="connsiteX0" fmla="*/ 2201333 w 2201333"/>
              <a:gd name="connsiteY0" fmla="*/ 635512 h 635512"/>
              <a:gd name="connsiteX1" fmla="*/ 571500 w 2201333"/>
              <a:gd name="connsiteY1" fmla="*/ 512 h 635512"/>
              <a:gd name="connsiteX2" fmla="*/ 550333 w 2201333"/>
              <a:gd name="connsiteY2" fmla="*/ 529679 h 635512"/>
              <a:gd name="connsiteX3" fmla="*/ 0 w 2201333"/>
              <a:gd name="connsiteY3" fmla="*/ 618579 h 635512"/>
              <a:gd name="connsiteX4" fmla="*/ 0 w 2201333"/>
              <a:gd name="connsiteY4" fmla="*/ 618579 h 635512"/>
              <a:gd name="connsiteX0" fmla="*/ 2225203 w 2225203"/>
              <a:gd name="connsiteY0" fmla="*/ 635512 h 690545"/>
              <a:gd name="connsiteX1" fmla="*/ 595370 w 2225203"/>
              <a:gd name="connsiteY1" fmla="*/ 512 h 690545"/>
              <a:gd name="connsiteX2" fmla="*/ 574203 w 2225203"/>
              <a:gd name="connsiteY2" fmla="*/ 529679 h 690545"/>
              <a:gd name="connsiteX3" fmla="*/ 23870 w 2225203"/>
              <a:gd name="connsiteY3" fmla="*/ 618579 h 690545"/>
              <a:gd name="connsiteX4" fmla="*/ 108536 w 2225203"/>
              <a:gd name="connsiteY4" fmla="*/ 690545 h 690545"/>
              <a:gd name="connsiteX0" fmla="*/ 2213263 w 2213263"/>
              <a:gd name="connsiteY0" fmla="*/ 635512 h 690576"/>
              <a:gd name="connsiteX1" fmla="*/ 583430 w 2213263"/>
              <a:gd name="connsiteY1" fmla="*/ 512 h 690576"/>
              <a:gd name="connsiteX2" fmla="*/ 562263 w 2213263"/>
              <a:gd name="connsiteY2" fmla="*/ 529679 h 690576"/>
              <a:gd name="connsiteX3" fmla="*/ 11930 w 2213263"/>
              <a:gd name="connsiteY3" fmla="*/ 618579 h 690576"/>
              <a:gd name="connsiteX4" fmla="*/ 96596 w 2213263"/>
              <a:gd name="connsiteY4" fmla="*/ 690545 h 690576"/>
              <a:gd name="connsiteX0" fmla="*/ 2116667 w 2116667"/>
              <a:gd name="connsiteY0" fmla="*/ 635517 h 690631"/>
              <a:gd name="connsiteX1" fmla="*/ 486834 w 2116667"/>
              <a:gd name="connsiteY1" fmla="*/ 517 h 690631"/>
              <a:gd name="connsiteX2" fmla="*/ 465667 w 2116667"/>
              <a:gd name="connsiteY2" fmla="*/ 529684 h 690631"/>
              <a:gd name="connsiteX3" fmla="*/ 351367 w 2116667"/>
              <a:gd name="connsiteY3" fmla="*/ 648217 h 690631"/>
              <a:gd name="connsiteX4" fmla="*/ 0 w 2116667"/>
              <a:gd name="connsiteY4" fmla="*/ 690550 h 690631"/>
              <a:gd name="connsiteX0" fmla="*/ 2230967 w 2230967"/>
              <a:gd name="connsiteY0" fmla="*/ 635517 h 653899"/>
              <a:gd name="connsiteX1" fmla="*/ 601134 w 2230967"/>
              <a:gd name="connsiteY1" fmla="*/ 517 h 653899"/>
              <a:gd name="connsiteX2" fmla="*/ 579967 w 2230967"/>
              <a:gd name="connsiteY2" fmla="*/ 529684 h 653899"/>
              <a:gd name="connsiteX3" fmla="*/ 465667 w 2230967"/>
              <a:gd name="connsiteY3" fmla="*/ 648217 h 653899"/>
              <a:gd name="connsiteX4" fmla="*/ 0 w 2230967"/>
              <a:gd name="connsiteY4" fmla="*/ 635516 h 653899"/>
              <a:gd name="connsiteX0" fmla="*/ 2230967 w 2230967"/>
              <a:gd name="connsiteY0" fmla="*/ 635517 h 654470"/>
              <a:gd name="connsiteX1" fmla="*/ 601134 w 2230967"/>
              <a:gd name="connsiteY1" fmla="*/ 517 h 654470"/>
              <a:gd name="connsiteX2" fmla="*/ 579967 w 2230967"/>
              <a:gd name="connsiteY2" fmla="*/ 529684 h 654470"/>
              <a:gd name="connsiteX3" fmla="*/ 465667 w 2230967"/>
              <a:gd name="connsiteY3" fmla="*/ 648217 h 654470"/>
              <a:gd name="connsiteX4" fmla="*/ 0 w 2230967"/>
              <a:gd name="connsiteY4" fmla="*/ 635516 h 654470"/>
              <a:gd name="connsiteX0" fmla="*/ 2230967 w 2230967"/>
              <a:gd name="connsiteY0" fmla="*/ 635515 h 644765"/>
              <a:gd name="connsiteX1" fmla="*/ 601134 w 2230967"/>
              <a:gd name="connsiteY1" fmla="*/ 515 h 644765"/>
              <a:gd name="connsiteX2" fmla="*/ 579967 w 2230967"/>
              <a:gd name="connsiteY2" fmla="*/ 529682 h 644765"/>
              <a:gd name="connsiteX3" fmla="*/ 833967 w 2230967"/>
              <a:gd name="connsiteY3" fmla="*/ 635515 h 644765"/>
              <a:gd name="connsiteX4" fmla="*/ 0 w 2230967"/>
              <a:gd name="connsiteY4" fmla="*/ 635514 h 644765"/>
              <a:gd name="connsiteX0" fmla="*/ 2230967 w 2230967"/>
              <a:gd name="connsiteY0" fmla="*/ 635515 h 655960"/>
              <a:gd name="connsiteX1" fmla="*/ 601134 w 2230967"/>
              <a:gd name="connsiteY1" fmla="*/ 515 h 655960"/>
              <a:gd name="connsiteX2" fmla="*/ 579967 w 2230967"/>
              <a:gd name="connsiteY2" fmla="*/ 529682 h 655960"/>
              <a:gd name="connsiteX3" fmla="*/ 833967 w 2230967"/>
              <a:gd name="connsiteY3" fmla="*/ 635515 h 655960"/>
              <a:gd name="connsiteX4" fmla="*/ 0 w 2230967"/>
              <a:gd name="connsiteY4" fmla="*/ 635514 h 655960"/>
              <a:gd name="connsiteX0" fmla="*/ 2230967 w 2230967"/>
              <a:gd name="connsiteY0" fmla="*/ 635515 h 655960"/>
              <a:gd name="connsiteX1" fmla="*/ 601134 w 2230967"/>
              <a:gd name="connsiteY1" fmla="*/ 515 h 655960"/>
              <a:gd name="connsiteX2" fmla="*/ 579967 w 2230967"/>
              <a:gd name="connsiteY2" fmla="*/ 529682 h 655960"/>
              <a:gd name="connsiteX3" fmla="*/ 833967 w 2230967"/>
              <a:gd name="connsiteY3" fmla="*/ 635515 h 655960"/>
              <a:gd name="connsiteX4" fmla="*/ 0 w 2230967"/>
              <a:gd name="connsiteY4" fmla="*/ 635514 h 655960"/>
              <a:gd name="connsiteX0" fmla="*/ 2230967 w 2230967"/>
              <a:gd name="connsiteY0" fmla="*/ 635515 h 655960"/>
              <a:gd name="connsiteX1" fmla="*/ 601134 w 2230967"/>
              <a:gd name="connsiteY1" fmla="*/ 515 h 655960"/>
              <a:gd name="connsiteX2" fmla="*/ 579967 w 2230967"/>
              <a:gd name="connsiteY2" fmla="*/ 529682 h 655960"/>
              <a:gd name="connsiteX3" fmla="*/ 833967 w 2230967"/>
              <a:gd name="connsiteY3" fmla="*/ 635515 h 655960"/>
              <a:gd name="connsiteX4" fmla="*/ 0 w 2230967"/>
              <a:gd name="connsiteY4" fmla="*/ 635514 h 655960"/>
              <a:gd name="connsiteX0" fmla="*/ 2230967 w 2230967"/>
              <a:gd name="connsiteY0" fmla="*/ 646274 h 666719"/>
              <a:gd name="connsiteX1" fmla="*/ 601134 w 2230967"/>
              <a:gd name="connsiteY1" fmla="*/ 11274 h 666719"/>
              <a:gd name="connsiteX2" fmla="*/ 863601 w 2230967"/>
              <a:gd name="connsiteY2" fmla="*/ 269508 h 666719"/>
              <a:gd name="connsiteX3" fmla="*/ 833967 w 2230967"/>
              <a:gd name="connsiteY3" fmla="*/ 646274 h 666719"/>
              <a:gd name="connsiteX4" fmla="*/ 0 w 2230967"/>
              <a:gd name="connsiteY4" fmla="*/ 646273 h 666719"/>
              <a:gd name="connsiteX0" fmla="*/ 2230967 w 2230967"/>
              <a:gd name="connsiteY0" fmla="*/ 522782 h 543227"/>
              <a:gd name="connsiteX1" fmla="*/ 1113367 w 2230967"/>
              <a:gd name="connsiteY1" fmla="*/ 19016 h 543227"/>
              <a:gd name="connsiteX2" fmla="*/ 863601 w 2230967"/>
              <a:gd name="connsiteY2" fmla="*/ 146016 h 543227"/>
              <a:gd name="connsiteX3" fmla="*/ 833967 w 2230967"/>
              <a:gd name="connsiteY3" fmla="*/ 522782 h 543227"/>
              <a:gd name="connsiteX4" fmla="*/ 0 w 2230967"/>
              <a:gd name="connsiteY4" fmla="*/ 522781 h 543227"/>
              <a:gd name="connsiteX0" fmla="*/ 2230967 w 2230967"/>
              <a:gd name="connsiteY0" fmla="*/ 503802 h 524247"/>
              <a:gd name="connsiteX1" fmla="*/ 1113367 w 2230967"/>
              <a:gd name="connsiteY1" fmla="*/ 36 h 524247"/>
              <a:gd name="connsiteX2" fmla="*/ 863601 w 2230967"/>
              <a:gd name="connsiteY2" fmla="*/ 127036 h 524247"/>
              <a:gd name="connsiteX3" fmla="*/ 833967 w 2230967"/>
              <a:gd name="connsiteY3" fmla="*/ 503802 h 524247"/>
              <a:gd name="connsiteX4" fmla="*/ 0 w 2230967"/>
              <a:gd name="connsiteY4" fmla="*/ 503801 h 524247"/>
              <a:gd name="connsiteX0" fmla="*/ 2230967 w 2230967"/>
              <a:gd name="connsiteY0" fmla="*/ 510488 h 530933"/>
              <a:gd name="connsiteX1" fmla="*/ 1113367 w 2230967"/>
              <a:gd name="connsiteY1" fmla="*/ 6722 h 530933"/>
              <a:gd name="connsiteX2" fmla="*/ 833967 w 2230967"/>
              <a:gd name="connsiteY2" fmla="*/ 239555 h 530933"/>
              <a:gd name="connsiteX3" fmla="*/ 833967 w 2230967"/>
              <a:gd name="connsiteY3" fmla="*/ 510488 h 530933"/>
              <a:gd name="connsiteX4" fmla="*/ 0 w 2230967"/>
              <a:gd name="connsiteY4" fmla="*/ 510487 h 530933"/>
              <a:gd name="connsiteX0" fmla="*/ 2230967 w 2230967"/>
              <a:gd name="connsiteY0" fmla="*/ 510734 h 531179"/>
              <a:gd name="connsiteX1" fmla="*/ 1113367 w 2230967"/>
              <a:gd name="connsiteY1" fmla="*/ 6968 h 531179"/>
              <a:gd name="connsiteX2" fmla="*/ 833967 w 2230967"/>
              <a:gd name="connsiteY2" fmla="*/ 239801 h 531179"/>
              <a:gd name="connsiteX3" fmla="*/ 833967 w 2230967"/>
              <a:gd name="connsiteY3" fmla="*/ 510734 h 531179"/>
              <a:gd name="connsiteX4" fmla="*/ 0 w 2230967"/>
              <a:gd name="connsiteY4" fmla="*/ 510733 h 531179"/>
              <a:gd name="connsiteX0" fmla="*/ 2230967 w 2230967"/>
              <a:gd name="connsiteY0" fmla="*/ 510734 h 531179"/>
              <a:gd name="connsiteX1" fmla="*/ 1113367 w 2230967"/>
              <a:gd name="connsiteY1" fmla="*/ 6968 h 531179"/>
              <a:gd name="connsiteX2" fmla="*/ 833967 w 2230967"/>
              <a:gd name="connsiteY2" fmla="*/ 239801 h 531179"/>
              <a:gd name="connsiteX3" fmla="*/ 833967 w 2230967"/>
              <a:gd name="connsiteY3" fmla="*/ 510734 h 531179"/>
              <a:gd name="connsiteX4" fmla="*/ 0 w 2230967"/>
              <a:gd name="connsiteY4" fmla="*/ 510733 h 531179"/>
              <a:gd name="connsiteX0" fmla="*/ 2230967 w 2230967"/>
              <a:gd name="connsiteY0" fmla="*/ 510734 h 531179"/>
              <a:gd name="connsiteX1" fmla="*/ 1113367 w 2230967"/>
              <a:gd name="connsiteY1" fmla="*/ 6968 h 531179"/>
              <a:gd name="connsiteX2" fmla="*/ 833967 w 2230967"/>
              <a:gd name="connsiteY2" fmla="*/ 239801 h 531179"/>
              <a:gd name="connsiteX3" fmla="*/ 833967 w 2230967"/>
              <a:gd name="connsiteY3" fmla="*/ 510734 h 531179"/>
              <a:gd name="connsiteX4" fmla="*/ 0 w 2230967"/>
              <a:gd name="connsiteY4" fmla="*/ 510733 h 531179"/>
              <a:gd name="connsiteX0" fmla="*/ 2230967 w 2230967"/>
              <a:gd name="connsiteY0" fmla="*/ 510734 h 561244"/>
              <a:gd name="connsiteX1" fmla="*/ 1113367 w 2230967"/>
              <a:gd name="connsiteY1" fmla="*/ 6968 h 561244"/>
              <a:gd name="connsiteX2" fmla="*/ 833967 w 2230967"/>
              <a:gd name="connsiteY2" fmla="*/ 239801 h 561244"/>
              <a:gd name="connsiteX3" fmla="*/ 833967 w 2230967"/>
              <a:gd name="connsiteY3" fmla="*/ 510734 h 561244"/>
              <a:gd name="connsiteX4" fmla="*/ 0 w 2230967"/>
              <a:gd name="connsiteY4" fmla="*/ 510733 h 561244"/>
              <a:gd name="connsiteX0" fmla="*/ 2230967 w 2230967"/>
              <a:gd name="connsiteY0" fmla="*/ 510734 h 561244"/>
              <a:gd name="connsiteX1" fmla="*/ 1113367 w 2230967"/>
              <a:gd name="connsiteY1" fmla="*/ 6968 h 561244"/>
              <a:gd name="connsiteX2" fmla="*/ 833967 w 2230967"/>
              <a:gd name="connsiteY2" fmla="*/ 239801 h 561244"/>
              <a:gd name="connsiteX3" fmla="*/ 833967 w 2230967"/>
              <a:gd name="connsiteY3" fmla="*/ 510734 h 561244"/>
              <a:gd name="connsiteX4" fmla="*/ 0 w 2230967"/>
              <a:gd name="connsiteY4" fmla="*/ 510733 h 561244"/>
              <a:gd name="connsiteX0" fmla="*/ 2230967 w 2230967"/>
              <a:gd name="connsiteY0" fmla="*/ 510734 h 561244"/>
              <a:gd name="connsiteX1" fmla="*/ 1113367 w 2230967"/>
              <a:gd name="connsiteY1" fmla="*/ 6968 h 561244"/>
              <a:gd name="connsiteX2" fmla="*/ 833967 w 2230967"/>
              <a:gd name="connsiteY2" fmla="*/ 239801 h 561244"/>
              <a:gd name="connsiteX3" fmla="*/ 833967 w 2230967"/>
              <a:gd name="connsiteY3" fmla="*/ 510734 h 561244"/>
              <a:gd name="connsiteX4" fmla="*/ 0 w 2230967"/>
              <a:gd name="connsiteY4" fmla="*/ 510733 h 561244"/>
              <a:gd name="connsiteX0" fmla="*/ 2230967 w 2230967"/>
              <a:gd name="connsiteY0" fmla="*/ 510204 h 560714"/>
              <a:gd name="connsiteX1" fmla="*/ 1456268 w 2230967"/>
              <a:gd name="connsiteY1" fmla="*/ 497502 h 560714"/>
              <a:gd name="connsiteX2" fmla="*/ 1113367 w 2230967"/>
              <a:gd name="connsiteY2" fmla="*/ 6438 h 560714"/>
              <a:gd name="connsiteX3" fmla="*/ 833967 w 2230967"/>
              <a:gd name="connsiteY3" fmla="*/ 239271 h 560714"/>
              <a:gd name="connsiteX4" fmla="*/ 833967 w 2230967"/>
              <a:gd name="connsiteY4" fmla="*/ 510204 h 560714"/>
              <a:gd name="connsiteX5" fmla="*/ 0 w 2230967"/>
              <a:gd name="connsiteY5" fmla="*/ 510203 h 560714"/>
              <a:gd name="connsiteX0" fmla="*/ 2230967 w 2230967"/>
              <a:gd name="connsiteY0" fmla="*/ 504233 h 554743"/>
              <a:gd name="connsiteX1" fmla="*/ 1456268 w 2230967"/>
              <a:gd name="connsiteY1" fmla="*/ 491531 h 554743"/>
              <a:gd name="connsiteX2" fmla="*/ 1405468 w 2230967"/>
              <a:gd name="connsiteY2" fmla="*/ 182498 h 554743"/>
              <a:gd name="connsiteX3" fmla="*/ 1113367 w 2230967"/>
              <a:gd name="connsiteY3" fmla="*/ 467 h 554743"/>
              <a:gd name="connsiteX4" fmla="*/ 833967 w 2230967"/>
              <a:gd name="connsiteY4" fmla="*/ 233300 h 554743"/>
              <a:gd name="connsiteX5" fmla="*/ 833967 w 2230967"/>
              <a:gd name="connsiteY5" fmla="*/ 504233 h 554743"/>
              <a:gd name="connsiteX6" fmla="*/ 0 w 2230967"/>
              <a:gd name="connsiteY6" fmla="*/ 504232 h 554743"/>
              <a:gd name="connsiteX0" fmla="*/ 2230967 w 2230967"/>
              <a:gd name="connsiteY0" fmla="*/ 504216 h 554726"/>
              <a:gd name="connsiteX1" fmla="*/ 1456268 w 2230967"/>
              <a:gd name="connsiteY1" fmla="*/ 491514 h 554726"/>
              <a:gd name="connsiteX2" fmla="*/ 1405468 w 2230967"/>
              <a:gd name="connsiteY2" fmla="*/ 182481 h 554726"/>
              <a:gd name="connsiteX3" fmla="*/ 1113367 w 2230967"/>
              <a:gd name="connsiteY3" fmla="*/ 450 h 554726"/>
              <a:gd name="connsiteX4" fmla="*/ 833967 w 2230967"/>
              <a:gd name="connsiteY4" fmla="*/ 233283 h 554726"/>
              <a:gd name="connsiteX5" fmla="*/ 833967 w 2230967"/>
              <a:gd name="connsiteY5" fmla="*/ 504216 h 554726"/>
              <a:gd name="connsiteX6" fmla="*/ 0 w 2230967"/>
              <a:gd name="connsiteY6" fmla="*/ 504215 h 554726"/>
              <a:gd name="connsiteX0" fmla="*/ 2230967 w 2230967"/>
              <a:gd name="connsiteY0" fmla="*/ 504216 h 554726"/>
              <a:gd name="connsiteX1" fmla="*/ 1456268 w 2230967"/>
              <a:gd name="connsiteY1" fmla="*/ 491514 h 554726"/>
              <a:gd name="connsiteX2" fmla="*/ 1405468 w 2230967"/>
              <a:gd name="connsiteY2" fmla="*/ 182481 h 554726"/>
              <a:gd name="connsiteX3" fmla="*/ 1113367 w 2230967"/>
              <a:gd name="connsiteY3" fmla="*/ 450 h 554726"/>
              <a:gd name="connsiteX4" fmla="*/ 833967 w 2230967"/>
              <a:gd name="connsiteY4" fmla="*/ 233283 h 554726"/>
              <a:gd name="connsiteX5" fmla="*/ 833967 w 2230967"/>
              <a:gd name="connsiteY5" fmla="*/ 504216 h 554726"/>
              <a:gd name="connsiteX6" fmla="*/ 0 w 2230967"/>
              <a:gd name="connsiteY6" fmla="*/ 504215 h 554726"/>
              <a:gd name="connsiteX0" fmla="*/ 2230967 w 2230967"/>
              <a:gd name="connsiteY0" fmla="*/ 504216 h 581058"/>
              <a:gd name="connsiteX1" fmla="*/ 1456268 w 2230967"/>
              <a:gd name="connsiteY1" fmla="*/ 491514 h 581058"/>
              <a:gd name="connsiteX2" fmla="*/ 1405468 w 2230967"/>
              <a:gd name="connsiteY2" fmla="*/ 182481 h 581058"/>
              <a:gd name="connsiteX3" fmla="*/ 1113367 w 2230967"/>
              <a:gd name="connsiteY3" fmla="*/ 450 h 581058"/>
              <a:gd name="connsiteX4" fmla="*/ 833967 w 2230967"/>
              <a:gd name="connsiteY4" fmla="*/ 233283 h 581058"/>
              <a:gd name="connsiteX5" fmla="*/ 833967 w 2230967"/>
              <a:gd name="connsiteY5" fmla="*/ 504216 h 581058"/>
              <a:gd name="connsiteX6" fmla="*/ 0 w 2230967"/>
              <a:gd name="connsiteY6" fmla="*/ 504215 h 581058"/>
              <a:gd name="connsiteX0" fmla="*/ 2230967 w 2230967"/>
              <a:gd name="connsiteY0" fmla="*/ 504216 h 581058"/>
              <a:gd name="connsiteX1" fmla="*/ 1456268 w 2230967"/>
              <a:gd name="connsiteY1" fmla="*/ 491514 h 581058"/>
              <a:gd name="connsiteX2" fmla="*/ 1405468 w 2230967"/>
              <a:gd name="connsiteY2" fmla="*/ 182481 h 581058"/>
              <a:gd name="connsiteX3" fmla="*/ 1113367 w 2230967"/>
              <a:gd name="connsiteY3" fmla="*/ 450 h 581058"/>
              <a:gd name="connsiteX4" fmla="*/ 833967 w 2230967"/>
              <a:gd name="connsiteY4" fmla="*/ 233283 h 581058"/>
              <a:gd name="connsiteX5" fmla="*/ 833967 w 2230967"/>
              <a:gd name="connsiteY5" fmla="*/ 504216 h 581058"/>
              <a:gd name="connsiteX6" fmla="*/ 0 w 2230967"/>
              <a:gd name="connsiteY6" fmla="*/ 504215 h 581058"/>
              <a:gd name="connsiteX0" fmla="*/ 2230967 w 2230967"/>
              <a:gd name="connsiteY0" fmla="*/ 504216 h 581058"/>
              <a:gd name="connsiteX1" fmla="*/ 1456268 w 2230967"/>
              <a:gd name="connsiteY1" fmla="*/ 491514 h 581058"/>
              <a:gd name="connsiteX2" fmla="*/ 1405468 w 2230967"/>
              <a:gd name="connsiteY2" fmla="*/ 182481 h 581058"/>
              <a:gd name="connsiteX3" fmla="*/ 1113367 w 2230967"/>
              <a:gd name="connsiteY3" fmla="*/ 450 h 581058"/>
              <a:gd name="connsiteX4" fmla="*/ 833967 w 2230967"/>
              <a:gd name="connsiteY4" fmla="*/ 233283 h 581058"/>
              <a:gd name="connsiteX5" fmla="*/ 833967 w 2230967"/>
              <a:gd name="connsiteY5" fmla="*/ 504216 h 581058"/>
              <a:gd name="connsiteX6" fmla="*/ 0 w 2230967"/>
              <a:gd name="connsiteY6" fmla="*/ 504215 h 581058"/>
              <a:gd name="connsiteX0" fmla="*/ 2230967 w 2230967"/>
              <a:gd name="connsiteY0" fmla="*/ 505382 h 582224"/>
              <a:gd name="connsiteX1" fmla="*/ 1456268 w 2230967"/>
              <a:gd name="connsiteY1" fmla="*/ 492680 h 582224"/>
              <a:gd name="connsiteX2" fmla="*/ 1405468 w 2230967"/>
              <a:gd name="connsiteY2" fmla="*/ 183647 h 582224"/>
              <a:gd name="connsiteX3" fmla="*/ 1113367 w 2230967"/>
              <a:gd name="connsiteY3" fmla="*/ 1616 h 582224"/>
              <a:gd name="connsiteX4" fmla="*/ 833967 w 2230967"/>
              <a:gd name="connsiteY4" fmla="*/ 234449 h 582224"/>
              <a:gd name="connsiteX5" fmla="*/ 833967 w 2230967"/>
              <a:gd name="connsiteY5" fmla="*/ 505382 h 582224"/>
              <a:gd name="connsiteX6" fmla="*/ 0 w 2230967"/>
              <a:gd name="connsiteY6" fmla="*/ 505381 h 582224"/>
              <a:gd name="connsiteX0" fmla="*/ 2230967 w 2230967"/>
              <a:gd name="connsiteY0" fmla="*/ 505400 h 582242"/>
              <a:gd name="connsiteX1" fmla="*/ 1456268 w 2230967"/>
              <a:gd name="connsiteY1" fmla="*/ 492698 h 582242"/>
              <a:gd name="connsiteX2" fmla="*/ 1405468 w 2230967"/>
              <a:gd name="connsiteY2" fmla="*/ 183665 h 582242"/>
              <a:gd name="connsiteX3" fmla="*/ 1113367 w 2230967"/>
              <a:gd name="connsiteY3" fmla="*/ 1634 h 582242"/>
              <a:gd name="connsiteX4" fmla="*/ 833967 w 2230967"/>
              <a:gd name="connsiteY4" fmla="*/ 234467 h 582242"/>
              <a:gd name="connsiteX5" fmla="*/ 833967 w 2230967"/>
              <a:gd name="connsiteY5" fmla="*/ 505400 h 582242"/>
              <a:gd name="connsiteX6" fmla="*/ 0 w 2230967"/>
              <a:gd name="connsiteY6" fmla="*/ 505399 h 582242"/>
              <a:gd name="connsiteX0" fmla="*/ 2230967 w 2230967"/>
              <a:gd name="connsiteY0" fmla="*/ 504112 h 580954"/>
              <a:gd name="connsiteX1" fmla="*/ 1456268 w 2230967"/>
              <a:gd name="connsiteY1" fmla="*/ 491410 h 580954"/>
              <a:gd name="connsiteX2" fmla="*/ 1405468 w 2230967"/>
              <a:gd name="connsiteY2" fmla="*/ 182377 h 580954"/>
              <a:gd name="connsiteX3" fmla="*/ 1113367 w 2230967"/>
              <a:gd name="connsiteY3" fmla="*/ 346 h 580954"/>
              <a:gd name="connsiteX4" fmla="*/ 833967 w 2230967"/>
              <a:gd name="connsiteY4" fmla="*/ 233179 h 580954"/>
              <a:gd name="connsiteX5" fmla="*/ 833967 w 2230967"/>
              <a:gd name="connsiteY5" fmla="*/ 504112 h 580954"/>
              <a:gd name="connsiteX6" fmla="*/ 0 w 2230967"/>
              <a:gd name="connsiteY6" fmla="*/ 504111 h 580954"/>
              <a:gd name="connsiteX0" fmla="*/ 2230967 w 2230967"/>
              <a:gd name="connsiteY0" fmla="*/ 504112 h 580954"/>
              <a:gd name="connsiteX1" fmla="*/ 1456268 w 2230967"/>
              <a:gd name="connsiteY1" fmla="*/ 491410 h 580954"/>
              <a:gd name="connsiteX2" fmla="*/ 1405468 w 2230967"/>
              <a:gd name="connsiteY2" fmla="*/ 182377 h 580954"/>
              <a:gd name="connsiteX3" fmla="*/ 1113367 w 2230967"/>
              <a:gd name="connsiteY3" fmla="*/ 346 h 580954"/>
              <a:gd name="connsiteX4" fmla="*/ 833967 w 2230967"/>
              <a:gd name="connsiteY4" fmla="*/ 233179 h 580954"/>
              <a:gd name="connsiteX5" fmla="*/ 833967 w 2230967"/>
              <a:gd name="connsiteY5" fmla="*/ 504112 h 580954"/>
              <a:gd name="connsiteX6" fmla="*/ 0 w 2230967"/>
              <a:gd name="connsiteY6" fmla="*/ 504111 h 580954"/>
              <a:gd name="connsiteX0" fmla="*/ 2230967 w 2230967"/>
              <a:gd name="connsiteY0" fmla="*/ 504112 h 580954"/>
              <a:gd name="connsiteX1" fmla="*/ 1456268 w 2230967"/>
              <a:gd name="connsiteY1" fmla="*/ 491410 h 580954"/>
              <a:gd name="connsiteX2" fmla="*/ 1405468 w 2230967"/>
              <a:gd name="connsiteY2" fmla="*/ 182377 h 580954"/>
              <a:gd name="connsiteX3" fmla="*/ 1113367 w 2230967"/>
              <a:gd name="connsiteY3" fmla="*/ 346 h 580954"/>
              <a:gd name="connsiteX4" fmla="*/ 833967 w 2230967"/>
              <a:gd name="connsiteY4" fmla="*/ 233179 h 580954"/>
              <a:gd name="connsiteX5" fmla="*/ 833967 w 2230967"/>
              <a:gd name="connsiteY5" fmla="*/ 504112 h 580954"/>
              <a:gd name="connsiteX6" fmla="*/ 0 w 2230967"/>
              <a:gd name="connsiteY6" fmla="*/ 504111 h 580954"/>
              <a:gd name="connsiteX0" fmla="*/ 2230967 w 2230967"/>
              <a:gd name="connsiteY0" fmla="*/ 504083 h 554477"/>
              <a:gd name="connsiteX1" fmla="*/ 1456268 w 2230967"/>
              <a:gd name="connsiteY1" fmla="*/ 491381 h 554477"/>
              <a:gd name="connsiteX2" fmla="*/ 1405468 w 2230967"/>
              <a:gd name="connsiteY2" fmla="*/ 182348 h 554477"/>
              <a:gd name="connsiteX3" fmla="*/ 1113367 w 2230967"/>
              <a:gd name="connsiteY3" fmla="*/ 317 h 554477"/>
              <a:gd name="connsiteX4" fmla="*/ 833967 w 2230967"/>
              <a:gd name="connsiteY4" fmla="*/ 233150 h 554477"/>
              <a:gd name="connsiteX5" fmla="*/ 770467 w 2230967"/>
              <a:gd name="connsiteY5" fmla="*/ 465983 h 554477"/>
              <a:gd name="connsiteX6" fmla="*/ 0 w 2230967"/>
              <a:gd name="connsiteY6" fmla="*/ 504082 h 554477"/>
              <a:gd name="connsiteX0" fmla="*/ 2230967 w 2230967"/>
              <a:gd name="connsiteY0" fmla="*/ 504061 h 545187"/>
              <a:gd name="connsiteX1" fmla="*/ 1456268 w 2230967"/>
              <a:gd name="connsiteY1" fmla="*/ 491359 h 545187"/>
              <a:gd name="connsiteX2" fmla="*/ 1405468 w 2230967"/>
              <a:gd name="connsiteY2" fmla="*/ 182326 h 545187"/>
              <a:gd name="connsiteX3" fmla="*/ 1113367 w 2230967"/>
              <a:gd name="connsiteY3" fmla="*/ 295 h 545187"/>
              <a:gd name="connsiteX4" fmla="*/ 893233 w 2230967"/>
              <a:gd name="connsiteY4" fmla="*/ 220428 h 545187"/>
              <a:gd name="connsiteX5" fmla="*/ 770467 w 2230967"/>
              <a:gd name="connsiteY5" fmla="*/ 465961 h 545187"/>
              <a:gd name="connsiteX6" fmla="*/ 0 w 2230967"/>
              <a:gd name="connsiteY6" fmla="*/ 504060 h 545187"/>
              <a:gd name="connsiteX0" fmla="*/ 2230967 w 2230967"/>
              <a:gd name="connsiteY0" fmla="*/ 504061 h 545187"/>
              <a:gd name="connsiteX1" fmla="*/ 1456268 w 2230967"/>
              <a:gd name="connsiteY1" fmla="*/ 491359 h 545187"/>
              <a:gd name="connsiteX2" fmla="*/ 1405468 w 2230967"/>
              <a:gd name="connsiteY2" fmla="*/ 182326 h 545187"/>
              <a:gd name="connsiteX3" fmla="*/ 1113367 w 2230967"/>
              <a:gd name="connsiteY3" fmla="*/ 295 h 545187"/>
              <a:gd name="connsiteX4" fmla="*/ 893233 w 2230967"/>
              <a:gd name="connsiteY4" fmla="*/ 220428 h 545187"/>
              <a:gd name="connsiteX5" fmla="*/ 770467 w 2230967"/>
              <a:gd name="connsiteY5" fmla="*/ 465961 h 545187"/>
              <a:gd name="connsiteX6" fmla="*/ 0 w 2230967"/>
              <a:gd name="connsiteY6" fmla="*/ 504060 h 545187"/>
              <a:gd name="connsiteX0" fmla="*/ 2230967 w 2230967"/>
              <a:gd name="connsiteY0" fmla="*/ 504061 h 545187"/>
              <a:gd name="connsiteX1" fmla="*/ 1456268 w 2230967"/>
              <a:gd name="connsiteY1" fmla="*/ 491359 h 545187"/>
              <a:gd name="connsiteX2" fmla="*/ 1405468 w 2230967"/>
              <a:gd name="connsiteY2" fmla="*/ 182326 h 545187"/>
              <a:gd name="connsiteX3" fmla="*/ 1113367 w 2230967"/>
              <a:gd name="connsiteY3" fmla="*/ 295 h 545187"/>
              <a:gd name="connsiteX4" fmla="*/ 893233 w 2230967"/>
              <a:gd name="connsiteY4" fmla="*/ 220428 h 545187"/>
              <a:gd name="connsiteX5" fmla="*/ 770467 w 2230967"/>
              <a:gd name="connsiteY5" fmla="*/ 465961 h 545187"/>
              <a:gd name="connsiteX6" fmla="*/ 0 w 2230967"/>
              <a:gd name="connsiteY6" fmla="*/ 504060 h 545187"/>
              <a:gd name="connsiteX0" fmla="*/ 2230967 w 2230967"/>
              <a:gd name="connsiteY0" fmla="*/ 504061 h 545187"/>
              <a:gd name="connsiteX1" fmla="*/ 1456268 w 2230967"/>
              <a:gd name="connsiteY1" fmla="*/ 491359 h 545187"/>
              <a:gd name="connsiteX2" fmla="*/ 1405468 w 2230967"/>
              <a:gd name="connsiteY2" fmla="*/ 182326 h 545187"/>
              <a:gd name="connsiteX3" fmla="*/ 1113367 w 2230967"/>
              <a:gd name="connsiteY3" fmla="*/ 295 h 545187"/>
              <a:gd name="connsiteX4" fmla="*/ 893233 w 2230967"/>
              <a:gd name="connsiteY4" fmla="*/ 220428 h 545187"/>
              <a:gd name="connsiteX5" fmla="*/ 770467 w 2230967"/>
              <a:gd name="connsiteY5" fmla="*/ 465961 h 545187"/>
              <a:gd name="connsiteX6" fmla="*/ 0 w 2230967"/>
              <a:gd name="connsiteY6" fmla="*/ 504060 h 545187"/>
              <a:gd name="connsiteX0" fmla="*/ 2230967 w 2230967"/>
              <a:gd name="connsiteY0" fmla="*/ 563221 h 604347"/>
              <a:gd name="connsiteX1" fmla="*/ 1456268 w 2230967"/>
              <a:gd name="connsiteY1" fmla="*/ 550519 h 604347"/>
              <a:gd name="connsiteX2" fmla="*/ 1405468 w 2230967"/>
              <a:gd name="connsiteY2" fmla="*/ 241486 h 604347"/>
              <a:gd name="connsiteX3" fmla="*/ 1147234 w 2230967"/>
              <a:gd name="connsiteY3" fmla="*/ 188 h 604347"/>
              <a:gd name="connsiteX4" fmla="*/ 893233 w 2230967"/>
              <a:gd name="connsiteY4" fmla="*/ 279588 h 604347"/>
              <a:gd name="connsiteX5" fmla="*/ 770467 w 2230967"/>
              <a:gd name="connsiteY5" fmla="*/ 525121 h 604347"/>
              <a:gd name="connsiteX6" fmla="*/ 0 w 2230967"/>
              <a:gd name="connsiteY6" fmla="*/ 563220 h 604347"/>
              <a:gd name="connsiteX0" fmla="*/ 2230967 w 2230967"/>
              <a:gd name="connsiteY0" fmla="*/ 563055 h 604181"/>
              <a:gd name="connsiteX1" fmla="*/ 1456268 w 2230967"/>
              <a:gd name="connsiteY1" fmla="*/ 550353 h 604181"/>
              <a:gd name="connsiteX2" fmla="*/ 1405468 w 2230967"/>
              <a:gd name="connsiteY2" fmla="*/ 241320 h 604181"/>
              <a:gd name="connsiteX3" fmla="*/ 1147234 w 2230967"/>
              <a:gd name="connsiteY3" fmla="*/ 22 h 604181"/>
              <a:gd name="connsiteX4" fmla="*/ 893233 w 2230967"/>
              <a:gd name="connsiteY4" fmla="*/ 279422 h 604181"/>
              <a:gd name="connsiteX5" fmla="*/ 770467 w 2230967"/>
              <a:gd name="connsiteY5" fmla="*/ 524955 h 604181"/>
              <a:gd name="connsiteX6" fmla="*/ 0 w 2230967"/>
              <a:gd name="connsiteY6" fmla="*/ 563054 h 604181"/>
              <a:gd name="connsiteX0" fmla="*/ 2230967 w 2230967"/>
              <a:gd name="connsiteY0" fmla="*/ 563055 h 604181"/>
              <a:gd name="connsiteX1" fmla="*/ 1456268 w 2230967"/>
              <a:gd name="connsiteY1" fmla="*/ 550353 h 604181"/>
              <a:gd name="connsiteX2" fmla="*/ 1405468 w 2230967"/>
              <a:gd name="connsiteY2" fmla="*/ 241320 h 604181"/>
              <a:gd name="connsiteX3" fmla="*/ 1147234 w 2230967"/>
              <a:gd name="connsiteY3" fmla="*/ 22 h 604181"/>
              <a:gd name="connsiteX4" fmla="*/ 893233 w 2230967"/>
              <a:gd name="connsiteY4" fmla="*/ 279422 h 604181"/>
              <a:gd name="connsiteX5" fmla="*/ 770467 w 2230967"/>
              <a:gd name="connsiteY5" fmla="*/ 524955 h 604181"/>
              <a:gd name="connsiteX6" fmla="*/ 0 w 2230967"/>
              <a:gd name="connsiteY6" fmla="*/ 563054 h 604181"/>
              <a:gd name="connsiteX0" fmla="*/ 2230967 w 2230967"/>
              <a:gd name="connsiteY0" fmla="*/ 563055 h 594333"/>
              <a:gd name="connsiteX1" fmla="*/ 1583268 w 2230967"/>
              <a:gd name="connsiteY1" fmla="*/ 537653 h 594333"/>
              <a:gd name="connsiteX2" fmla="*/ 1405468 w 2230967"/>
              <a:gd name="connsiteY2" fmla="*/ 241320 h 594333"/>
              <a:gd name="connsiteX3" fmla="*/ 1147234 w 2230967"/>
              <a:gd name="connsiteY3" fmla="*/ 22 h 594333"/>
              <a:gd name="connsiteX4" fmla="*/ 893233 w 2230967"/>
              <a:gd name="connsiteY4" fmla="*/ 279422 h 594333"/>
              <a:gd name="connsiteX5" fmla="*/ 770467 w 2230967"/>
              <a:gd name="connsiteY5" fmla="*/ 524955 h 594333"/>
              <a:gd name="connsiteX6" fmla="*/ 0 w 2230967"/>
              <a:gd name="connsiteY6" fmla="*/ 563054 h 594333"/>
              <a:gd name="connsiteX0" fmla="*/ 2230967 w 2230967"/>
              <a:gd name="connsiteY0" fmla="*/ 563058 h 594336"/>
              <a:gd name="connsiteX1" fmla="*/ 1583268 w 2230967"/>
              <a:gd name="connsiteY1" fmla="*/ 537656 h 594336"/>
              <a:gd name="connsiteX2" fmla="*/ 1405468 w 2230967"/>
              <a:gd name="connsiteY2" fmla="*/ 241323 h 594336"/>
              <a:gd name="connsiteX3" fmla="*/ 1147234 w 2230967"/>
              <a:gd name="connsiteY3" fmla="*/ 25 h 594336"/>
              <a:gd name="connsiteX4" fmla="*/ 893233 w 2230967"/>
              <a:gd name="connsiteY4" fmla="*/ 279425 h 594336"/>
              <a:gd name="connsiteX5" fmla="*/ 770467 w 2230967"/>
              <a:gd name="connsiteY5" fmla="*/ 524958 h 594336"/>
              <a:gd name="connsiteX6" fmla="*/ 0 w 2230967"/>
              <a:gd name="connsiteY6" fmla="*/ 563057 h 5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967" h="594336">
                <a:moveTo>
                  <a:pt x="2230967" y="563058"/>
                </a:moveTo>
                <a:cubicBezTo>
                  <a:pt x="2125840" y="515786"/>
                  <a:pt x="1735662" y="673748"/>
                  <a:pt x="1583268" y="537656"/>
                </a:cubicBezTo>
                <a:cubicBezTo>
                  <a:pt x="1431574" y="402189"/>
                  <a:pt x="1452740" y="356328"/>
                  <a:pt x="1405468" y="241323"/>
                </a:cubicBezTo>
                <a:cubicBezTo>
                  <a:pt x="1358196" y="126318"/>
                  <a:pt x="1334206" y="-2092"/>
                  <a:pt x="1147234" y="25"/>
                </a:cubicBezTo>
                <a:cubicBezTo>
                  <a:pt x="960262" y="2142"/>
                  <a:pt x="930627" y="162302"/>
                  <a:pt x="893233" y="279425"/>
                </a:cubicBezTo>
                <a:cubicBezTo>
                  <a:pt x="855839" y="396548"/>
                  <a:pt x="919339" y="477686"/>
                  <a:pt x="770467" y="524958"/>
                </a:cubicBezTo>
                <a:cubicBezTo>
                  <a:pt x="621595" y="572230"/>
                  <a:pt x="323145" y="568702"/>
                  <a:pt x="0" y="563057"/>
                </a:cubicBezTo>
              </a:path>
            </a:pathLst>
          </a:custGeom>
          <a:ln w="57150" cmpd="sng">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TextBox 90"/>
          <p:cNvSpPr txBox="1"/>
          <p:nvPr/>
        </p:nvSpPr>
        <p:spPr>
          <a:xfrm>
            <a:off x="681795" y="3843011"/>
            <a:ext cx="4926849" cy="400110"/>
          </a:xfrm>
          <a:prstGeom prst="rect">
            <a:avLst/>
          </a:prstGeom>
          <a:noFill/>
        </p:spPr>
        <p:txBody>
          <a:bodyPr wrap="none" rtlCol="0">
            <a:spAutoFit/>
          </a:bodyPr>
          <a:lstStyle/>
          <a:p>
            <a:r>
              <a:rPr lang="en-US" b="1" dirty="0" smtClean="0">
                <a:solidFill>
                  <a:srgbClr val="FF6600"/>
                </a:solidFill>
              </a:rPr>
              <a:t>NSI </a:t>
            </a:r>
            <a:r>
              <a:rPr lang="en-US" b="1" dirty="0" err="1" smtClean="0">
                <a:solidFill>
                  <a:srgbClr val="FF6600"/>
                </a:solidFill>
              </a:rPr>
              <a:t>Resv.rq</a:t>
            </a:r>
            <a:r>
              <a:rPr lang="en-US" b="1" dirty="0" smtClean="0">
                <a:solidFill>
                  <a:srgbClr val="FF6600"/>
                </a:solidFill>
              </a:rPr>
              <a:t>:     </a:t>
            </a:r>
            <a:r>
              <a:rPr lang="en-US" b="1" i="1" dirty="0" smtClean="0">
                <a:solidFill>
                  <a:srgbClr val="FF6600"/>
                </a:solidFill>
              </a:rPr>
              <a:t>maui.ets:ES1-80 </a:t>
            </a:r>
            <a:r>
              <a:rPr lang="en-US" sz="2000" b="1" i="1" dirty="0" smtClean="0">
                <a:solidFill>
                  <a:srgbClr val="FF6600"/>
                </a:solidFill>
              </a:rPr>
              <a:t>&gt;</a:t>
            </a:r>
            <a:r>
              <a:rPr lang="en-US" b="1" i="1" dirty="0" smtClean="0">
                <a:solidFill>
                  <a:srgbClr val="FF6600"/>
                </a:solidFill>
              </a:rPr>
              <a:t> maui.ets:ES2-80</a:t>
            </a:r>
            <a:endParaRPr lang="en-US" b="1" i="1" dirty="0">
              <a:solidFill>
                <a:srgbClr val="FF6600"/>
              </a:solidFill>
            </a:endParaRPr>
          </a:p>
        </p:txBody>
      </p:sp>
    </p:spTree>
    <p:extLst>
      <p:ext uri="{BB962C8B-B14F-4D97-AF65-F5344CB8AC3E}">
        <p14:creationId xmlns:p14="http://schemas.microsoft.com/office/powerpoint/2010/main" val="3270602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10" presetClass="entr" presetSubtype="0" fill="hold" grpId="0" nodeType="afterEffect">
                                  <p:stCondLst>
                                    <p:cond delay="10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3000"/>
                            </p:stCondLst>
                            <p:childTnLst>
                              <p:par>
                                <p:cTn id="21" presetID="10" presetClass="entr" presetSubtype="0" fill="hold" grpId="0" nodeType="afterEffect">
                                  <p:stCondLst>
                                    <p:cond delay="100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5000"/>
                            </p:stCondLst>
                            <p:childTnLst>
                              <p:par>
                                <p:cTn id="29" presetID="10" presetClass="entr" presetSubtype="0" fill="hold" grpId="0" nodeType="afterEffect">
                                  <p:stCondLst>
                                    <p:cond delay="200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childTnLst>
                          </p:cTn>
                        </p:par>
                        <p:par>
                          <p:cTn id="32" fill="hold">
                            <p:stCondLst>
                              <p:cond delay="7500"/>
                            </p:stCondLst>
                            <p:childTnLst>
                              <p:par>
                                <p:cTn id="33" presetID="10" presetClass="entr" presetSubtype="0" fill="hold" nodeType="afterEffect">
                                  <p:stCondLst>
                                    <p:cond delay="30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par>
                          <p:cTn id="36" fill="hold">
                            <p:stCondLst>
                              <p:cond delay="11000"/>
                            </p:stCondLst>
                            <p:childTnLst>
                              <p:par>
                                <p:cTn id="37" presetID="38" presetClass="entr" presetSubtype="0" accel="50000" fill="hold" grpId="0" nodeType="afterEffect">
                                  <p:stCondLst>
                                    <p:cond delay="0"/>
                                  </p:stCondLst>
                                  <p:iterate type="lt">
                                    <p:tmPct val="50000"/>
                                  </p:iterate>
                                  <p:childTnLst>
                                    <p:set>
                                      <p:cBhvr>
                                        <p:cTn id="38" dur="1" fill="hold">
                                          <p:stCondLst>
                                            <p:cond delay="0"/>
                                          </p:stCondLst>
                                        </p:cTn>
                                        <p:tgtEl>
                                          <p:spTgt spid="83"/>
                                        </p:tgtEl>
                                        <p:attrNameLst>
                                          <p:attrName>style.visibility</p:attrName>
                                        </p:attrNameLst>
                                      </p:cBhvr>
                                      <p:to>
                                        <p:strVal val="visible"/>
                                      </p:to>
                                    </p:set>
                                    <p:set>
                                      <p:cBhvr>
                                        <p:cTn id="39" dur="455" fill="hold">
                                          <p:stCondLst>
                                            <p:cond delay="0"/>
                                          </p:stCondLst>
                                        </p:cTn>
                                        <p:tgtEl>
                                          <p:spTgt spid="83"/>
                                        </p:tgtEl>
                                        <p:attrNameLst>
                                          <p:attrName>style.rotation</p:attrName>
                                        </p:attrNameLst>
                                      </p:cBhvr>
                                      <p:to>
                                        <p:strVal val="-45.0"/>
                                      </p:to>
                                    </p:set>
                                    <p:anim calcmode="lin" valueType="num">
                                      <p:cBhvr>
                                        <p:cTn id="40" dur="455" fill="hold">
                                          <p:stCondLst>
                                            <p:cond delay="455"/>
                                          </p:stCondLst>
                                        </p:cTn>
                                        <p:tgtEl>
                                          <p:spTgt spid="83"/>
                                        </p:tgtEl>
                                        <p:attrNameLst>
                                          <p:attrName>style.rotation</p:attrName>
                                        </p:attrNameLst>
                                      </p:cBhvr>
                                      <p:tavLst>
                                        <p:tav tm="0">
                                          <p:val>
                                            <p:fltVal val="-45"/>
                                          </p:val>
                                        </p:tav>
                                        <p:tav tm="69900">
                                          <p:val>
                                            <p:fltVal val="45"/>
                                          </p:val>
                                        </p:tav>
                                        <p:tav tm="100000">
                                          <p:val>
                                            <p:fltVal val="0"/>
                                          </p:val>
                                        </p:tav>
                                      </p:tavLst>
                                    </p:anim>
                                    <p:anim calcmode="lin" valueType="num">
                                      <p:cBhvr>
                                        <p:cTn id="41" dur="455" fill="hold">
                                          <p:stCondLst>
                                            <p:cond delay="0"/>
                                          </p:stCondLst>
                                        </p:cTn>
                                        <p:tgtEl>
                                          <p:spTgt spid="83"/>
                                        </p:tgtEl>
                                        <p:attrNameLst>
                                          <p:attrName>ppt_y</p:attrName>
                                        </p:attrNameLst>
                                      </p:cBhvr>
                                      <p:tavLst>
                                        <p:tav tm="0">
                                          <p:val>
                                            <p:strVal val="#ppt_y-1"/>
                                          </p:val>
                                        </p:tav>
                                        <p:tav tm="100000">
                                          <p:val>
                                            <p:strVal val="#ppt_y-(0.354*#ppt_w-0.172*#ppt_h)"/>
                                          </p:val>
                                        </p:tav>
                                      </p:tavLst>
                                    </p:anim>
                                    <p:anim calcmode="lin" valueType="num">
                                      <p:cBhvr>
                                        <p:cTn id="42" dur="156" decel="50000" autoRev="1" fill="hold">
                                          <p:stCondLst>
                                            <p:cond delay="455"/>
                                          </p:stCondLst>
                                        </p:cTn>
                                        <p:tgtEl>
                                          <p:spTgt spid="83"/>
                                        </p:tgtEl>
                                        <p:attrNameLst>
                                          <p:attrName>ppt_y</p:attrName>
                                        </p:attrNameLst>
                                      </p:cBhvr>
                                      <p:tavLst>
                                        <p:tav tm="0">
                                          <p:val>
                                            <p:strVal val="#ppt_y-(0.354*#ppt_w-0.172*#ppt_h)"/>
                                          </p:val>
                                        </p:tav>
                                        <p:tav tm="100000">
                                          <p:val>
                                            <p:strVal val="#ppt_y-(0.354*#ppt_w-0.172*#ppt_h)-#ppt_h/2"/>
                                          </p:val>
                                        </p:tav>
                                      </p:tavLst>
                                    </p:anim>
                                    <p:anim calcmode="lin" valueType="num">
                                      <p:cBhvr>
                                        <p:cTn id="43" dur="136" fill="hold">
                                          <p:stCondLst>
                                            <p:cond delay="864"/>
                                          </p:stCondLst>
                                        </p:cTn>
                                        <p:tgtEl>
                                          <p:spTgt spid="83"/>
                                        </p:tgtEl>
                                        <p:attrNameLst>
                                          <p:attrName>ppt_y</p:attrName>
                                        </p:attrNameLst>
                                      </p:cBhvr>
                                      <p:tavLst>
                                        <p:tav tm="0">
                                          <p:val>
                                            <p:strVal val="#ppt_y-(0.354*#ppt_w-0.172*#ppt_h)"/>
                                          </p:val>
                                        </p:tav>
                                        <p:tav tm="100000">
                                          <p:val>
                                            <p:strVal val="#ppt_y"/>
                                          </p:val>
                                        </p:tav>
                                      </p:tavLst>
                                    </p:anim>
                                  </p:childTnLst>
                                </p:cTn>
                              </p:par>
                            </p:childTnLst>
                          </p:cTn>
                        </p:par>
                        <p:par>
                          <p:cTn id="44" fill="hold">
                            <p:stCondLst>
                              <p:cond delay="13000"/>
                            </p:stCondLst>
                            <p:childTnLst>
                              <p:par>
                                <p:cTn id="45" presetID="56" presetClass="entr" presetSubtype="0" fill="hold" grpId="0" nodeType="afterEffect">
                                  <p:stCondLst>
                                    <p:cond delay="0"/>
                                  </p:stCondLst>
                                  <p:iterate type="lt">
                                    <p:tmPct val="10000"/>
                                  </p:iterate>
                                  <p:childTnLst>
                                    <p:set>
                                      <p:cBhvr>
                                        <p:cTn id="46" dur="1" fill="hold">
                                          <p:stCondLst>
                                            <p:cond delay="0"/>
                                          </p:stCondLst>
                                        </p:cTn>
                                        <p:tgtEl>
                                          <p:spTgt spid="84"/>
                                        </p:tgtEl>
                                        <p:attrNameLst>
                                          <p:attrName>style.visibility</p:attrName>
                                        </p:attrNameLst>
                                      </p:cBhvr>
                                      <p:to>
                                        <p:strVal val="visible"/>
                                      </p:to>
                                    </p:set>
                                    <p:anim by="(-#ppt_w*2)" calcmode="lin" valueType="num">
                                      <p:cBhvr rctx="PPT">
                                        <p:cTn id="47" dur="500" autoRev="1" fill="hold">
                                          <p:stCondLst>
                                            <p:cond delay="0"/>
                                          </p:stCondLst>
                                        </p:cTn>
                                        <p:tgtEl>
                                          <p:spTgt spid="84"/>
                                        </p:tgtEl>
                                        <p:attrNameLst>
                                          <p:attrName>ppt_w</p:attrName>
                                        </p:attrNameLst>
                                      </p:cBhvr>
                                    </p:anim>
                                    <p:anim by="(#ppt_w*0.50)" calcmode="lin" valueType="num">
                                      <p:cBhvr>
                                        <p:cTn id="48" dur="500" decel="50000" autoRev="1" fill="hold">
                                          <p:stCondLst>
                                            <p:cond delay="0"/>
                                          </p:stCondLst>
                                        </p:cTn>
                                        <p:tgtEl>
                                          <p:spTgt spid="84"/>
                                        </p:tgtEl>
                                        <p:attrNameLst>
                                          <p:attrName>ppt_x</p:attrName>
                                        </p:attrNameLst>
                                      </p:cBhvr>
                                    </p:anim>
                                    <p:anim from="(-#ppt_h/2)" to="(#ppt_y)" calcmode="lin" valueType="num">
                                      <p:cBhvr>
                                        <p:cTn id="49" dur="1000" fill="hold">
                                          <p:stCondLst>
                                            <p:cond delay="0"/>
                                          </p:stCondLst>
                                        </p:cTn>
                                        <p:tgtEl>
                                          <p:spTgt spid="84"/>
                                        </p:tgtEl>
                                        <p:attrNameLst>
                                          <p:attrName>ppt_y</p:attrName>
                                        </p:attrNameLst>
                                      </p:cBhvr>
                                    </p:anim>
                                    <p:animRot by="21600000">
                                      <p:cBhvr>
                                        <p:cTn id="50" dur="1000" fill="hold">
                                          <p:stCondLst>
                                            <p:cond delay="0"/>
                                          </p:stCondLst>
                                        </p:cTn>
                                        <p:tgtEl>
                                          <p:spTgt spid="84"/>
                                        </p:tgtEl>
                                        <p:attrNameLst>
                                          <p:attrName>r</p:attrName>
                                        </p:attrNameLst>
                                      </p:cBhvr>
                                    </p:animRot>
                                  </p:childTnLst>
                                </p:cTn>
                              </p:par>
                            </p:childTnLst>
                          </p:cTn>
                        </p:par>
                        <p:par>
                          <p:cTn id="51" fill="hold">
                            <p:stCondLst>
                              <p:cond delay="14900"/>
                            </p:stCondLst>
                            <p:childTnLst>
                              <p:par>
                                <p:cTn id="52" presetID="10" presetClass="entr" presetSubtype="0" fill="hold" grpId="0" nodeType="afterEffect">
                                  <p:stCondLst>
                                    <p:cond delay="100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1000"/>
                                        <p:tgtEl>
                                          <p:spTgt spid="56"/>
                                        </p:tgtEl>
                                      </p:cBhvr>
                                    </p:animEffect>
                                    <p:set>
                                      <p:cBhvr>
                                        <p:cTn id="59" dur="1" fill="hold">
                                          <p:stCondLst>
                                            <p:cond delay="999"/>
                                          </p:stCondLst>
                                        </p:cTn>
                                        <p:tgtEl>
                                          <p:spTgt spid="56"/>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2000"/>
                                        <p:tgtEl>
                                          <p:spTgt spid="47"/>
                                        </p:tgtEl>
                                      </p:cBhvr>
                                    </p:animEffect>
                                    <p:set>
                                      <p:cBhvr>
                                        <p:cTn id="62" dur="1" fill="hold">
                                          <p:stCondLst>
                                            <p:cond delay="1999"/>
                                          </p:stCondLst>
                                        </p:cTn>
                                        <p:tgtEl>
                                          <p:spTgt spid="47"/>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1000"/>
                                        <p:tgtEl>
                                          <p:spTgt spid="55"/>
                                        </p:tgtEl>
                                      </p:cBhvr>
                                    </p:animEffect>
                                    <p:set>
                                      <p:cBhvr>
                                        <p:cTn id="65" dur="1" fill="hold">
                                          <p:stCondLst>
                                            <p:cond delay="999"/>
                                          </p:stCondLst>
                                        </p:cTn>
                                        <p:tgtEl>
                                          <p:spTgt spid="5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2000"/>
                                        <p:tgtEl>
                                          <p:spTgt spid="50"/>
                                        </p:tgtEl>
                                      </p:cBhvr>
                                    </p:animEffect>
                                    <p:set>
                                      <p:cBhvr>
                                        <p:cTn id="68" dur="1" fill="hold">
                                          <p:stCondLst>
                                            <p:cond delay="1999"/>
                                          </p:stCondLst>
                                        </p:cTn>
                                        <p:tgtEl>
                                          <p:spTgt spid="50"/>
                                        </p:tgtEl>
                                        <p:attrNameLst>
                                          <p:attrName>style.visibility</p:attrName>
                                        </p:attrNameLst>
                                      </p:cBhvr>
                                      <p:to>
                                        <p:strVal val="hidden"/>
                                      </p:to>
                                    </p:se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wipe(left)">
                                      <p:cBhvr>
                                        <p:cTn id="80" dur="2000"/>
                                        <p:tgtEl>
                                          <p:spTgt spid="91"/>
                                        </p:tgtEl>
                                      </p:cBhvr>
                                    </p:animEffect>
                                  </p:childTnLst>
                                </p:cTn>
                              </p:par>
                            </p:childTnLst>
                          </p:cTn>
                        </p:par>
                        <p:par>
                          <p:cTn id="81" fill="hold">
                            <p:stCondLst>
                              <p:cond delay="2000"/>
                            </p:stCondLst>
                            <p:childTnLst>
                              <p:par>
                                <p:cTn id="82" presetID="10" presetClass="entr" presetSubtype="0" fill="hold" grpId="0" nodeType="afterEffect">
                                  <p:stCondLst>
                                    <p:cond delay="200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22" presetClass="entr" presetSubtype="8" fill="hold" nodeType="withEffect">
                                  <p:stCondLst>
                                    <p:cond delay="200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000"/>
                                        <p:tgtEl>
                                          <p:spTgt spid="66"/>
                                        </p:tgtEl>
                                      </p:cBhvr>
                                    </p:animEffect>
                                  </p:childTnLst>
                                </p:cTn>
                              </p:par>
                            </p:childTnLst>
                          </p:cTn>
                        </p:par>
                        <p:par>
                          <p:cTn id="88" fill="hold">
                            <p:stCondLst>
                              <p:cond delay="6000"/>
                            </p:stCondLst>
                            <p:childTnLst>
                              <p:par>
                                <p:cTn id="89" presetID="22" presetClass="entr" presetSubtype="1" fill="hold" grpId="0" nodeType="afterEffect">
                                  <p:stCondLst>
                                    <p:cond delay="2000"/>
                                  </p:stCondLst>
                                  <p:childTnLst>
                                    <p:set>
                                      <p:cBhvr>
                                        <p:cTn id="90" dur="1" fill="hold">
                                          <p:stCondLst>
                                            <p:cond delay="0"/>
                                          </p:stCondLst>
                                        </p:cTn>
                                        <p:tgtEl>
                                          <p:spTgt spid="77"/>
                                        </p:tgtEl>
                                        <p:attrNameLst>
                                          <p:attrName>style.visibility</p:attrName>
                                        </p:attrNameLst>
                                      </p:cBhvr>
                                      <p:to>
                                        <p:strVal val="visible"/>
                                      </p:to>
                                    </p:set>
                                    <p:animEffect transition="in" filter="wipe(up)">
                                      <p:cBhvr>
                                        <p:cTn id="91" dur="1000"/>
                                        <p:tgtEl>
                                          <p:spTgt spid="77"/>
                                        </p:tgtEl>
                                      </p:cBhvr>
                                    </p:animEffect>
                                  </p:childTnLst>
                                </p:cTn>
                              </p:par>
                            </p:childTnLst>
                          </p:cTn>
                        </p:par>
                        <p:par>
                          <p:cTn id="92" fill="hold">
                            <p:stCondLst>
                              <p:cond delay="9000"/>
                            </p:stCondLst>
                            <p:childTnLst>
                              <p:par>
                                <p:cTn id="93" presetID="22" presetClass="entr" presetSubtype="8" fill="hold" grpId="0" nodeType="afterEffect">
                                  <p:stCondLst>
                                    <p:cond delay="2000"/>
                                  </p:stCondLst>
                                  <p:childTnLst>
                                    <p:set>
                                      <p:cBhvr>
                                        <p:cTn id="94" dur="1" fill="hold">
                                          <p:stCondLst>
                                            <p:cond delay="0"/>
                                          </p:stCondLst>
                                        </p:cTn>
                                        <p:tgtEl>
                                          <p:spTgt spid="90"/>
                                        </p:tgtEl>
                                        <p:attrNameLst>
                                          <p:attrName>style.visibility</p:attrName>
                                        </p:attrNameLst>
                                      </p:cBhvr>
                                      <p:to>
                                        <p:strVal val="visible"/>
                                      </p:to>
                                    </p:set>
                                    <p:animEffect transition="in" filter="wipe(left)">
                                      <p:cBhvr>
                                        <p:cTn id="95"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1" grpId="0"/>
      <p:bldP spid="72" grpId="0"/>
      <p:bldP spid="73" grpId="0"/>
      <p:bldP spid="74" grpId="0"/>
      <p:bldP spid="77" grpId="0" animBg="1"/>
      <p:bldP spid="79" grpId="0"/>
      <p:bldP spid="83" grpId="0"/>
      <p:bldP spid="84" grpId="0"/>
      <p:bldP spid="56" grpId="0"/>
      <p:bldP spid="47" grpId="0" animBg="1"/>
      <p:bldP spid="55" grpId="0"/>
      <p:bldP spid="59" grpId="0" animBg="1"/>
      <p:bldP spid="60" grpId="0" animBg="1"/>
      <p:bldP spid="90" grpId="0" animBg="1"/>
      <p:bldP spid="9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pPr marL="0" indent="0">
              <a:buNone/>
            </a:pPr>
            <a:endParaRPr lang="en-US" dirty="0"/>
          </a:p>
          <a:p>
            <a:r>
              <a:rPr lang="en-US" dirty="0" smtClean="0">
                <a:solidFill>
                  <a:srgbClr val="073E87"/>
                </a:solidFill>
              </a:rPr>
              <a:t>Understanding </a:t>
            </a:r>
            <a:r>
              <a:rPr lang="en-US" dirty="0">
                <a:solidFill>
                  <a:srgbClr val="073E87"/>
                </a:solidFill>
              </a:rPr>
              <a:t>the state transitions</a:t>
            </a:r>
          </a:p>
          <a:p>
            <a:r>
              <a:rPr lang="en-US" dirty="0">
                <a:solidFill>
                  <a:srgbClr val="073E87"/>
                </a:solidFill>
              </a:rPr>
              <a:t>How messages are handled by the </a:t>
            </a:r>
            <a:r>
              <a:rPr lang="en-US" dirty="0" smtClean="0">
                <a:solidFill>
                  <a:srgbClr val="073E87"/>
                </a:solidFill>
              </a:rPr>
              <a:t>NSA</a:t>
            </a:r>
          </a:p>
          <a:p>
            <a:endParaRPr lang="en-US" dirty="0">
              <a:solidFill>
                <a:srgbClr val="073E87"/>
              </a:solidFill>
            </a:endParaRPr>
          </a:p>
          <a:p>
            <a:endParaRPr lang="en-US" dirty="0">
              <a:solidFill>
                <a:srgbClr val="073E87"/>
              </a:solidFill>
            </a:endParaRPr>
          </a:p>
          <a:p>
            <a:pPr marL="0" indent="0">
              <a:buNone/>
            </a:pPr>
            <a:r>
              <a:rPr lang="en-US" b="1" dirty="0" smtClean="0"/>
              <a:t>Tomohiro </a:t>
            </a:r>
            <a:r>
              <a:rPr lang="en-US" b="1" dirty="0" err="1" smtClean="0"/>
              <a:t>Kudoh</a:t>
            </a:r>
            <a:r>
              <a:rPr lang="en-US" b="1" dirty="0" smtClean="0"/>
              <a:t> – AIST, co-chair NSI </a:t>
            </a:r>
            <a:r>
              <a:rPr lang="en-US" b="1" dirty="0" smtClean="0"/>
              <a:t>WG, the smartest guy in the room</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Introduction</a:t>
            </a:r>
            <a:br>
              <a:rPr lang="en-US" dirty="0" smtClean="0"/>
            </a:br>
            <a:r>
              <a:rPr lang="en-US" sz="4800" dirty="0"/>
              <a:t>NSI-CS State Machines and the Message Delivery Layer</a:t>
            </a:r>
            <a:endParaRPr lang="en-US" sz="3600" dirty="0"/>
          </a:p>
        </p:txBody>
      </p:sp>
    </p:spTree>
    <p:extLst>
      <p:ext uri="{BB962C8B-B14F-4D97-AF65-F5344CB8AC3E}">
        <p14:creationId xmlns:p14="http://schemas.microsoft.com/office/powerpoint/2010/main" val="19870920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743200"/>
            <a:ext cx="7408333" cy="3759200"/>
          </a:xfrm>
        </p:spPr>
        <p:txBody>
          <a:bodyPr>
            <a:normAutofit fontScale="77500" lnSpcReduction="20000"/>
          </a:bodyPr>
          <a:lstStyle/>
          <a:p>
            <a:r>
              <a:rPr lang="en-US" dirty="0" smtClean="0"/>
              <a:t>What are they?   Why are these different from conventional IP services? </a:t>
            </a:r>
          </a:p>
          <a:p>
            <a:r>
              <a:rPr lang="en-US" dirty="0" smtClean="0"/>
              <a:t>Why do we need them?  (Best effort vs. performance guarantees)</a:t>
            </a:r>
          </a:p>
          <a:p>
            <a:r>
              <a:rPr lang="en-US" dirty="0" smtClean="0"/>
              <a:t>Where/when are they appropriate? …primary use cases: data intensive science, scheduling, emerging virtualization environments</a:t>
            </a:r>
          </a:p>
          <a:p>
            <a:r>
              <a:rPr lang="en-US" dirty="0" smtClean="0"/>
              <a:t>How do they work?  generic details – packet oriented, spectrum oriented, signaling, path finding, etc. </a:t>
            </a:r>
          </a:p>
          <a:p>
            <a:endParaRPr lang="en-US" dirty="0"/>
          </a:p>
          <a:p>
            <a:r>
              <a:rPr lang="en-US" sz="3400" b="1" dirty="0" err="1" smtClean="0">
                <a:solidFill>
                  <a:schemeClr val="tx1"/>
                </a:solidFill>
              </a:rPr>
              <a:t>Inder</a:t>
            </a:r>
            <a:r>
              <a:rPr lang="en-US" sz="3400" b="1" dirty="0" smtClean="0">
                <a:solidFill>
                  <a:schemeClr val="tx1"/>
                </a:solidFill>
              </a:rPr>
              <a:t> </a:t>
            </a:r>
            <a:r>
              <a:rPr lang="en-US" sz="3400" b="1" dirty="0" err="1" smtClean="0">
                <a:solidFill>
                  <a:schemeClr val="tx1"/>
                </a:solidFill>
              </a:rPr>
              <a:t>Monga</a:t>
            </a:r>
            <a:r>
              <a:rPr lang="en-US" sz="3400" b="1" dirty="0" smtClean="0">
                <a:solidFill>
                  <a:schemeClr val="tx1"/>
                </a:solidFill>
              </a:rPr>
              <a:t> </a:t>
            </a:r>
            <a:r>
              <a:rPr lang="en-US" sz="3400" dirty="0" smtClean="0"/>
              <a:t>– Research Director for </a:t>
            </a:r>
            <a:r>
              <a:rPr lang="en-US" sz="3400" dirty="0" err="1" smtClean="0"/>
              <a:t>Esnet</a:t>
            </a:r>
            <a:r>
              <a:rPr lang="en-US" sz="3400" dirty="0" smtClean="0"/>
              <a:t> at LBL, Co-Chair of NSI-WG and GLIF NSI Implementation Task Force, formerly with NORTEL.   Generally smart guy – listen to him.</a:t>
            </a:r>
          </a:p>
        </p:txBody>
      </p:sp>
      <p:sp>
        <p:nvSpPr>
          <p:cNvPr id="3" name="Title 2"/>
          <p:cNvSpPr>
            <a:spLocks noGrp="1"/>
          </p:cNvSpPr>
          <p:nvPr>
            <p:ph type="title"/>
          </p:nvPr>
        </p:nvSpPr>
        <p:spPr>
          <a:xfrm>
            <a:off x="903696" y="528828"/>
            <a:ext cx="7531100" cy="1515872"/>
          </a:xfrm>
        </p:spPr>
        <p:txBody>
          <a:bodyPr>
            <a:normAutofit fontScale="90000"/>
          </a:bodyPr>
          <a:lstStyle/>
          <a:p>
            <a:r>
              <a:rPr lang="en-US" dirty="0" smtClean="0"/>
              <a:t>Introduction</a:t>
            </a:r>
            <a:br>
              <a:rPr lang="en-US" dirty="0" smtClean="0"/>
            </a:br>
            <a:r>
              <a:rPr lang="en-US" sz="5300" dirty="0" smtClean="0"/>
              <a:t>Connection Oriented Service Concepts</a:t>
            </a:r>
            <a:endParaRPr lang="en-US" sz="5300" dirty="0"/>
          </a:p>
        </p:txBody>
      </p:sp>
    </p:spTree>
    <p:extLst>
      <p:ext uri="{BB962C8B-B14F-4D97-AF65-F5344CB8AC3E}">
        <p14:creationId xmlns:p14="http://schemas.microsoft.com/office/powerpoint/2010/main" val="420727535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500" y="1968500"/>
            <a:ext cx="8051800" cy="41529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3005328"/>
            <a:ext cx="8229600" cy="1252728"/>
          </a:xfrm>
        </p:spPr>
        <p:txBody>
          <a:bodyPr/>
          <a:lstStyle/>
          <a:p>
            <a:r>
              <a:rPr lang="en-US" dirty="0" smtClean="0"/>
              <a:t>Tomohiro’s Slides</a:t>
            </a:r>
            <a:endParaRPr lang="en-US" dirty="0"/>
          </a:p>
        </p:txBody>
      </p:sp>
    </p:spTree>
    <p:extLst>
      <p:ext uri="{BB962C8B-B14F-4D97-AF65-F5344CB8AC3E}">
        <p14:creationId xmlns:p14="http://schemas.microsoft.com/office/powerpoint/2010/main" val="11270078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endParaRPr lang="en-US" dirty="0"/>
          </a:p>
          <a:p>
            <a:r>
              <a:rPr lang="en-US" dirty="0" smtClean="0"/>
              <a:t>The formal software WS specification of the NSI service interfaces</a:t>
            </a:r>
            <a:endParaRPr lang="en-US" dirty="0" smtClean="0"/>
          </a:p>
          <a:p>
            <a:pPr marL="0" indent="0">
              <a:buNone/>
            </a:pPr>
            <a:endParaRPr lang="en-US" dirty="0"/>
          </a:p>
          <a:p>
            <a:pPr marL="0" indent="0">
              <a:buNone/>
            </a:pPr>
            <a:r>
              <a:rPr lang="en-US" dirty="0" smtClean="0"/>
              <a:t>* </a:t>
            </a:r>
            <a:r>
              <a:rPr lang="en-US" b="1" dirty="0" err="1" smtClean="0"/>
              <a:t>Inder</a:t>
            </a:r>
            <a:r>
              <a:rPr lang="en-US" b="1" dirty="0" smtClean="0"/>
              <a:t> </a:t>
            </a:r>
            <a:r>
              <a:rPr lang="en-US" b="1" dirty="0" err="1" smtClean="0"/>
              <a:t>Monga</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A Peek at the </a:t>
            </a:r>
            <a:br>
              <a:rPr lang="en-US" dirty="0" smtClean="0"/>
            </a:br>
            <a:r>
              <a:rPr lang="en-US" dirty="0" smtClean="0"/>
              <a:t>NSI Web Service Description</a:t>
            </a:r>
            <a:br>
              <a:rPr lang="en-US" dirty="0" smtClean="0"/>
            </a:br>
            <a:r>
              <a:rPr lang="en-US" dirty="0" smtClean="0"/>
              <a:t>(WSDL)</a:t>
            </a:r>
            <a:r>
              <a:rPr lang="en-US" dirty="0" smtClean="0"/>
              <a:t> </a:t>
            </a:r>
            <a:endParaRPr lang="en-US" sz="3600" dirty="0"/>
          </a:p>
        </p:txBody>
      </p:sp>
      <p:sp>
        <p:nvSpPr>
          <p:cNvPr id="5" name="Title 2"/>
          <p:cNvSpPr txBox="1">
            <a:spLocks/>
          </p:cNvSpPr>
          <p:nvPr/>
        </p:nvSpPr>
        <p:spPr>
          <a:xfrm>
            <a:off x="457200" y="5281422"/>
            <a:ext cx="8229600" cy="943356"/>
          </a:xfrm>
          <a:prstGeom prst="rect">
            <a:avLst/>
          </a:prstGeom>
          <a:solidFill>
            <a:srgbClr val="FF6600"/>
          </a:solidFill>
        </p:spPr>
        <p:txBody>
          <a:bodyPr vert="horz" lIns="91440" tIns="45720" rIns="91440" bIns="45720" rtlCol="0" anchor="ctr">
            <a:normAutofit/>
          </a:bodyPr>
          <a:lst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Begin </a:t>
            </a:r>
            <a:r>
              <a:rPr lang="en-US" dirty="0" err="1" smtClean="0"/>
              <a:t>Inder</a:t>
            </a:r>
            <a:r>
              <a:rPr lang="en-US" dirty="0" err="1" smtClean="0"/>
              <a:t>’s</a:t>
            </a:r>
            <a:r>
              <a:rPr lang="en-US" dirty="0" smtClean="0"/>
              <a:t> </a:t>
            </a:r>
            <a:r>
              <a:rPr lang="en-US" dirty="0" smtClean="0"/>
              <a:t>Slides</a:t>
            </a:r>
            <a:endParaRPr lang="en-US" dirty="0"/>
          </a:p>
        </p:txBody>
      </p:sp>
    </p:spTree>
    <p:extLst>
      <p:ext uri="{BB962C8B-B14F-4D97-AF65-F5344CB8AC3E}">
        <p14:creationId xmlns:p14="http://schemas.microsoft.com/office/powerpoint/2010/main" val="198709206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Lunch</a:t>
            </a:r>
            <a:endParaRPr lang="en-US" b="1" dirty="0">
              <a:solidFill>
                <a:srgbClr val="FF0000"/>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958116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#2</a:t>
            </a:r>
            <a:br>
              <a:rPr lang="en-US" dirty="0" smtClean="0"/>
            </a:br>
            <a:r>
              <a:rPr lang="en-US" dirty="0" smtClean="0"/>
              <a:t>Multi-Domain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6590955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a:xfrm>
            <a:off x="0" y="6451600"/>
            <a:ext cx="9143999" cy="387350"/>
          </a:xfrm>
          <a:prstGeom prst="rect">
            <a:avLst/>
          </a:prstGeom>
          <a:gradFill flip="none" rotWithShape="1">
            <a:gsLst>
              <a:gs pos="35000">
                <a:srgbClr val="FF6600"/>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51963" y="225530"/>
            <a:ext cx="7408333" cy="2159314"/>
          </a:xfrm>
        </p:spPr>
        <p:txBody>
          <a:bodyPr>
            <a:normAutofit/>
          </a:bodyPr>
          <a:lstStyle/>
          <a:p>
            <a:r>
              <a:rPr lang="en-US" dirty="0" smtClean="0"/>
              <a:t>Install NSA</a:t>
            </a:r>
          </a:p>
        </p:txBody>
      </p:sp>
      <p:sp>
        <p:nvSpPr>
          <p:cNvPr id="3" name="Title 2"/>
          <p:cNvSpPr>
            <a:spLocks noGrp="1"/>
          </p:cNvSpPr>
          <p:nvPr>
            <p:ph type="title"/>
          </p:nvPr>
        </p:nvSpPr>
        <p:spPr/>
        <p:txBody>
          <a:bodyPr>
            <a:normAutofit fontScale="90000"/>
          </a:bodyPr>
          <a:lstStyle/>
          <a:p>
            <a:r>
              <a:rPr lang="en-US" dirty="0" smtClean="0"/>
              <a:t>Exercise #2 multi-</a:t>
            </a:r>
            <a:r>
              <a:rPr lang="en-US" dirty="0"/>
              <a:t>D</a:t>
            </a:r>
            <a:r>
              <a:rPr lang="en-US" dirty="0" smtClean="0"/>
              <a:t>omain Connections</a:t>
            </a:r>
            <a:endParaRPr lang="en-US" dirty="0"/>
          </a:p>
        </p:txBody>
      </p:sp>
      <p:pic>
        <p:nvPicPr>
          <p:cNvPr id="42" name="Picture 41"/>
          <p:cNvPicPr>
            <a:picLocks noChangeAspect="1"/>
          </p:cNvPicPr>
          <p:nvPr/>
        </p:nvPicPr>
        <p:blipFill>
          <a:blip r:embed="rId2"/>
          <a:stretch>
            <a:fillRect/>
          </a:stretch>
        </p:blipFill>
        <p:spPr>
          <a:xfrm>
            <a:off x="2743484" y="5350183"/>
            <a:ext cx="694267" cy="694267"/>
          </a:xfrm>
          <a:prstGeom prst="rect">
            <a:avLst/>
          </a:prstGeom>
        </p:spPr>
      </p:pic>
      <p:pic>
        <p:nvPicPr>
          <p:cNvPr id="43" name="Picture 42"/>
          <p:cNvPicPr>
            <a:picLocks noChangeAspect="1"/>
          </p:cNvPicPr>
          <p:nvPr/>
        </p:nvPicPr>
        <p:blipFill>
          <a:blip r:embed="rId2"/>
          <a:stretch>
            <a:fillRect/>
          </a:stretch>
        </p:blipFill>
        <p:spPr>
          <a:xfrm>
            <a:off x="5692637" y="5333655"/>
            <a:ext cx="694267" cy="694267"/>
          </a:xfrm>
          <a:prstGeom prst="rect">
            <a:avLst/>
          </a:prstGeom>
        </p:spPr>
      </p:pic>
      <p:grpSp>
        <p:nvGrpSpPr>
          <p:cNvPr id="66" name="Group 65"/>
          <p:cNvGrpSpPr/>
          <p:nvPr/>
        </p:nvGrpSpPr>
        <p:grpSpPr>
          <a:xfrm>
            <a:off x="4521201" y="3965825"/>
            <a:ext cx="2032000" cy="1384358"/>
            <a:chOff x="3543116" y="4524375"/>
            <a:chExt cx="2341216" cy="2193788"/>
          </a:xfrm>
        </p:grpSpPr>
        <p:sp>
          <p:nvSpPr>
            <p:cNvPr id="67" name="Oval 66"/>
            <p:cNvSpPr/>
            <p:nvPr/>
          </p:nvSpPr>
          <p:spPr>
            <a:xfrm>
              <a:off x="3543116" y="5466948"/>
              <a:ext cx="2341216"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928745" y="5296124"/>
              <a:ext cx="935567" cy="140862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4332768" y="4524375"/>
              <a:ext cx="897981" cy="219378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4800600" y="2936738"/>
            <a:ext cx="1752600" cy="888893"/>
            <a:chOff x="3865033" y="5296124"/>
            <a:chExt cx="2019299" cy="1408626"/>
          </a:xfrm>
        </p:grpSpPr>
        <p:sp>
          <p:nvSpPr>
            <p:cNvPr id="71" name="Oval 70"/>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2442523" y="2936738"/>
            <a:ext cx="2078678" cy="888893"/>
            <a:chOff x="3865033" y="5296124"/>
            <a:chExt cx="2394997" cy="1408626"/>
          </a:xfrm>
        </p:grpSpPr>
        <p:sp>
          <p:nvSpPr>
            <p:cNvPr id="75" name="Oval 74"/>
            <p:cNvSpPr/>
            <p:nvPr/>
          </p:nvSpPr>
          <p:spPr>
            <a:xfrm>
              <a:off x="3865033" y="5466948"/>
              <a:ext cx="2394997"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2487961" y="4019430"/>
            <a:ext cx="1752600" cy="1289683"/>
            <a:chOff x="3865033" y="4660993"/>
            <a:chExt cx="2019299" cy="2043757"/>
          </a:xfrm>
        </p:grpSpPr>
        <p:sp>
          <p:nvSpPr>
            <p:cNvPr id="79" name="Oval 78"/>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349336" y="4660993"/>
              <a:ext cx="730662" cy="2043757"/>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Oval 58"/>
          <p:cNvSpPr/>
          <p:nvPr/>
        </p:nvSpPr>
        <p:spPr>
          <a:xfrm>
            <a:off x="5934081" y="528811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524474" y="5288114"/>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p:cNvCxnSpPr>
            <a:endCxn id="102" idx="0"/>
          </p:cNvCxnSpPr>
          <p:nvPr/>
        </p:nvCxnSpPr>
        <p:spPr>
          <a:xfrm>
            <a:off x="3318822" y="3381185"/>
            <a:ext cx="6350" cy="30837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107" idx="0"/>
          </p:cNvCxnSpPr>
          <p:nvPr/>
        </p:nvCxnSpPr>
        <p:spPr>
          <a:xfrm>
            <a:off x="5664318" y="3381185"/>
            <a:ext cx="1732" cy="33723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4" idx="3"/>
            <a:endCxn id="111" idx="2"/>
          </p:cNvCxnSpPr>
          <p:nvPr/>
        </p:nvCxnSpPr>
        <p:spPr>
          <a:xfrm>
            <a:off x="4004622" y="3381185"/>
            <a:ext cx="51657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endCxn id="30" idx="1"/>
          </p:cNvCxnSpPr>
          <p:nvPr/>
        </p:nvCxnSpPr>
        <p:spPr>
          <a:xfrm>
            <a:off x="4521200" y="4897274"/>
            <a:ext cx="45731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985940"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124" idx="4"/>
          </p:cNvCxnSpPr>
          <p:nvPr/>
        </p:nvCxnSpPr>
        <p:spPr>
          <a:xfrm>
            <a:off x="5985940" y="2265405"/>
            <a:ext cx="0" cy="111208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576333"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576333" y="2925768"/>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6116121" y="284279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524474" y="2872163"/>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300560" y="3143211"/>
            <a:ext cx="1101120" cy="369332"/>
          </a:xfrm>
          <a:prstGeom prst="rect">
            <a:avLst/>
          </a:prstGeom>
          <a:noFill/>
        </p:spPr>
        <p:txBody>
          <a:bodyPr wrap="none" rtlCol="0">
            <a:spAutoFit/>
          </a:bodyPr>
          <a:lstStyle/>
          <a:p>
            <a:pPr algn="ctr"/>
            <a:r>
              <a:rPr lang="en-US" dirty="0" err="1" smtClean="0"/>
              <a:t>aruba.ets</a:t>
            </a:r>
            <a:endParaRPr lang="en-US" dirty="0"/>
          </a:p>
        </p:txBody>
      </p:sp>
      <p:sp>
        <p:nvSpPr>
          <p:cNvPr id="57" name="TextBox 56"/>
          <p:cNvSpPr txBox="1"/>
          <p:nvPr/>
        </p:nvSpPr>
        <p:spPr>
          <a:xfrm>
            <a:off x="3721816" y="5201729"/>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58" name="TextBox 57"/>
          <p:cNvSpPr txBox="1"/>
          <p:nvPr/>
        </p:nvSpPr>
        <p:spPr>
          <a:xfrm>
            <a:off x="6310703" y="5219913"/>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89" name="TextBox 88"/>
          <p:cNvSpPr txBox="1"/>
          <p:nvPr/>
        </p:nvSpPr>
        <p:spPr>
          <a:xfrm>
            <a:off x="6547983" y="4639718"/>
            <a:ext cx="1428884" cy="369332"/>
          </a:xfrm>
          <a:prstGeom prst="rect">
            <a:avLst/>
          </a:prstGeom>
          <a:noFill/>
        </p:spPr>
        <p:txBody>
          <a:bodyPr wrap="none" rtlCol="0">
            <a:spAutoFit/>
          </a:bodyPr>
          <a:lstStyle/>
          <a:p>
            <a:pPr algn="ctr"/>
            <a:r>
              <a:rPr lang="en-US" dirty="0" err="1" smtClean="0"/>
              <a:t>dominica.ets</a:t>
            </a:r>
            <a:endParaRPr lang="en-US" dirty="0"/>
          </a:p>
        </p:txBody>
      </p:sp>
      <p:sp>
        <p:nvSpPr>
          <p:cNvPr id="91" name="TextBox 90"/>
          <p:cNvSpPr txBox="1"/>
          <p:nvPr/>
        </p:nvSpPr>
        <p:spPr>
          <a:xfrm>
            <a:off x="6485761" y="3196519"/>
            <a:ext cx="1286868" cy="369332"/>
          </a:xfrm>
          <a:prstGeom prst="rect">
            <a:avLst/>
          </a:prstGeom>
          <a:noFill/>
        </p:spPr>
        <p:txBody>
          <a:bodyPr wrap="none" rtlCol="0">
            <a:spAutoFit/>
          </a:bodyPr>
          <a:lstStyle/>
          <a:p>
            <a:pPr algn="ctr"/>
            <a:r>
              <a:rPr lang="en-US" dirty="0" err="1" smtClean="0"/>
              <a:t>bonaire.ets</a:t>
            </a:r>
            <a:endParaRPr lang="en-US" dirty="0"/>
          </a:p>
        </p:txBody>
      </p:sp>
      <p:sp>
        <p:nvSpPr>
          <p:cNvPr id="92" name="TextBox 91"/>
          <p:cNvSpPr txBox="1"/>
          <p:nvPr/>
        </p:nvSpPr>
        <p:spPr>
          <a:xfrm>
            <a:off x="1151219" y="4778386"/>
            <a:ext cx="1310312" cy="369332"/>
          </a:xfrm>
          <a:prstGeom prst="rect">
            <a:avLst/>
          </a:prstGeom>
          <a:noFill/>
        </p:spPr>
        <p:txBody>
          <a:bodyPr wrap="none" rtlCol="0">
            <a:spAutoFit/>
          </a:bodyPr>
          <a:lstStyle/>
          <a:p>
            <a:pPr algn="ctr"/>
            <a:r>
              <a:rPr lang="en-US" dirty="0" err="1" smtClean="0"/>
              <a:t>curacao.ets</a:t>
            </a:r>
            <a:endParaRPr lang="en-US" dirty="0"/>
          </a:p>
        </p:txBody>
      </p:sp>
      <p:sp>
        <p:nvSpPr>
          <p:cNvPr id="93" name="TextBox 92"/>
          <p:cNvSpPr txBox="1"/>
          <p:nvPr/>
        </p:nvSpPr>
        <p:spPr>
          <a:xfrm>
            <a:off x="6219838" y="1826398"/>
            <a:ext cx="1598402" cy="369332"/>
          </a:xfrm>
          <a:prstGeom prst="rect">
            <a:avLst/>
          </a:prstGeom>
          <a:noFill/>
        </p:spPr>
        <p:txBody>
          <a:bodyPr wrap="none" rtlCol="0">
            <a:spAutoFit/>
          </a:bodyPr>
          <a:lstStyle/>
          <a:p>
            <a:r>
              <a:rPr lang="en-US" dirty="0" smtClean="0"/>
              <a:t>port</a:t>
            </a:r>
            <a:r>
              <a:rPr lang="en-US" dirty="0" smtClean="0"/>
              <a:t>11-</a:t>
            </a:r>
            <a:r>
              <a:rPr lang="en-US" dirty="0" smtClean="0"/>
              <a:t>[80..83]</a:t>
            </a:r>
            <a:endParaRPr lang="en-US" dirty="0"/>
          </a:p>
        </p:txBody>
      </p:sp>
      <p:sp>
        <p:nvSpPr>
          <p:cNvPr id="94" name="TextBox 93"/>
          <p:cNvSpPr txBox="1"/>
          <p:nvPr/>
        </p:nvSpPr>
        <p:spPr>
          <a:xfrm>
            <a:off x="3769695" y="2645974"/>
            <a:ext cx="1549147" cy="369332"/>
          </a:xfrm>
          <a:prstGeom prst="rect">
            <a:avLst/>
          </a:prstGeom>
          <a:noFill/>
        </p:spPr>
        <p:txBody>
          <a:bodyPr wrap="none" rtlCol="0">
            <a:spAutoFit/>
          </a:bodyPr>
          <a:lstStyle/>
          <a:p>
            <a:r>
              <a:rPr lang="en-US" dirty="0" smtClean="0"/>
              <a:t>Port3</a:t>
            </a:r>
            <a:r>
              <a:rPr lang="en-US" dirty="0"/>
              <a:t>-</a:t>
            </a:r>
            <a:r>
              <a:rPr lang="en-US" dirty="0" smtClean="0"/>
              <a:t>[</a:t>
            </a:r>
            <a:r>
              <a:rPr lang="en-US" dirty="0" smtClean="0"/>
              <a:t>80..83]</a:t>
            </a:r>
            <a:endParaRPr lang="en-US" dirty="0"/>
          </a:p>
        </p:txBody>
      </p:sp>
      <p:sp>
        <p:nvSpPr>
          <p:cNvPr id="23" name="TextBox 22"/>
          <p:cNvSpPr txBox="1"/>
          <p:nvPr/>
        </p:nvSpPr>
        <p:spPr>
          <a:xfrm>
            <a:off x="2717641" y="2998198"/>
            <a:ext cx="759217" cy="307777"/>
          </a:xfrm>
          <a:prstGeom prst="rect">
            <a:avLst/>
          </a:prstGeom>
          <a:noFill/>
        </p:spPr>
        <p:txBody>
          <a:bodyPr wrap="none" rtlCol="0">
            <a:spAutoFit/>
          </a:bodyPr>
          <a:lstStyle/>
          <a:p>
            <a:r>
              <a:rPr lang="en-US" sz="1400" dirty="0"/>
              <a:t>e</a:t>
            </a:r>
            <a:r>
              <a:rPr lang="en-US" sz="1400" dirty="0" smtClean="0"/>
              <a:t>th-sw1</a:t>
            </a:r>
            <a:endParaRPr lang="en-US" sz="1400" dirty="0"/>
          </a:p>
        </p:txBody>
      </p:sp>
      <p:sp>
        <p:nvSpPr>
          <p:cNvPr id="95" name="TextBox 94"/>
          <p:cNvSpPr txBox="1"/>
          <p:nvPr/>
        </p:nvSpPr>
        <p:spPr>
          <a:xfrm>
            <a:off x="5206560" y="3011965"/>
            <a:ext cx="779380" cy="307777"/>
          </a:xfrm>
          <a:prstGeom prst="rect">
            <a:avLst/>
          </a:prstGeom>
          <a:noFill/>
        </p:spPr>
        <p:txBody>
          <a:bodyPr wrap="none" rtlCol="0">
            <a:spAutoFit/>
          </a:bodyPr>
          <a:lstStyle/>
          <a:p>
            <a:r>
              <a:rPr lang="en-US" sz="1400" dirty="0"/>
              <a:t>e</a:t>
            </a:r>
            <a:r>
              <a:rPr lang="en-US" sz="1400" dirty="0" smtClean="0"/>
              <a:t>th-sw2</a:t>
            </a:r>
            <a:endParaRPr lang="en-US" sz="1400" dirty="0"/>
          </a:p>
        </p:txBody>
      </p:sp>
      <p:sp>
        <p:nvSpPr>
          <p:cNvPr id="96" name="TextBox 95"/>
          <p:cNvSpPr txBox="1"/>
          <p:nvPr/>
        </p:nvSpPr>
        <p:spPr>
          <a:xfrm>
            <a:off x="3318822" y="4528017"/>
            <a:ext cx="783676" cy="307777"/>
          </a:xfrm>
          <a:prstGeom prst="rect">
            <a:avLst/>
          </a:prstGeom>
          <a:noFill/>
        </p:spPr>
        <p:txBody>
          <a:bodyPr wrap="none" rtlCol="0">
            <a:spAutoFit/>
          </a:bodyPr>
          <a:lstStyle/>
          <a:p>
            <a:r>
              <a:rPr lang="en-US" sz="1400" dirty="0"/>
              <a:t>e</a:t>
            </a:r>
            <a:r>
              <a:rPr lang="en-US" sz="1400" dirty="0" smtClean="0"/>
              <a:t>th-sw3</a:t>
            </a:r>
            <a:endParaRPr lang="en-US" sz="1400" dirty="0"/>
          </a:p>
        </p:txBody>
      </p:sp>
      <p:sp>
        <p:nvSpPr>
          <p:cNvPr id="97" name="TextBox 96"/>
          <p:cNvSpPr txBox="1"/>
          <p:nvPr/>
        </p:nvSpPr>
        <p:spPr>
          <a:xfrm>
            <a:off x="5649385" y="4525489"/>
            <a:ext cx="792179" cy="307777"/>
          </a:xfrm>
          <a:prstGeom prst="rect">
            <a:avLst/>
          </a:prstGeom>
          <a:noFill/>
        </p:spPr>
        <p:txBody>
          <a:bodyPr wrap="none" rtlCol="0">
            <a:spAutoFit/>
          </a:bodyPr>
          <a:lstStyle/>
          <a:p>
            <a:r>
              <a:rPr lang="en-US" sz="1400" dirty="0"/>
              <a:t>e</a:t>
            </a:r>
            <a:r>
              <a:rPr lang="en-US" sz="1400" dirty="0" smtClean="0"/>
              <a:t>th-sw4</a:t>
            </a:r>
            <a:endParaRPr lang="en-US" sz="1400" dirty="0"/>
          </a:p>
        </p:txBody>
      </p:sp>
      <p:pic>
        <p:nvPicPr>
          <p:cNvPr id="98" name="Picture 97"/>
          <p:cNvPicPr>
            <a:picLocks noChangeAspect="1"/>
          </p:cNvPicPr>
          <p:nvPr/>
        </p:nvPicPr>
        <p:blipFill>
          <a:blip r:embed="rId3">
            <a:clrChange>
              <a:clrFrom>
                <a:srgbClr val="FFFFFF"/>
              </a:clrFrom>
              <a:clrTo>
                <a:srgbClr val="FFFFFF">
                  <a:alpha val="0"/>
                </a:srgbClr>
              </a:clrTo>
            </a:clrChange>
          </a:blip>
          <a:stretch>
            <a:fillRect/>
          </a:stretch>
        </p:blipFill>
        <p:spPr>
          <a:xfrm>
            <a:off x="2616719" y="4209943"/>
            <a:ext cx="582533" cy="420555"/>
          </a:xfrm>
          <a:prstGeom prst="rect">
            <a:avLst/>
          </a:prstGeom>
        </p:spPr>
      </p:pic>
      <p:pic>
        <p:nvPicPr>
          <p:cNvPr id="99" name="Picture 98"/>
          <p:cNvPicPr>
            <a:picLocks noChangeAspect="1"/>
          </p:cNvPicPr>
          <p:nvPr/>
        </p:nvPicPr>
        <p:blipFill>
          <a:blip r:embed="rId3">
            <a:clrChange>
              <a:clrFrom>
                <a:srgbClr val="FFFFFF"/>
              </a:clrFrom>
              <a:clrTo>
                <a:srgbClr val="FFFFFF">
                  <a:alpha val="0"/>
                </a:srgbClr>
              </a:clrTo>
            </a:clrChange>
          </a:blip>
          <a:stretch>
            <a:fillRect/>
          </a:stretch>
        </p:blipFill>
        <p:spPr>
          <a:xfrm>
            <a:off x="2616878" y="2623979"/>
            <a:ext cx="582533" cy="420555"/>
          </a:xfrm>
          <a:prstGeom prst="rect">
            <a:avLst/>
          </a:prstGeom>
        </p:spPr>
      </p:pic>
      <p:pic>
        <p:nvPicPr>
          <p:cNvPr id="100" name="Picture 99"/>
          <p:cNvPicPr>
            <a:picLocks noChangeAspect="1"/>
          </p:cNvPicPr>
          <p:nvPr/>
        </p:nvPicPr>
        <p:blipFill>
          <a:blip r:embed="rId3">
            <a:clrChange>
              <a:clrFrom>
                <a:srgbClr val="FFFFFF"/>
              </a:clrFrom>
              <a:clrTo>
                <a:srgbClr val="FFFFFF">
                  <a:alpha val="0"/>
                </a:srgbClr>
              </a:clrTo>
            </a:clrChange>
          </a:blip>
          <a:stretch>
            <a:fillRect/>
          </a:stretch>
        </p:blipFill>
        <p:spPr>
          <a:xfrm>
            <a:off x="5066852" y="2623979"/>
            <a:ext cx="582533" cy="420555"/>
          </a:xfrm>
          <a:prstGeom prst="rect">
            <a:avLst/>
          </a:prstGeom>
        </p:spPr>
      </p:pic>
      <p:pic>
        <p:nvPicPr>
          <p:cNvPr id="101" name="Picture 100"/>
          <p:cNvPicPr>
            <a:picLocks noChangeAspect="1"/>
          </p:cNvPicPr>
          <p:nvPr/>
        </p:nvPicPr>
        <p:blipFill>
          <a:blip r:embed="rId3">
            <a:clrChange>
              <a:clrFrom>
                <a:srgbClr val="FFFFFF"/>
              </a:clrFrom>
              <a:clrTo>
                <a:srgbClr val="FFFFFF">
                  <a:alpha val="0"/>
                </a:srgbClr>
              </a:clrTo>
            </a:clrChange>
          </a:blip>
          <a:stretch>
            <a:fillRect/>
          </a:stretch>
        </p:blipFill>
        <p:spPr>
          <a:xfrm>
            <a:off x="4978793" y="4209943"/>
            <a:ext cx="582533" cy="420555"/>
          </a:xfrm>
          <a:prstGeom prst="rect">
            <a:avLst/>
          </a:prstGeom>
        </p:spPr>
      </p:pic>
      <p:sp>
        <p:nvSpPr>
          <p:cNvPr id="102" name="Oval 101"/>
          <p:cNvSpPr/>
          <p:nvPr/>
        </p:nvSpPr>
        <p:spPr>
          <a:xfrm>
            <a:off x="3273313" y="368955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273313" y="396582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188702"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52472"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417483"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614191" y="37184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612459" y="39122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p:cNvCxnSpPr>
            <a:stCxn id="108" idx="4"/>
          </p:cNvCxnSpPr>
          <p:nvPr/>
        </p:nvCxnSpPr>
        <p:spPr>
          <a:xfrm>
            <a:off x="5664318" y="4019431"/>
            <a:ext cx="3582" cy="86744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103" idx="4"/>
          </p:cNvCxnSpPr>
          <p:nvPr/>
        </p:nvCxnSpPr>
        <p:spPr>
          <a:xfrm>
            <a:off x="3325172" y="4073036"/>
            <a:ext cx="1850" cy="813835"/>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4521200"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p:cNvCxnSpPr>
            <a:stCxn id="102" idx="4"/>
            <a:endCxn id="103" idx="0"/>
          </p:cNvCxnSpPr>
          <p:nvPr/>
        </p:nvCxnSpPr>
        <p:spPr>
          <a:xfrm>
            <a:off x="3325172" y="3796765"/>
            <a:ext cx="0" cy="169061"/>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39" idx="1"/>
            <a:endCxn id="105" idx="6"/>
          </p:cNvCxnSpPr>
          <p:nvPr/>
        </p:nvCxnSpPr>
        <p:spPr>
          <a:xfrm flipH="1">
            <a:off x="4856189" y="3381185"/>
            <a:ext cx="122329"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930184" y="5795723"/>
            <a:ext cx="2050486" cy="369332"/>
          </a:xfrm>
          <a:prstGeom prst="rect">
            <a:avLst/>
          </a:prstGeom>
          <a:noFill/>
        </p:spPr>
        <p:txBody>
          <a:bodyPr wrap="none" rtlCol="0">
            <a:spAutoFit/>
          </a:bodyPr>
          <a:lstStyle/>
          <a:p>
            <a:r>
              <a:rPr lang="en-US" dirty="0" smtClean="0"/>
              <a:t>STPs:  </a:t>
            </a:r>
            <a:r>
              <a:rPr lang="en-US" b="1" dirty="0" smtClean="0"/>
              <a:t>port</a:t>
            </a:r>
            <a:r>
              <a:rPr lang="en-US" b="1" dirty="0" smtClean="0"/>
              <a:t>-</a:t>
            </a:r>
            <a:r>
              <a:rPr lang="en-US" b="1" dirty="0" smtClean="0"/>
              <a:t>[80..83]</a:t>
            </a:r>
            <a:endParaRPr lang="en-US" b="1" dirty="0"/>
          </a:p>
        </p:txBody>
      </p:sp>
      <p:pic>
        <p:nvPicPr>
          <p:cNvPr id="122" name="Picture 121"/>
          <p:cNvPicPr>
            <a:picLocks noChangeAspect="1"/>
          </p:cNvPicPr>
          <p:nvPr/>
        </p:nvPicPr>
        <p:blipFill>
          <a:blip r:embed="rId4">
            <a:clrChange>
              <a:clrFrom>
                <a:srgbClr val="FEFEFE"/>
              </a:clrFrom>
              <a:clrTo>
                <a:srgbClr val="FEFEFE">
                  <a:alpha val="0"/>
                </a:srgbClr>
              </a:clrTo>
            </a:clrChange>
          </a:blip>
          <a:stretch>
            <a:fillRect/>
          </a:stretch>
        </p:blipFill>
        <p:spPr>
          <a:xfrm>
            <a:off x="3241951" y="2213800"/>
            <a:ext cx="772479" cy="747561"/>
          </a:xfrm>
          <a:prstGeom prst="rect">
            <a:avLst/>
          </a:prstGeom>
        </p:spPr>
      </p:pic>
      <p:cxnSp>
        <p:nvCxnSpPr>
          <p:cNvPr id="123" name="Straight Connector 122"/>
          <p:cNvCxnSpPr/>
          <p:nvPr/>
        </p:nvCxnSpPr>
        <p:spPr>
          <a:xfrm>
            <a:off x="6167980" y="2924582"/>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5934081" y="215819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3161166" y="5294279"/>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3213025" y="4904329"/>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67118" y="4763723"/>
            <a:ext cx="1371600" cy="267101"/>
          </a:xfrm>
          <a:prstGeom prst="rect">
            <a:avLst/>
          </a:prstGeom>
        </p:spPr>
      </p:pic>
      <p:pic>
        <p:nvPicPr>
          <p:cNvPr id="34" name="Picture 33"/>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33022" y="3247634"/>
            <a:ext cx="1371600" cy="267101"/>
          </a:xfrm>
          <a:prstGeom prst="rect">
            <a:avLst/>
          </a:prstGeom>
        </p:spPr>
      </p:pic>
      <p:pic>
        <p:nvPicPr>
          <p:cNvPr id="39" name="Picture 38"/>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3247634"/>
            <a:ext cx="1371600" cy="267101"/>
          </a:xfrm>
          <a:prstGeom prst="rect">
            <a:avLst/>
          </a:prstGeom>
        </p:spPr>
      </p:pic>
      <p:pic>
        <p:nvPicPr>
          <p:cNvPr id="30" name="Picture 29"/>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4763723"/>
            <a:ext cx="1371600" cy="267101"/>
          </a:xfrm>
          <a:prstGeom prst="rect">
            <a:avLst/>
          </a:prstGeom>
        </p:spPr>
      </p:pic>
      <p:cxnSp>
        <p:nvCxnSpPr>
          <p:cNvPr id="129" name="Straight Connector 128"/>
          <p:cNvCxnSpPr>
            <a:stCxn id="107" idx="4"/>
            <a:endCxn id="108" idx="0"/>
          </p:cNvCxnSpPr>
          <p:nvPr/>
        </p:nvCxnSpPr>
        <p:spPr>
          <a:xfrm flipH="1">
            <a:off x="5664318" y="3825631"/>
            <a:ext cx="1732" cy="8659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05" idx="2"/>
            <a:endCxn id="111" idx="6"/>
          </p:cNvCxnSpPr>
          <p:nvPr/>
        </p:nvCxnSpPr>
        <p:spPr>
          <a:xfrm flipH="1">
            <a:off x="4624917" y="3381185"/>
            <a:ext cx="127555" cy="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06" idx="2"/>
            <a:endCxn id="104" idx="6"/>
          </p:cNvCxnSpPr>
          <p:nvPr/>
        </p:nvCxnSpPr>
        <p:spPr>
          <a:xfrm flipH="1">
            <a:off x="4292419" y="4886871"/>
            <a:ext cx="125064" cy="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6629401" y="2642633"/>
            <a:ext cx="1624325" cy="369332"/>
          </a:xfrm>
          <a:prstGeom prst="rect">
            <a:avLst/>
          </a:prstGeom>
          <a:noFill/>
        </p:spPr>
        <p:txBody>
          <a:bodyPr wrap="none" rtlCol="0">
            <a:spAutoFit/>
          </a:bodyPr>
          <a:lstStyle/>
          <a:p>
            <a:r>
              <a:rPr lang="en-US" dirty="0" smtClean="0"/>
              <a:t>port1</a:t>
            </a:r>
            <a:r>
              <a:rPr lang="en-US" dirty="0" smtClean="0"/>
              <a:t>2</a:t>
            </a:r>
            <a:r>
              <a:rPr lang="en-US" dirty="0" smtClean="0"/>
              <a:t>-[80..83]</a:t>
            </a:r>
            <a:endParaRPr lang="en-US" dirty="0"/>
          </a:p>
        </p:txBody>
      </p:sp>
      <p:pic>
        <p:nvPicPr>
          <p:cNvPr id="83" name="Picture 82"/>
          <p:cNvPicPr>
            <a:picLocks noChangeAspect="1"/>
          </p:cNvPicPr>
          <p:nvPr/>
        </p:nvPicPr>
        <p:blipFill>
          <a:blip r:embed="rId4">
            <a:clrChange>
              <a:clrFrom>
                <a:srgbClr val="FEFEFE"/>
              </a:clrFrom>
              <a:clrTo>
                <a:srgbClr val="FEFEFE">
                  <a:alpha val="0"/>
                </a:srgbClr>
              </a:clrTo>
            </a:clrChange>
          </a:blip>
          <a:stretch>
            <a:fillRect/>
          </a:stretch>
        </p:blipFill>
        <p:spPr>
          <a:xfrm>
            <a:off x="5619976" y="1479744"/>
            <a:ext cx="772479" cy="747561"/>
          </a:xfrm>
          <a:prstGeom prst="rect">
            <a:avLst/>
          </a:prstGeom>
        </p:spPr>
      </p:pic>
      <p:pic>
        <p:nvPicPr>
          <p:cNvPr id="114" name="Picture 113"/>
          <p:cNvPicPr>
            <a:picLocks noChangeAspect="1"/>
          </p:cNvPicPr>
          <p:nvPr/>
        </p:nvPicPr>
        <p:blipFill>
          <a:blip r:embed="rId4">
            <a:clrChange>
              <a:clrFrom>
                <a:srgbClr val="FEFEFE"/>
              </a:clrFrom>
              <a:clrTo>
                <a:srgbClr val="FEFEFE">
                  <a:alpha val="0"/>
                </a:srgbClr>
              </a:clrTo>
            </a:clrChange>
          </a:blip>
          <a:stretch>
            <a:fillRect/>
          </a:stretch>
        </p:blipFill>
        <p:spPr>
          <a:xfrm>
            <a:off x="6037798" y="2250198"/>
            <a:ext cx="772479" cy="747561"/>
          </a:xfrm>
          <a:prstGeom prst="rect">
            <a:avLst/>
          </a:prstGeom>
        </p:spPr>
      </p:pic>
    </p:spTree>
    <p:extLst>
      <p:ext uri="{BB962C8B-B14F-4D97-AF65-F5344CB8AC3E}">
        <p14:creationId xmlns:p14="http://schemas.microsoft.com/office/powerpoint/2010/main" val="314229593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endParaRPr lang="en-US" dirty="0"/>
          </a:p>
          <a:p>
            <a:r>
              <a:rPr lang="en-US" dirty="0"/>
              <a:t>What is OGF NML  (briefly!)</a:t>
            </a:r>
          </a:p>
          <a:p>
            <a:r>
              <a:rPr lang="en-US" dirty="0"/>
              <a:t>What is </a:t>
            </a:r>
            <a:r>
              <a:rPr lang="en-US" dirty="0" smtClean="0"/>
              <a:t>“N3</a:t>
            </a:r>
            <a:r>
              <a:rPr lang="en-US" dirty="0"/>
              <a:t>” and how does NML fit ?</a:t>
            </a:r>
          </a:p>
          <a:p>
            <a:r>
              <a:rPr lang="en-US" dirty="0"/>
              <a:t>Topologies, Nodes, Ports, Links.</a:t>
            </a:r>
          </a:p>
          <a:p>
            <a:r>
              <a:rPr lang="en-US" dirty="0"/>
              <a:t>Bi-</a:t>
            </a:r>
            <a:r>
              <a:rPr lang="en-US" dirty="0" err="1"/>
              <a:t>dir</a:t>
            </a:r>
            <a:r>
              <a:rPr lang="en-US" dirty="0"/>
              <a:t> </a:t>
            </a:r>
            <a:r>
              <a:rPr lang="en-US" dirty="0" err="1"/>
              <a:t>vs</a:t>
            </a:r>
            <a:r>
              <a:rPr lang="en-US" dirty="0"/>
              <a:t> </a:t>
            </a:r>
            <a:r>
              <a:rPr lang="en-US" dirty="0" err="1"/>
              <a:t>Uni-dir</a:t>
            </a:r>
            <a:r>
              <a:rPr lang="en-US" dirty="0"/>
              <a:t>…</a:t>
            </a:r>
          </a:p>
          <a:p>
            <a:endParaRPr lang="en-US" dirty="0"/>
          </a:p>
          <a:p>
            <a:r>
              <a:rPr lang="en-US" b="1" dirty="0" err="1">
                <a:solidFill>
                  <a:schemeClr val="tx1"/>
                </a:solidFill>
              </a:rPr>
              <a:t>Jeroen</a:t>
            </a:r>
            <a:r>
              <a:rPr lang="en-US" b="1" dirty="0">
                <a:solidFill>
                  <a:schemeClr val="tx1"/>
                </a:solidFill>
              </a:rPr>
              <a:t> van der Ham  </a:t>
            </a:r>
            <a:r>
              <a:rPr lang="en-US" dirty="0"/>
              <a:t>- co-Chair of OGF NML WG and research scientist at </a:t>
            </a:r>
            <a:r>
              <a:rPr lang="en-US" dirty="0" err="1"/>
              <a:t>UvA</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Introduction</a:t>
            </a:r>
            <a:br>
              <a:rPr lang="en-US" dirty="0" smtClean="0"/>
            </a:br>
            <a:r>
              <a:rPr lang="en-US" sz="5300" dirty="0" smtClean="0"/>
              <a:t>NML Topology for NSI</a:t>
            </a:r>
            <a:endParaRPr lang="en-US" sz="3600" dirty="0"/>
          </a:p>
        </p:txBody>
      </p:sp>
    </p:spTree>
    <p:extLst>
      <p:ext uri="{BB962C8B-B14F-4D97-AF65-F5344CB8AC3E}">
        <p14:creationId xmlns:p14="http://schemas.microsoft.com/office/powerpoint/2010/main" val="195428342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500" y="1968500"/>
            <a:ext cx="8051800" cy="41529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3005328"/>
            <a:ext cx="8229600" cy="1252728"/>
          </a:xfrm>
        </p:spPr>
        <p:txBody>
          <a:bodyPr/>
          <a:lstStyle/>
          <a:p>
            <a:r>
              <a:rPr lang="en-US" dirty="0" err="1" smtClean="0"/>
              <a:t>Jeroen’s</a:t>
            </a:r>
            <a:r>
              <a:rPr lang="en-US" dirty="0" smtClean="0"/>
              <a:t> Slides</a:t>
            </a:r>
            <a:endParaRPr lang="en-US" dirty="0"/>
          </a:p>
        </p:txBody>
      </p:sp>
    </p:spTree>
    <p:extLst>
      <p:ext uri="{BB962C8B-B14F-4D97-AF65-F5344CB8AC3E}">
        <p14:creationId xmlns:p14="http://schemas.microsoft.com/office/powerpoint/2010/main" val="78841107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a:xfrm>
            <a:off x="0" y="6451600"/>
            <a:ext cx="9143999" cy="387350"/>
          </a:xfrm>
          <a:prstGeom prst="rect">
            <a:avLst/>
          </a:prstGeom>
          <a:gradFill flip="none" rotWithShape="1">
            <a:gsLst>
              <a:gs pos="35000">
                <a:srgbClr val="FF6600"/>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51963" y="225530"/>
            <a:ext cx="7408333" cy="2159314"/>
          </a:xfrm>
        </p:spPr>
        <p:txBody>
          <a:bodyPr>
            <a:normAutofit/>
          </a:bodyPr>
          <a:lstStyle/>
          <a:p>
            <a:r>
              <a:rPr lang="en-US" dirty="0" smtClean="0"/>
              <a:t>Install NSA</a:t>
            </a:r>
          </a:p>
        </p:txBody>
      </p:sp>
      <p:sp>
        <p:nvSpPr>
          <p:cNvPr id="3" name="Title 2"/>
          <p:cNvSpPr>
            <a:spLocks noGrp="1"/>
          </p:cNvSpPr>
          <p:nvPr>
            <p:ph type="title"/>
          </p:nvPr>
        </p:nvSpPr>
        <p:spPr/>
        <p:txBody>
          <a:bodyPr>
            <a:normAutofit/>
          </a:bodyPr>
          <a:lstStyle/>
          <a:p>
            <a:r>
              <a:rPr lang="en-US" dirty="0"/>
              <a:t>Exercise #3 Topology Descriptions</a:t>
            </a:r>
            <a:endParaRPr lang="en-US" dirty="0"/>
          </a:p>
        </p:txBody>
      </p:sp>
      <p:pic>
        <p:nvPicPr>
          <p:cNvPr id="42" name="Picture 41"/>
          <p:cNvPicPr>
            <a:picLocks noChangeAspect="1"/>
          </p:cNvPicPr>
          <p:nvPr/>
        </p:nvPicPr>
        <p:blipFill>
          <a:blip r:embed="rId2"/>
          <a:stretch>
            <a:fillRect/>
          </a:stretch>
        </p:blipFill>
        <p:spPr>
          <a:xfrm>
            <a:off x="2743484" y="5350183"/>
            <a:ext cx="694267" cy="694267"/>
          </a:xfrm>
          <a:prstGeom prst="rect">
            <a:avLst/>
          </a:prstGeom>
        </p:spPr>
      </p:pic>
      <p:pic>
        <p:nvPicPr>
          <p:cNvPr id="43" name="Picture 42"/>
          <p:cNvPicPr>
            <a:picLocks noChangeAspect="1"/>
          </p:cNvPicPr>
          <p:nvPr/>
        </p:nvPicPr>
        <p:blipFill>
          <a:blip r:embed="rId2"/>
          <a:stretch>
            <a:fillRect/>
          </a:stretch>
        </p:blipFill>
        <p:spPr>
          <a:xfrm>
            <a:off x="5692637" y="5333655"/>
            <a:ext cx="694267" cy="694267"/>
          </a:xfrm>
          <a:prstGeom prst="rect">
            <a:avLst/>
          </a:prstGeom>
        </p:spPr>
      </p:pic>
      <p:grpSp>
        <p:nvGrpSpPr>
          <p:cNvPr id="66" name="Group 65"/>
          <p:cNvGrpSpPr/>
          <p:nvPr/>
        </p:nvGrpSpPr>
        <p:grpSpPr>
          <a:xfrm>
            <a:off x="4521201" y="3965825"/>
            <a:ext cx="2032000" cy="1384358"/>
            <a:chOff x="3543116" y="4524375"/>
            <a:chExt cx="2341216" cy="2193788"/>
          </a:xfrm>
        </p:grpSpPr>
        <p:sp>
          <p:nvSpPr>
            <p:cNvPr id="67" name="Oval 66"/>
            <p:cNvSpPr/>
            <p:nvPr/>
          </p:nvSpPr>
          <p:spPr>
            <a:xfrm>
              <a:off x="3543116" y="5466948"/>
              <a:ext cx="2341216"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928745" y="5296124"/>
              <a:ext cx="935567" cy="140862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4332768" y="4524375"/>
              <a:ext cx="897981" cy="219378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4800600" y="2936738"/>
            <a:ext cx="1752600" cy="888893"/>
            <a:chOff x="3865033" y="5296124"/>
            <a:chExt cx="2019299" cy="1408626"/>
          </a:xfrm>
        </p:grpSpPr>
        <p:sp>
          <p:nvSpPr>
            <p:cNvPr id="71" name="Oval 70"/>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2442523" y="2936738"/>
            <a:ext cx="2078678" cy="888893"/>
            <a:chOff x="3865033" y="5296124"/>
            <a:chExt cx="2394997" cy="1408626"/>
          </a:xfrm>
        </p:grpSpPr>
        <p:sp>
          <p:nvSpPr>
            <p:cNvPr id="75" name="Oval 74"/>
            <p:cNvSpPr/>
            <p:nvPr/>
          </p:nvSpPr>
          <p:spPr>
            <a:xfrm>
              <a:off x="3865033" y="5466948"/>
              <a:ext cx="2394997"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2487961" y="4019430"/>
            <a:ext cx="1752600" cy="1289683"/>
            <a:chOff x="3865033" y="4660993"/>
            <a:chExt cx="2019299" cy="2043757"/>
          </a:xfrm>
        </p:grpSpPr>
        <p:sp>
          <p:nvSpPr>
            <p:cNvPr id="79" name="Oval 78"/>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349336" y="4660993"/>
              <a:ext cx="730662" cy="2043757"/>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Oval 58"/>
          <p:cNvSpPr/>
          <p:nvPr/>
        </p:nvSpPr>
        <p:spPr>
          <a:xfrm>
            <a:off x="5934081" y="528811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524474" y="5288114"/>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p:cNvCxnSpPr>
            <a:endCxn id="102" idx="0"/>
          </p:cNvCxnSpPr>
          <p:nvPr/>
        </p:nvCxnSpPr>
        <p:spPr>
          <a:xfrm>
            <a:off x="3318822" y="3381185"/>
            <a:ext cx="6350" cy="30837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107" idx="0"/>
          </p:cNvCxnSpPr>
          <p:nvPr/>
        </p:nvCxnSpPr>
        <p:spPr>
          <a:xfrm>
            <a:off x="5664318" y="3381185"/>
            <a:ext cx="1732" cy="33723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4" idx="3"/>
            <a:endCxn id="111" idx="2"/>
          </p:cNvCxnSpPr>
          <p:nvPr/>
        </p:nvCxnSpPr>
        <p:spPr>
          <a:xfrm>
            <a:off x="4004622" y="3381185"/>
            <a:ext cx="51657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endCxn id="30" idx="1"/>
          </p:cNvCxnSpPr>
          <p:nvPr/>
        </p:nvCxnSpPr>
        <p:spPr>
          <a:xfrm>
            <a:off x="4521200" y="4897274"/>
            <a:ext cx="45731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985940"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124" idx="4"/>
          </p:cNvCxnSpPr>
          <p:nvPr/>
        </p:nvCxnSpPr>
        <p:spPr>
          <a:xfrm>
            <a:off x="5985940" y="2265405"/>
            <a:ext cx="0" cy="111208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576333"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576333" y="2925768"/>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6116121" y="284279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524474" y="2872163"/>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300560" y="3143211"/>
            <a:ext cx="1101120" cy="369332"/>
          </a:xfrm>
          <a:prstGeom prst="rect">
            <a:avLst/>
          </a:prstGeom>
          <a:noFill/>
        </p:spPr>
        <p:txBody>
          <a:bodyPr wrap="none" rtlCol="0">
            <a:spAutoFit/>
          </a:bodyPr>
          <a:lstStyle/>
          <a:p>
            <a:pPr algn="ctr"/>
            <a:r>
              <a:rPr lang="en-US" dirty="0" err="1" smtClean="0"/>
              <a:t>aruba.ets</a:t>
            </a:r>
            <a:endParaRPr lang="en-US" dirty="0"/>
          </a:p>
        </p:txBody>
      </p:sp>
      <p:sp>
        <p:nvSpPr>
          <p:cNvPr id="57" name="TextBox 56"/>
          <p:cNvSpPr txBox="1"/>
          <p:nvPr/>
        </p:nvSpPr>
        <p:spPr>
          <a:xfrm>
            <a:off x="3721816" y="5201729"/>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58" name="TextBox 57"/>
          <p:cNvSpPr txBox="1"/>
          <p:nvPr/>
        </p:nvSpPr>
        <p:spPr>
          <a:xfrm>
            <a:off x="6310703" y="5219913"/>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89" name="TextBox 88"/>
          <p:cNvSpPr txBox="1"/>
          <p:nvPr/>
        </p:nvSpPr>
        <p:spPr>
          <a:xfrm>
            <a:off x="6547983" y="4639718"/>
            <a:ext cx="1428884" cy="369332"/>
          </a:xfrm>
          <a:prstGeom prst="rect">
            <a:avLst/>
          </a:prstGeom>
          <a:noFill/>
        </p:spPr>
        <p:txBody>
          <a:bodyPr wrap="none" rtlCol="0">
            <a:spAutoFit/>
          </a:bodyPr>
          <a:lstStyle/>
          <a:p>
            <a:pPr algn="ctr"/>
            <a:r>
              <a:rPr lang="en-US" dirty="0" err="1" smtClean="0"/>
              <a:t>dominica.ets</a:t>
            </a:r>
            <a:endParaRPr lang="en-US" dirty="0"/>
          </a:p>
        </p:txBody>
      </p:sp>
      <p:sp>
        <p:nvSpPr>
          <p:cNvPr id="91" name="TextBox 90"/>
          <p:cNvSpPr txBox="1"/>
          <p:nvPr/>
        </p:nvSpPr>
        <p:spPr>
          <a:xfrm>
            <a:off x="6485761" y="3196519"/>
            <a:ext cx="1286868" cy="369332"/>
          </a:xfrm>
          <a:prstGeom prst="rect">
            <a:avLst/>
          </a:prstGeom>
          <a:noFill/>
        </p:spPr>
        <p:txBody>
          <a:bodyPr wrap="none" rtlCol="0">
            <a:spAutoFit/>
          </a:bodyPr>
          <a:lstStyle/>
          <a:p>
            <a:pPr algn="ctr"/>
            <a:r>
              <a:rPr lang="en-US" dirty="0" err="1" smtClean="0"/>
              <a:t>bonaire.ets</a:t>
            </a:r>
            <a:endParaRPr lang="en-US" dirty="0"/>
          </a:p>
        </p:txBody>
      </p:sp>
      <p:sp>
        <p:nvSpPr>
          <p:cNvPr id="92" name="TextBox 91"/>
          <p:cNvSpPr txBox="1"/>
          <p:nvPr/>
        </p:nvSpPr>
        <p:spPr>
          <a:xfrm>
            <a:off x="1151219" y="4778386"/>
            <a:ext cx="1310312" cy="369332"/>
          </a:xfrm>
          <a:prstGeom prst="rect">
            <a:avLst/>
          </a:prstGeom>
          <a:noFill/>
        </p:spPr>
        <p:txBody>
          <a:bodyPr wrap="none" rtlCol="0">
            <a:spAutoFit/>
          </a:bodyPr>
          <a:lstStyle/>
          <a:p>
            <a:pPr algn="ctr"/>
            <a:r>
              <a:rPr lang="en-US" dirty="0" err="1" smtClean="0"/>
              <a:t>curacao.ets</a:t>
            </a:r>
            <a:endParaRPr lang="en-US" dirty="0"/>
          </a:p>
        </p:txBody>
      </p:sp>
      <p:sp>
        <p:nvSpPr>
          <p:cNvPr id="93" name="TextBox 92"/>
          <p:cNvSpPr txBox="1"/>
          <p:nvPr/>
        </p:nvSpPr>
        <p:spPr>
          <a:xfrm>
            <a:off x="6219838" y="1826398"/>
            <a:ext cx="1598402" cy="369332"/>
          </a:xfrm>
          <a:prstGeom prst="rect">
            <a:avLst/>
          </a:prstGeom>
          <a:noFill/>
        </p:spPr>
        <p:txBody>
          <a:bodyPr wrap="none" rtlCol="0">
            <a:spAutoFit/>
          </a:bodyPr>
          <a:lstStyle/>
          <a:p>
            <a:r>
              <a:rPr lang="en-US" dirty="0" smtClean="0"/>
              <a:t>port</a:t>
            </a:r>
            <a:r>
              <a:rPr lang="en-US" dirty="0" smtClean="0"/>
              <a:t>11-</a:t>
            </a:r>
            <a:r>
              <a:rPr lang="en-US" dirty="0" smtClean="0"/>
              <a:t>[80..83]</a:t>
            </a:r>
            <a:endParaRPr lang="en-US" dirty="0"/>
          </a:p>
        </p:txBody>
      </p:sp>
      <p:sp>
        <p:nvSpPr>
          <p:cNvPr id="94" name="TextBox 93"/>
          <p:cNvSpPr txBox="1"/>
          <p:nvPr/>
        </p:nvSpPr>
        <p:spPr>
          <a:xfrm>
            <a:off x="3769695" y="2645974"/>
            <a:ext cx="1549147" cy="369332"/>
          </a:xfrm>
          <a:prstGeom prst="rect">
            <a:avLst/>
          </a:prstGeom>
          <a:noFill/>
        </p:spPr>
        <p:txBody>
          <a:bodyPr wrap="none" rtlCol="0">
            <a:spAutoFit/>
          </a:bodyPr>
          <a:lstStyle/>
          <a:p>
            <a:r>
              <a:rPr lang="en-US" dirty="0" smtClean="0"/>
              <a:t>Port3</a:t>
            </a:r>
            <a:r>
              <a:rPr lang="en-US" dirty="0"/>
              <a:t>-</a:t>
            </a:r>
            <a:r>
              <a:rPr lang="en-US" dirty="0" smtClean="0"/>
              <a:t>[</a:t>
            </a:r>
            <a:r>
              <a:rPr lang="en-US" dirty="0" smtClean="0"/>
              <a:t>80..83]</a:t>
            </a:r>
            <a:endParaRPr lang="en-US" dirty="0"/>
          </a:p>
        </p:txBody>
      </p:sp>
      <p:sp>
        <p:nvSpPr>
          <p:cNvPr id="23" name="TextBox 22"/>
          <p:cNvSpPr txBox="1"/>
          <p:nvPr/>
        </p:nvSpPr>
        <p:spPr>
          <a:xfrm>
            <a:off x="2717641" y="2998198"/>
            <a:ext cx="759217" cy="307777"/>
          </a:xfrm>
          <a:prstGeom prst="rect">
            <a:avLst/>
          </a:prstGeom>
          <a:noFill/>
        </p:spPr>
        <p:txBody>
          <a:bodyPr wrap="none" rtlCol="0">
            <a:spAutoFit/>
          </a:bodyPr>
          <a:lstStyle/>
          <a:p>
            <a:r>
              <a:rPr lang="en-US" sz="1400" dirty="0"/>
              <a:t>e</a:t>
            </a:r>
            <a:r>
              <a:rPr lang="en-US" sz="1400" dirty="0" smtClean="0"/>
              <a:t>th-sw1</a:t>
            </a:r>
            <a:endParaRPr lang="en-US" sz="1400" dirty="0"/>
          </a:p>
        </p:txBody>
      </p:sp>
      <p:sp>
        <p:nvSpPr>
          <p:cNvPr id="95" name="TextBox 94"/>
          <p:cNvSpPr txBox="1"/>
          <p:nvPr/>
        </p:nvSpPr>
        <p:spPr>
          <a:xfrm>
            <a:off x="5206560" y="3011965"/>
            <a:ext cx="779380" cy="307777"/>
          </a:xfrm>
          <a:prstGeom prst="rect">
            <a:avLst/>
          </a:prstGeom>
          <a:noFill/>
        </p:spPr>
        <p:txBody>
          <a:bodyPr wrap="none" rtlCol="0">
            <a:spAutoFit/>
          </a:bodyPr>
          <a:lstStyle/>
          <a:p>
            <a:r>
              <a:rPr lang="en-US" sz="1400" dirty="0"/>
              <a:t>e</a:t>
            </a:r>
            <a:r>
              <a:rPr lang="en-US" sz="1400" dirty="0" smtClean="0"/>
              <a:t>th-sw2</a:t>
            </a:r>
            <a:endParaRPr lang="en-US" sz="1400" dirty="0"/>
          </a:p>
        </p:txBody>
      </p:sp>
      <p:sp>
        <p:nvSpPr>
          <p:cNvPr id="96" name="TextBox 95"/>
          <p:cNvSpPr txBox="1"/>
          <p:nvPr/>
        </p:nvSpPr>
        <p:spPr>
          <a:xfrm>
            <a:off x="3318822" y="4528017"/>
            <a:ext cx="783676" cy="307777"/>
          </a:xfrm>
          <a:prstGeom prst="rect">
            <a:avLst/>
          </a:prstGeom>
          <a:noFill/>
        </p:spPr>
        <p:txBody>
          <a:bodyPr wrap="none" rtlCol="0">
            <a:spAutoFit/>
          </a:bodyPr>
          <a:lstStyle/>
          <a:p>
            <a:r>
              <a:rPr lang="en-US" sz="1400" dirty="0"/>
              <a:t>e</a:t>
            </a:r>
            <a:r>
              <a:rPr lang="en-US" sz="1400" dirty="0" smtClean="0"/>
              <a:t>th-sw3</a:t>
            </a:r>
            <a:endParaRPr lang="en-US" sz="1400" dirty="0"/>
          </a:p>
        </p:txBody>
      </p:sp>
      <p:sp>
        <p:nvSpPr>
          <p:cNvPr id="97" name="TextBox 96"/>
          <p:cNvSpPr txBox="1"/>
          <p:nvPr/>
        </p:nvSpPr>
        <p:spPr>
          <a:xfrm>
            <a:off x="5649385" y="4525489"/>
            <a:ext cx="792179" cy="307777"/>
          </a:xfrm>
          <a:prstGeom prst="rect">
            <a:avLst/>
          </a:prstGeom>
          <a:noFill/>
        </p:spPr>
        <p:txBody>
          <a:bodyPr wrap="none" rtlCol="0">
            <a:spAutoFit/>
          </a:bodyPr>
          <a:lstStyle/>
          <a:p>
            <a:r>
              <a:rPr lang="en-US" sz="1400" dirty="0"/>
              <a:t>e</a:t>
            </a:r>
            <a:r>
              <a:rPr lang="en-US" sz="1400" dirty="0" smtClean="0"/>
              <a:t>th-sw4</a:t>
            </a:r>
            <a:endParaRPr lang="en-US" sz="1400" dirty="0"/>
          </a:p>
        </p:txBody>
      </p:sp>
      <p:pic>
        <p:nvPicPr>
          <p:cNvPr id="98" name="Picture 97"/>
          <p:cNvPicPr>
            <a:picLocks noChangeAspect="1"/>
          </p:cNvPicPr>
          <p:nvPr/>
        </p:nvPicPr>
        <p:blipFill>
          <a:blip r:embed="rId3">
            <a:clrChange>
              <a:clrFrom>
                <a:srgbClr val="FFFFFF"/>
              </a:clrFrom>
              <a:clrTo>
                <a:srgbClr val="FFFFFF">
                  <a:alpha val="0"/>
                </a:srgbClr>
              </a:clrTo>
            </a:clrChange>
          </a:blip>
          <a:stretch>
            <a:fillRect/>
          </a:stretch>
        </p:blipFill>
        <p:spPr>
          <a:xfrm>
            <a:off x="2616719" y="4209943"/>
            <a:ext cx="582533" cy="420555"/>
          </a:xfrm>
          <a:prstGeom prst="rect">
            <a:avLst/>
          </a:prstGeom>
        </p:spPr>
      </p:pic>
      <p:pic>
        <p:nvPicPr>
          <p:cNvPr id="99" name="Picture 98"/>
          <p:cNvPicPr>
            <a:picLocks noChangeAspect="1"/>
          </p:cNvPicPr>
          <p:nvPr/>
        </p:nvPicPr>
        <p:blipFill>
          <a:blip r:embed="rId3">
            <a:clrChange>
              <a:clrFrom>
                <a:srgbClr val="FFFFFF"/>
              </a:clrFrom>
              <a:clrTo>
                <a:srgbClr val="FFFFFF">
                  <a:alpha val="0"/>
                </a:srgbClr>
              </a:clrTo>
            </a:clrChange>
          </a:blip>
          <a:stretch>
            <a:fillRect/>
          </a:stretch>
        </p:blipFill>
        <p:spPr>
          <a:xfrm>
            <a:off x="2616878" y="2623979"/>
            <a:ext cx="582533" cy="420555"/>
          </a:xfrm>
          <a:prstGeom prst="rect">
            <a:avLst/>
          </a:prstGeom>
        </p:spPr>
      </p:pic>
      <p:pic>
        <p:nvPicPr>
          <p:cNvPr id="100" name="Picture 99"/>
          <p:cNvPicPr>
            <a:picLocks noChangeAspect="1"/>
          </p:cNvPicPr>
          <p:nvPr/>
        </p:nvPicPr>
        <p:blipFill>
          <a:blip r:embed="rId3">
            <a:clrChange>
              <a:clrFrom>
                <a:srgbClr val="FFFFFF"/>
              </a:clrFrom>
              <a:clrTo>
                <a:srgbClr val="FFFFFF">
                  <a:alpha val="0"/>
                </a:srgbClr>
              </a:clrTo>
            </a:clrChange>
          </a:blip>
          <a:stretch>
            <a:fillRect/>
          </a:stretch>
        </p:blipFill>
        <p:spPr>
          <a:xfrm>
            <a:off x="5066852" y="2623979"/>
            <a:ext cx="582533" cy="420555"/>
          </a:xfrm>
          <a:prstGeom prst="rect">
            <a:avLst/>
          </a:prstGeom>
        </p:spPr>
      </p:pic>
      <p:pic>
        <p:nvPicPr>
          <p:cNvPr id="101" name="Picture 100"/>
          <p:cNvPicPr>
            <a:picLocks noChangeAspect="1"/>
          </p:cNvPicPr>
          <p:nvPr/>
        </p:nvPicPr>
        <p:blipFill>
          <a:blip r:embed="rId3">
            <a:clrChange>
              <a:clrFrom>
                <a:srgbClr val="FFFFFF"/>
              </a:clrFrom>
              <a:clrTo>
                <a:srgbClr val="FFFFFF">
                  <a:alpha val="0"/>
                </a:srgbClr>
              </a:clrTo>
            </a:clrChange>
          </a:blip>
          <a:stretch>
            <a:fillRect/>
          </a:stretch>
        </p:blipFill>
        <p:spPr>
          <a:xfrm>
            <a:off x="4978793" y="4209943"/>
            <a:ext cx="582533" cy="420555"/>
          </a:xfrm>
          <a:prstGeom prst="rect">
            <a:avLst/>
          </a:prstGeom>
        </p:spPr>
      </p:pic>
      <p:sp>
        <p:nvSpPr>
          <p:cNvPr id="102" name="Oval 101"/>
          <p:cNvSpPr/>
          <p:nvPr/>
        </p:nvSpPr>
        <p:spPr>
          <a:xfrm>
            <a:off x="3273313" y="368955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273313" y="396582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188702"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52472"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417483"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614191" y="37184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612459" y="39122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p:cNvCxnSpPr>
            <a:stCxn id="108" idx="4"/>
          </p:cNvCxnSpPr>
          <p:nvPr/>
        </p:nvCxnSpPr>
        <p:spPr>
          <a:xfrm>
            <a:off x="5664318" y="4019431"/>
            <a:ext cx="3582" cy="86744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103" idx="4"/>
          </p:cNvCxnSpPr>
          <p:nvPr/>
        </p:nvCxnSpPr>
        <p:spPr>
          <a:xfrm>
            <a:off x="3325172" y="4073036"/>
            <a:ext cx="1850" cy="813835"/>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4521200"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p:cNvCxnSpPr>
            <a:stCxn id="102" idx="4"/>
            <a:endCxn id="103" idx="0"/>
          </p:cNvCxnSpPr>
          <p:nvPr/>
        </p:nvCxnSpPr>
        <p:spPr>
          <a:xfrm>
            <a:off x="3325172" y="3796765"/>
            <a:ext cx="0" cy="169061"/>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39" idx="1"/>
            <a:endCxn id="105" idx="6"/>
          </p:cNvCxnSpPr>
          <p:nvPr/>
        </p:nvCxnSpPr>
        <p:spPr>
          <a:xfrm flipH="1">
            <a:off x="4856189" y="3381185"/>
            <a:ext cx="122329"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930184" y="5795723"/>
            <a:ext cx="2050486" cy="369332"/>
          </a:xfrm>
          <a:prstGeom prst="rect">
            <a:avLst/>
          </a:prstGeom>
          <a:noFill/>
        </p:spPr>
        <p:txBody>
          <a:bodyPr wrap="none" rtlCol="0">
            <a:spAutoFit/>
          </a:bodyPr>
          <a:lstStyle/>
          <a:p>
            <a:r>
              <a:rPr lang="en-US" dirty="0" smtClean="0"/>
              <a:t>STPs:  </a:t>
            </a:r>
            <a:r>
              <a:rPr lang="en-US" b="1" dirty="0" smtClean="0"/>
              <a:t>port</a:t>
            </a:r>
            <a:r>
              <a:rPr lang="en-US" b="1" dirty="0" smtClean="0"/>
              <a:t>-</a:t>
            </a:r>
            <a:r>
              <a:rPr lang="en-US" b="1" dirty="0" smtClean="0"/>
              <a:t>[80..83]</a:t>
            </a:r>
            <a:endParaRPr lang="en-US" b="1" dirty="0"/>
          </a:p>
        </p:txBody>
      </p:sp>
      <p:pic>
        <p:nvPicPr>
          <p:cNvPr id="122" name="Picture 121"/>
          <p:cNvPicPr>
            <a:picLocks noChangeAspect="1"/>
          </p:cNvPicPr>
          <p:nvPr/>
        </p:nvPicPr>
        <p:blipFill>
          <a:blip r:embed="rId4">
            <a:clrChange>
              <a:clrFrom>
                <a:srgbClr val="FEFEFE"/>
              </a:clrFrom>
              <a:clrTo>
                <a:srgbClr val="FEFEFE">
                  <a:alpha val="0"/>
                </a:srgbClr>
              </a:clrTo>
            </a:clrChange>
          </a:blip>
          <a:stretch>
            <a:fillRect/>
          </a:stretch>
        </p:blipFill>
        <p:spPr>
          <a:xfrm>
            <a:off x="3241951" y="2213800"/>
            <a:ext cx="772479" cy="747561"/>
          </a:xfrm>
          <a:prstGeom prst="rect">
            <a:avLst/>
          </a:prstGeom>
        </p:spPr>
      </p:pic>
      <p:cxnSp>
        <p:nvCxnSpPr>
          <p:cNvPr id="123" name="Straight Connector 122"/>
          <p:cNvCxnSpPr/>
          <p:nvPr/>
        </p:nvCxnSpPr>
        <p:spPr>
          <a:xfrm>
            <a:off x="6167980" y="2924582"/>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5934081" y="215819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3161166" y="5294279"/>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3213025" y="4904329"/>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67118" y="4763723"/>
            <a:ext cx="1371600" cy="267101"/>
          </a:xfrm>
          <a:prstGeom prst="rect">
            <a:avLst/>
          </a:prstGeom>
        </p:spPr>
      </p:pic>
      <p:pic>
        <p:nvPicPr>
          <p:cNvPr id="34" name="Picture 33"/>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33022" y="3247634"/>
            <a:ext cx="1371600" cy="267101"/>
          </a:xfrm>
          <a:prstGeom prst="rect">
            <a:avLst/>
          </a:prstGeom>
        </p:spPr>
      </p:pic>
      <p:pic>
        <p:nvPicPr>
          <p:cNvPr id="39" name="Picture 38"/>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3247634"/>
            <a:ext cx="1371600" cy="267101"/>
          </a:xfrm>
          <a:prstGeom prst="rect">
            <a:avLst/>
          </a:prstGeom>
        </p:spPr>
      </p:pic>
      <p:pic>
        <p:nvPicPr>
          <p:cNvPr id="30" name="Picture 29"/>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4763723"/>
            <a:ext cx="1371600" cy="267101"/>
          </a:xfrm>
          <a:prstGeom prst="rect">
            <a:avLst/>
          </a:prstGeom>
        </p:spPr>
      </p:pic>
      <p:cxnSp>
        <p:nvCxnSpPr>
          <p:cNvPr id="129" name="Straight Connector 128"/>
          <p:cNvCxnSpPr>
            <a:stCxn id="107" idx="4"/>
            <a:endCxn id="108" idx="0"/>
          </p:cNvCxnSpPr>
          <p:nvPr/>
        </p:nvCxnSpPr>
        <p:spPr>
          <a:xfrm flipH="1">
            <a:off x="5664318" y="3825631"/>
            <a:ext cx="1732" cy="8659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05" idx="2"/>
            <a:endCxn id="111" idx="6"/>
          </p:cNvCxnSpPr>
          <p:nvPr/>
        </p:nvCxnSpPr>
        <p:spPr>
          <a:xfrm flipH="1">
            <a:off x="4624917" y="3381185"/>
            <a:ext cx="127555" cy="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06" idx="2"/>
            <a:endCxn id="104" idx="6"/>
          </p:cNvCxnSpPr>
          <p:nvPr/>
        </p:nvCxnSpPr>
        <p:spPr>
          <a:xfrm flipH="1">
            <a:off x="4292419" y="4886871"/>
            <a:ext cx="125064" cy="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6629401" y="2642633"/>
            <a:ext cx="1624325" cy="369332"/>
          </a:xfrm>
          <a:prstGeom prst="rect">
            <a:avLst/>
          </a:prstGeom>
          <a:noFill/>
        </p:spPr>
        <p:txBody>
          <a:bodyPr wrap="none" rtlCol="0">
            <a:spAutoFit/>
          </a:bodyPr>
          <a:lstStyle/>
          <a:p>
            <a:r>
              <a:rPr lang="en-US" dirty="0" smtClean="0"/>
              <a:t>port1</a:t>
            </a:r>
            <a:r>
              <a:rPr lang="en-US" dirty="0" smtClean="0"/>
              <a:t>2</a:t>
            </a:r>
            <a:r>
              <a:rPr lang="en-US" dirty="0" smtClean="0"/>
              <a:t>-[80..83]</a:t>
            </a:r>
            <a:endParaRPr lang="en-US" dirty="0"/>
          </a:p>
        </p:txBody>
      </p:sp>
      <p:pic>
        <p:nvPicPr>
          <p:cNvPr id="83" name="Picture 82"/>
          <p:cNvPicPr>
            <a:picLocks noChangeAspect="1"/>
          </p:cNvPicPr>
          <p:nvPr/>
        </p:nvPicPr>
        <p:blipFill>
          <a:blip r:embed="rId4">
            <a:clrChange>
              <a:clrFrom>
                <a:srgbClr val="FEFEFE"/>
              </a:clrFrom>
              <a:clrTo>
                <a:srgbClr val="FEFEFE">
                  <a:alpha val="0"/>
                </a:srgbClr>
              </a:clrTo>
            </a:clrChange>
          </a:blip>
          <a:stretch>
            <a:fillRect/>
          </a:stretch>
        </p:blipFill>
        <p:spPr>
          <a:xfrm>
            <a:off x="5619976" y="1479744"/>
            <a:ext cx="772479" cy="747561"/>
          </a:xfrm>
          <a:prstGeom prst="rect">
            <a:avLst/>
          </a:prstGeom>
        </p:spPr>
      </p:pic>
      <p:pic>
        <p:nvPicPr>
          <p:cNvPr id="114" name="Picture 113"/>
          <p:cNvPicPr>
            <a:picLocks noChangeAspect="1"/>
          </p:cNvPicPr>
          <p:nvPr/>
        </p:nvPicPr>
        <p:blipFill>
          <a:blip r:embed="rId4">
            <a:clrChange>
              <a:clrFrom>
                <a:srgbClr val="FEFEFE"/>
              </a:clrFrom>
              <a:clrTo>
                <a:srgbClr val="FEFEFE">
                  <a:alpha val="0"/>
                </a:srgbClr>
              </a:clrTo>
            </a:clrChange>
          </a:blip>
          <a:stretch>
            <a:fillRect/>
          </a:stretch>
        </p:blipFill>
        <p:spPr>
          <a:xfrm>
            <a:off x="6037798" y="2250198"/>
            <a:ext cx="772479" cy="747561"/>
          </a:xfrm>
          <a:prstGeom prst="rect">
            <a:avLst/>
          </a:prstGeom>
        </p:spPr>
      </p:pic>
      <p:sp>
        <p:nvSpPr>
          <p:cNvPr id="4" name="TextBox 3"/>
          <p:cNvSpPr txBox="1"/>
          <p:nvPr/>
        </p:nvSpPr>
        <p:spPr>
          <a:xfrm>
            <a:off x="689406" y="1703763"/>
            <a:ext cx="2876772" cy="369332"/>
          </a:xfrm>
          <a:prstGeom prst="rect">
            <a:avLst/>
          </a:prstGeom>
          <a:noFill/>
        </p:spPr>
        <p:txBody>
          <a:bodyPr wrap="none" rtlCol="0">
            <a:spAutoFit/>
          </a:bodyPr>
          <a:lstStyle/>
          <a:p>
            <a:r>
              <a:rPr lang="en-US" b="1" dirty="0" smtClean="0"/>
              <a:t>The </a:t>
            </a:r>
            <a:r>
              <a:rPr lang="en-US" b="1" dirty="0" err="1" smtClean="0"/>
              <a:t>topo</a:t>
            </a:r>
            <a:r>
              <a:rPr lang="en-US" b="1" dirty="0" smtClean="0"/>
              <a:t> from exercise 2…</a:t>
            </a:r>
            <a:endParaRPr lang="en-US" b="1" dirty="0"/>
          </a:p>
        </p:txBody>
      </p:sp>
    </p:spTree>
    <p:extLst>
      <p:ext uri="{BB962C8B-B14F-4D97-AF65-F5344CB8AC3E}">
        <p14:creationId xmlns:p14="http://schemas.microsoft.com/office/powerpoint/2010/main" val="289785555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nvSpPr>
        <p:spPr>
          <a:xfrm>
            <a:off x="0" y="6451600"/>
            <a:ext cx="9143999" cy="387350"/>
          </a:xfrm>
          <a:prstGeom prst="rect">
            <a:avLst/>
          </a:prstGeom>
          <a:gradFill flip="none" rotWithShape="1">
            <a:gsLst>
              <a:gs pos="35000">
                <a:srgbClr val="FF6600"/>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51963" y="225530"/>
            <a:ext cx="7408333" cy="2159314"/>
          </a:xfrm>
        </p:spPr>
        <p:txBody>
          <a:bodyPr>
            <a:normAutofit/>
          </a:bodyPr>
          <a:lstStyle/>
          <a:p>
            <a:r>
              <a:rPr lang="en-US" dirty="0" smtClean="0"/>
              <a:t>Install NSA</a:t>
            </a:r>
          </a:p>
        </p:txBody>
      </p:sp>
      <p:sp>
        <p:nvSpPr>
          <p:cNvPr id="3" name="Title 2"/>
          <p:cNvSpPr>
            <a:spLocks noGrp="1"/>
          </p:cNvSpPr>
          <p:nvPr>
            <p:ph type="title"/>
          </p:nvPr>
        </p:nvSpPr>
        <p:spPr/>
        <p:txBody>
          <a:bodyPr>
            <a:normAutofit/>
          </a:bodyPr>
          <a:lstStyle/>
          <a:p>
            <a:r>
              <a:rPr lang="en-US" dirty="0"/>
              <a:t>Exercise #3 Topology Descriptions</a:t>
            </a:r>
            <a:endParaRPr lang="en-US" dirty="0"/>
          </a:p>
        </p:txBody>
      </p:sp>
      <p:pic>
        <p:nvPicPr>
          <p:cNvPr id="42" name="Picture 41"/>
          <p:cNvPicPr>
            <a:picLocks noChangeAspect="1"/>
          </p:cNvPicPr>
          <p:nvPr/>
        </p:nvPicPr>
        <p:blipFill>
          <a:blip r:embed="rId2"/>
          <a:stretch>
            <a:fillRect/>
          </a:stretch>
        </p:blipFill>
        <p:spPr>
          <a:xfrm>
            <a:off x="2743484" y="5350183"/>
            <a:ext cx="694267" cy="694267"/>
          </a:xfrm>
          <a:prstGeom prst="rect">
            <a:avLst/>
          </a:prstGeom>
        </p:spPr>
      </p:pic>
      <p:pic>
        <p:nvPicPr>
          <p:cNvPr id="43" name="Picture 42"/>
          <p:cNvPicPr>
            <a:picLocks noChangeAspect="1"/>
          </p:cNvPicPr>
          <p:nvPr/>
        </p:nvPicPr>
        <p:blipFill>
          <a:blip r:embed="rId2"/>
          <a:stretch>
            <a:fillRect/>
          </a:stretch>
        </p:blipFill>
        <p:spPr>
          <a:xfrm>
            <a:off x="5692637" y="5333655"/>
            <a:ext cx="694267" cy="694267"/>
          </a:xfrm>
          <a:prstGeom prst="rect">
            <a:avLst/>
          </a:prstGeom>
        </p:spPr>
      </p:pic>
      <p:grpSp>
        <p:nvGrpSpPr>
          <p:cNvPr id="66" name="Group 65"/>
          <p:cNvGrpSpPr/>
          <p:nvPr/>
        </p:nvGrpSpPr>
        <p:grpSpPr>
          <a:xfrm>
            <a:off x="4521201" y="3965825"/>
            <a:ext cx="2032000" cy="1384358"/>
            <a:chOff x="3543116" y="4524375"/>
            <a:chExt cx="2341216" cy="2193788"/>
          </a:xfrm>
        </p:grpSpPr>
        <p:sp>
          <p:nvSpPr>
            <p:cNvPr id="67" name="Oval 66"/>
            <p:cNvSpPr/>
            <p:nvPr/>
          </p:nvSpPr>
          <p:spPr>
            <a:xfrm>
              <a:off x="3543116" y="5466948"/>
              <a:ext cx="2341216"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928745" y="5296124"/>
              <a:ext cx="935567" cy="140862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4332768" y="4524375"/>
              <a:ext cx="897981" cy="219378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4800600" y="2936738"/>
            <a:ext cx="1752600" cy="888893"/>
            <a:chOff x="3865033" y="5296124"/>
            <a:chExt cx="2019299" cy="1408626"/>
          </a:xfrm>
        </p:grpSpPr>
        <p:sp>
          <p:nvSpPr>
            <p:cNvPr id="71" name="Oval 70"/>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2442523" y="2936738"/>
            <a:ext cx="2078678" cy="888893"/>
            <a:chOff x="3865033" y="5296124"/>
            <a:chExt cx="2394997" cy="1408626"/>
          </a:xfrm>
        </p:grpSpPr>
        <p:sp>
          <p:nvSpPr>
            <p:cNvPr id="75" name="Oval 74"/>
            <p:cNvSpPr/>
            <p:nvPr/>
          </p:nvSpPr>
          <p:spPr>
            <a:xfrm>
              <a:off x="3865033" y="5466948"/>
              <a:ext cx="2394997" cy="1030368"/>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144432" y="5296124"/>
              <a:ext cx="935567" cy="1408626"/>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2487961" y="4019430"/>
            <a:ext cx="1752600" cy="1289683"/>
            <a:chOff x="3865033" y="4660993"/>
            <a:chExt cx="2019299" cy="2043757"/>
          </a:xfrm>
        </p:grpSpPr>
        <p:sp>
          <p:nvSpPr>
            <p:cNvPr id="79" name="Oval 78"/>
            <p:cNvSpPr/>
            <p:nvPr/>
          </p:nvSpPr>
          <p:spPr>
            <a:xfrm>
              <a:off x="3865033" y="5466948"/>
              <a:ext cx="2019299" cy="1030369"/>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4349336" y="4660993"/>
              <a:ext cx="730662" cy="2043757"/>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737100" y="5296124"/>
              <a:ext cx="867833" cy="1408625"/>
            </a:xfrm>
            <a:prstGeom prst="ellipse">
              <a:avLst/>
            </a:prstGeom>
            <a:ln>
              <a:noFill/>
            </a:ln>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9" name="Oval 58"/>
          <p:cNvSpPr/>
          <p:nvPr/>
        </p:nvSpPr>
        <p:spPr>
          <a:xfrm>
            <a:off x="5934081" y="528811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524474" y="5288114"/>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Connector 34"/>
          <p:cNvCxnSpPr>
            <a:endCxn id="102" idx="0"/>
          </p:cNvCxnSpPr>
          <p:nvPr/>
        </p:nvCxnSpPr>
        <p:spPr>
          <a:xfrm>
            <a:off x="3318822" y="3381185"/>
            <a:ext cx="6350" cy="30837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107" idx="0"/>
          </p:cNvCxnSpPr>
          <p:nvPr/>
        </p:nvCxnSpPr>
        <p:spPr>
          <a:xfrm>
            <a:off x="5664318" y="3381185"/>
            <a:ext cx="1732" cy="33723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4" idx="3"/>
            <a:endCxn id="111" idx="2"/>
          </p:cNvCxnSpPr>
          <p:nvPr/>
        </p:nvCxnSpPr>
        <p:spPr>
          <a:xfrm>
            <a:off x="4004622" y="3381185"/>
            <a:ext cx="51657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endCxn id="30" idx="1"/>
          </p:cNvCxnSpPr>
          <p:nvPr/>
        </p:nvCxnSpPr>
        <p:spPr>
          <a:xfrm>
            <a:off x="4521200" y="4897274"/>
            <a:ext cx="45731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985940"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124" idx="4"/>
          </p:cNvCxnSpPr>
          <p:nvPr/>
        </p:nvCxnSpPr>
        <p:spPr>
          <a:xfrm>
            <a:off x="5985940" y="2265405"/>
            <a:ext cx="0" cy="1112086"/>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576333" y="4897274"/>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576333" y="2925768"/>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6116121" y="284279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3524474" y="2872163"/>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300560" y="3143211"/>
            <a:ext cx="1101120" cy="369332"/>
          </a:xfrm>
          <a:prstGeom prst="rect">
            <a:avLst/>
          </a:prstGeom>
          <a:noFill/>
        </p:spPr>
        <p:txBody>
          <a:bodyPr wrap="none" rtlCol="0">
            <a:spAutoFit/>
          </a:bodyPr>
          <a:lstStyle/>
          <a:p>
            <a:pPr algn="ctr"/>
            <a:r>
              <a:rPr lang="en-US" dirty="0" err="1" smtClean="0"/>
              <a:t>aruba.ets</a:t>
            </a:r>
            <a:endParaRPr lang="en-US" dirty="0"/>
          </a:p>
        </p:txBody>
      </p:sp>
      <p:sp>
        <p:nvSpPr>
          <p:cNvPr id="57" name="TextBox 56"/>
          <p:cNvSpPr txBox="1"/>
          <p:nvPr/>
        </p:nvSpPr>
        <p:spPr>
          <a:xfrm>
            <a:off x="3721816" y="5201729"/>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58" name="TextBox 57"/>
          <p:cNvSpPr txBox="1"/>
          <p:nvPr/>
        </p:nvSpPr>
        <p:spPr>
          <a:xfrm>
            <a:off x="6310703" y="5219913"/>
            <a:ext cx="1546104" cy="369332"/>
          </a:xfrm>
          <a:prstGeom prst="rect">
            <a:avLst/>
          </a:prstGeom>
          <a:noFill/>
        </p:spPr>
        <p:txBody>
          <a:bodyPr wrap="none" rtlCol="0">
            <a:spAutoFit/>
          </a:bodyPr>
          <a:lstStyle/>
          <a:p>
            <a:r>
              <a:rPr lang="en-US" dirty="0" smtClean="0"/>
              <a:t>port7-</a:t>
            </a:r>
            <a:r>
              <a:rPr lang="en-US" dirty="0" smtClean="0"/>
              <a:t>[80..83]</a:t>
            </a:r>
            <a:endParaRPr lang="en-US" dirty="0"/>
          </a:p>
        </p:txBody>
      </p:sp>
      <p:sp>
        <p:nvSpPr>
          <p:cNvPr id="89" name="TextBox 88"/>
          <p:cNvSpPr txBox="1"/>
          <p:nvPr/>
        </p:nvSpPr>
        <p:spPr>
          <a:xfrm>
            <a:off x="6547983" y="4639718"/>
            <a:ext cx="1428884" cy="369332"/>
          </a:xfrm>
          <a:prstGeom prst="rect">
            <a:avLst/>
          </a:prstGeom>
          <a:noFill/>
        </p:spPr>
        <p:txBody>
          <a:bodyPr wrap="none" rtlCol="0">
            <a:spAutoFit/>
          </a:bodyPr>
          <a:lstStyle/>
          <a:p>
            <a:pPr algn="ctr"/>
            <a:r>
              <a:rPr lang="en-US" dirty="0" err="1" smtClean="0"/>
              <a:t>dominica.ets</a:t>
            </a:r>
            <a:endParaRPr lang="en-US" dirty="0"/>
          </a:p>
        </p:txBody>
      </p:sp>
      <p:sp>
        <p:nvSpPr>
          <p:cNvPr id="91" name="TextBox 90"/>
          <p:cNvSpPr txBox="1"/>
          <p:nvPr/>
        </p:nvSpPr>
        <p:spPr>
          <a:xfrm>
            <a:off x="6485761" y="3196519"/>
            <a:ext cx="1286868" cy="369332"/>
          </a:xfrm>
          <a:prstGeom prst="rect">
            <a:avLst/>
          </a:prstGeom>
          <a:noFill/>
        </p:spPr>
        <p:txBody>
          <a:bodyPr wrap="none" rtlCol="0">
            <a:spAutoFit/>
          </a:bodyPr>
          <a:lstStyle/>
          <a:p>
            <a:pPr algn="ctr"/>
            <a:r>
              <a:rPr lang="en-US" dirty="0" err="1" smtClean="0"/>
              <a:t>bonaire.ets</a:t>
            </a:r>
            <a:endParaRPr lang="en-US" dirty="0"/>
          </a:p>
        </p:txBody>
      </p:sp>
      <p:sp>
        <p:nvSpPr>
          <p:cNvPr id="92" name="TextBox 91"/>
          <p:cNvSpPr txBox="1"/>
          <p:nvPr/>
        </p:nvSpPr>
        <p:spPr>
          <a:xfrm>
            <a:off x="1151219" y="4778386"/>
            <a:ext cx="1310312" cy="369332"/>
          </a:xfrm>
          <a:prstGeom prst="rect">
            <a:avLst/>
          </a:prstGeom>
          <a:noFill/>
        </p:spPr>
        <p:txBody>
          <a:bodyPr wrap="none" rtlCol="0">
            <a:spAutoFit/>
          </a:bodyPr>
          <a:lstStyle/>
          <a:p>
            <a:pPr algn="ctr"/>
            <a:r>
              <a:rPr lang="en-US" dirty="0" err="1" smtClean="0"/>
              <a:t>curacao.ets</a:t>
            </a:r>
            <a:endParaRPr lang="en-US" dirty="0"/>
          </a:p>
        </p:txBody>
      </p:sp>
      <p:sp>
        <p:nvSpPr>
          <p:cNvPr id="93" name="TextBox 92"/>
          <p:cNvSpPr txBox="1"/>
          <p:nvPr/>
        </p:nvSpPr>
        <p:spPr>
          <a:xfrm>
            <a:off x="6219838" y="1826398"/>
            <a:ext cx="1598402" cy="369332"/>
          </a:xfrm>
          <a:prstGeom prst="rect">
            <a:avLst/>
          </a:prstGeom>
          <a:noFill/>
        </p:spPr>
        <p:txBody>
          <a:bodyPr wrap="none" rtlCol="0">
            <a:spAutoFit/>
          </a:bodyPr>
          <a:lstStyle/>
          <a:p>
            <a:r>
              <a:rPr lang="en-US" dirty="0" smtClean="0"/>
              <a:t>port</a:t>
            </a:r>
            <a:r>
              <a:rPr lang="en-US" dirty="0" smtClean="0"/>
              <a:t>11-</a:t>
            </a:r>
            <a:r>
              <a:rPr lang="en-US" dirty="0" smtClean="0"/>
              <a:t>[80..83]</a:t>
            </a:r>
            <a:endParaRPr lang="en-US" dirty="0"/>
          </a:p>
        </p:txBody>
      </p:sp>
      <p:sp>
        <p:nvSpPr>
          <p:cNvPr id="94" name="TextBox 93"/>
          <p:cNvSpPr txBox="1"/>
          <p:nvPr/>
        </p:nvSpPr>
        <p:spPr>
          <a:xfrm>
            <a:off x="3769695" y="2645974"/>
            <a:ext cx="1549147" cy="369332"/>
          </a:xfrm>
          <a:prstGeom prst="rect">
            <a:avLst/>
          </a:prstGeom>
          <a:noFill/>
        </p:spPr>
        <p:txBody>
          <a:bodyPr wrap="none" rtlCol="0">
            <a:spAutoFit/>
          </a:bodyPr>
          <a:lstStyle/>
          <a:p>
            <a:r>
              <a:rPr lang="en-US" dirty="0" smtClean="0"/>
              <a:t>Port3</a:t>
            </a:r>
            <a:r>
              <a:rPr lang="en-US" dirty="0"/>
              <a:t>-</a:t>
            </a:r>
            <a:r>
              <a:rPr lang="en-US" dirty="0" smtClean="0"/>
              <a:t>[</a:t>
            </a:r>
            <a:r>
              <a:rPr lang="en-US" dirty="0" smtClean="0"/>
              <a:t>80..83]</a:t>
            </a:r>
            <a:endParaRPr lang="en-US" dirty="0"/>
          </a:p>
        </p:txBody>
      </p:sp>
      <p:sp>
        <p:nvSpPr>
          <p:cNvPr id="23" name="TextBox 22"/>
          <p:cNvSpPr txBox="1"/>
          <p:nvPr/>
        </p:nvSpPr>
        <p:spPr>
          <a:xfrm>
            <a:off x="2717641" y="2998198"/>
            <a:ext cx="759217" cy="307777"/>
          </a:xfrm>
          <a:prstGeom prst="rect">
            <a:avLst/>
          </a:prstGeom>
          <a:noFill/>
        </p:spPr>
        <p:txBody>
          <a:bodyPr wrap="none" rtlCol="0">
            <a:spAutoFit/>
          </a:bodyPr>
          <a:lstStyle/>
          <a:p>
            <a:r>
              <a:rPr lang="en-US" sz="1400" dirty="0"/>
              <a:t>e</a:t>
            </a:r>
            <a:r>
              <a:rPr lang="en-US" sz="1400" dirty="0" smtClean="0"/>
              <a:t>th-sw1</a:t>
            </a:r>
            <a:endParaRPr lang="en-US" sz="1400" dirty="0"/>
          </a:p>
        </p:txBody>
      </p:sp>
      <p:sp>
        <p:nvSpPr>
          <p:cNvPr id="95" name="TextBox 94"/>
          <p:cNvSpPr txBox="1"/>
          <p:nvPr/>
        </p:nvSpPr>
        <p:spPr>
          <a:xfrm>
            <a:off x="5206560" y="3011965"/>
            <a:ext cx="779380" cy="307777"/>
          </a:xfrm>
          <a:prstGeom prst="rect">
            <a:avLst/>
          </a:prstGeom>
          <a:noFill/>
        </p:spPr>
        <p:txBody>
          <a:bodyPr wrap="none" rtlCol="0">
            <a:spAutoFit/>
          </a:bodyPr>
          <a:lstStyle/>
          <a:p>
            <a:r>
              <a:rPr lang="en-US" sz="1400" dirty="0"/>
              <a:t>e</a:t>
            </a:r>
            <a:r>
              <a:rPr lang="en-US" sz="1400" dirty="0" smtClean="0"/>
              <a:t>th-sw2</a:t>
            </a:r>
            <a:endParaRPr lang="en-US" sz="1400" dirty="0"/>
          </a:p>
        </p:txBody>
      </p:sp>
      <p:sp>
        <p:nvSpPr>
          <p:cNvPr id="96" name="TextBox 95"/>
          <p:cNvSpPr txBox="1"/>
          <p:nvPr/>
        </p:nvSpPr>
        <p:spPr>
          <a:xfrm>
            <a:off x="3318822" y="4528017"/>
            <a:ext cx="783676" cy="307777"/>
          </a:xfrm>
          <a:prstGeom prst="rect">
            <a:avLst/>
          </a:prstGeom>
          <a:noFill/>
        </p:spPr>
        <p:txBody>
          <a:bodyPr wrap="none" rtlCol="0">
            <a:spAutoFit/>
          </a:bodyPr>
          <a:lstStyle/>
          <a:p>
            <a:r>
              <a:rPr lang="en-US" sz="1400" dirty="0"/>
              <a:t>e</a:t>
            </a:r>
            <a:r>
              <a:rPr lang="en-US" sz="1400" dirty="0" smtClean="0"/>
              <a:t>th-sw3</a:t>
            </a:r>
            <a:endParaRPr lang="en-US" sz="1400" dirty="0"/>
          </a:p>
        </p:txBody>
      </p:sp>
      <p:sp>
        <p:nvSpPr>
          <p:cNvPr id="97" name="TextBox 96"/>
          <p:cNvSpPr txBox="1"/>
          <p:nvPr/>
        </p:nvSpPr>
        <p:spPr>
          <a:xfrm>
            <a:off x="5649385" y="4525489"/>
            <a:ext cx="792179" cy="307777"/>
          </a:xfrm>
          <a:prstGeom prst="rect">
            <a:avLst/>
          </a:prstGeom>
          <a:noFill/>
        </p:spPr>
        <p:txBody>
          <a:bodyPr wrap="none" rtlCol="0">
            <a:spAutoFit/>
          </a:bodyPr>
          <a:lstStyle/>
          <a:p>
            <a:r>
              <a:rPr lang="en-US" sz="1400" dirty="0"/>
              <a:t>e</a:t>
            </a:r>
            <a:r>
              <a:rPr lang="en-US" sz="1400" dirty="0" smtClean="0"/>
              <a:t>th-sw4</a:t>
            </a:r>
            <a:endParaRPr lang="en-US" sz="1400" dirty="0"/>
          </a:p>
        </p:txBody>
      </p:sp>
      <p:pic>
        <p:nvPicPr>
          <p:cNvPr id="98" name="Picture 97"/>
          <p:cNvPicPr>
            <a:picLocks noChangeAspect="1"/>
          </p:cNvPicPr>
          <p:nvPr/>
        </p:nvPicPr>
        <p:blipFill>
          <a:blip r:embed="rId3">
            <a:clrChange>
              <a:clrFrom>
                <a:srgbClr val="FFFFFF"/>
              </a:clrFrom>
              <a:clrTo>
                <a:srgbClr val="FFFFFF">
                  <a:alpha val="0"/>
                </a:srgbClr>
              </a:clrTo>
            </a:clrChange>
          </a:blip>
          <a:stretch>
            <a:fillRect/>
          </a:stretch>
        </p:blipFill>
        <p:spPr>
          <a:xfrm>
            <a:off x="2616719" y="4209943"/>
            <a:ext cx="582533" cy="420555"/>
          </a:xfrm>
          <a:prstGeom prst="rect">
            <a:avLst/>
          </a:prstGeom>
        </p:spPr>
      </p:pic>
      <p:pic>
        <p:nvPicPr>
          <p:cNvPr id="99" name="Picture 98"/>
          <p:cNvPicPr>
            <a:picLocks noChangeAspect="1"/>
          </p:cNvPicPr>
          <p:nvPr/>
        </p:nvPicPr>
        <p:blipFill>
          <a:blip r:embed="rId3">
            <a:clrChange>
              <a:clrFrom>
                <a:srgbClr val="FFFFFF"/>
              </a:clrFrom>
              <a:clrTo>
                <a:srgbClr val="FFFFFF">
                  <a:alpha val="0"/>
                </a:srgbClr>
              </a:clrTo>
            </a:clrChange>
          </a:blip>
          <a:stretch>
            <a:fillRect/>
          </a:stretch>
        </p:blipFill>
        <p:spPr>
          <a:xfrm>
            <a:off x="2616878" y="2623979"/>
            <a:ext cx="582533" cy="420555"/>
          </a:xfrm>
          <a:prstGeom prst="rect">
            <a:avLst/>
          </a:prstGeom>
        </p:spPr>
      </p:pic>
      <p:pic>
        <p:nvPicPr>
          <p:cNvPr id="100" name="Picture 99"/>
          <p:cNvPicPr>
            <a:picLocks noChangeAspect="1"/>
          </p:cNvPicPr>
          <p:nvPr/>
        </p:nvPicPr>
        <p:blipFill>
          <a:blip r:embed="rId3">
            <a:clrChange>
              <a:clrFrom>
                <a:srgbClr val="FFFFFF"/>
              </a:clrFrom>
              <a:clrTo>
                <a:srgbClr val="FFFFFF">
                  <a:alpha val="0"/>
                </a:srgbClr>
              </a:clrTo>
            </a:clrChange>
          </a:blip>
          <a:stretch>
            <a:fillRect/>
          </a:stretch>
        </p:blipFill>
        <p:spPr>
          <a:xfrm>
            <a:off x="5066852" y="2623979"/>
            <a:ext cx="582533" cy="420555"/>
          </a:xfrm>
          <a:prstGeom prst="rect">
            <a:avLst/>
          </a:prstGeom>
        </p:spPr>
      </p:pic>
      <p:pic>
        <p:nvPicPr>
          <p:cNvPr id="101" name="Picture 100"/>
          <p:cNvPicPr>
            <a:picLocks noChangeAspect="1"/>
          </p:cNvPicPr>
          <p:nvPr/>
        </p:nvPicPr>
        <p:blipFill>
          <a:blip r:embed="rId3">
            <a:clrChange>
              <a:clrFrom>
                <a:srgbClr val="FFFFFF"/>
              </a:clrFrom>
              <a:clrTo>
                <a:srgbClr val="FFFFFF">
                  <a:alpha val="0"/>
                </a:srgbClr>
              </a:clrTo>
            </a:clrChange>
          </a:blip>
          <a:stretch>
            <a:fillRect/>
          </a:stretch>
        </p:blipFill>
        <p:spPr>
          <a:xfrm>
            <a:off x="4978793" y="4209943"/>
            <a:ext cx="582533" cy="420555"/>
          </a:xfrm>
          <a:prstGeom prst="rect">
            <a:avLst/>
          </a:prstGeom>
        </p:spPr>
      </p:pic>
      <p:sp>
        <p:nvSpPr>
          <p:cNvPr id="102" name="Oval 101"/>
          <p:cNvSpPr/>
          <p:nvPr/>
        </p:nvSpPr>
        <p:spPr>
          <a:xfrm>
            <a:off x="3273313" y="368955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3273313" y="396582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4188702"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752472"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4417483" y="4833266"/>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614191" y="37184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5612459" y="3912221"/>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p:cNvCxnSpPr>
            <a:stCxn id="108" idx="4"/>
          </p:cNvCxnSpPr>
          <p:nvPr/>
        </p:nvCxnSpPr>
        <p:spPr>
          <a:xfrm>
            <a:off x="5664318" y="4019431"/>
            <a:ext cx="3582" cy="86744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103" idx="4"/>
          </p:cNvCxnSpPr>
          <p:nvPr/>
        </p:nvCxnSpPr>
        <p:spPr>
          <a:xfrm>
            <a:off x="3325172" y="4073036"/>
            <a:ext cx="1850" cy="813835"/>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4521200" y="3327580"/>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Connector 112"/>
          <p:cNvCxnSpPr>
            <a:stCxn id="39" idx="1"/>
            <a:endCxn id="105" idx="6"/>
          </p:cNvCxnSpPr>
          <p:nvPr/>
        </p:nvCxnSpPr>
        <p:spPr>
          <a:xfrm flipH="1">
            <a:off x="4856189" y="3381185"/>
            <a:ext cx="122329"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930184" y="5795723"/>
            <a:ext cx="2050486" cy="369332"/>
          </a:xfrm>
          <a:prstGeom prst="rect">
            <a:avLst/>
          </a:prstGeom>
          <a:noFill/>
        </p:spPr>
        <p:txBody>
          <a:bodyPr wrap="none" rtlCol="0">
            <a:spAutoFit/>
          </a:bodyPr>
          <a:lstStyle/>
          <a:p>
            <a:r>
              <a:rPr lang="en-US" dirty="0" smtClean="0"/>
              <a:t>STPs:  </a:t>
            </a:r>
            <a:r>
              <a:rPr lang="en-US" b="1" dirty="0" smtClean="0"/>
              <a:t>port</a:t>
            </a:r>
            <a:r>
              <a:rPr lang="en-US" b="1" dirty="0" smtClean="0"/>
              <a:t>-</a:t>
            </a:r>
            <a:r>
              <a:rPr lang="en-US" b="1" dirty="0" smtClean="0"/>
              <a:t>[80..83]</a:t>
            </a:r>
            <a:endParaRPr lang="en-US" b="1" dirty="0"/>
          </a:p>
        </p:txBody>
      </p:sp>
      <p:pic>
        <p:nvPicPr>
          <p:cNvPr id="122" name="Picture 121"/>
          <p:cNvPicPr>
            <a:picLocks noChangeAspect="1"/>
          </p:cNvPicPr>
          <p:nvPr/>
        </p:nvPicPr>
        <p:blipFill>
          <a:blip r:embed="rId4">
            <a:clrChange>
              <a:clrFrom>
                <a:srgbClr val="FEFEFE"/>
              </a:clrFrom>
              <a:clrTo>
                <a:srgbClr val="FEFEFE">
                  <a:alpha val="0"/>
                </a:srgbClr>
              </a:clrTo>
            </a:clrChange>
          </a:blip>
          <a:stretch>
            <a:fillRect/>
          </a:stretch>
        </p:blipFill>
        <p:spPr>
          <a:xfrm>
            <a:off x="3241951" y="2213800"/>
            <a:ext cx="772479" cy="747561"/>
          </a:xfrm>
          <a:prstGeom prst="rect">
            <a:avLst/>
          </a:prstGeom>
        </p:spPr>
      </p:pic>
      <p:cxnSp>
        <p:nvCxnSpPr>
          <p:cNvPr id="123" name="Straight Connector 122"/>
          <p:cNvCxnSpPr/>
          <p:nvPr/>
        </p:nvCxnSpPr>
        <p:spPr>
          <a:xfrm>
            <a:off x="6167980" y="2924582"/>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Oval 123"/>
          <p:cNvSpPr/>
          <p:nvPr/>
        </p:nvSpPr>
        <p:spPr>
          <a:xfrm>
            <a:off x="5934081" y="2158195"/>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3161166" y="5294279"/>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3213025" y="4904329"/>
            <a:ext cx="0" cy="452909"/>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33022" y="3247634"/>
            <a:ext cx="1371600" cy="267101"/>
          </a:xfrm>
          <a:prstGeom prst="rect">
            <a:avLst/>
          </a:prstGeom>
        </p:spPr>
      </p:pic>
      <p:pic>
        <p:nvPicPr>
          <p:cNvPr id="39" name="Picture 38"/>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3247634"/>
            <a:ext cx="1371600" cy="267101"/>
          </a:xfrm>
          <a:prstGeom prst="rect">
            <a:avLst/>
          </a:prstGeom>
        </p:spPr>
      </p:pic>
      <p:pic>
        <p:nvPicPr>
          <p:cNvPr id="30" name="Picture 29"/>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4978518" y="4763723"/>
            <a:ext cx="1371600" cy="267101"/>
          </a:xfrm>
          <a:prstGeom prst="rect">
            <a:avLst/>
          </a:prstGeom>
        </p:spPr>
      </p:pic>
      <p:cxnSp>
        <p:nvCxnSpPr>
          <p:cNvPr id="129" name="Straight Connector 128"/>
          <p:cNvCxnSpPr>
            <a:stCxn id="103" idx="7"/>
            <a:endCxn id="108" idx="1"/>
          </p:cNvCxnSpPr>
          <p:nvPr/>
        </p:nvCxnSpPr>
        <p:spPr>
          <a:xfrm rot="5400000" flipH="1" flipV="1">
            <a:off x="4467942" y="2821822"/>
            <a:ext cx="53605" cy="2265807"/>
          </a:xfrm>
          <a:prstGeom prst="curvedConnector3">
            <a:avLst>
              <a:gd name="adj1" fmla="val 555743"/>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05" idx="2"/>
            <a:endCxn id="111" idx="6"/>
          </p:cNvCxnSpPr>
          <p:nvPr/>
        </p:nvCxnSpPr>
        <p:spPr>
          <a:xfrm flipH="1">
            <a:off x="4624917" y="3381185"/>
            <a:ext cx="127555" cy="0"/>
          </a:xfrm>
          <a:prstGeom prst="line">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06" idx="0"/>
            <a:endCxn id="102" idx="6"/>
          </p:cNvCxnSpPr>
          <p:nvPr/>
        </p:nvCxnSpPr>
        <p:spPr>
          <a:xfrm rot="16200000" flipV="1">
            <a:off x="3378133" y="3742057"/>
            <a:ext cx="1090106" cy="1092312"/>
          </a:xfrm>
          <a:prstGeom prst="curvedConnector2">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6629401" y="2642633"/>
            <a:ext cx="1624325" cy="369332"/>
          </a:xfrm>
          <a:prstGeom prst="rect">
            <a:avLst/>
          </a:prstGeom>
          <a:noFill/>
        </p:spPr>
        <p:txBody>
          <a:bodyPr wrap="none" rtlCol="0">
            <a:spAutoFit/>
          </a:bodyPr>
          <a:lstStyle/>
          <a:p>
            <a:r>
              <a:rPr lang="en-US" dirty="0" smtClean="0"/>
              <a:t>port1</a:t>
            </a:r>
            <a:r>
              <a:rPr lang="en-US" dirty="0" smtClean="0"/>
              <a:t>2</a:t>
            </a:r>
            <a:r>
              <a:rPr lang="en-US" dirty="0" smtClean="0"/>
              <a:t>-[80..83]</a:t>
            </a:r>
            <a:endParaRPr lang="en-US" dirty="0"/>
          </a:p>
        </p:txBody>
      </p:sp>
      <p:pic>
        <p:nvPicPr>
          <p:cNvPr id="83" name="Picture 82"/>
          <p:cNvPicPr>
            <a:picLocks noChangeAspect="1"/>
          </p:cNvPicPr>
          <p:nvPr/>
        </p:nvPicPr>
        <p:blipFill>
          <a:blip r:embed="rId4">
            <a:clrChange>
              <a:clrFrom>
                <a:srgbClr val="FEFEFE"/>
              </a:clrFrom>
              <a:clrTo>
                <a:srgbClr val="FEFEFE">
                  <a:alpha val="0"/>
                </a:srgbClr>
              </a:clrTo>
            </a:clrChange>
          </a:blip>
          <a:stretch>
            <a:fillRect/>
          </a:stretch>
        </p:blipFill>
        <p:spPr>
          <a:xfrm>
            <a:off x="5619976" y="1479744"/>
            <a:ext cx="772479" cy="747561"/>
          </a:xfrm>
          <a:prstGeom prst="rect">
            <a:avLst/>
          </a:prstGeom>
        </p:spPr>
      </p:pic>
      <p:pic>
        <p:nvPicPr>
          <p:cNvPr id="114" name="Picture 113"/>
          <p:cNvPicPr>
            <a:picLocks noChangeAspect="1"/>
          </p:cNvPicPr>
          <p:nvPr/>
        </p:nvPicPr>
        <p:blipFill>
          <a:blip r:embed="rId4">
            <a:clrChange>
              <a:clrFrom>
                <a:srgbClr val="FEFEFE"/>
              </a:clrFrom>
              <a:clrTo>
                <a:srgbClr val="FEFEFE">
                  <a:alpha val="0"/>
                </a:srgbClr>
              </a:clrTo>
            </a:clrChange>
          </a:blip>
          <a:stretch>
            <a:fillRect/>
          </a:stretch>
        </p:blipFill>
        <p:spPr>
          <a:xfrm>
            <a:off x="6037798" y="2250198"/>
            <a:ext cx="772479" cy="747561"/>
          </a:xfrm>
          <a:prstGeom prst="rect">
            <a:avLst/>
          </a:prstGeom>
        </p:spPr>
      </p:pic>
      <p:sp>
        <p:nvSpPr>
          <p:cNvPr id="4" name="TextBox 3"/>
          <p:cNvSpPr txBox="1"/>
          <p:nvPr/>
        </p:nvSpPr>
        <p:spPr>
          <a:xfrm>
            <a:off x="126632" y="1406390"/>
            <a:ext cx="5708075" cy="369332"/>
          </a:xfrm>
          <a:prstGeom prst="rect">
            <a:avLst/>
          </a:prstGeom>
          <a:noFill/>
        </p:spPr>
        <p:txBody>
          <a:bodyPr wrap="none" rtlCol="0">
            <a:spAutoFit/>
          </a:bodyPr>
          <a:lstStyle/>
          <a:p>
            <a:r>
              <a:rPr lang="en-US" b="1" dirty="0" smtClean="0"/>
              <a:t>… swap relative positions of </a:t>
            </a:r>
            <a:r>
              <a:rPr lang="en-US" b="1" dirty="0" err="1" smtClean="0"/>
              <a:t>Cuaracao</a:t>
            </a:r>
            <a:r>
              <a:rPr lang="en-US" b="1" dirty="0" smtClean="0"/>
              <a:t> and Dominica2…</a:t>
            </a:r>
            <a:endParaRPr lang="en-US" b="1" dirty="0"/>
          </a:p>
        </p:txBody>
      </p:sp>
      <p:cxnSp>
        <p:nvCxnSpPr>
          <p:cNvPr id="90" name="Straight Connector 89"/>
          <p:cNvCxnSpPr/>
          <p:nvPr/>
        </p:nvCxnSpPr>
        <p:spPr>
          <a:xfrm>
            <a:off x="6095287" y="3434790"/>
            <a:ext cx="6350" cy="30837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6047918" y="3720753"/>
            <a:ext cx="103717" cy="107210"/>
          </a:xfrm>
          <a:prstGeom prst="ellipse">
            <a:avLst/>
          </a:prstGeom>
          <a:solidFill>
            <a:schemeClr val="tx1"/>
          </a:solidFill>
          <a:ln>
            <a:noFill/>
          </a:ln>
          <a:effectLst/>
          <a:scene3d>
            <a:camera prst="orthographicFront"/>
            <a:lightRig rig="flat" dir="tl">
              <a:rot lat="0" lon="0" rev="6360000"/>
            </a:lightRig>
          </a:scene3d>
          <a:sp3d prstMaterial="flat">
            <a:bevelT w="12700" h="127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a:stCxn id="115" idx="6"/>
            <a:endCxn id="60" idx="4"/>
          </p:cNvCxnSpPr>
          <p:nvPr/>
        </p:nvCxnSpPr>
        <p:spPr>
          <a:xfrm flipH="1">
            <a:off x="3576333" y="3774358"/>
            <a:ext cx="2575302" cy="1620966"/>
          </a:xfrm>
          <a:prstGeom prst="curvedConnector4">
            <a:avLst>
              <a:gd name="adj1" fmla="val -49973"/>
              <a:gd name="adj2" fmla="val 132907"/>
            </a:avLst>
          </a:prstGeom>
          <a:ln w="3810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3766359" y="4886871"/>
            <a:ext cx="457318" cy="0"/>
          </a:xfrm>
          <a:prstGeom prst="line">
            <a:avLst/>
          </a:prstGeom>
          <a:ln w="38100" cap="rnd"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rotWithShape="1">
          <a:blip r:embed="rId5">
            <a:clrChange>
              <a:clrFrom>
                <a:srgbClr val="FFFFFF"/>
              </a:clrFrom>
              <a:clrTo>
                <a:srgbClr val="FFFFFF">
                  <a:alpha val="0"/>
                </a:srgbClr>
              </a:clrTo>
            </a:clrChange>
          </a:blip>
          <a:srcRect t="39737" b="40789"/>
          <a:stretch/>
        </p:blipFill>
        <p:spPr>
          <a:xfrm>
            <a:off x="2667118" y="4763723"/>
            <a:ext cx="1371600" cy="267101"/>
          </a:xfrm>
          <a:prstGeom prst="rect">
            <a:avLst/>
          </a:prstGeom>
        </p:spPr>
      </p:pic>
    </p:spTree>
    <p:extLst>
      <p:ext uri="{BB962C8B-B14F-4D97-AF65-F5344CB8AC3E}">
        <p14:creationId xmlns:p14="http://schemas.microsoft.com/office/powerpoint/2010/main" val="76575604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r>
              <a:rPr lang="en-US" dirty="0" smtClean="0"/>
              <a:t>How should the engineering </a:t>
            </a:r>
            <a:r>
              <a:rPr lang="en-US" dirty="0" err="1" smtClean="0"/>
              <a:t>amd</a:t>
            </a:r>
            <a:r>
              <a:rPr lang="en-US" dirty="0" smtClean="0"/>
              <a:t> management proceed towards NSI deployment?</a:t>
            </a:r>
          </a:p>
          <a:p>
            <a:endParaRPr lang="en-US" dirty="0"/>
          </a:p>
          <a:p>
            <a:r>
              <a:rPr lang="en-US" dirty="0" smtClean="0"/>
              <a:t>Jerry Sobieski, et al</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Introduction</a:t>
            </a:r>
            <a:br>
              <a:rPr lang="en-US" dirty="0" smtClean="0"/>
            </a:br>
            <a:r>
              <a:rPr lang="en-US" sz="5300" dirty="0" smtClean="0"/>
              <a:t>Putting It Together</a:t>
            </a:r>
            <a:endParaRPr lang="en-US" sz="3600" dirty="0"/>
          </a:p>
        </p:txBody>
      </p:sp>
      <p:sp>
        <p:nvSpPr>
          <p:cNvPr id="5" name="Title 2"/>
          <p:cNvSpPr txBox="1">
            <a:spLocks/>
          </p:cNvSpPr>
          <p:nvPr/>
        </p:nvSpPr>
        <p:spPr>
          <a:xfrm>
            <a:off x="457200" y="5281422"/>
            <a:ext cx="8229600" cy="943356"/>
          </a:xfrm>
          <a:prstGeom prst="rect">
            <a:avLst/>
          </a:prstGeom>
          <a:solidFill>
            <a:srgbClr val="FF6600"/>
          </a:solidFill>
        </p:spPr>
        <p:txBody>
          <a:bodyPr vert="horz" lIns="91440" tIns="45720" rIns="91440" bIns="45720" rtlCol="0" anchor="ctr">
            <a:normAutofit/>
          </a:bodyPr>
          <a:lst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Begin Jerry’s Slides</a:t>
            </a:r>
            <a:endParaRPr lang="en-US" dirty="0"/>
          </a:p>
        </p:txBody>
      </p:sp>
    </p:spTree>
    <p:extLst>
      <p:ext uri="{BB962C8B-B14F-4D97-AF65-F5344CB8AC3E}">
        <p14:creationId xmlns:p14="http://schemas.microsoft.com/office/powerpoint/2010/main" val="38192046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500" y="1968500"/>
            <a:ext cx="8051800" cy="41529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3005328"/>
            <a:ext cx="8229600" cy="1252728"/>
          </a:xfrm>
        </p:spPr>
        <p:txBody>
          <a:bodyPr/>
          <a:lstStyle/>
          <a:p>
            <a:r>
              <a:rPr lang="en-US" dirty="0" smtClean="0"/>
              <a:t>INDER’s Slides</a:t>
            </a:r>
            <a:endParaRPr lang="en-US" dirty="0"/>
          </a:p>
        </p:txBody>
      </p:sp>
    </p:spTree>
    <p:extLst>
      <p:ext uri="{BB962C8B-B14F-4D97-AF65-F5344CB8AC3E}">
        <p14:creationId xmlns:p14="http://schemas.microsoft.com/office/powerpoint/2010/main" val="48699573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718428"/>
            <a:ext cx="7656104" cy="4060072"/>
          </a:xfrm>
        </p:spPr>
        <p:txBody>
          <a:bodyPr>
            <a:normAutofit fontScale="85000" lnSpcReduction="10000"/>
          </a:bodyPr>
          <a:lstStyle/>
          <a:p>
            <a:pPr marL="457200" indent="-457200">
              <a:buFont typeface="+mj-lt"/>
              <a:buAutoNum type="arabicPeriod"/>
            </a:pPr>
            <a:r>
              <a:rPr lang="en-US" dirty="0" smtClean="0"/>
              <a:t>Set up a test lab </a:t>
            </a:r>
          </a:p>
          <a:p>
            <a:pPr marL="457200" indent="-457200">
              <a:buFont typeface="+mj-lt"/>
              <a:buAutoNum type="arabicPeriod"/>
            </a:pPr>
            <a:r>
              <a:rPr lang="en-US" dirty="0" smtClean="0"/>
              <a:t>Construct or adopt a Common Service Definition</a:t>
            </a:r>
          </a:p>
          <a:p>
            <a:pPr marL="457200" indent="-457200">
              <a:buFont typeface="+mj-lt"/>
              <a:buAutoNum type="arabicPeriod"/>
            </a:pPr>
            <a:r>
              <a:rPr lang="en-US" dirty="0" smtClean="0"/>
              <a:t>Define </a:t>
            </a:r>
            <a:r>
              <a:rPr lang="en-US" dirty="0" smtClean="0"/>
              <a:t>the intra-domain hardware and software engineering</a:t>
            </a:r>
          </a:p>
          <a:p>
            <a:pPr marL="457200" indent="-457200">
              <a:buFont typeface="+mj-lt"/>
              <a:buAutoNum type="arabicPeriod"/>
            </a:pPr>
            <a:r>
              <a:rPr lang="en-US" dirty="0"/>
              <a:t>Select the NSA software implementation you will use</a:t>
            </a:r>
          </a:p>
          <a:p>
            <a:pPr marL="457200" indent="-457200">
              <a:buFont typeface="+mj-lt"/>
              <a:buAutoNum type="arabicPeriod"/>
            </a:pPr>
            <a:r>
              <a:rPr lang="en-US" dirty="0" smtClean="0"/>
              <a:t>Define </a:t>
            </a:r>
            <a:r>
              <a:rPr lang="en-US" dirty="0"/>
              <a:t>the NSI inter-domain service topology</a:t>
            </a:r>
          </a:p>
          <a:p>
            <a:pPr marL="457200" indent="-457200">
              <a:buFont typeface="+mj-lt"/>
              <a:buAutoNum type="arabicPeriod"/>
            </a:pPr>
            <a:r>
              <a:rPr lang="en-US" dirty="0" smtClean="0"/>
              <a:t>Construct </a:t>
            </a:r>
            <a:r>
              <a:rPr lang="en-US" dirty="0" smtClean="0"/>
              <a:t>or adopt an Authorization Profile </a:t>
            </a:r>
          </a:p>
          <a:p>
            <a:pPr marL="457200" indent="-457200">
              <a:buFont typeface="+mj-lt"/>
              <a:buAutoNum type="arabicPeriod"/>
            </a:pPr>
            <a:r>
              <a:rPr lang="en-US" dirty="0" smtClean="0"/>
              <a:t>Ancillary Issues: Monitoring, Debugging, Reporting, …</a:t>
            </a:r>
          </a:p>
          <a:p>
            <a:pPr marL="457200" indent="-457200">
              <a:buFont typeface="+mj-lt"/>
              <a:buAutoNum type="arabicPeriod"/>
            </a:pPr>
            <a:r>
              <a:rPr lang="en-US" dirty="0" smtClean="0"/>
              <a:t>Training (ops/</a:t>
            </a:r>
            <a:r>
              <a:rPr lang="en-US" dirty="0" err="1" smtClean="0"/>
              <a:t>eng</a:t>
            </a:r>
            <a:r>
              <a:rPr lang="en-US" dirty="0" smtClean="0"/>
              <a:t> staff), &amp; user community (res/</a:t>
            </a:r>
            <a:r>
              <a:rPr lang="en-US" dirty="0" err="1" smtClean="0"/>
              <a:t>dev</a:t>
            </a:r>
            <a:r>
              <a:rPr lang="en-US" dirty="0" smtClean="0"/>
              <a:t>)</a:t>
            </a:r>
          </a:p>
          <a:p>
            <a:pPr marL="457200" indent="-457200">
              <a:buFont typeface="+mj-lt"/>
              <a:buAutoNum type="arabicPeriod"/>
            </a:pPr>
            <a:r>
              <a:rPr lang="en-US" dirty="0" smtClean="0"/>
              <a:t>Experiment Deployment – early adopters</a:t>
            </a:r>
          </a:p>
          <a:p>
            <a:pPr marL="457200" indent="-457200">
              <a:buFont typeface="+mj-lt"/>
              <a:buAutoNum type="arabicPeriod"/>
            </a:pPr>
            <a:r>
              <a:rPr lang="en-US" dirty="0" smtClean="0"/>
              <a:t>“quasi-Production” – 24x7x365, full capacity, early adopters</a:t>
            </a:r>
          </a:p>
          <a:p>
            <a:pPr marL="457200" indent="-457200">
              <a:buFont typeface="+mj-lt"/>
              <a:buAutoNum type="arabicPeriod"/>
            </a:pPr>
            <a:r>
              <a:rPr lang="en-US" dirty="0" smtClean="0"/>
              <a:t>Production – multiple services, standard offerings, …</a:t>
            </a:r>
            <a:endParaRPr lang="en-US" dirty="0"/>
          </a:p>
        </p:txBody>
      </p:sp>
      <p:sp>
        <p:nvSpPr>
          <p:cNvPr id="3" name="Title 2"/>
          <p:cNvSpPr>
            <a:spLocks noGrp="1"/>
          </p:cNvSpPr>
          <p:nvPr>
            <p:ph type="title"/>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6051303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371600"/>
            <a:ext cx="7842371" cy="4940300"/>
          </a:xfrm>
        </p:spPr>
        <p:txBody>
          <a:bodyPr>
            <a:noAutofit/>
          </a:bodyPr>
          <a:lstStyle/>
          <a:p>
            <a:r>
              <a:rPr lang="en-US" dirty="0" smtClean="0"/>
              <a:t>First objective:   Learn the basics of NSI configuration</a:t>
            </a:r>
            <a:endParaRPr lang="en-US" sz="2800" dirty="0" smtClean="0"/>
          </a:p>
          <a:p>
            <a:r>
              <a:rPr lang="en-US" sz="1800" dirty="0"/>
              <a:t>A</a:t>
            </a:r>
            <a:r>
              <a:rPr lang="en-US" sz="1800" dirty="0" smtClean="0"/>
              <a:t>ssume a simple </a:t>
            </a:r>
            <a:r>
              <a:rPr lang="en-US" sz="1800" b="1" dirty="0" smtClean="0"/>
              <a:t>Ethernet Transport Service </a:t>
            </a:r>
            <a:r>
              <a:rPr lang="en-US" sz="1800" dirty="0" smtClean="0"/>
              <a:t>to get started...</a:t>
            </a:r>
            <a:endParaRPr lang="en-US" sz="1800" dirty="0"/>
          </a:p>
          <a:p>
            <a:r>
              <a:rPr lang="en-US" sz="2000" dirty="0" smtClean="0"/>
              <a:t>Hardware:   One switch.   Several is </a:t>
            </a:r>
            <a:r>
              <a:rPr lang="en-US" sz="2000" dirty="0" smtClean="0"/>
              <a:t> step 2 …</a:t>
            </a:r>
            <a:endParaRPr lang="en-US" sz="2000" dirty="0" smtClean="0"/>
          </a:p>
          <a:p>
            <a:pPr lvl="1"/>
            <a:r>
              <a:rPr lang="en-US" sz="1800" dirty="0" smtClean="0"/>
              <a:t>MPLS router – will need </a:t>
            </a:r>
            <a:r>
              <a:rPr lang="en-US" sz="1800" dirty="0" err="1" smtClean="0"/>
              <a:t>ethernet</a:t>
            </a:r>
            <a:r>
              <a:rPr lang="en-US" sz="1800" dirty="0"/>
              <a:t> </a:t>
            </a:r>
            <a:r>
              <a:rPr lang="en-US" sz="1800" dirty="0" smtClean="0"/>
              <a:t>encapsulation </a:t>
            </a:r>
            <a:r>
              <a:rPr lang="en-US" sz="1800" dirty="0" smtClean="0"/>
              <a:t>into LSPs- typically better support for BW policing/shaping</a:t>
            </a:r>
          </a:p>
          <a:p>
            <a:pPr lvl="1"/>
            <a:r>
              <a:rPr lang="en-US" sz="1800" dirty="0" smtClean="0"/>
              <a:t>Ethernet hardware can be used – but it poses technical problems </a:t>
            </a:r>
            <a:r>
              <a:rPr lang="en-US" sz="1800" dirty="0" smtClean="0"/>
              <a:t>for WAN application  </a:t>
            </a:r>
            <a:r>
              <a:rPr lang="en-US" sz="1800" dirty="0" smtClean="0"/>
              <a:t>(mac flooding, flat VLANs</a:t>
            </a:r>
            <a:r>
              <a:rPr lang="en-US" sz="1800" dirty="0" smtClean="0"/>
              <a:t>, limited VLANs, </a:t>
            </a:r>
            <a:r>
              <a:rPr lang="en-US" sz="1800" dirty="0" smtClean="0"/>
              <a:t>…) – </a:t>
            </a:r>
            <a:r>
              <a:rPr lang="en-US" sz="1800" dirty="0" smtClean="0"/>
              <a:t>prefer </a:t>
            </a:r>
            <a:r>
              <a:rPr lang="en-US" sz="1800" dirty="0" smtClean="0"/>
              <a:t>802.1Q </a:t>
            </a:r>
            <a:r>
              <a:rPr lang="en-US" sz="1800" dirty="0" smtClean="0"/>
              <a:t>(tagging) </a:t>
            </a:r>
            <a:r>
              <a:rPr lang="en-US" sz="1800" dirty="0" smtClean="0"/>
              <a:t>capability, VLAN swapping is *highly* desirable, …</a:t>
            </a:r>
          </a:p>
          <a:p>
            <a:pPr lvl="1"/>
            <a:r>
              <a:rPr lang="en-US" sz="1800" dirty="0" smtClean="0"/>
              <a:t>SONET/SDH hardware can be useful – requires a </a:t>
            </a:r>
            <a:r>
              <a:rPr lang="en-US" sz="1800" dirty="0" err="1" smtClean="0"/>
              <a:t>ethernet</a:t>
            </a:r>
            <a:r>
              <a:rPr lang="en-US" sz="1800" dirty="0" smtClean="0"/>
              <a:t> to GFP encapsulation, GFP-T is preferred over GFP-F.</a:t>
            </a:r>
          </a:p>
          <a:p>
            <a:pPr lvl="1"/>
            <a:r>
              <a:rPr lang="en-US" sz="1800" dirty="0" smtClean="0"/>
              <a:t>NOTE:  The NSA software will need to interface with your particular brand/type of hardware or software NRM.   So check with the NSA software for compatible “southbound” interfaces.</a:t>
            </a:r>
          </a:p>
          <a:p>
            <a:r>
              <a:rPr lang="en-US" sz="2000" dirty="0" smtClean="0"/>
              <a:t>Other Hardware:  </a:t>
            </a:r>
          </a:p>
          <a:p>
            <a:pPr lvl="1"/>
            <a:r>
              <a:rPr lang="en-US" sz="1800" dirty="0" smtClean="0"/>
              <a:t>NSA server – check with the NSA software for OS compatibility</a:t>
            </a:r>
          </a:p>
          <a:p>
            <a:pPr lvl="1"/>
            <a:r>
              <a:rPr lang="en-US" sz="1800" dirty="0" smtClean="0"/>
              <a:t>End system PCs – almost anything that can set up IP interfaces and ping</a:t>
            </a:r>
            <a:endParaRPr lang="en-US" sz="1800" dirty="0"/>
          </a:p>
        </p:txBody>
      </p:sp>
      <p:sp>
        <p:nvSpPr>
          <p:cNvPr id="3" name="Title 2"/>
          <p:cNvSpPr>
            <a:spLocks noGrp="1"/>
          </p:cNvSpPr>
          <p:nvPr>
            <p:ph type="title"/>
          </p:nvPr>
        </p:nvSpPr>
        <p:spPr/>
        <p:txBody>
          <a:bodyPr/>
          <a:lstStyle/>
          <a:p>
            <a:r>
              <a:rPr lang="en-US" dirty="0" smtClean="0"/>
              <a:t>1. NSI </a:t>
            </a:r>
            <a:r>
              <a:rPr lang="en-US" dirty="0" smtClean="0"/>
              <a:t>Test Lab - Learning</a:t>
            </a:r>
            <a:endParaRPr lang="en-US" dirty="0"/>
          </a:p>
        </p:txBody>
      </p:sp>
    </p:spTree>
    <p:extLst>
      <p:ext uri="{BB962C8B-B14F-4D97-AF65-F5344CB8AC3E}">
        <p14:creationId xmlns:p14="http://schemas.microsoft.com/office/powerpoint/2010/main" val="292939515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591056"/>
            <a:ext cx="7408333" cy="4073368"/>
          </a:xfrm>
        </p:spPr>
        <p:txBody>
          <a:bodyPr>
            <a:normAutofit fontScale="92500" lnSpcReduction="10000"/>
          </a:bodyPr>
          <a:lstStyle/>
          <a:p>
            <a:r>
              <a:rPr lang="en-US" dirty="0" smtClean="0"/>
              <a:t>The “local” network management must decide on a </a:t>
            </a:r>
            <a:r>
              <a:rPr lang="en-US" b="1" dirty="0" smtClean="0">
                <a:solidFill>
                  <a:srgbClr val="3366FF"/>
                </a:solidFill>
              </a:rPr>
              <a:t>Service Definition </a:t>
            </a:r>
            <a:r>
              <a:rPr lang="en-US" dirty="0" smtClean="0"/>
              <a:t>that they wish to offer.</a:t>
            </a:r>
          </a:p>
          <a:p>
            <a:r>
              <a:rPr lang="en-US" dirty="0" smtClean="0"/>
              <a:t>NSI can support many types of connection services</a:t>
            </a:r>
          </a:p>
          <a:p>
            <a:r>
              <a:rPr lang="en-US" dirty="0" smtClean="0"/>
              <a:t>An NSI network service – by definition – is part of a global community of similar services </a:t>
            </a:r>
          </a:p>
          <a:p>
            <a:r>
              <a:rPr lang="en-US" dirty="0" smtClean="0"/>
              <a:t>So… The “local” network management must find or organize the community to develop a </a:t>
            </a:r>
            <a:r>
              <a:rPr lang="en-US" i="1" u="sng" dirty="0" smtClean="0"/>
              <a:t>Common</a:t>
            </a:r>
            <a:r>
              <a:rPr lang="en-US" dirty="0" smtClean="0"/>
              <a:t> Service Definition</a:t>
            </a:r>
          </a:p>
          <a:p>
            <a:r>
              <a:rPr lang="en-US" dirty="0" smtClean="0"/>
              <a:t>Some such communities are already forming:</a:t>
            </a:r>
          </a:p>
          <a:p>
            <a:pPr lvl="1"/>
            <a:r>
              <a:rPr lang="en-US" dirty="0" smtClean="0"/>
              <a:t>GLIF – Automated GOLE “</a:t>
            </a:r>
            <a:r>
              <a:rPr lang="en-US" dirty="0" err="1" smtClean="0"/>
              <a:t>ethernet</a:t>
            </a:r>
            <a:r>
              <a:rPr lang="en-US" dirty="0" smtClean="0"/>
              <a:t> transport service”</a:t>
            </a:r>
          </a:p>
          <a:p>
            <a:pPr lvl="1"/>
            <a:r>
              <a:rPr lang="en-US" dirty="0" smtClean="0"/>
              <a:t>LHCONE  - developing a “point to point connection service”</a:t>
            </a:r>
          </a:p>
          <a:p>
            <a:pPr lvl="1"/>
            <a:endParaRPr lang="en-US" dirty="0"/>
          </a:p>
        </p:txBody>
      </p:sp>
      <p:sp>
        <p:nvSpPr>
          <p:cNvPr id="3" name="Title 2"/>
          <p:cNvSpPr>
            <a:spLocks noGrp="1"/>
          </p:cNvSpPr>
          <p:nvPr>
            <p:ph type="title"/>
          </p:nvPr>
        </p:nvSpPr>
        <p:spPr>
          <a:xfrm>
            <a:off x="457200" y="625517"/>
            <a:ext cx="8229600" cy="965539"/>
          </a:xfrm>
        </p:spPr>
        <p:txBody>
          <a:bodyPr>
            <a:noAutofit/>
          </a:bodyPr>
          <a:lstStyle/>
          <a:p>
            <a:r>
              <a:rPr lang="en-US" sz="3200" dirty="0" smtClean="0"/>
              <a:t>2. Find </a:t>
            </a:r>
            <a:r>
              <a:rPr lang="en-US" sz="3200" dirty="0" smtClean="0"/>
              <a:t>a common “</a:t>
            </a:r>
            <a:r>
              <a:rPr lang="en-US" sz="3200" dirty="0"/>
              <a:t>NSI </a:t>
            </a:r>
            <a:r>
              <a:rPr lang="en-US" sz="3200" dirty="0" smtClean="0"/>
              <a:t>service” community</a:t>
            </a:r>
            <a:r>
              <a:rPr lang="en-US" sz="3200" dirty="0"/>
              <a:t/>
            </a:r>
            <a:br>
              <a:rPr lang="en-US" sz="3200" dirty="0"/>
            </a:br>
            <a:endParaRPr lang="en-US" sz="3200" dirty="0"/>
          </a:p>
        </p:txBody>
      </p:sp>
    </p:spTree>
    <p:extLst>
      <p:ext uri="{BB962C8B-B14F-4D97-AF65-F5344CB8AC3E}">
        <p14:creationId xmlns:p14="http://schemas.microsoft.com/office/powerpoint/2010/main" val="314563154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1200" y="1810884"/>
            <a:ext cx="7835900" cy="4069216"/>
          </a:xfrm>
        </p:spPr>
        <p:txBody>
          <a:bodyPr>
            <a:normAutofit fontScale="92500"/>
          </a:bodyPr>
          <a:lstStyle/>
          <a:p>
            <a:r>
              <a:rPr lang="en-US" i="1" u="sng" dirty="0" smtClean="0"/>
              <a:t>The Service Definition is a formal description of  the commitment the Provider will be making to users in terms of service guarantees</a:t>
            </a:r>
          </a:p>
          <a:p>
            <a:r>
              <a:rPr lang="en-US" dirty="0"/>
              <a:t>T</a:t>
            </a:r>
            <a:r>
              <a:rPr lang="en-US" dirty="0" smtClean="0"/>
              <a:t>he Common Service Definition is a starting point</a:t>
            </a:r>
          </a:p>
          <a:p>
            <a:pPr lvl="1"/>
            <a:r>
              <a:rPr lang="en-US" dirty="0" smtClean="0"/>
              <a:t>It describes the minimum capabilities that the service must offer</a:t>
            </a:r>
          </a:p>
          <a:p>
            <a:pPr lvl="1"/>
            <a:r>
              <a:rPr lang="en-US" dirty="0" smtClean="0"/>
              <a:t>And the parameters that will be used to request services</a:t>
            </a:r>
          </a:p>
          <a:p>
            <a:r>
              <a:rPr lang="en-US" dirty="0" smtClean="0"/>
              <a:t>The local management may modify the service offering in certain ways </a:t>
            </a:r>
          </a:p>
          <a:p>
            <a:pPr lvl="1"/>
            <a:r>
              <a:rPr lang="en-US" dirty="0" smtClean="0"/>
              <a:t>Typically, to expand or limit the range of service instances  </a:t>
            </a:r>
          </a:p>
          <a:p>
            <a:pPr lvl="1"/>
            <a:r>
              <a:rPr lang="en-US" dirty="0"/>
              <a:t>B</a:t>
            </a:r>
            <a:r>
              <a:rPr lang="en-US" dirty="0" smtClean="0"/>
              <a:t>ut the resulting Local Service Definition must remain compatible with the CSD</a:t>
            </a:r>
            <a:endParaRPr lang="en-US" dirty="0"/>
          </a:p>
        </p:txBody>
      </p:sp>
      <p:sp>
        <p:nvSpPr>
          <p:cNvPr id="3" name="Title 2"/>
          <p:cNvSpPr>
            <a:spLocks noGrp="1"/>
          </p:cNvSpPr>
          <p:nvPr>
            <p:ph type="title"/>
          </p:nvPr>
        </p:nvSpPr>
        <p:spPr/>
        <p:txBody>
          <a:bodyPr>
            <a:normAutofit fontScale="90000"/>
          </a:bodyPr>
          <a:lstStyle/>
          <a:p>
            <a:r>
              <a:rPr lang="en-US" dirty="0"/>
              <a:t>Construct or adopt a Service Definition</a:t>
            </a:r>
          </a:p>
        </p:txBody>
      </p:sp>
    </p:spTree>
    <p:extLst>
      <p:ext uri="{BB962C8B-B14F-4D97-AF65-F5344CB8AC3E}">
        <p14:creationId xmlns:p14="http://schemas.microsoft.com/office/powerpoint/2010/main" val="37134241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244600"/>
            <a:ext cx="7935504" cy="4834467"/>
          </a:xfrm>
        </p:spPr>
        <p:txBody>
          <a:bodyPr>
            <a:normAutofit lnSpcReduction="10000"/>
          </a:bodyPr>
          <a:lstStyle/>
          <a:p>
            <a:r>
              <a:rPr lang="en-US" sz="3400" dirty="0" smtClean="0"/>
              <a:t>Start with a single “domain” – define the STPs.</a:t>
            </a:r>
          </a:p>
          <a:p>
            <a:pPr lvl="1"/>
            <a:r>
              <a:rPr lang="en-US" sz="2900" dirty="0" smtClean="0"/>
              <a:t>As a “</a:t>
            </a:r>
            <a:r>
              <a:rPr lang="en-US" sz="2900" dirty="0" err="1" smtClean="0"/>
              <a:t>uPA</a:t>
            </a:r>
            <a:r>
              <a:rPr lang="en-US" sz="2900" dirty="0" smtClean="0"/>
              <a:t>” you won’t need to advertise them… but know them internally by the NRM</a:t>
            </a:r>
          </a:p>
          <a:p>
            <a:r>
              <a:rPr lang="en-US" sz="3100" dirty="0" smtClean="0"/>
              <a:t>Identify the hardware you will use for your test infrastructure inside your domain</a:t>
            </a:r>
          </a:p>
          <a:p>
            <a:pPr lvl="2"/>
            <a:r>
              <a:rPr lang="en-US" sz="2700" dirty="0" smtClean="0"/>
              <a:t>Ethernet switch?  Router?  SONET/SDH/OTN?</a:t>
            </a:r>
          </a:p>
          <a:p>
            <a:r>
              <a:rPr lang="en-US" sz="3100" dirty="0" smtClean="0"/>
              <a:t>Which NSA software has drivers for this hardware?…or plan to write an interface module (easy)</a:t>
            </a:r>
          </a:p>
        </p:txBody>
      </p:sp>
      <p:sp>
        <p:nvSpPr>
          <p:cNvPr id="3" name="Title 2"/>
          <p:cNvSpPr>
            <a:spLocks noGrp="1"/>
          </p:cNvSpPr>
          <p:nvPr>
            <p:ph type="title"/>
          </p:nvPr>
        </p:nvSpPr>
        <p:spPr>
          <a:xfrm>
            <a:off x="457200" y="338328"/>
            <a:ext cx="8229600" cy="720005"/>
          </a:xfrm>
        </p:spPr>
        <p:txBody>
          <a:bodyPr>
            <a:normAutofit fontScale="90000"/>
          </a:bodyPr>
          <a:lstStyle/>
          <a:p>
            <a:r>
              <a:rPr lang="en-US" dirty="0" smtClean="0"/>
              <a:t>3. Lay out your intra-domain engineering</a:t>
            </a:r>
            <a:endParaRPr lang="en-US" dirty="0"/>
          </a:p>
        </p:txBody>
      </p:sp>
    </p:spTree>
    <p:extLst>
      <p:ext uri="{BB962C8B-B14F-4D97-AF65-F5344CB8AC3E}">
        <p14:creationId xmlns:p14="http://schemas.microsoft.com/office/powerpoint/2010/main" val="25397055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244600"/>
            <a:ext cx="7935504" cy="4834467"/>
          </a:xfrm>
        </p:spPr>
        <p:txBody>
          <a:bodyPr>
            <a:normAutofit/>
          </a:bodyPr>
          <a:lstStyle/>
          <a:p>
            <a:r>
              <a:rPr lang="en-US" sz="3400" dirty="0" smtClean="0"/>
              <a:t>This is largely a matter of evaluating the package for support and easy of configuration and </a:t>
            </a:r>
            <a:r>
              <a:rPr lang="en-US" sz="3400" dirty="0" err="1" smtClean="0"/>
              <a:t>mgmt</a:t>
            </a:r>
            <a:endParaRPr lang="en-US" sz="2900" dirty="0" smtClean="0"/>
          </a:p>
          <a:p>
            <a:r>
              <a:rPr lang="en-US" sz="3100" dirty="0" smtClean="0"/>
              <a:t>Identify the hardware you will use for your test infrastructure inside your domain</a:t>
            </a:r>
          </a:p>
          <a:p>
            <a:pPr lvl="2"/>
            <a:r>
              <a:rPr lang="en-US" sz="2700" dirty="0" smtClean="0"/>
              <a:t>Ethernet switch?  Router?  SONET/SDH/OTN?</a:t>
            </a:r>
          </a:p>
          <a:p>
            <a:r>
              <a:rPr lang="en-US" sz="3100" dirty="0" smtClean="0"/>
              <a:t>Which NSA software has drivers for this hardware?…or plan to write an interface module (easy)</a:t>
            </a:r>
          </a:p>
        </p:txBody>
      </p:sp>
      <p:sp>
        <p:nvSpPr>
          <p:cNvPr id="3" name="Title 2"/>
          <p:cNvSpPr>
            <a:spLocks noGrp="1"/>
          </p:cNvSpPr>
          <p:nvPr>
            <p:ph type="title"/>
          </p:nvPr>
        </p:nvSpPr>
        <p:spPr>
          <a:xfrm>
            <a:off x="457200" y="338328"/>
            <a:ext cx="8229600" cy="720005"/>
          </a:xfrm>
        </p:spPr>
        <p:txBody>
          <a:bodyPr>
            <a:normAutofit/>
          </a:bodyPr>
          <a:lstStyle/>
          <a:p>
            <a:r>
              <a:rPr lang="en-US" dirty="0"/>
              <a:t>4</a:t>
            </a:r>
            <a:r>
              <a:rPr lang="en-US" dirty="0" smtClean="0"/>
              <a:t>. Select the software</a:t>
            </a:r>
            <a:endParaRPr lang="en-US" dirty="0"/>
          </a:p>
        </p:txBody>
      </p:sp>
    </p:spTree>
    <p:extLst>
      <p:ext uri="{BB962C8B-B14F-4D97-AF65-F5344CB8AC3E}">
        <p14:creationId xmlns:p14="http://schemas.microsoft.com/office/powerpoint/2010/main" val="475990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6725" y="1371600"/>
            <a:ext cx="7980075" cy="4965700"/>
          </a:xfrm>
        </p:spPr>
        <p:txBody>
          <a:bodyPr>
            <a:normAutofit fontScale="70000" lnSpcReduction="20000"/>
          </a:bodyPr>
          <a:lstStyle/>
          <a:p>
            <a:r>
              <a:rPr lang="en-US" b="1" dirty="0" smtClean="0"/>
              <a:t>Objective:    Software Evaluation.  </a:t>
            </a:r>
            <a:r>
              <a:rPr lang="en-US" b="1" dirty="0"/>
              <a:t>D</a:t>
            </a:r>
            <a:r>
              <a:rPr lang="en-US" b="1" dirty="0" smtClean="0"/>
              <a:t>ecide which software you will want to use in your production NSI Connection Service</a:t>
            </a:r>
          </a:p>
          <a:p>
            <a:endParaRPr lang="en-US" dirty="0" smtClean="0"/>
          </a:p>
          <a:p>
            <a:r>
              <a:rPr lang="en-US" dirty="0" smtClean="0"/>
              <a:t>You will want to evaluate several NSI software implementations</a:t>
            </a:r>
          </a:p>
          <a:p>
            <a:endParaRPr lang="en-US" dirty="0" smtClean="0"/>
          </a:p>
          <a:p>
            <a:r>
              <a:rPr lang="en-US" dirty="0" smtClean="0"/>
              <a:t>Which provide the functionality your user community will want you to offer?   </a:t>
            </a:r>
          </a:p>
          <a:p>
            <a:pPr lvl="1"/>
            <a:r>
              <a:rPr lang="en-US" dirty="0" smtClean="0"/>
              <a:t>… Some do not offer aggregator capability – do you view “one stop shopping” as a functional requirement for your user community?   </a:t>
            </a:r>
          </a:p>
          <a:p>
            <a:pPr lvl="1"/>
            <a:r>
              <a:rPr lang="en-US" dirty="0" smtClean="0"/>
              <a:t>… Some may offer hardware interface modules for your hardware.  Or not...</a:t>
            </a:r>
          </a:p>
          <a:p>
            <a:r>
              <a:rPr lang="en-US" dirty="0" smtClean="0"/>
              <a:t>You may decide to add an NSI front-end/wrapper to your own network management system</a:t>
            </a:r>
          </a:p>
          <a:p>
            <a:pPr lvl="1"/>
            <a:r>
              <a:rPr lang="en-US" dirty="0" smtClean="0"/>
              <a:t>Requires software development up front, but then it integrates with existing operational processes and systems…</a:t>
            </a:r>
          </a:p>
          <a:p>
            <a:r>
              <a:rPr lang="en-US" dirty="0" smtClean="0"/>
              <a:t>How easy/reliable is it to install and configure the NSA software?</a:t>
            </a:r>
          </a:p>
          <a:p>
            <a:pPr lvl="1"/>
            <a:r>
              <a:rPr lang="en-US" dirty="0" smtClean="0"/>
              <a:t>Your network engineering staff will be responsible for this…  Do they need to be web service developers or can it be done by conventional network engineering skill sets?</a:t>
            </a:r>
          </a:p>
          <a:p>
            <a:pPr lvl="1"/>
            <a:endParaRPr lang="en-US" dirty="0"/>
          </a:p>
          <a:p>
            <a:r>
              <a:rPr lang="en-US" dirty="0" smtClean="0"/>
              <a:t>It is also necessary to understand the software support issues:</a:t>
            </a:r>
          </a:p>
          <a:p>
            <a:pPr lvl="1"/>
            <a:r>
              <a:rPr lang="en-US" dirty="0" smtClean="0"/>
              <a:t>Who will be supporting your production software?  i.e. fixing bugs, adding features, </a:t>
            </a:r>
            <a:r>
              <a:rPr lang="en-US" dirty="0" err="1" smtClean="0"/>
              <a:t>etc</a:t>
            </a:r>
            <a:r>
              <a:rPr lang="en-US" dirty="0" smtClean="0"/>
              <a:t>?</a:t>
            </a:r>
          </a:p>
          <a:p>
            <a:pPr lvl="1"/>
            <a:r>
              <a:rPr lang="en-US" dirty="0" smtClean="0"/>
              <a:t>How easy would it be for your staff to support an open sourced version of your chosen software?  Is there a process for managing community based development?</a:t>
            </a:r>
          </a:p>
          <a:p>
            <a:pPr lvl="1"/>
            <a:endParaRPr lang="en-US" dirty="0" smtClean="0"/>
          </a:p>
          <a:p>
            <a:pPr lvl="2"/>
            <a:endParaRPr lang="en-US" dirty="0" smtClean="0"/>
          </a:p>
          <a:p>
            <a:pPr lvl="2"/>
            <a:endParaRPr lang="en-US" dirty="0"/>
          </a:p>
        </p:txBody>
      </p:sp>
      <p:sp>
        <p:nvSpPr>
          <p:cNvPr id="3" name="Title 2"/>
          <p:cNvSpPr>
            <a:spLocks noGrp="1"/>
          </p:cNvSpPr>
          <p:nvPr>
            <p:ph type="title"/>
          </p:nvPr>
        </p:nvSpPr>
        <p:spPr>
          <a:xfrm>
            <a:off x="457200" y="338328"/>
            <a:ext cx="8229600" cy="906272"/>
          </a:xfrm>
        </p:spPr>
        <p:txBody>
          <a:bodyPr>
            <a:normAutofit/>
          </a:bodyPr>
          <a:lstStyle/>
          <a:p>
            <a:r>
              <a:rPr lang="en-US" dirty="0" smtClean="0"/>
              <a:t>NSI Test Lab – Software Evaluation</a:t>
            </a:r>
            <a:endParaRPr lang="en-US" dirty="0"/>
          </a:p>
        </p:txBody>
      </p:sp>
    </p:spTree>
    <p:extLst>
      <p:ext uri="{BB962C8B-B14F-4D97-AF65-F5344CB8AC3E}">
        <p14:creationId xmlns:p14="http://schemas.microsoft.com/office/powerpoint/2010/main" val="356473371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244600"/>
            <a:ext cx="7935504" cy="4834467"/>
          </a:xfrm>
        </p:spPr>
        <p:txBody>
          <a:bodyPr>
            <a:normAutofit fontScale="62500" lnSpcReduction="20000"/>
          </a:bodyPr>
          <a:lstStyle/>
          <a:p>
            <a:r>
              <a:rPr lang="en-US" sz="3400" dirty="0" smtClean="0"/>
              <a:t>Start with a single “domain” with several STPs.</a:t>
            </a:r>
          </a:p>
          <a:p>
            <a:pPr lvl="1"/>
            <a:r>
              <a:rPr lang="en-US" sz="2900" dirty="0" smtClean="0"/>
              <a:t>As a “</a:t>
            </a:r>
            <a:r>
              <a:rPr lang="en-US" sz="2900" dirty="0" err="1" smtClean="0"/>
              <a:t>uPA</a:t>
            </a:r>
            <a:r>
              <a:rPr lang="en-US" sz="2900" dirty="0" smtClean="0"/>
              <a:t>” you won’t need to advertise them… but know them internally by the NRM</a:t>
            </a:r>
          </a:p>
          <a:p>
            <a:r>
              <a:rPr lang="en-US" sz="3400" dirty="0" smtClean="0"/>
              <a:t>Plan stage 2:  Another domain – in the lab initially – that you can set up the SDPs between the test domains</a:t>
            </a:r>
          </a:p>
          <a:p>
            <a:pPr lvl="1"/>
            <a:r>
              <a:rPr lang="en-US" sz="2900" dirty="0" smtClean="0"/>
              <a:t>At this point, you will want to test: </a:t>
            </a:r>
          </a:p>
          <a:p>
            <a:pPr lvl="2"/>
            <a:r>
              <a:rPr lang="en-US" sz="2900" dirty="0" smtClean="0"/>
              <a:t>a) the </a:t>
            </a:r>
            <a:r>
              <a:rPr lang="en-US" sz="2900" dirty="0" err="1" smtClean="0"/>
              <a:t>uRA</a:t>
            </a:r>
            <a:r>
              <a:rPr lang="en-US" sz="2900" dirty="0" smtClean="0"/>
              <a:t> tree segmentation across the two domains</a:t>
            </a:r>
          </a:p>
          <a:p>
            <a:pPr lvl="2"/>
            <a:r>
              <a:rPr lang="en-US" sz="2900" dirty="0" smtClean="0"/>
              <a:t>B) the aggregator function in one or both NSAs to perform path finding</a:t>
            </a:r>
          </a:p>
          <a:p>
            <a:pPr lvl="1"/>
            <a:r>
              <a:rPr lang="en-US" sz="2900" dirty="0" smtClean="0"/>
              <a:t>The PF aspect will require N3 topology descriptions for each domain made available to the other</a:t>
            </a:r>
          </a:p>
          <a:p>
            <a:pPr lvl="2"/>
            <a:r>
              <a:rPr lang="en-US" sz="2900" dirty="0" smtClean="0"/>
              <a:t>Monitor the evolution of NSIv3 regarding a topology service for exchanging </a:t>
            </a:r>
            <a:r>
              <a:rPr lang="en-US" sz="2900" dirty="0" err="1" smtClean="0"/>
              <a:t>topo</a:t>
            </a:r>
            <a:r>
              <a:rPr lang="en-US" sz="2900" dirty="0" smtClean="0"/>
              <a:t> info… or place the </a:t>
            </a:r>
            <a:r>
              <a:rPr lang="en-US" sz="2900" dirty="0" err="1" smtClean="0"/>
              <a:t>topo</a:t>
            </a:r>
            <a:r>
              <a:rPr lang="en-US" sz="2900" dirty="0" smtClean="0"/>
              <a:t> files online (for now) where the NSAs can reach them</a:t>
            </a:r>
            <a:endParaRPr lang="en-US" dirty="0"/>
          </a:p>
          <a:p>
            <a:r>
              <a:rPr lang="en-US" sz="3400" dirty="0" smtClean="0"/>
              <a:t>Plan a collaborative field test with another adjacent network…</a:t>
            </a:r>
          </a:p>
          <a:p>
            <a:r>
              <a:rPr lang="en-US" sz="3400" dirty="0" smtClean="0"/>
              <a:t>Join the Automated GOLE project – ideal for a test deployment.</a:t>
            </a:r>
            <a:endParaRPr lang="en-US" sz="3400" dirty="0"/>
          </a:p>
        </p:txBody>
      </p:sp>
      <p:sp>
        <p:nvSpPr>
          <p:cNvPr id="3" name="Title 2"/>
          <p:cNvSpPr>
            <a:spLocks noGrp="1"/>
          </p:cNvSpPr>
          <p:nvPr>
            <p:ph type="title"/>
          </p:nvPr>
        </p:nvSpPr>
        <p:spPr>
          <a:xfrm>
            <a:off x="457200" y="338328"/>
            <a:ext cx="8229600" cy="720005"/>
          </a:xfrm>
        </p:spPr>
        <p:txBody>
          <a:bodyPr/>
          <a:lstStyle/>
          <a:p>
            <a:r>
              <a:rPr lang="en-US" dirty="0"/>
              <a:t>5</a:t>
            </a:r>
            <a:r>
              <a:rPr lang="en-US" dirty="0" smtClean="0"/>
              <a:t>. Lay out your test domain</a:t>
            </a:r>
            <a:endParaRPr lang="en-US" dirty="0"/>
          </a:p>
        </p:txBody>
      </p:sp>
    </p:spTree>
    <p:extLst>
      <p:ext uri="{BB962C8B-B14F-4D97-AF65-F5344CB8AC3E}">
        <p14:creationId xmlns:p14="http://schemas.microsoft.com/office/powerpoint/2010/main" val="6576011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endParaRPr lang="en-US" dirty="0"/>
          </a:p>
          <a:p>
            <a:r>
              <a:rPr lang="en-US" dirty="0" smtClean="0"/>
              <a:t>What is the GLIG </a:t>
            </a:r>
            <a:r>
              <a:rPr lang="en-US" dirty="0" err="1" smtClean="0"/>
              <a:t>AutoGOLE</a:t>
            </a:r>
            <a:r>
              <a:rPr lang="en-US" dirty="0" smtClean="0"/>
              <a:t> facility?</a:t>
            </a:r>
          </a:p>
          <a:p>
            <a:pPr marL="0" indent="0">
              <a:buNone/>
            </a:pPr>
            <a:endParaRPr lang="en-US" dirty="0"/>
          </a:p>
          <a:p>
            <a:pPr marL="0" indent="0">
              <a:buNone/>
            </a:pPr>
            <a:r>
              <a:rPr lang="en-US" dirty="0" smtClean="0"/>
              <a:t>* </a:t>
            </a:r>
            <a:r>
              <a:rPr lang="en-US" b="1" dirty="0" smtClean="0"/>
              <a:t>Jerry Sobieski   </a:t>
            </a:r>
            <a:r>
              <a:rPr lang="en-US" dirty="0" smtClean="0"/>
              <a:t>NORDUnet Director for Int’l Research, TL for the GLIF </a:t>
            </a:r>
            <a:r>
              <a:rPr lang="en-US" dirty="0" err="1" smtClean="0"/>
              <a:t>AutoGOLE</a:t>
            </a:r>
            <a:r>
              <a:rPr lang="en-US" dirty="0" smtClean="0"/>
              <a:t> Pilot, co-Chair of GLIF Performance Verification Architecture Task Force, formerly with MAX (US)</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Introduction</a:t>
            </a:r>
            <a:br>
              <a:rPr lang="en-US" dirty="0" smtClean="0"/>
            </a:br>
            <a:r>
              <a:rPr lang="en-US" sz="5300" dirty="0" smtClean="0"/>
              <a:t>The GLIF Automated GOLE</a:t>
            </a:r>
            <a:endParaRPr lang="en-US" sz="3600" dirty="0"/>
          </a:p>
        </p:txBody>
      </p:sp>
      <p:sp>
        <p:nvSpPr>
          <p:cNvPr id="5" name="Title 2"/>
          <p:cNvSpPr txBox="1">
            <a:spLocks/>
          </p:cNvSpPr>
          <p:nvPr/>
        </p:nvSpPr>
        <p:spPr>
          <a:xfrm>
            <a:off x="457200" y="5281422"/>
            <a:ext cx="8229600" cy="943356"/>
          </a:xfrm>
          <a:prstGeom prst="rect">
            <a:avLst/>
          </a:prstGeom>
          <a:solidFill>
            <a:srgbClr val="FF6600"/>
          </a:solidFill>
        </p:spPr>
        <p:txBody>
          <a:bodyPr vert="horz" lIns="91440" tIns="45720" rIns="91440" bIns="45720" rtlCol="0" anchor="ctr">
            <a:normAutofit/>
          </a:bodyPr>
          <a:lst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Begin Jerry’s Slides</a:t>
            </a:r>
            <a:endParaRPr lang="en-US" dirty="0"/>
          </a:p>
        </p:txBody>
      </p:sp>
    </p:spTree>
    <p:extLst>
      <p:ext uri="{BB962C8B-B14F-4D97-AF65-F5344CB8AC3E}">
        <p14:creationId xmlns:p14="http://schemas.microsoft.com/office/powerpoint/2010/main" val="78715351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GLIF Automated GOLE</a:t>
            </a:r>
            <a:br>
              <a:rPr lang="en-US" dirty="0" smtClean="0"/>
            </a:br>
            <a:r>
              <a:rPr lang="en-US" dirty="0" smtClean="0"/>
              <a:t>Pilot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8237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2438400"/>
            <a:ext cx="7408333" cy="4000500"/>
          </a:xfrm>
        </p:spPr>
        <p:txBody>
          <a:bodyPr>
            <a:normAutofit/>
          </a:bodyPr>
          <a:lstStyle/>
          <a:p>
            <a:endParaRPr lang="en-US" dirty="0"/>
          </a:p>
          <a:p>
            <a:r>
              <a:rPr lang="en-US" dirty="0" smtClean="0"/>
              <a:t>What is the NSI “Framework”</a:t>
            </a:r>
          </a:p>
          <a:p>
            <a:r>
              <a:rPr lang="en-US" dirty="0" smtClean="0"/>
              <a:t>Details on the NSI “Connection Service” protocol</a:t>
            </a:r>
          </a:p>
          <a:p>
            <a:pPr marL="0" indent="0">
              <a:buNone/>
            </a:pPr>
            <a:endParaRPr lang="en-US" dirty="0"/>
          </a:p>
          <a:p>
            <a:pPr marL="0" indent="0">
              <a:buNone/>
            </a:pPr>
            <a:r>
              <a:rPr lang="en-US" dirty="0" smtClean="0"/>
              <a:t>* </a:t>
            </a:r>
            <a:r>
              <a:rPr lang="en-US" b="1" dirty="0" smtClean="0"/>
              <a:t>Jerry Sobieski   </a:t>
            </a:r>
            <a:r>
              <a:rPr lang="en-US" dirty="0" smtClean="0"/>
              <a:t>NORDUnet Director for Int’l Research, TL for the GLIF </a:t>
            </a:r>
            <a:r>
              <a:rPr lang="en-US" dirty="0" err="1" smtClean="0"/>
              <a:t>AutoGOLE</a:t>
            </a:r>
            <a:r>
              <a:rPr lang="en-US" dirty="0" smtClean="0"/>
              <a:t> Pilot, co-Chair of GLIF Performance Verification Architecture Task Force, formerly with MAX (US)</a:t>
            </a:r>
            <a:endParaRPr lang="en-US" dirty="0"/>
          </a:p>
        </p:txBody>
      </p:sp>
      <p:sp>
        <p:nvSpPr>
          <p:cNvPr id="3" name="Title 2"/>
          <p:cNvSpPr>
            <a:spLocks noGrp="1"/>
          </p:cNvSpPr>
          <p:nvPr>
            <p:ph type="title"/>
          </p:nvPr>
        </p:nvSpPr>
        <p:spPr>
          <a:xfrm>
            <a:off x="457200" y="748284"/>
            <a:ext cx="8229600" cy="1252728"/>
          </a:xfrm>
        </p:spPr>
        <p:txBody>
          <a:bodyPr>
            <a:normAutofit fontScale="90000"/>
          </a:bodyPr>
          <a:lstStyle/>
          <a:p>
            <a:r>
              <a:rPr lang="en-US" dirty="0" smtClean="0"/>
              <a:t>Introduction</a:t>
            </a:r>
            <a:br>
              <a:rPr lang="en-US" dirty="0" smtClean="0"/>
            </a:br>
            <a:r>
              <a:rPr lang="en-US" sz="5300" dirty="0" smtClean="0"/>
              <a:t>NSI – The Network Services Interface</a:t>
            </a:r>
            <a:endParaRPr lang="en-US" sz="3600" dirty="0"/>
          </a:p>
        </p:txBody>
      </p:sp>
      <p:sp>
        <p:nvSpPr>
          <p:cNvPr id="4" name="TextBox 3"/>
          <p:cNvSpPr txBox="1"/>
          <p:nvPr/>
        </p:nvSpPr>
        <p:spPr>
          <a:xfrm>
            <a:off x="685800" y="5727700"/>
            <a:ext cx="184666" cy="369332"/>
          </a:xfrm>
          <a:prstGeom prst="rect">
            <a:avLst/>
          </a:prstGeom>
          <a:noFill/>
        </p:spPr>
        <p:txBody>
          <a:bodyPr wrap="none" rtlCol="0">
            <a:spAutoFit/>
          </a:bodyPr>
          <a:lstStyle/>
          <a:p>
            <a:endParaRPr lang="en-US" dirty="0"/>
          </a:p>
        </p:txBody>
      </p:sp>
      <p:sp>
        <p:nvSpPr>
          <p:cNvPr id="6" name="Title 2"/>
          <p:cNvSpPr txBox="1">
            <a:spLocks/>
          </p:cNvSpPr>
          <p:nvPr/>
        </p:nvSpPr>
        <p:spPr>
          <a:xfrm>
            <a:off x="457200" y="5914644"/>
            <a:ext cx="8229600" cy="943356"/>
          </a:xfrm>
          <a:prstGeom prst="rect">
            <a:avLst/>
          </a:prstGeom>
          <a:solidFill>
            <a:srgbClr val="FF6600"/>
          </a:solidFill>
        </p:spPr>
        <p:txBody>
          <a:bodyPr vert="horz" lIns="91440" tIns="45720" rIns="91440" bIns="45720" rtlCol="0" anchor="ctr">
            <a:normAutofit/>
          </a:bodyPr>
          <a:lst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Begin Jerry’s Slides</a:t>
            </a:r>
            <a:endParaRPr lang="en-US" dirty="0"/>
          </a:p>
        </p:txBody>
      </p:sp>
    </p:spTree>
    <p:extLst>
      <p:ext uri="{BB962C8B-B14F-4D97-AF65-F5344CB8AC3E}">
        <p14:creationId xmlns:p14="http://schemas.microsoft.com/office/powerpoint/2010/main" val="389722513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223839" y="4633851"/>
            <a:ext cx="8684140" cy="16891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defTabSz="914400" eaLnBrk="0" fontAlgn="base" hangingPunct="0">
              <a:spcBef>
                <a:spcPct val="0"/>
              </a:spcBef>
              <a:spcAft>
                <a:spcPct val="0"/>
              </a:spcAft>
            </a:pPr>
            <a:endParaRPr lang="en-US" sz="2400" smtClean="0">
              <a:solidFill>
                <a:prstClr val="black"/>
              </a:solidFill>
              <a:latin typeface="Arial" charset="0"/>
              <a:ea typeface="ＭＳ Ｐゴシック" pitchFamily="1" charset="-128"/>
            </a:endParaRPr>
          </a:p>
        </p:txBody>
      </p:sp>
      <p:sp>
        <p:nvSpPr>
          <p:cNvPr id="34" name="Title 33"/>
          <p:cNvSpPr>
            <a:spLocks noGrp="1"/>
          </p:cNvSpPr>
          <p:nvPr>
            <p:ph type="title"/>
          </p:nvPr>
        </p:nvSpPr>
        <p:spPr>
          <a:xfrm>
            <a:off x="2199312" y="1"/>
            <a:ext cx="6205786" cy="682728"/>
          </a:xfrm>
        </p:spPr>
        <p:txBody>
          <a:bodyPr>
            <a:normAutofit fontScale="90000"/>
          </a:bodyPr>
          <a:lstStyle/>
          <a:p>
            <a:r>
              <a:rPr lang="en-US" dirty="0"/>
              <a:t> </a:t>
            </a:r>
            <a:r>
              <a:rPr lang="en-US" dirty="0" smtClean="0"/>
              <a:t>   Automated GOLE Fabric</a:t>
            </a:r>
            <a:endParaRPr lang="en-US" dirty="0"/>
          </a:p>
        </p:txBody>
      </p:sp>
      <p:grpSp>
        <p:nvGrpSpPr>
          <p:cNvPr id="61" name="Group 60"/>
          <p:cNvGrpSpPr/>
          <p:nvPr/>
        </p:nvGrpSpPr>
        <p:grpSpPr>
          <a:xfrm>
            <a:off x="220255" y="1674193"/>
            <a:ext cx="8684139" cy="4408016"/>
            <a:chOff x="163023" y="1791034"/>
            <a:chExt cx="8813980" cy="4242327"/>
          </a:xfrm>
        </p:grpSpPr>
        <p:pic>
          <p:nvPicPr>
            <p:cNvPr id="4" name="Picture 3"/>
            <p:cNvPicPr>
              <a:picLocks noChangeAspect="1"/>
            </p:cNvPicPr>
            <p:nvPr/>
          </p:nvPicPr>
          <p:blipFill>
            <a:blip r:embed="rId2">
              <a:lum bright="-30000" contrast="-54000"/>
            </a:blip>
            <a:srcRect t="12020" r="27943" b="24040"/>
            <a:stretch>
              <a:fillRect/>
            </a:stretch>
          </p:blipFill>
          <p:spPr>
            <a:xfrm>
              <a:off x="2807380" y="1791034"/>
              <a:ext cx="6169623" cy="4242327"/>
            </a:xfrm>
            <a:prstGeom prst="rect">
              <a:avLst/>
            </a:prstGeom>
          </p:spPr>
        </p:pic>
        <p:cxnSp>
          <p:nvCxnSpPr>
            <p:cNvPr id="23" name="Straight Connector 22"/>
            <p:cNvCxnSpPr/>
            <p:nvPr/>
          </p:nvCxnSpPr>
          <p:spPr>
            <a:xfrm>
              <a:off x="7313720" y="2810857"/>
              <a:ext cx="483503" cy="1832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0" idx="1"/>
              <a:endCxn id="7" idx="3"/>
            </p:cNvCxnSpPr>
            <p:nvPr/>
          </p:nvCxnSpPr>
          <p:spPr>
            <a:xfrm flipH="1" flipV="1">
              <a:off x="7450613" y="2817218"/>
              <a:ext cx="347761" cy="341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8199499" y="2391881"/>
              <a:ext cx="641661"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A2B170">
                      <a:lumMod val="60000"/>
                      <a:lumOff val="40000"/>
                    </a:srgbClr>
                  </a:solidFill>
                  <a:latin typeface="Calibri"/>
                </a:rPr>
                <a:t>PSNC</a:t>
              </a:r>
            </a:p>
          </p:txBody>
        </p:sp>
        <p:cxnSp>
          <p:nvCxnSpPr>
            <p:cNvPr id="57" name="Straight Connector 12"/>
            <p:cNvCxnSpPr/>
            <p:nvPr/>
          </p:nvCxnSpPr>
          <p:spPr>
            <a:xfrm>
              <a:off x="7312624" y="2810857"/>
              <a:ext cx="68610" cy="36864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59" name="Picture 58"/>
            <p:cNvPicPr>
              <a:picLocks noChangeAspect="1"/>
            </p:cNvPicPr>
            <p:nvPr/>
          </p:nvPicPr>
          <p:blipFill>
            <a:blip r:embed="rId2">
              <a:lum bright="-30000" contrast="-54000"/>
            </a:blip>
            <a:srcRect l="68926" t="12020" b="24040"/>
            <a:stretch>
              <a:fillRect/>
            </a:stretch>
          </p:blipFill>
          <p:spPr>
            <a:xfrm>
              <a:off x="163023" y="1791034"/>
              <a:ext cx="2660605" cy="4242327"/>
            </a:xfrm>
            <a:prstGeom prst="rect">
              <a:avLst/>
            </a:prstGeom>
            <a:ln>
              <a:noFill/>
            </a:ln>
          </p:spPr>
        </p:pic>
        <p:sp>
          <p:nvSpPr>
            <p:cNvPr id="49" name="TextBox 48"/>
            <p:cNvSpPr txBox="1"/>
            <p:nvPr/>
          </p:nvSpPr>
          <p:spPr>
            <a:xfrm>
              <a:off x="2088011" y="3141101"/>
              <a:ext cx="1066800"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JGN-X</a:t>
              </a:r>
              <a:endParaRPr lang="en-US" sz="1400" dirty="0">
                <a:solidFill>
                  <a:srgbClr val="A2B170">
                    <a:lumMod val="60000"/>
                    <a:lumOff val="40000"/>
                  </a:srgbClr>
                </a:solidFill>
                <a:latin typeface="Calibri"/>
              </a:endParaRPr>
            </a:p>
          </p:txBody>
        </p:sp>
        <p:sp>
          <p:nvSpPr>
            <p:cNvPr id="68" name="Freeform 67"/>
            <p:cNvSpPr/>
            <p:nvPr/>
          </p:nvSpPr>
          <p:spPr>
            <a:xfrm flipH="1" flipV="1">
              <a:off x="4972974" y="2471042"/>
              <a:ext cx="2331685" cy="554281"/>
            </a:xfrm>
            <a:custGeom>
              <a:avLst/>
              <a:gdLst>
                <a:gd name="connsiteX0" fmla="*/ 2065867 w 2065867"/>
                <a:gd name="connsiteY0" fmla="*/ 225778 h 1000478"/>
                <a:gd name="connsiteX1" fmla="*/ 1291167 w 2065867"/>
                <a:gd name="connsiteY1" fmla="*/ 52211 h 1000478"/>
                <a:gd name="connsiteX2" fmla="*/ 368300 w 2065867"/>
                <a:gd name="connsiteY2" fmla="*/ 539045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225778 h 1000478"/>
                <a:gd name="connsiteX1" fmla="*/ 1291167 w 2065867"/>
                <a:gd name="connsiteY1" fmla="*/ 52211 h 1000478"/>
                <a:gd name="connsiteX2" fmla="*/ 876300 w 2065867"/>
                <a:gd name="connsiteY2" fmla="*/ 286129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102957 h 877657"/>
                <a:gd name="connsiteX1" fmla="*/ 778933 w 2065867"/>
                <a:gd name="connsiteY1" fmla="*/ 52211 h 877657"/>
                <a:gd name="connsiteX2" fmla="*/ 368300 w 2065867"/>
                <a:gd name="connsiteY2" fmla="*/ 416224 h 877657"/>
                <a:gd name="connsiteX3" fmla="*/ 4233 w 2065867"/>
                <a:gd name="connsiteY3" fmla="*/ 869190 h 877657"/>
                <a:gd name="connsiteX4" fmla="*/ 4233 w 2065867"/>
                <a:gd name="connsiteY4" fmla="*/ 869190 h 877657"/>
                <a:gd name="connsiteX5" fmla="*/ 0 w 2065867"/>
                <a:gd name="connsiteY5" fmla="*/ 877657 h 877657"/>
                <a:gd name="connsiteX0" fmla="*/ 2065867 w 2065867"/>
                <a:gd name="connsiteY0" fmla="*/ 65224 h 839924"/>
                <a:gd name="connsiteX1" fmla="*/ 1202207 w 2065867"/>
                <a:gd name="connsiteY1" fmla="*/ 465362 h 839924"/>
                <a:gd name="connsiteX2" fmla="*/ 778933 w 2065867"/>
                <a:gd name="connsiteY2" fmla="*/ 14478 h 839924"/>
                <a:gd name="connsiteX3" fmla="*/ 368300 w 2065867"/>
                <a:gd name="connsiteY3" fmla="*/ 378491 h 839924"/>
                <a:gd name="connsiteX4" fmla="*/ 4233 w 2065867"/>
                <a:gd name="connsiteY4" fmla="*/ 831457 h 839924"/>
                <a:gd name="connsiteX5" fmla="*/ 4233 w 2065867"/>
                <a:gd name="connsiteY5" fmla="*/ 831457 h 839924"/>
                <a:gd name="connsiteX6" fmla="*/ 0 w 2065867"/>
                <a:gd name="connsiteY6" fmla="*/ 839924 h 839924"/>
                <a:gd name="connsiteX0" fmla="*/ 1714500 w 1714500"/>
                <a:gd name="connsiteY0" fmla="*/ 224062 h 839924"/>
                <a:gd name="connsiteX1" fmla="*/ 1202207 w 1714500"/>
                <a:gd name="connsiteY1" fmla="*/ 465362 h 839924"/>
                <a:gd name="connsiteX2" fmla="*/ 778933 w 1714500"/>
                <a:gd name="connsiteY2" fmla="*/ 14478 h 839924"/>
                <a:gd name="connsiteX3" fmla="*/ 368300 w 1714500"/>
                <a:gd name="connsiteY3" fmla="*/ 378491 h 839924"/>
                <a:gd name="connsiteX4" fmla="*/ 4233 w 1714500"/>
                <a:gd name="connsiteY4" fmla="*/ 831457 h 839924"/>
                <a:gd name="connsiteX5" fmla="*/ 4233 w 1714500"/>
                <a:gd name="connsiteY5" fmla="*/ 831457 h 839924"/>
                <a:gd name="connsiteX6" fmla="*/ 0 w 1714500"/>
                <a:gd name="connsiteY6" fmla="*/ 839924 h 839924"/>
                <a:gd name="connsiteX0" fmla="*/ 1714500 w 1714500"/>
                <a:gd name="connsiteY0" fmla="*/ 0 h 615862"/>
                <a:gd name="connsiteX1" fmla="*/ 1202207 w 1714500"/>
                <a:gd name="connsiteY1" fmla="*/ 241300 h 615862"/>
                <a:gd name="connsiteX2" fmla="*/ 368300 w 1714500"/>
                <a:gd name="connsiteY2" fmla="*/ 154429 h 615862"/>
                <a:gd name="connsiteX3" fmla="*/ 4233 w 1714500"/>
                <a:gd name="connsiteY3" fmla="*/ 607395 h 615862"/>
                <a:gd name="connsiteX4" fmla="*/ 4233 w 1714500"/>
                <a:gd name="connsiteY4" fmla="*/ 607395 h 615862"/>
                <a:gd name="connsiteX5" fmla="*/ 0 w 1714500"/>
                <a:gd name="connsiteY5" fmla="*/ 615862 h 615862"/>
                <a:gd name="connsiteX0" fmla="*/ 1714500 w 1714500"/>
                <a:gd name="connsiteY0" fmla="*/ 0 h 615862"/>
                <a:gd name="connsiteX1" fmla="*/ 1202207 w 1714500"/>
                <a:gd name="connsiteY1" fmla="*/ 241300 h 615862"/>
                <a:gd name="connsiteX2" fmla="*/ 524934 w 1714500"/>
                <a:gd name="connsiteY2" fmla="*/ 546079 h 615862"/>
                <a:gd name="connsiteX3" fmla="*/ 4233 w 1714500"/>
                <a:gd name="connsiteY3" fmla="*/ 607395 h 615862"/>
                <a:gd name="connsiteX4" fmla="*/ 4233 w 1714500"/>
                <a:gd name="connsiteY4" fmla="*/ 607395 h 615862"/>
                <a:gd name="connsiteX5" fmla="*/ 0 w 1714500"/>
                <a:gd name="connsiteY5" fmla="*/ 615862 h 615862"/>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143933 w 1854200"/>
                <a:gd name="connsiteY4" fmla="*/ 607395 h 607395"/>
                <a:gd name="connsiteX5" fmla="*/ 0 w 1854200"/>
                <a:gd name="connsiteY5" fmla="*/ 463483 h 607395"/>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443594 w 1854200"/>
                <a:gd name="connsiteY4" fmla="*/ 526962 h 607395"/>
                <a:gd name="connsiteX5" fmla="*/ 0 w 1854200"/>
                <a:gd name="connsiteY5" fmla="*/ 463483 h 607395"/>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2047330 w 2047330"/>
                <a:gd name="connsiteY0" fmla="*/ 0 h 925224"/>
                <a:gd name="connsiteX1" fmla="*/ 1341907 w 2047330"/>
                <a:gd name="connsiteY1" fmla="*/ 562957 h 925224"/>
                <a:gd name="connsiteX2" fmla="*/ 664634 w 2047330"/>
                <a:gd name="connsiteY2" fmla="*/ 867736 h 925224"/>
                <a:gd name="connsiteX3" fmla="*/ 274261 w 2047330"/>
                <a:gd name="connsiteY3" fmla="*/ 907886 h 925224"/>
                <a:gd name="connsiteX4" fmla="*/ 0 w 2047330"/>
                <a:gd name="connsiteY4" fmla="*/ 785140 h 925224"/>
                <a:gd name="connsiteX0" fmla="*/ 2047330 w 2047330"/>
                <a:gd name="connsiteY0" fmla="*/ 0 h 954329"/>
                <a:gd name="connsiteX1" fmla="*/ 1799107 w 2047330"/>
                <a:gd name="connsiteY1" fmla="*/ 388327 h 954329"/>
                <a:gd name="connsiteX2" fmla="*/ 664634 w 2047330"/>
                <a:gd name="connsiteY2" fmla="*/ 867736 h 954329"/>
                <a:gd name="connsiteX3" fmla="*/ 274261 w 2047330"/>
                <a:gd name="connsiteY3" fmla="*/ 907886 h 954329"/>
                <a:gd name="connsiteX4" fmla="*/ 0 w 2047330"/>
                <a:gd name="connsiteY4" fmla="*/ 785140 h 954329"/>
                <a:gd name="connsiteX0" fmla="*/ 2047330 w 2047330"/>
                <a:gd name="connsiteY0" fmla="*/ 0 h 912090"/>
                <a:gd name="connsiteX1" fmla="*/ 1799107 w 2047330"/>
                <a:gd name="connsiteY1" fmla="*/ 388327 h 912090"/>
                <a:gd name="connsiteX2" fmla="*/ 1198034 w 2047330"/>
                <a:gd name="connsiteY2" fmla="*/ 759915 h 912090"/>
                <a:gd name="connsiteX3" fmla="*/ 274261 w 2047330"/>
                <a:gd name="connsiteY3" fmla="*/ 907886 h 912090"/>
                <a:gd name="connsiteX4" fmla="*/ 0 w 2047330"/>
                <a:gd name="connsiteY4" fmla="*/ 785140 h 912090"/>
                <a:gd name="connsiteX0" fmla="*/ 2047330 w 2047330"/>
                <a:gd name="connsiteY0" fmla="*/ 0 h 912090"/>
                <a:gd name="connsiteX1" fmla="*/ 1799107 w 2047330"/>
                <a:gd name="connsiteY1" fmla="*/ 388327 h 912090"/>
                <a:gd name="connsiteX2" fmla="*/ 1198034 w 2047330"/>
                <a:gd name="connsiteY2" fmla="*/ 759915 h 912090"/>
                <a:gd name="connsiteX3" fmla="*/ 573922 w 2047330"/>
                <a:gd name="connsiteY3" fmla="*/ 907886 h 912090"/>
                <a:gd name="connsiteX4" fmla="*/ 0 w 2047330"/>
                <a:gd name="connsiteY4" fmla="*/ 785140 h 912090"/>
                <a:gd name="connsiteX0" fmla="*/ 2026527 w 2026527"/>
                <a:gd name="connsiteY0" fmla="*/ 0 h 907973"/>
                <a:gd name="connsiteX1" fmla="*/ 1778304 w 2026527"/>
                <a:gd name="connsiteY1" fmla="*/ 388327 h 907973"/>
                <a:gd name="connsiteX2" fmla="*/ 1177231 w 2026527"/>
                <a:gd name="connsiteY2" fmla="*/ 759915 h 907973"/>
                <a:gd name="connsiteX3" fmla="*/ 553119 w 2026527"/>
                <a:gd name="connsiteY3" fmla="*/ 907886 h 907973"/>
                <a:gd name="connsiteX4" fmla="*/ 0 w 2026527"/>
                <a:gd name="connsiteY4" fmla="*/ 662082 h 907973"/>
                <a:gd name="connsiteX0" fmla="*/ 2026527 w 2026527"/>
                <a:gd name="connsiteY0" fmla="*/ 0 h 907973"/>
                <a:gd name="connsiteX1" fmla="*/ 1778304 w 2026527"/>
                <a:gd name="connsiteY1" fmla="*/ 388327 h 907973"/>
                <a:gd name="connsiteX2" fmla="*/ 1181391 w 2026527"/>
                <a:gd name="connsiteY2" fmla="*/ 797779 h 907973"/>
                <a:gd name="connsiteX3" fmla="*/ 553119 w 2026527"/>
                <a:gd name="connsiteY3" fmla="*/ 907886 h 907973"/>
                <a:gd name="connsiteX4" fmla="*/ 0 w 2026527"/>
                <a:gd name="connsiteY4" fmla="*/ 662082 h 907973"/>
                <a:gd name="connsiteX0" fmla="*/ 2026527 w 2026527"/>
                <a:gd name="connsiteY0" fmla="*/ 0 h 907973"/>
                <a:gd name="connsiteX1" fmla="*/ 1778304 w 2026527"/>
                <a:gd name="connsiteY1" fmla="*/ 388327 h 907973"/>
                <a:gd name="connsiteX2" fmla="*/ 1181391 w 2026527"/>
                <a:gd name="connsiteY2" fmla="*/ 797779 h 907973"/>
                <a:gd name="connsiteX3" fmla="*/ 553119 w 2026527"/>
                <a:gd name="connsiteY3" fmla="*/ 907886 h 907973"/>
                <a:gd name="connsiteX4" fmla="*/ 0 w 2026527"/>
                <a:gd name="connsiteY4" fmla="*/ 662082 h 907973"/>
                <a:gd name="connsiteX0" fmla="*/ 2026527 w 2026527"/>
                <a:gd name="connsiteY0" fmla="*/ 0 h 907886"/>
                <a:gd name="connsiteX1" fmla="*/ 1778304 w 2026527"/>
                <a:gd name="connsiteY1" fmla="*/ 388327 h 907886"/>
                <a:gd name="connsiteX2" fmla="*/ 1181391 w 2026527"/>
                <a:gd name="connsiteY2" fmla="*/ 797779 h 907886"/>
                <a:gd name="connsiteX3" fmla="*/ 553119 w 2026527"/>
                <a:gd name="connsiteY3" fmla="*/ 907886 h 907886"/>
                <a:gd name="connsiteX4" fmla="*/ 0 w 2026527"/>
                <a:gd name="connsiteY4" fmla="*/ 662082 h 907886"/>
                <a:gd name="connsiteX0" fmla="*/ 2026527 w 2026527"/>
                <a:gd name="connsiteY0" fmla="*/ 0 h 907886"/>
                <a:gd name="connsiteX1" fmla="*/ 1778304 w 2026527"/>
                <a:gd name="connsiteY1" fmla="*/ 388327 h 907886"/>
                <a:gd name="connsiteX2" fmla="*/ 1181391 w 2026527"/>
                <a:gd name="connsiteY2" fmla="*/ 797779 h 907886"/>
                <a:gd name="connsiteX3" fmla="*/ 553119 w 2026527"/>
                <a:gd name="connsiteY3" fmla="*/ 907886 h 907886"/>
                <a:gd name="connsiteX4" fmla="*/ 0 w 2026527"/>
                <a:gd name="connsiteY4" fmla="*/ 662082 h 907886"/>
                <a:gd name="connsiteX0" fmla="*/ 2026527 w 2026527"/>
                <a:gd name="connsiteY0" fmla="*/ 0 h 983616"/>
                <a:gd name="connsiteX1" fmla="*/ 1778304 w 2026527"/>
                <a:gd name="connsiteY1" fmla="*/ 388327 h 983616"/>
                <a:gd name="connsiteX2" fmla="*/ 1181391 w 2026527"/>
                <a:gd name="connsiteY2" fmla="*/ 797779 h 983616"/>
                <a:gd name="connsiteX3" fmla="*/ 553119 w 2026527"/>
                <a:gd name="connsiteY3" fmla="*/ 983616 h 983616"/>
                <a:gd name="connsiteX4" fmla="*/ 0 w 2026527"/>
                <a:gd name="connsiteY4" fmla="*/ 662082 h 983616"/>
                <a:gd name="connsiteX0" fmla="*/ 2026527 w 2026527"/>
                <a:gd name="connsiteY0" fmla="*/ 0 h 983616"/>
                <a:gd name="connsiteX1" fmla="*/ 1778304 w 2026527"/>
                <a:gd name="connsiteY1" fmla="*/ 388327 h 983616"/>
                <a:gd name="connsiteX2" fmla="*/ 1181391 w 2026527"/>
                <a:gd name="connsiteY2" fmla="*/ 797779 h 983616"/>
                <a:gd name="connsiteX3" fmla="*/ 553119 w 2026527"/>
                <a:gd name="connsiteY3" fmla="*/ 983616 h 983616"/>
                <a:gd name="connsiteX4" fmla="*/ 0 w 2026527"/>
                <a:gd name="connsiteY4" fmla="*/ 662082 h 983616"/>
                <a:gd name="connsiteX0" fmla="*/ 2026527 w 2026527"/>
                <a:gd name="connsiteY0" fmla="*/ 0 h 986498"/>
                <a:gd name="connsiteX1" fmla="*/ 1778304 w 2026527"/>
                <a:gd name="connsiteY1" fmla="*/ 388327 h 986498"/>
                <a:gd name="connsiteX2" fmla="*/ 1181391 w 2026527"/>
                <a:gd name="connsiteY2" fmla="*/ 797779 h 986498"/>
                <a:gd name="connsiteX3" fmla="*/ 553119 w 2026527"/>
                <a:gd name="connsiteY3" fmla="*/ 983616 h 986498"/>
                <a:gd name="connsiteX4" fmla="*/ 0 w 2026527"/>
                <a:gd name="connsiteY4" fmla="*/ 662082 h 986498"/>
                <a:gd name="connsiteX0" fmla="*/ 2026527 w 2026527"/>
                <a:gd name="connsiteY0" fmla="*/ 0 h 986498"/>
                <a:gd name="connsiteX1" fmla="*/ 1778304 w 2026527"/>
                <a:gd name="connsiteY1" fmla="*/ 388327 h 986498"/>
                <a:gd name="connsiteX2" fmla="*/ 1181391 w 2026527"/>
                <a:gd name="connsiteY2" fmla="*/ 797779 h 986498"/>
                <a:gd name="connsiteX3" fmla="*/ 553119 w 2026527"/>
                <a:gd name="connsiteY3" fmla="*/ 983616 h 986498"/>
                <a:gd name="connsiteX4" fmla="*/ 0 w 2026527"/>
                <a:gd name="connsiteY4" fmla="*/ 662082 h 986498"/>
                <a:gd name="connsiteX0" fmla="*/ 2026527 w 2026527"/>
                <a:gd name="connsiteY0" fmla="*/ 0 h 983616"/>
                <a:gd name="connsiteX1" fmla="*/ 1778304 w 2026527"/>
                <a:gd name="connsiteY1" fmla="*/ 388327 h 983616"/>
                <a:gd name="connsiteX2" fmla="*/ 1181391 w 2026527"/>
                <a:gd name="connsiteY2" fmla="*/ 797779 h 983616"/>
                <a:gd name="connsiteX3" fmla="*/ 553119 w 2026527"/>
                <a:gd name="connsiteY3" fmla="*/ 983616 h 983616"/>
                <a:gd name="connsiteX4" fmla="*/ 0 w 2026527"/>
                <a:gd name="connsiteY4" fmla="*/ 662082 h 983616"/>
                <a:gd name="connsiteX0" fmla="*/ 2026527 w 2026527"/>
                <a:gd name="connsiteY0" fmla="*/ 0 h 1281729"/>
                <a:gd name="connsiteX1" fmla="*/ 1778304 w 2026527"/>
                <a:gd name="connsiteY1" fmla="*/ 388327 h 1281729"/>
                <a:gd name="connsiteX2" fmla="*/ 1127271 w 2026527"/>
                <a:gd name="connsiteY2" fmla="*/ 1266352 h 1281729"/>
                <a:gd name="connsiteX3" fmla="*/ 553119 w 2026527"/>
                <a:gd name="connsiteY3" fmla="*/ 983616 h 1281729"/>
                <a:gd name="connsiteX4" fmla="*/ 0 w 2026527"/>
                <a:gd name="connsiteY4" fmla="*/ 662082 h 1281729"/>
                <a:gd name="connsiteX0" fmla="*/ 2026527 w 2026527"/>
                <a:gd name="connsiteY0" fmla="*/ 0 h 1300593"/>
                <a:gd name="connsiteX1" fmla="*/ 1778304 w 2026527"/>
                <a:gd name="connsiteY1" fmla="*/ 388327 h 1300593"/>
                <a:gd name="connsiteX2" fmla="*/ 1127271 w 2026527"/>
                <a:gd name="connsiteY2" fmla="*/ 1266352 h 1300593"/>
                <a:gd name="connsiteX3" fmla="*/ 529065 w 2026527"/>
                <a:gd name="connsiteY3" fmla="*/ 1154006 h 1300593"/>
                <a:gd name="connsiteX4" fmla="*/ 0 w 2026527"/>
                <a:gd name="connsiteY4" fmla="*/ 662082 h 1300593"/>
                <a:gd name="connsiteX0" fmla="*/ 2026527 w 2026527"/>
                <a:gd name="connsiteY0" fmla="*/ 0 h 1327719"/>
                <a:gd name="connsiteX1" fmla="*/ 1778304 w 2026527"/>
                <a:gd name="connsiteY1" fmla="*/ 388327 h 1327719"/>
                <a:gd name="connsiteX2" fmla="*/ 1127271 w 2026527"/>
                <a:gd name="connsiteY2" fmla="*/ 1266352 h 1327719"/>
                <a:gd name="connsiteX3" fmla="*/ 529065 w 2026527"/>
                <a:gd name="connsiteY3" fmla="*/ 1154006 h 1327719"/>
                <a:gd name="connsiteX4" fmla="*/ 0 w 2026527"/>
                <a:gd name="connsiteY4" fmla="*/ 662082 h 1327719"/>
                <a:gd name="connsiteX0" fmla="*/ 2026527 w 2026527"/>
                <a:gd name="connsiteY0" fmla="*/ 0 h 1327719"/>
                <a:gd name="connsiteX1" fmla="*/ 1778304 w 2026527"/>
                <a:gd name="connsiteY1" fmla="*/ 388327 h 1327719"/>
                <a:gd name="connsiteX2" fmla="*/ 1127271 w 2026527"/>
                <a:gd name="connsiteY2" fmla="*/ 1266352 h 1327719"/>
                <a:gd name="connsiteX3" fmla="*/ 529065 w 2026527"/>
                <a:gd name="connsiteY3" fmla="*/ 1154006 h 1327719"/>
                <a:gd name="connsiteX4" fmla="*/ 0 w 2026527"/>
                <a:gd name="connsiteY4" fmla="*/ 662082 h 1327719"/>
                <a:gd name="connsiteX0" fmla="*/ 2026527 w 2026527"/>
                <a:gd name="connsiteY0" fmla="*/ 0 h 1296168"/>
                <a:gd name="connsiteX1" fmla="*/ 1778304 w 2026527"/>
                <a:gd name="connsiteY1" fmla="*/ 388327 h 1296168"/>
                <a:gd name="connsiteX2" fmla="*/ 1127271 w 2026527"/>
                <a:gd name="connsiteY2" fmla="*/ 1266352 h 1296168"/>
                <a:gd name="connsiteX3" fmla="*/ 529065 w 2026527"/>
                <a:gd name="connsiteY3" fmla="*/ 1154006 h 1296168"/>
                <a:gd name="connsiteX4" fmla="*/ 0 w 2026527"/>
                <a:gd name="connsiteY4" fmla="*/ 662082 h 1296168"/>
                <a:gd name="connsiteX0" fmla="*/ 2026527 w 2026527"/>
                <a:gd name="connsiteY0" fmla="*/ 0 h 1226603"/>
                <a:gd name="connsiteX1" fmla="*/ 1778304 w 2026527"/>
                <a:gd name="connsiteY1" fmla="*/ 388327 h 1226603"/>
                <a:gd name="connsiteX2" fmla="*/ 1247538 w 2026527"/>
                <a:gd name="connsiteY2" fmla="*/ 1124360 h 1226603"/>
                <a:gd name="connsiteX3" fmla="*/ 529065 w 2026527"/>
                <a:gd name="connsiteY3" fmla="*/ 1154006 h 1226603"/>
                <a:gd name="connsiteX4" fmla="*/ 0 w 2026527"/>
                <a:gd name="connsiteY4" fmla="*/ 662082 h 1226603"/>
                <a:gd name="connsiteX0" fmla="*/ 2026527 w 2026527"/>
                <a:gd name="connsiteY0" fmla="*/ 0 h 1233855"/>
                <a:gd name="connsiteX1" fmla="*/ 1676077 w 2026527"/>
                <a:gd name="connsiteY1" fmla="*/ 643911 h 1233855"/>
                <a:gd name="connsiteX2" fmla="*/ 1247538 w 2026527"/>
                <a:gd name="connsiteY2" fmla="*/ 1124360 h 1233855"/>
                <a:gd name="connsiteX3" fmla="*/ 529065 w 2026527"/>
                <a:gd name="connsiteY3" fmla="*/ 1154006 h 1233855"/>
                <a:gd name="connsiteX4" fmla="*/ 0 w 2026527"/>
                <a:gd name="connsiteY4" fmla="*/ 662082 h 1233855"/>
                <a:gd name="connsiteX0" fmla="*/ 2026527 w 2026527"/>
                <a:gd name="connsiteY0" fmla="*/ 0 h 1265534"/>
                <a:gd name="connsiteX1" fmla="*/ 1676077 w 2026527"/>
                <a:gd name="connsiteY1" fmla="*/ 643911 h 1265534"/>
                <a:gd name="connsiteX2" fmla="*/ 1247538 w 2026527"/>
                <a:gd name="connsiteY2" fmla="*/ 1124360 h 1265534"/>
                <a:gd name="connsiteX3" fmla="*/ 529065 w 2026527"/>
                <a:gd name="connsiteY3" fmla="*/ 1154006 h 1265534"/>
                <a:gd name="connsiteX4" fmla="*/ 0 w 2026527"/>
                <a:gd name="connsiteY4" fmla="*/ 662082 h 1265534"/>
                <a:gd name="connsiteX0" fmla="*/ 2026527 w 2026527"/>
                <a:gd name="connsiteY0" fmla="*/ 0 h 1443831"/>
                <a:gd name="connsiteX1" fmla="*/ 1676077 w 2026527"/>
                <a:gd name="connsiteY1" fmla="*/ 643911 h 1443831"/>
                <a:gd name="connsiteX2" fmla="*/ 1169117 w 2026527"/>
                <a:gd name="connsiteY2" fmla="*/ 1379946 h 1443831"/>
                <a:gd name="connsiteX3" fmla="*/ 529065 w 2026527"/>
                <a:gd name="connsiteY3" fmla="*/ 1154006 h 1443831"/>
                <a:gd name="connsiteX4" fmla="*/ 0 w 2026527"/>
                <a:gd name="connsiteY4" fmla="*/ 662082 h 1443831"/>
                <a:gd name="connsiteX0" fmla="*/ 2026527 w 2026527"/>
                <a:gd name="connsiteY0" fmla="*/ 0 h 1475668"/>
                <a:gd name="connsiteX1" fmla="*/ 1676077 w 2026527"/>
                <a:gd name="connsiteY1" fmla="*/ 643911 h 1475668"/>
                <a:gd name="connsiteX2" fmla="*/ 1169117 w 2026527"/>
                <a:gd name="connsiteY2" fmla="*/ 1379946 h 1475668"/>
                <a:gd name="connsiteX3" fmla="*/ 422637 w 2026527"/>
                <a:gd name="connsiteY3" fmla="*/ 1366994 h 1475668"/>
                <a:gd name="connsiteX4" fmla="*/ 0 w 2026527"/>
                <a:gd name="connsiteY4" fmla="*/ 662082 h 1475668"/>
                <a:gd name="connsiteX0" fmla="*/ 2026527 w 2026527"/>
                <a:gd name="connsiteY0" fmla="*/ 0 h 1475668"/>
                <a:gd name="connsiteX1" fmla="*/ 1676077 w 2026527"/>
                <a:gd name="connsiteY1" fmla="*/ 643911 h 1475668"/>
                <a:gd name="connsiteX2" fmla="*/ 1169117 w 2026527"/>
                <a:gd name="connsiteY2" fmla="*/ 1379946 h 1475668"/>
                <a:gd name="connsiteX3" fmla="*/ 422637 w 2026527"/>
                <a:gd name="connsiteY3" fmla="*/ 1366994 h 1475668"/>
                <a:gd name="connsiteX4" fmla="*/ 0 w 2026527"/>
                <a:gd name="connsiteY4" fmla="*/ 662082 h 1475668"/>
                <a:gd name="connsiteX0" fmla="*/ 2026527 w 2026527"/>
                <a:gd name="connsiteY0" fmla="*/ 0 h 1475668"/>
                <a:gd name="connsiteX1" fmla="*/ 1676077 w 2026527"/>
                <a:gd name="connsiteY1" fmla="*/ 643911 h 1475668"/>
                <a:gd name="connsiteX2" fmla="*/ 1169117 w 2026527"/>
                <a:gd name="connsiteY2" fmla="*/ 1379946 h 1475668"/>
                <a:gd name="connsiteX3" fmla="*/ 422637 w 2026527"/>
                <a:gd name="connsiteY3" fmla="*/ 1366994 h 1475668"/>
                <a:gd name="connsiteX4" fmla="*/ 0 w 2026527"/>
                <a:gd name="connsiteY4" fmla="*/ 662082 h 1475668"/>
                <a:gd name="connsiteX0" fmla="*/ 2026527 w 2026527"/>
                <a:gd name="connsiteY0" fmla="*/ 0 h 1521003"/>
                <a:gd name="connsiteX1" fmla="*/ 1676077 w 2026527"/>
                <a:gd name="connsiteY1" fmla="*/ 643911 h 1521003"/>
                <a:gd name="connsiteX2" fmla="*/ 1169117 w 2026527"/>
                <a:gd name="connsiteY2" fmla="*/ 1379946 h 1521003"/>
                <a:gd name="connsiteX3" fmla="*/ 422637 w 2026527"/>
                <a:gd name="connsiteY3" fmla="*/ 1366994 h 1521003"/>
                <a:gd name="connsiteX4" fmla="*/ 0 w 2026527"/>
                <a:gd name="connsiteY4" fmla="*/ 662082 h 1521003"/>
                <a:gd name="connsiteX0" fmla="*/ 2026527 w 2026527"/>
                <a:gd name="connsiteY0" fmla="*/ 0 h 1470474"/>
                <a:gd name="connsiteX1" fmla="*/ 1687280 w 2026527"/>
                <a:gd name="connsiteY1" fmla="*/ 729107 h 1470474"/>
                <a:gd name="connsiteX2" fmla="*/ 1169117 w 2026527"/>
                <a:gd name="connsiteY2" fmla="*/ 1379946 h 1470474"/>
                <a:gd name="connsiteX3" fmla="*/ 422637 w 2026527"/>
                <a:gd name="connsiteY3" fmla="*/ 1366994 h 1470474"/>
                <a:gd name="connsiteX4" fmla="*/ 0 w 2026527"/>
                <a:gd name="connsiteY4" fmla="*/ 662082 h 1470474"/>
                <a:gd name="connsiteX0" fmla="*/ 2026527 w 2026527"/>
                <a:gd name="connsiteY0" fmla="*/ 0 h 1485031"/>
                <a:gd name="connsiteX1" fmla="*/ 1687280 w 2026527"/>
                <a:gd name="connsiteY1" fmla="*/ 729107 h 1485031"/>
                <a:gd name="connsiteX2" fmla="*/ 1085095 w 2026527"/>
                <a:gd name="connsiteY2" fmla="*/ 1408344 h 1485031"/>
                <a:gd name="connsiteX3" fmla="*/ 422637 w 2026527"/>
                <a:gd name="connsiteY3" fmla="*/ 1366994 h 1485031"/>
                <a:gd name="connsiteX4" fmla="*/ 0 w 2026527"/>
                <a:gd name="connsiteY4" fmla="*/ 662082 h 1485031"/>
                <a:gd name="connsiteX0" fmla="*/ 2026527 w 2026527"/>
                <a:gd name="connsiteY0" fmla="*/ 0 h 1465503"/>
                <a:gd name="connsiteX1" fmla="*/ 1687280 w 2026527"/>
                <a:gd name="connsiteY1" fmla="*/ 729107 h 1465503"/>
                <a:gd name="connsiteX2" fmla="*/ 1085095 w 2026527"/>
                <a:gd name="connsiteY2" fmla="*/ 1408344 h 1465503"/>
                <a:gd name="connsiteX3" fmla="*/ 389028 w 2026527"/>
                <a:gd name="connsiteY3" fmla="*/ 1324397 h 1465503"/>
                <a:gd name="connsiteX4" fmla="*/ 0 w 2026527"/>
                <a:gd name="connsiteY4" fmla="*/ 662082 h 1465503"/>
                <a:gd name="connsiteX0" fmla="*/ 2026527 w 2026527"/>
                <a:gd name="connsiteY0" fmla="*/ 0 h 1458229"/>
                <a:gd name="connsiteX1" fmla="*/ 1687280 w 2026527"/>
                <a:gd name="connsiteY1" fmla="*/ 729107 h 1458229"/>
                <a:gd name="connsiteX2" fmla="*/ 1085095 w 2026527"/>
                <a:gd name="connsiteY2" fmla="*/ 1408344 h 1458229"/>
                <a:gd name="connsiteX3" fmla="*/ 389028 w 2026527"/>
                <a:gd name="connsiteY3" fmla="*/ 1324397 h 1458229"/>
                <a:gd name="connsiteX4" fmla="*/ 0 w 2026527"/>
                <a:gd name="connsiteY4" fmla="*/ 662082 h 1458229"/>
                <a:gd name="connsiteX0" fmla="*/ 2026527 w 2026527"/>
                <a:gd name="connsiteY0" fmla="*/ 0 h 1458229"/>
                <a:gd name="connsiteX1" fmla="*/ 1687280 w 2026527"/>
                <a:gd name="connsiteY1" fmla="*/ 729107 h 1458229"/>
                <a:gd name="connsiteX2" fmla="*/ 1085095 w 2026527"/>
                <a:gd name="connsiteY2" fmla="*/ 1408344 h 1458229"/>
                <a:gd name="connsiteX3" fmla="*/ 389028 w 2026527"/>
                <a:gd name="connsiteY3" fmla="*/ 1324397 h 1458229"/>
                <a:gd name="connsiteX4" fmla="*/ 0 w 2026527"/>
                <a:gd name="connsiteY4" fmla="*/ 662082 h 1458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527" h="1458229">
                  <a:moveTo>
                    <a:pt x="2026527" y="0"/>
                  </a:moveTo>
                  <a:cubicBezTo>
                    <a:pt x="2024410" y="0"/>
                    <a:pt x="1844185" y="494383"/>
                    <a:pt x="1687280" y="729107"/>
                  </a:cubicBezTo>
                  <a:cubicBezTo>
                    <a:pt x="1530375" y="963831"/>
                    <a:pt x="1301470" y="1309129"/>
                    <a:pt x="1085095" y="1408344"/>
                  </a:cubicBezTo>
                  <a:cubicBezTo>
                    <a:pt x="868720" y="1507559"/>
                    <a:pt x="549796" y="1447985"/>
                    <a:pt x="389028" y="1324397"/>
                  </a:cubicBezTo>
                  <a:cubicBezTo>
                    <a:pt x="237819" y="1210271"/>
                    <a:pt x="143547" y="1033459"/>
                    <a:pt x="0" y="662082"/>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prstClr val="black"/>
                </a:solidFill>
                <a:latin typeface="Calibri"/>
              </a:endParaRPr>
            </a:p>
          </p:txBody>
        </p:sp>
        <p:sp>
          <p:nvSpPr>
            <p:cNvPr id="69" name="Freeform 68"/>
            <p:cNvSpPr/>
            <p:nvPr/>
          </p:nvSpPr>
          <p:spPr>
            <a:xfrm flipH="1" flipV="1">
              <a:off x="2117573" y="3069402"/>
              <a:ext cx="2855402" cy="657240"/>
            </a:xfrm>
            <a:custGeom>
              <a:avLst/>
              <a:gdLst>
                <a:gd name="connsiteX0" fmla="*/ 2065867 w 2065867"/>
                <a:gd name="connsiteY0" fmla="*/ 225778 h 1000478"/>
                <a:gd name="connsiteX1" fmla="*/ 1291167 w 2065867"/>
                <a:gd name="connsiteY1" fmla="*/ 52211 h 1000478"/>
                <a:gd name="connsiteX2" fmla="*/ 368300 w 2065867"/>
                <a:gd name="connsiteY2" fmla="*/ 539045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225778 h 1000478"/>
                <a:gd name="connsiteX1" fmla="*/ 1291167 w 2065867"/>
                <a:gd name="connsiteY1" fmla="*/ 52211 h 1000478"/>
                <a:gd name="connsiteX2" fmla="*/ 876300 w 2065867"/>
                <a:gd name="connsiteY2" fmla="*/ 286129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178451 h 953151"/>
                <a:gd name="connsiteX1" fmla="*/ 778933 w 2065867"/>
                <a:gd name="connsiteY1" fmla="*/ 127705 h 953151"/>
                <a:gd name="connsiteX2" fmla="*/ 4233 w 2065867"/>
                <a:gd name="connsiteY2" fmla="*/ 944684 h 953151"/>
                <a:gd name="connsiteX3" fmla="*/ 4233 w 2065867"/>
                <a:gd name="connsiteY3" fmla="*/ 944684 h 953151"/>
                <a:gd name="connsiteX4" fmla="*/ 0 w 2065867"/>
                <a:gd name="connsiteY4" fmla="*/ 953151 h 953151"/>
                <a:gd name="connsiteX0" fmla="*/ 2065867 w 2065867"/>
                <a:gd name="connsiteY0" fmla="*/ 272966 h 1047666"/>
                <a:gd name="connsiteX1" fmla="*/ 629680 w 2065867"/>
                <a:gd name="connsiteY1" fmla="*/ 127705 h 1047666"/>
                <a:gd name="connsiteX2" fmla="*/ 4233 w 2065867"/>
                <a:gd name="connsiteY2" fmla="*/ 1039199 h 1047666"/>
                <a:gd name="connsiteX3" fmla="*/ 4233 w 2065867"/>
                <a:gd name="connsiteY3" fmla="*/ 1039199 h 1047666"/>
                <a:gd name="connsiteX4" fmla="*/ 0 w 2065867"/>
                <a:gd name="connsiteY4" fmla="*/ 1047666 h 1047666"/>
                <a:gd name="connsiteX0" fmla="*/ 2065867 w 2065867"/>
                <a:gd name="connsiteY0" fmla="*/ 343855 h 1118555"/>
                <a:gd name="connsiteX1" fmla="*/ 1280707 w 2065867"/>
                <a:gd name="connsiteY1" fmla="*/ 24211 h 1118555"/>
                <a:gd name="connsiteX2" fmla="*/ 629680 w 2065867"/>
                <a:gd name="connsiteY2" fmla="*/ 198594 h 1118555"/>
                <a:gd name="connsiteX3" fmla="*/ 4233 w 2065867"/>
                <a:gd name="connsiteY3" fmla="*/ 1110088 h 1118555"/>
                <a:gd name="connsiteX4" fmla="*/ 4233 w 2065867"/>
                <a:gd name="connsiteY4" fmla="*/ 1110088 h 1118555"/>
                <a:gd name="connsiteX5" fmla="*/ 0 w 2065867"/>
                <a:gd name="connsiteY5" fmla="*/ 1118555 h 1118555"/>
                <a:gd name="connsiteX0" fmla="*/ 2065867 w 2065867"/>
                <a:gd name="connsiteY0" fmla="*/ 600052 h 1155154"/>
                <a:gd name="connsiteX1" fmla="*/ 1280707 w 2065867"/>
                <a:gd name="connsiteY1" fmla="*/ 60810 h 1155154"/>
                <a:gd name="connsiteX2" fmla="*/ 629680 w 2065867"/>
                <a:gd name="connsiteY2" fmla="*/ 235193 h 1155154"/>
                <a:gd name="connsiteX3" fmla="*/ 4233 w 2065867"/>
                <a:gd name="connsiteY3" fmla="*/ 1146687 h 1155154"/>
                <a:gd name="connsiteX4" fmla="*/ 4233 w 2065867"/>
                <a:gd name="connsiteY4" fmla="*/ 1146687 h 1155154"/>
                <a:gd name="connsiteX5" fmla="*/ 0 w 2065867"/>
                <a:gd name="connsiteY5" fmla="*/ 1155154 h 1155154"/>
                <a:gd name="connsiteX0" fmla="*/ 2065867 w 2065867"/>
                <a:gd name="connsiteY0" fmla="*/ 600052 h 1155154"/>
                <a:gd name="connsiteX1" fmla="*/ 1280707 w 2065867"/>
                <a:gd name="connsiteY1" fmla="*/ 60810 h 1155154"/>
                <a:gd name="connsiteX2" fmla="*/ 629680 w 2065867"/>
                <a:gd name="connsiteY2" fmla="*/ 235193 h 1155154"/>
                <a:gd name="connsiteX3" fmla="*/ 4233 w 2065867"/>
                <a:gd name="connsiteY3" fmla="*/ 1146687 h 1155154"/>
                <a:gd name="connsiteX4" fmla="*/ 4233 w 2065867"/>
                <a:gd name="connsiteY4" fmla="*/ 1146687 h 1155154"/>
                <a:gd name="connsiteX5" fmla="*/ 0 w 2065867"/>
                <a:gd name="connsiteY5" fmla="*/ 1155154 h 1155154"/>
                <a:gd name="connsiteX0" fmla="*/ 2065867 w 2065867"/>
                <a:gd name="connsiteY0" fmla="*/ 558768 h 1113870"/>
                <a:gd name="connsiteX1" fmla="*/ 1280707 w 2065867"/>
                <a:gd name="connsiteY1" fmla="*/ 19526 h 1113870"/>
                <a:gd name="connsiteX2" fmla="*/ 629680 w 2065867"/>
                <a:gd name="connsiteY2" fmla="*/ 193909 h 1113870"/>
                <a:gd name="connsiteX3" fmla="*/ 4233 w 2065867"/>
                <a:gd name="connsiteY3" fmla="*/ 1105403 h 1113870"/>
                <a:gd name="connsiteX4" fmla="*/ 4233 w 2065867"/>
                <a:gd name="connsiteY4" fmla="*/ 1105403 h 1113870"/>
                <a:gd name="connsiteX5" fmla="*/ 0 w 2065867"/>
                <a:gd name="connsiteY5" fmla="*/ 1113870 h 1113870"/>
                <a:gd name="connsiteX0" fmla="*/ 2065867 w 2065867"/>
                <a:gd name="connsiteY0" fmla="*/ 572031 h 1127133"/>
                <a:gd name="connsiteX1" fmla="*/ 1280707 w 2065867"/>
                <a:gd name="connsiteY1" fmla="*/ 32789 h 1127133"/>
                <a:gd name="connsiteX2" fmla="*/ 629680 w 2065867"/>
                <a:gd name="connsiteY2" fmla="*/ 207172 h 1127133"/>
                <a:gd name="connsiteX3" fmla="*/ 4233 w 2065867"/>
                <a:gd name="connsiteY3" fmla="*/ 1118666 h 1127133"/>
                <a:gd name="connsiteX4" fmla="*/ 4233 w 2065867"/>
                <a:gd name="connsiteY4" fmla="*/ 1118666 h 1127133"/>
                <a:gd name="connsiteX5" fmla="*/ 0 w 2065867"/>
                <a:gd name="connsiteY5" fmla="*/ 1127133 h 112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5867" h="1127133">
                  <a:moveTo>
                    <a:pt x="2065867" y="572031"/>
                  </a:moveTo>
                  <a:cubicBezTo>
                    <a:pt x="1899295" y="400871"/>
                    <a:pt x="1520072" y="93599"/>
                    <a:pt x="1280707" y="32789"/>
                  </a:cubicBezTo>
                  <a:cubicBezTo>
                    <a:pt x="1041342" y="-28021"/>
                    <a:pt x="901291" y="-22174"/>
                    <a:pt x="629680" y="207172"/>
                  </a:cubicBezTo>
                  <a:cubicBezTo>
                    <a:pt x="291769" y="537588"/>
                    <a:pt x="133350" y="982503"/>
                    <a:pt x="4233" y="1118666"/>
                  </a:cubicBezTo>
                  <a:lnTo>
                    <a:pt x="4233" y="1118666"/>
                  </a:lnTo>
                  <a:lnTo>
                    <a:pt x="0" y="1127133"/>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prstClr val="black"/>
                </a:solidFill>
                <a:latin typeface="Calibri"/>
              </a:endParaRPr>
            </a:p>
          </p:txBody>
        </p:sp>
        <p:sp>
          <p:nvSpPr>
            <p:cNvPr id="45" name="TextBox 44"/>
            <p:cNvSpPr txBox="1"/>
            <p:nvPr/>
          </p:nvSpPr>
          <p:spPr>
            <a:xfrm>
              <a:off x="6214227" y="2673557"/>
              <a:ext cx="1161326"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a:solidFill>
                    <a:srgbClr val="A2B170">
                      <a:lumMod val="60000"/>
                      <a:lumOff val="40000"/>
                    </a:srgbClr>
                  </a:solidFill>
                  <a:latin typeface="Calibri"/>
                </a:rPr>
                <a:t>NetherLight</a:t>
              </a:r>
              <a:endParaRPr lang="en-US" sz="1400" dirty="0">
                <a:solidFill>
                  <a:srgbClr val="A2B170">
                    <a:lumMod val="60000"/>
                    <a:lumOff val="40000"/>
                  </a:srgbClr>
                </a:solidFill>
                <a:latin typeface="Calibri"/>
              </a:endParaRPr>
            </a:p>
          </p:txBody>
        </p:sp>
        <p:sp>
          <p:nvSpPr>
            <p:cNvPr id="56" name="TextBox 55"/>
            <p:cNvSpPr txBox="1"/>
            <p:nvPr/>
          </p:nvSpPr>
          <p:spPr>
            <a:xfrm>
              <a:off x="7088542" y="3213291"/>
              <a:ext cx="620450"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a:solidFill>
                    <a:srgbClr val="A2B170">
                      <a:lumMod val="60000"/>
                      <a:lumOff val="40000"/>
                    </a:srgbClr>
                  </a:solidFill>
                  <a:latin typeface="Calibri"/>
                </a:rPr>
                <a:t>Cern</a:t>
              </a:r>
              <a:endParaRPr lang="en-US" sz="1400" dirty="0">
                <a:solidFill>
                  <a:srgbClr val="A2B170">
                    <a:lumMod val="60000"/>
                    <a:lumOff val="40000"/>
                  </a:srgbClr>
                </a:solidFill>
                <a:latin typeface="Calibri"/>
              </a:endParaRPr>
            </a:p>
          </p:txBody>
        </p:sp>
        <p:cxnSp>
          <p:nvCxnSpPr>
            <p:cNvPr id="38" name="Straight Connector 12"/>
            <p:cNvCxnSpPr/>
            <p:nvPr/>
          </p:nvCxnSpPr>
          <p:spPr>
            <a:xfrm flipH="1">
              <a:off x="7110546" y="2820638"/>
              <a:ext cx="202079" cy="32046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666410" y="3113297"/>
              <a:ext cx="514802"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smtClean="0">
                  <a:solidFill>
                    <a:srgbClr val="A2B170">
                      <a:lumMod val="60000"/>
                      <a:lumOff val="40000"/>
                    </a:srgbClr>
                  </a:solidFill>
                  <a:latin typeface="Calibri"/>
                </a:rPr>
                <a:t>UvA</a:t>
              </a:r>
              <a:endParaRPr lang="en-US" sz="1400" dirty="0">
                <a:solidFill>
                  <a:srgbClr val="A2B170">
                    <a:lumMod val="60000"/>
                    <a:lumOff val="40000"/>
                  </a:srgbClr>
                </a:solidFill>
                <a:latin typeface="Calibri"/>
              </a:endParaRPr>
            </a:p>
          </p:txBody>
        </p:sp>
        <p:sp>
          <p:nvSpPr>
            <p:cNvPr id="48" name="TextBox 47"/>
            <p:cNvSpPr txBox="1"/>
            <p:nvPr/>
          </p:nvSpPr>
          <p:spPr>
            <a:xfrm>
              <a:off x="7785485" y="2935239"/>
              <a:ext cx="1084648"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a:solidFill>
                    <a:srgbClr val="A2B170">
                      <a:lumMod val="60000"/>
                      <a:lumOff val="40000"/>
                    </a:srgbClr>
                  </a:solidFill>
                  <a:latin typeface="Calibri"/>
                </a:rPr>
                <a:t>CzechLight</a:t>
              </a:r>
              <a:endParaRPr lang="en-US" sz="1400" dirty="0">
                <a:solidFill>
                  <a:srgbClr val="A2B170">
                    <a:lumMod val="60000"/>
                    <a:lumOff val="40000"/>
                  </a:srgbClr>
                </a:solidFill>
                <a:latin typeface="Calibri"/>
              </a:endParaRPr>
            </a:p>
          </p:txBody>
        </p:sp>
        <p:sp>
          <p:nvSpPr>
            <p:cNvPr id="53" name="TextBox 52"/>
            <p:cNvSpPr txBox="1"/>
            <p:nvPr/>
          </p:nvSpPr>
          <p:spPr>
            <a:xfrm>
              <a:off x="1740580" y="2261362"/>
              <a:ext cx="1066800"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smtClean="0">
                  <a:solidFill>
                    <a:srgbClr val="A2B170">
                      <a:lumMod val="60000"/>
                      <a:lumOff val="40000"/>
                    </a:srgbClr>
                  </a:solidFill>
                  <a:latin typeface="Calibri"/>
                </a:rPr>
                <a:t>KRLight</a:t>
              </a:r>
              <a:endParaRPr lang="en-US" sz="1400" dirty="0">
                <a:solidFill>
                  <a:srgbClr val="A2B170">
                    <a:lumMod val="60000"/>
                    <a:lumOff val="40000"/>
                  </a:srgbClr>
                </a:solidFill>
                <a:latin typeface="Calibri"/>
              </a:endParaRPr>
            </a:p>
          </p:txBody>
        </p:sp>
        <p:sp>
          <p:nvSpPr>
            <p:cNvPr id="58" name="TextBox 57"/>
            <p:cNvSpPr txBox="1"/>
            <p:nvPr/>
          </p:nvSpPr>
          <p:spPr>
            <a:xfrm>
              <a:off x="2027191" y="3721483"/>
              <a:ext cx="643337"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AIST</a:t>
              </a:r>
              <a:endParaRPr lang="en-US" sz="1400" dirty="0">
                <a:solidFill>
                  <a:srgbClr val="A2B170">
                    <a:lumMod val="60000"/>
                    <a:lumOff val="40000"/>
                  </a:srgbClr>
                </a:solidFill>
                <a:latin typeface="Calibri"/>
              </a:endParaRPr>
            </a:p>
          </p:txBody>
        </p:sp>
        <p:sp>
          <p:nvSpPr>
            <p:cNvPr id="62" name="TextBox 61"/>
            <p:cNvSpPr txBox="1"/>
            <p:nvPr/>
          </p:nvSpPr>
          <p:spPr>
            <a:xfrm>
              <a:off x="868841" y="3005014"/>
              <a:ext cx="1066800"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KDDI Labs</a:t>
              </a:r>
              <a:endParaRPr lang="en-US" sz="1400" dirty="0">
                <a:solidFill>
                  <a:srgbClr val="A2B170">
                    <a:lumMod val="60000"/>
                    <a:lumOff val="40000"/>
                  </a:srgbClr>
                </a:solidFill>
                <a:latin typeface="Calibri"/>
              </a:endParaRPr>
            </a:p>
          </p:txBody>
        </p:sp>
        <p:sp>
          <p:nvSpPr>
            <p:cNvPr id="63" name="Freeform 62"/>
            <p:cNvSpPr/>
            <p:nvPr/>
          </p:nvSpPr>
          <p:spPr>
            <a:xfrm flipH="1">
              <a:off x="2295575" y="2454249"/>
              <a:ext cx="2677399" cy="615153"/>
            </a:xfrm>
            <a:custGeom>
              <a:avLst/>
              <a:gdLst>
                <a:gd name="connsiteX0" fmla="*/ 2065867 w 2065867"/>
                <a:gd name="connsiteY0" fmla="*/ 225778 h 1000478"/>
                <a:gd name="connsiteX1" fmla="*/ 1291167 w 2065867"/>
                <a:gd name="connsiteY1" fmla="*/ 52211 h 1000478"/>
                <a:gd name="connsiteX2" fmla="*/ 368300 w 2065867"/>
                <a:gd name="connsiteY2" fmla="*/ 539045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225778 h 1000478"/>
                <a:gd name="connsiteX1" fmla="*/ 1291167 w 2065867"/>
                <a:gd name="connsiteY1" fmla="*/ 52211 h 1000478"/>
                <a:gd name="connsiteX2" fmla="*/ 876300 w 2065867"/>
                <a:gd name="connsiteY2" fmla="*/ 286129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178451 h 953151"/>
                <a:gd name="connsiteX1" fmla="*/ 778933 w 2065867"/>
                <a:gd name="connsiteY1" fmla="*/ 127705 h 953151"/>
                <a:gd name="connsiteX2" fmla="*/ 4233 w 2065867"/>
                <a:gd name="connsiteY2" fmla="*/ 944684 h 953151"/>
                <a:gd name="connsiteX3" fmla="*/ 4233 w 2065867"/>
                <a:gd name="connsiteY3" fmla="*/ 944684 h 953151"/>
                <a:gd name="connsiteX4" fmla="*/ 0 w 2065867"/>
                <a:gd name="connsiteY4" fmla="*/ 953151 h 953151"/>
                <a:gd name="connsiteX0" fmla="*/ 2065867 w 2065867"/>
                <a:gd name="connsiteY0" fmla="*/ 272966 h 1047666"/>
                <a:gd name="connsiteX1" fmla="*/ 629680 w 2065867"/>
                <a:gd name="connsiteY1" fmla="*/ 127705 h 1047666"/>
                <a:gd name="connsiteX2" fmla="*/ 4233 w 2065867"/>
                <a:gd name="connsiteY2" fmla="*/ 1039199 h 1047666"/>
                <a:gd name="connsiteX3" fmla="*/ 4233 w 2065867"/>
                <a:gd name="connsiteY3" fmla="*/ 1039199 h 1047666"/>
                <a:gd name="connsiteX4" fmla="*/ 0 w 2065867"/>
                <a:gd name="connsiteY4" fmla="*/ 1047666 h 1047666"/>
                <a:gd name="connsiteX0" fmla="*/ 2065867 w 2065867"/>
                <a:gd name="connsiteY0" fmla="*/ 343855 h 1118555"/>
                <a:gd name="connsiteX1" fmla="*/ 1280707 w 2065867"/>
                <a:gd name="connsiteY1" fmla="*/ 24211 h 1118555"/>
                <a:gd name="connsiteX2" fmla="*/ 629680 w 2065867"/>
                <a:gd name="connsiteY2" fmla="*/ 198594 h 1118555"/>
                <a:gd name="connsiteX3" fmla="*/ 4233 w 2065867"/>
                <a:gd name="connsiteY3" fmla="*/ 1110088 h 1118555"/>
                <a:gd name="connsiteX4" fmla="*/ 4233 w 2065867"/>
                <a:gd name="connsiteY4" fmla="*/ 1110088 h 1118555"/>
                <a:gd name="connsiteX5" fmla="*/ 0 w 2065867"/>
                <a:gd name="connsiteY5" fmla="*/ 1118555 h 1118555"/>
                <a:gd name="connsiteX0" fmla="*/ 2065867 w 2065867"/>
                <a:gd name="connsiteY0" fmla="*/ 600052 h 1155154"/>
                <a:gd name="connsiteX1" fmla="*/ 1280707 w 2065867"/>
                <a:gd name="connsiteY1" fmla="*/ 60810 h 1155154"/>
                <a:gd name="connsiteX2" fmla="*/ 629680 w 2065867"/>
                <a:gd name="connsiteY2" fmla="*/ 235193 h 1155154"/>
                <a:gd name="connsiteX3" fmla="*/ 4233 w 2065867"/>
                <a:gd name="connsiteY3" fmla="*/ 1146687 h 1155154"/>
                <a:gd name="connsiteX4" fmla="*/ 4233 w 2065867"/>
                <a:gd name="connsiteY4" fmla="*/ 1146687 h 1155154"/>
                <a:gd name="connsiteX5" fmla="*/ 0 w 2065867"/>
                <a:gd name="connsiteY5" fmla="*/ 1155154 h 1155154"/>
                <a:gd name="connsiteX0" fmla="*/ 2065867 w 2065867"/>
                <a:gd name="connsiteY0" fmla="*/ 600052 h 1155154"/>
                <a:gd name="connsiteX1" fmla="*/ 1280707 w 2065867"/>
                <a:gd name="connsiteY1" fmla="*/ 60810 h 1155154"/>
                <a:gd name="connsiteX2" fmla="*/ 629680 w 2065867"/>
                <a:gd name="connsiteY2" fmla="*/ 235193 h 1155154"/>
                <a:gd name="connsiteX3" fmla="*/ 4233 w 2065867"/>
                <a:gd name="connsiteY3" fmla="*/ 1146687 h 1155154"/>
                <a:gd name="connsiteX4" fmla="*/ 4233 w 2065867"/>
                <a:gd name="connsiteY4" fmla="*/ 1146687 h 1155154"/>
                <a:gd name="connsiteX5" fmla="*/ 0 w 2065867"/>
                <a:gd name="connsiteY5" fmla="*/ 1155154 h 1155154"/>
                <a:gd name="connsiteX0" fmla="*/ 2065867 w 2065867"/>
                <a:gd name="connsiteY0" fmla="*/ 570449 h 1125551"/>
                <a:gd name="connsiteX1" fmla="*/ 1280707 w 2065867"/>
                <a:gd name="connsiteY1" fmla="*/ 31207 h 1125551"/>
                <a:gd name="connsiteX2" fmla="*/ 629680 w 2065867"/>
                <a:gd name="connsiteY2" fmla="*/ 205590 h 1125551"/>
                <a:gd name="connsiteX3" fmla="*/ 4233 w 2065867"/>
                <a:gd name="connsiteY3" fmla="*/ 1117084 h 1125551"/>
                <a:gd name="connsiteX4" fmla="*/ 4233 w 2065867"/>
                <a:gd name="connsiteY4" fmla="*/ 1117084 h 1125551"/>
                <a:gd name="connsiteX5" fmla="*/ 0 w 2065867"/>
                <a:gd name="connsiteY5" fmla="*/ 1125551 h 1125551"/>
                <a:gd name="connsiteX0" fmla="*/ 2065867 w 2065867"/>
                <a:gd name="connsiteY0" fmla="*/ 570449 h 1125551"/>
                <a:gd name="connsiteX1" fmla="*/ 1280707 w 2065867"/>
                <a:gd name="connsiteY1" fmla="*/ 31207 h 1125551"/>
                <a:gd name="connsiteX2" fmla="*/ 629680 w 2065867"/>
                <a:gd name="connsiteY2" fmla="*/ 205590 h 1125551"/>
                <a:gd name="connsiteX3" fmla="*/ 4233 w 2065867"/>
                <a:gd name="connsiteY3" fmla="*/ 1117084 h 1125551"/>
                <a:gd name="connsiteX4" fmla="*/ 4233 w 2065867"/>
                <a:gd name="connsiteY4" fmla="*/ 1117084 h 1125551"/>
                <a:gd name="connsiteX5" fmla="*/ 0 w 2065867"/>
                <a:gd name="connsiteY5" fmla="*/ 1125551 h 112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5867" h="1125551">
                  <a:moveTo>
                    <a:pt x="2065867" y="570449"/>
                  </a:moveTo>
                  <a:cubicBezTo>
                    <a:pt x="1899295" y="399289"/>
                    <a:pt x="1520072" y="92017"/>
                    <a:pt x="1280707" y="31207"/>
                  </a:cubicBezTo>
                  <a:cubicBezTo>
                    <a:pt x="1041342" y="-29603"/>
                    <a:pt x="852130" y="-16314"/>
                    <a:pt x="629680" y="205590"/>
                  </a:cubicBezTo>
                  <a:cubicBezTo>
                    <a:pt x="381871" y="436561"/>
                    <a:pt x="133350" y="980921"/>
                    <a:pt x="4233" y="1117084"/>
                  </a:cubicBezTo>
                  <a:lnTo>
                    <a:pt x="4233" y="1117084"/>
                  </a:lnTo>
                  <a:lnTo>
                    <a:pt x="0" y="1125551"/>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prstClr val="black"/>
                </a:solidFill>
                <a:latin typeface="Calibri"/>
              </a:endParaRPr>
            </a:p>
          </p:txBody>
        </p:sp>
        <p:sp>
          <p:nvSpPr>
            <p:cNvPr id="44" name="TextBox 43"/>
            <p:cNvSpPr txBox="1"/>
            <p:nvPr/>
          </p:nvSpPr>
          <p:spPr>
            <a:xfrm>
              <a:off x="4702083" y="2653463"/>
              <a:ext cx="924065"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a:solidFill>
                    <a:srgbClr val="A2B170">
                      <a:lumMod val="60000"/>
                      <a:lumOff val="40000"/>
                    </a:srgbClr>
                  </a:solidFill>
                  <a:latin typeface="Calibri"/>
                </a:rPr>
                <a:t>StarLight</a:t>
              </a:r>
              <a:endParaRPr lang="en-US" sz="1400" dirty="0">
                <a:solidFill>
                  <a:srgbClr val="A2B170">
                    <a:lumMod val="60000"/>
                    <a:lumOff val="40000"/>
                  </a:srgbClr>
                </a:solidFill>
                <a:latin typeface="Calibri"/>
              </a:endParaRPr>
            </a:p>
          </p:txBody>
        </p:sp>
        <p:cxnSp>
          <p:nvCxnSpPr>
            <p:cNvPr id="72" name="Straight Connector 12"/>
            <p:cNvCxnSpPr>
              <a:endCxn id="39" idx="3"/>
            </p:cNvCxnSpPr>
            <p:nvPr/>
          </p:nvCxnSpPr>
          <p:spPr>
            <a:xfrm flipH="1" flipV="1">
              <a:off x="1740580" y="3390882"/>
              <a:ext cx="285651" cy="18624"/>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12"/>
            <p:cNvCxnSpPr/>
            <p:nvPr/>
          </p:nvCxnSpPr>
          <p:spPr>
            <a:xfrm flipH="1">
              <a:off x="1891528" y="3409506"/>
              <a:ext cx="134704" cy="311977"/>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3618894" y="2662752"/>
              <a:ext cx="999035"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GLORIAD</a:t>
              </a:r>
              <a:endParaRPr lang="en-US" sz="1400" dirty="0">
                <a:solidFill>
                  <a:srgbClr val="A2B170">
                    <a:lumMod val="60000"/>
                    <a:lumOff val="40000"/>
                  </a:srgbClr>
                </a:solidFill>
                <a:latin typeface="Calibri"/>
              </a:endParaRPr>
            </a:p>
          </p:txBody>
        </p:sp>
        <p:cxnSp>
          <p:nvCxnSpPr>
            <p:cNvPr id="66" name="Straight Connector 65"/>
            <p:cNvCxnSpPr/>
            <p:nvPr/>
          </p:nvCxnSpPr>
          <p:spPr>
            <a:xfrm>
              <a:off x="7798374" y="2626420"/>
              <a:ext cx="38723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7937066" y="2744297"/>
              <a:ext cx="942761"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GEANT</a:t>
              </a:r>
              <a:endParaRPr lang="en-US" sz="1400" dirty="0">
                <a:solidFill>
                  <a:srgbClr val="A2B170">
                    <a:lumMod val="60000"/>
                    <a:lumOff val="40000"/>
                  </a:srgbClr>
                </a:solidFill>
                <a:latin typeface="Calibri"/>
              </a:endParaRPr>
            </a:p>
          </p:txBody>
        </p:sp>
        <p:sp>
          <p:nvSpPr>
            <p:cNvPr id="82" name="TextBox 81"/>
            <p:cNvSpPr txBox="1"/>
            <p:nvPr/>
          </p:nvSpPr>
          <p:spPr>
            <a:xfrm>
              <a:off x="5626148" y="3042146"/>
              <a:ext cx="556572"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ACE</a:t>
              </a:r>
              <a:endParaRPr lang="en-US" sz="1400" dirty="0">
                <a:solidFill>
                  <a:srgbClr val="A2B170">
                    <a:lumMod val="60000"/>
                    <a:lumOff val="40000"/>
                  </a:srgbClr>
                </a:solidFill>
                <a:latin typeface="Calibri"/>
              </a:endParaRPr>
            </a:p>
          </p:txBody>
        </p:sp>
        <p:sp>
          <p:nvSpPr>
            <p:cNvPr id="11" name="4-Point Star 10"/>
            <p:cNvSpPr/>
            <p:nvPr/>
          </p:nvSpPr>
          <p:spPr>
            <a:xfrm>
              <a:off x="1891528" y="3249051"/>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39" name="4-Point Star 38"/>
            <p:cNvSpPr/>
            <p:nvPr/>
          </p:nvSpPr>
          <p:spPr>
            <a:xfrm>
              <a:off x="1471180" y="3232121"/>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50" name="4-Point Star 49"/>
            <p:cNvSpPr/>
            <p:nvPr/>
          </p:nvSpPr>
          <p:spPr>
            <a:xfrm>
              <a:off x="1740580" y="3568801"/>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52" name="4-Point Star 51"/>
            <p:cNvSpPr/>
            <p:nvPr/>
          </p:nvSpPr>
          <p:spPr>
            <a:xfrm>
              <a:off x="2171670" y="2602951"/>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74" name="4-Point Star 73"/>
            <p:cNvSpPr/>
            <p:nvPr/>
          </p:nvSpPr>
          <p:spPr>
            <a:xfrm>
              <a:off x="4422717" y="2637724"/>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47" name="TextBox 46"/>
            <p:cNvSpPr txBox="1"/>
            <p:nvPr/>
          </p:nvSpPr>
          <p:spPr>
            <a:xfrm>
              <a:off x="7057198" y="2036796"/>
              <a:ext cx="1413044"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a:solidFill>
                    <a:srgbClr val="A2B170">
                      <a:lumMod val="60000"/>
                      <a:lumOff val="40000"/>
                    </a:srgbClr>
                  </a:solidFill>
                  <a:latin typeface="Calibri"/>
                </a:rPr>
                <a:t>Nordunet</a:t>
              </a:r>
              <a:endParaRPr lang="en-US" sz="1400" dirty="0">
                <a:solidFill>
                  <a:srgbClr val="A2B170">
                    <a:lumMod val="60000"/>
                    <a:lumOff val="40000"/>
                  </a:srgbClr>
                </a:solidFill>
                <a:latin typeface="Calibri"/>
              </a:endParaRPr>
            </a:p>
          </p:txBody>
        </p:sp>
        <p:sp>
          <p:nvSpPr>
            <p:cNvPr id="75" name="TextBox 74"/>
            <p:cNvSpPr txBox="1"/>
            <p:nvPr/>
          </p:nvSpPr>
          <p:spPr>
            <a:xfrm>
              <a:off x="5620257" y="2243777"/>
              <a:ext cx="975152"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CANARIE</a:t>
              </a:r>
              <a:endParaRPr lang="en-US" sz="1400" dirty="0">
                <a:solidFill>
                  <a:srgbClr val="A2B170">
                    <a:lumMod val="60000"/>
                    <a:lumOff val="40000"/>
                  </a:srgbClr>
                </a:solidFill>
                <a:latin typeface="Calibri"/>
              </a:endParaRPr>
            </a:p>
          </p:txBody>
        </p:sp>
        <p:sp>
          <p:nvSpPr>
            <p:cNvPr id="51" name="Freeform 50"/>
            <p:cNvSpPr/>
            <p:nvPr/>
          </p:nvSpPr>
          <p:spPr>
            <a:xfrm flipH="1" flipV="1">
              <a:off x="4200349" y="3044659"/>
              <a:ext cx="772625" cy="285072"/>
            </a:xfrm>
            <a:custGeom>
              <a:avLst/>
              <a:gdLst>
                <a:gd name="connsiteX0" fmla="*/ 2065867 w 2065867"/>
                <a:gd name="connsiteY0" fmla="*/ 225778 h 1000478"/>
                <a:gd name="connsiteX1" fmla="*/ 1291167 w 2065867"/>
                <a:gd name="connsiteY1" fmla="*/ 52211 h 1000478"/>
                <a:gd name="connsiteX2" fmla="*/ 368300 w 2065867"/>
                <a:gd name="connsiteY2" fmla="*/ 539045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225778 h 1000478"/>
                <a:gd name="connsiteX1" fmla="*/ 1291167 w 2065867"/>
                <a:gd name="connsiteY1" fmla="*/ 52211 h 1000478"/>
                <a:gd name="connsiteX2" fmla="*/ 876300 w 2065867"/>
                <a:gd name="connsiteY2" fmla="*/ 286129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102957 h 877657"/>
                <a:gd name="connsiteX1" fmla="*/ 778933 w 2065867"/>
                <a:gd name="connsiteY1" fmla="*/ 52211 h 877657"/>
                <a:gd name="connsiteX2" fmla="*/ 368300 w 2065867"/>
                <a:gd name="connsiteY2" fmla="*/ 416224 h 877657"/>
                <a:gd name="connsiteX3" fmla="*/ 4233 w 2065867"/>
                <a:gd name="connsiteY3" fmla="*/ 869190 h 877657"/>
                <a:gd name="connsiteX4" fmla="*/ 4233 w 2065867"/>
                <a:gd name="connsiteY4" fmla="*/ 869190 h 877657"/>
                <a:gd name="connsiteX5" fmla="*/ 0 w 2065867"/>
                <a:gd name="connsiteY5" fmla="*/ 877657 h 877657"/>
                <a:gd name="connsiteX0" fmla="*/ 2065867 w 2065867"/>
                <a:gd name="connsiteY0" fmla="*/ 65224 h 839924"/>
                <a:gd name="connsiteX1" fmla="*/ 1202207 w 2065867"/>
                <a:gd name="connsiteY1" fmla="*/ 465362 h 839924"/>
                <a:gd name="connsiteX2" fmla="*/ 778933 w 2065867"/>
                <a:gd name="connsiteY2" fmla="*/ 14478 h 839924"/>
                <a:gd name="connsiteX3" fmla="*/ 368300 w 2065867"/>
                <a:gd name="connsiteY3" fmla="*/ 378491 h 839924"/>
                <a:gd name="connsiteX4" fmla="*/ 4233 w 2065867"/>
                <a:gd name="connsiteY4" fmla="*/ 831457 h 839924"/>
                <a:gd name="connsiteX5" fmla="*/ 4233 w 2065867"/>
                <a:gd name="connsiteY5" fmla="*/ 831457 h 839924"/>
                <a:gd name="connsiteX6" fmla="*/ 0 w 2065867"/>
                <a:gd name="connsiteY6" fmla="*/ 839924 h 839924"/>
                <a:gd name="connsiteX0" fmla="*/ 1714500 w 1714500"/>
                <a:gd name="connsiteY0" fmla="*/ 224062 h 839924"/>
                <a:gd name="connsiteX1" fmla="*/ 1202207 w 1714500"/>
                <a:gd name="connsiteY1" fmla="*/ 465362 h 839924"/>
                <a:gd name="connsiteX2" fmla="*/ 778933 w 1714500"/>
                <a:gd name="connsiteY2" fmla="*/ 14478 h 839924"/>
                <a:gd name="connsiteX3" fmla="*/ 368300 w 1714500"/>
                <a:gd name="connsiteY3" fmla="*/ 378491 h 839924"/>
                <a:gd name="connsiteX4" fmla="*/ 4233 w 1714500"/>
                <a:gd name="connsiteY4" fmla="*/ 831457 h 839924"/>
                <a:gd name="connsiteX5" fmla="*/ 4233 w 1714500"/>
                <a:gd name="connsiteY5" fmla="*/ 831457 h 839924"/>
                <a:gd name="connsiteX6" fmla="*/ 0 w 1714500"/>
                <a:gd name="connsiteY6" fmla="*/ 839924 h 839924"/>
                <a:gd name="connsiteX0" fmla="*/ 1714500 w 1714500"/>
                <a:gd name="connsiteY0" fmla="*/ 0 h 615862"/>
                <a:gd name="connsiteX1" fmla="*/ 1202207 w 1714500"/>
                <a:gd name="connsiteY1" fmla="*/ 241300 h 615862"/>
                <a:gd name="connsiteX2" fmla="*/ 368300 w 1714500"/>
                <a:gd name="connsiteY2" fmla="*/ 154429 h 615862"/>
                <a:gd name="connsiteX3" fmla="*/ 4233 w 1714500"/>
                <a:gd name="connsiteY3" fmla="*/ 607395 h 615862"/>
                <a:gd name="connsiteX4" fmla="*/ 4233 w 1714500"/>
                <a:gd name="connsiteY4" fmla="*/ 607395 h 615862"/>
                <a:gd name="connsiteX5" fmla="*/ 0 w 1714500"/>
                <a:gd name="connsiteY5" fmla="*/ 615862 h 615862"/>
                <a:gd name="connsiteX0" fmla="*/ 1714500 w 1714500"/>
                <a:gd name="connsiteY0" fmla="*/ 0 h 615862"/>
                <a:gd name="connsiteX1" fmla="*/ 1202207 w 1714500"/>
                <a:gd name="connsiteY1" fmla="*/ 241300 h 615862"/>
                <a:gd name="connsiteX2" fmla="*/ 524934 w 1714500"/>
                <a:gd name="connsiteY2" fmla="*/ 546079 h 615862"/>
                <a:gd name="connsiteX3" fmla="*/ 4233 w 1714500"/>
                <a:gd name="connsiteY3" fmla="*/ 607395 h 615862"/>
                <a:gd name="connsiteX4" fmla="*/ 4233 w 1714500"/>
                <a:gd name="connsiteY4" fmla="*/ 607395 h 615862"/>
                <a:gd name="connsiteX5" fmla="*/ 0 w 1714500"/>
                <a:gd name="connsiteY5" fmla="*/ 615862 h 615862"/>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143933 w 1854200"/>
                <a:gd name="connsiteY4" fmla="*/ 607395 h 607395"/>
                <a:gd name="connsiteX5" fmla="*/ 0 w 1854200"/>
                <a:gd name="connsiteY5" fmla="*/ 463483 h 607395"/>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443594 w 1854200"/>
                <a:gd name="connsiteY4" fmla="*/ 526962 h 607395"/>
                <a:gd name="connsiteX5" fmla="*/ 0 w 1854200"/>
                <a:gd name="connsiteY5" fmla="*/ 463483 h 607395"/>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2047330 w 2047330"/>
                <a:gd name="connsiteY0" fmla="*/ 0 h 925224"/>
                <a:gd name="connsiteX1" fmla="*/ 1341907 w 2047330"/>
                <a:gd name="connsiteY1" fmla="*/ 562957 h 925224"/>
                <a:gd name="connsiteX2" fmla="*/ 664634 w 2047330"/>
                <a:gd name="connsiteY2" fmla="*/ 867736 h 925224"/>
                <a:gd name="connsiteX3" fmla="*/ 274261 w 2047330"/>
                <a:gd name="connsiteY3" fmla="*/ 907886 h 925224"/>
                <a:gd name="connsiteX4" fmla="*/ 0 w 2047330"/>
                <a:gd name="connsiteY4" fmla="*/ 785140 h 925224"/>
                <a:gd name="connsiteX0" fmla="*/ 2047330 w 2047330"/>
                <a:gd name="connsiteY0" fmla="*/ 0 h 954329"/>
                <a:gd name="connsiteX1" fmla="*/ 1799107 w 2047330"/>
                <a:gd name="connsiteY1" fmla="*/ 388327 h 954329"/>
                <a:gd name="connsiteX2" fmla="*/ 664634 w 2047330"/>
                <a:gd name="connsiteY2" fmla="*/ 867736 h 954329"/>
                <a:gd name="connsiteX3" fmla="*/ 274261 w 2047330"/>
                <a:gd name="connsiteY3" fmla="*/ 907886 h 954329"/>
                <a:gd name="connsiteX4" fmla="*/ 0 w 2047330"/>
                <a:gd name="connsiteY4" fmla="*/ 785140 h 954329"/>
                <a:gd name="connsiteX0" fmla="*/ 2047330 w 2047330"/>
                <a:gd name="connsiteY0" fmla="*/ 0 h 912090"/>
                <a:gd name="connsiteX1" fmla="*/ 1799107 w 2047330"/>
                <a:gd name="connsiteY1" fmla="*/ 388327 h 912090"/>
                <a:gd name="connsiteX2" fmla="*/ 1198034 w 2047330"/>
                <a:gd name="connsiteY2" fmla="*/ 759915 h 912090"/>
                <a:gd name="connsiteX3" fmla="*/ 274261 w 2047330"/>
                <a:gd name="connsiteY3" fmla="*/ 907886 h 912090"/>
                <a:gd name="connsiteX4" fmla="*/ 0 w 2047330"/>
                <a:gd name="connsiteY4" fmla="*/ 785140 h 912090"/>
                <a:gd name="connsiteX0" fmla="*/ 2047330 w 2047330"/>
                <a:gd name="connsiteY0" fmla="*/ 0 h 912090"/>
                <a:gd name="connsiteX1" fmla="*/ 1799107 w 2047330"/>
                <a:gd name="connsiteY1" fmla="*/ 388327 h 912090"/>
                <a:gd name="connsiteX2" fmla="*/ 1198034 w 2047330"/>
                <a:gd name="connsiteY2" fmla="*/ 759915 h 912090"/>
                <a:gd name="connsiteX3" fmla="*/ 573922 w 2047330"/>
                <a:gd name="connsiteY3" fmla="*/ 907886 h 912090"/>
                <a:gd name="connsiteX4" fmla="*/ 0 w 2047330"/>
                <a:gd name="connsiteY4" fmla="*/ 785140 h 912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330" h="912090">
                  <a:moveTo>
                    <a:pt x="2047330" y="0"/>
                  </a:moveTo>
                  <a:cubicBezTo>
                    <a:pt x="2045213" y="0"/>
                    <a:pt x="1940656" y="261675"/>
                    <a:pt x="1799107" y="388327"/>
                  </a:cubicBezTo>
                  <a:cubicBezTo>
                    <a:pt x="1657558" y="514980"/>
                    <a:pt x="1402231" y="673322"/>
                    <a:pt x="1198034" y="759915"/>
                  </a:cubicBezTo>
                  <a:cubicBezTo>
                    <a:pt x="993837" y="846508"/>
                    <a:pt x="773594" y="903682"/>
                    <a:pt x="573922" y="907886"/>
                  </a:cubicBezTo>
                  <a:cubicBezTo>
                    <a:pt x="374250" y="912090"/>
                    <a:pt x="149149" y="886733"/>
                    <a:pt x="0" y="785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prstClr val="black"/>
                </a:solidFill>
                <a:latin typeface="Calibri"/>
              </a:endParaRPr>
            </a:p>
          </p:txBody>
        </p:sp>
        <p:sp>
          <p:nvSpPr>
            <p:cNvPr id="60" name="TextBox 59"/>
            <p:cNvSpPr txBox="1"/>
            <p:nvPr/>
          </p:nvSpPr>
          <p:spPr>
            <a:xfrm>
              <a:off x="3618894" y="3272593"/>
              <a:ext cx="716798"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ESnet</a:t>
              </a:r>
              <a:endParaRPr lang="en-US" sz="1400" dirty="0">
                <a:solidFill>
                  <a:srgbClr val="A2B170">
                    <a:lumMod val="60000"/>
                    <a:lumOff val="40000"/>
                  </a:srgbClr>
                </a:solidFill>
                <a:latin typeface="Calibri"/>
              </a:endParaRPr>
            </a:p>
          </p:txBody>
        </p:sp>
        <p:sp>
          <p:nvSpPr>
            <p:cNvPr id="65" name="4-Point Star 64"/>
            <p:cNvSpPr/>
            <p:nvPr/>
          </p:nvSpPr>
          <p:spPr>
            <a:xfrm>
              <a:off x="4065648" y="3183283"/>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cxnSp>
          <p:nvCxnSpPr>
            <p:cNvPr id="71" name="Straight Connector 70"/>
            <p:cNvCxnSpPr/>
            <p:nvPr/>
          </p:nvCxnSpPr>
          <p:spPr>
            <a:xfrm flipH="1">
              <a:off x="7313720" y="2610122"/>
              <a:ext cx="484654" cy="21051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7304661" y="2513816"/>
              <a:ext cx="145953" cy="2970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7312624" y="2810856"/>
              <a:ext cx="351049" cy="34226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7659221" y="2217608"/>
              <a:ext cx="754568"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err="1" smtClean="0">
                  <a:solidFill>
                    <a:srgbClr val="A2B170">
                      <a:lumMod val="60000"/>
                      <a:lumOff val="40000"/>
                    </a:srgbClr>
                  </a:solidFill>
                  <a:latin typeface="Calibri"/>
                </a:rPr>
                <a:t>Pionier</a:t>
              </a:r>
              <a:endParaRPr lang="en-US" sz="1400" dirty="0">
                <a:solidFill>
                  <a:srgbClr val="A2B170">
                    <a:lumMod val="60000"/>
                    <a:lumOff val="40000"/>
                  </a:srgbClr>
                </a:solidFill>
                <a:latin typeface="Calibri"/>
              </a:endParaRPr>
            </a:p>
          </p:txBody>
        </p:sp>
        <p:cxnSp>
          <p:nvCxnSpPr>
            <p:cNvPr id="87" name="Straight Connector 86"/>
            <p:cNvCxnSpPr/>
            <p:nvPr/>
          </p:nvCxnSpPr>
          <p:spPr>
            <a:xfrm>
              <a:off x="7798374" y="2610122"/>
              <a:ext cx="134699" cy="21466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4-Point Star 9"/>
            <p:cNvSpPr/>
            <p:nvPr/>
          </p:nvSpPr>
          <p:spPr>
            <a:xfrm>
              <a:off x="7798374" y="2661876"/>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55" name="4-Point Star 54"/>
            <p:cNvSpPr/>
            <p:nvPr/>
          </p:nvSpPr>
          <p:spPr>
            <a:xfrm>
              <a:off x="7248809" y="3021906"/>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37" name="4-Point Star 36"/>
            <p:cNvSpPr/>
            <p:nvPr/>
          </p:nvSpPr>
          <p:spPr>
            <a:xfrm>
              <a:off x="6971961" y="2969765"/>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8" name="4-Point Star 7"/>
            <p:cNvSpPr/>
            <p:nvPr/>
          </p:nvSpPr>
          <p:spPr>
            <a:xfrm>
              <a:off x="7321397" y="2327837"/>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80" name="4-Point Star 79"/>
            <p:cNvSpPr/>
            <p:nvPr/>
          </p:nvSpPr>
          <p:spPr>
            <a:xfrm>
              <a:off x="8036505" y="2468589"/>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70" name="4-Point Star 69"/>
            <p:cNvSpPr/>
            <p:nvPr/>
          </p:nvSpPr>
          <p:spPr>
            <a:xfrm>
              <a:off x="7663673" y="2824789"/>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9" name="4-Point Star 8"/>
            <p:cNvSpPr/>
            <p:nvPr/>
          </p:nvSpPr>
          <p:spPr>
            <a:xfrm>
              <a:off x="7668586" y="2468589"/>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7" name="4-Point Star 6"/>
            <p:cNvSpPr/>
            <p:nvPr/>
          </p:nvSpPr>
          <p:spPr>
            <a:xfrm>
              <a:off x="7181212" y="2658457"/>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79" name="4-Point Star 78"/>
            <p:cNvSpPr/>
            <p:nvPr/>
          </p:nvSpPr>
          <p:spPr>
            <a:xfrm>
              <a:off x="7518210" y="2997602"/>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sp>
          <p:nvSpPr>
            <p:cNvPr id="89" name="TextBox 88"/>
            <p:cNvSpPr txBox="1"/>
            <p:nvPr/>
          </p:nvSpPr>
          <p:spPr>
            <a:xfrm>
              <a:off x="3776866" y="2873942"/>
              <a:ext cx="999035" cy="296208"/>
            </a:xfrm>
            <a:prstGeom prst="rect">
              <a:avLst/>
            </a:prstGeom>
            <a:noFill/>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smtClean="0">
                  <a:solidFill>
                    <a:srgbClr val="A2B170">
                      <a:lumMod val="60000"/>
                      <a:lumOff val="40000"/>
                    </a:srgbClr>
                  </a:solidFill>
                  <a:latin typeface="Calibri"/>
                </a:rPr>
                <a:t>US </a:t>
              </a:r>
              <a:r>
                <a:rPr lang="en-US" sz="1400" dirty="0" err="1" smtClean="0">
                  <a:solidFill>
                    <a:srgbClr val="A2B170">
                      <a:lumMod val="60000"/>
                      <a:lumOff val="40000"/>
                    </a:srgbClr>
                  </a:solidFill>
                  <a:latin typeface="Calibri"/>
                </a:rPr>
                <a:t>LHCnet</a:t>
              </a:r>
              <a:endParaRPr lang="en-US" sz="1400" dirty="0">
                <a:solidFill>
                  <a:srgbClr val="A2B170">
                    <a:lumMod val="60000"/>
                    <a:lumOff val="40000"/>
                  </a:srgbClr>
                </a:solidFill>
                <a:latin typeface="Calibri"/>
              </a:endParaRPr>
            </a:p>
          </p:txBody>
        </p:sp>
        <p:sp>
          <p:nvSpPr>
            <p:cNvPr id="92" name="Freeform 91"/>
            <p:cNvSpPr/>
            <p:nvPr/>
          </p:nvSpPr>
          <p:spPr>
            <a:xfrm rot="11332891" flipH="1" flipV="1">
              <a:off x="5024591" y="2630330"/>
              <a:ext cx="2236314" cy="755016"/>
            </a:xfrm>
            <a:custGeom>
              <a:avLst/>
              <a:gdLst>
                <a:gd name="connsiteX0" fmla="*/ 2065867 w 2065867"/>
                <a:gd name="connsiteY0" fmla="*/ 225778 h 1000478"/>
                <a:gd name="connsiteX1" fmla="*/ 1291167 w 2065867"/>
                <a:gd name="connsiteY1" fmla="*/ 52211 h 1000478"/>
                <a:gd name="connsiteX2" fmla="*/ 368300 w 2065867"/>
                <a:gd name="connsiteY2" fmla="*/ 539045 h 1000478"/>
                <a:gd name="connsiteX3" fmla="*/ 4233 w 2065867"/>
                <a:gd name="connsiteY3" fmla="*/ 992011 h 1000478"/>
                <a:gd name="connsiteX4" fmla="*/ 4233 w 2065867"/>
                <a:gd name="connsiteY4" fmla="*/ 992011 h 1000478"/>
                <a:gd name="connsiteX5" fmla="*/ 0 w 2065867"/>
                <a:gd name="connsiteY5" fmla="*/ 1000478 h 1000478"/>
                <a:gd name="connsiteX0" fmla="*/ 2065867 w 2065867"/>
                <a:gd name="connsiteY0" fmla="*/ 225778 h 1000478"/>
                <a:gd name="connsiteX1" fmla="*/ 1291167 w 2065867"/>
                <a:gd name="connsiteY1" fmla="*/ 52211 h 1000478"/>
                <a:gd name="connsiteX2" fmla="*/ 876300 w 2065867"/>
                <a:gd name="connsiteY2" fmla="*/ 286129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225778 h 1000478"/>
                <a:gd name="connsiteX1" fmla="*/ 1291167 w 2065867"/>
                <a:gd name="connsiteY1" fmla="*/ 52211 h 1000478"/>
                <a:gd name="connsiteX2" fmla="*/ 778933 w 2065867"/>
                <a:gd name="connsiteY2" fmla="*/ 175032 h 1000478"/>
                <a:gd name="connsiteX3" fmla="*/ 368300 w 2065867"/>
                <a:gd name="connsiteY3" fmla="*/ 539045 h 1000478"/>
                <a:gd name="connsiteX4" fmla="*/ 4233 w 2065867"/>
                <a:gd name="connsiteY4" fmla="*/ 992011 h 1000478"/>
                <a:gd name="connsiteX5" fmla="*/ 4233 w 2065867"/>
                <a:gd name="connsiteY5" fmla="*/ 992011 h 1000478"/>
                <a:gd name="connsiteX6" fmla="*/ 0 w 2065867"/>
                <a:gd name="connsiteY6" fmla="*/ 1000478 h 1000478"/>
                <a:gd name="connsiteX0" fmla="*/ 2065867 w 2065867"/>
                <a:gd name="connsiteY0" fmla="*/ 102957 h 877657"/>
                <a:gd name="connsiteX1" fmla="*/ 778933 w 2065867"/>
                <a:gd name="connsiteY1" fmla="*/ 52211 h 877657"/>
                <a:gd name="connsiteX2" fmla="*/ 368300 w 2065867"/>
                <a:gd name="connsiteY2" fmla="*/ 416224 h 877657"/>
                <a:gd name="connsiteX3" fmla="*/ 4233 w 2065867"/>
                <a:gd name="connsiteY3" fmla="*/ 869190 h 877657"/>
                <a:gd name="connsiteX4" fmla="*/ 4233 w 2065867"/>
                <a:gd name="connsiteY4" fmla="*/ 869190 h 877657"/>
                <a:gd name="connsiteX5" fmla="*/ 0 w 2065867"/>
                <a:gd name="connsiteY5" fmla="*/ 877657 h 877657"/>
                <a:gd name="connsiteX0" fmla="*/ 2065867 w 2065867"/>
                <a:gd name="connsiteY0" fmla="*/ 65224 h 839924"/>
                <a:gd name="connsiteX1" fmla="*/ 1202207 w 2065867"/>
                <a:gd name="connsiteY1" fmla="*/ 465362 h 839924"/>
                <a:gd name="connsiteX2" fmla="*/ 778933 w 2065867"/>
                <a:gd name="connsiteY2" fmla="*/ 14478 h 839924"/>
                <a:gd name="connsiteX3" fmla="*/ 368300 w 2065867"/>
                <a:gd name="connsiteY3" fmla="*/ 378491 h 839924"/>
                <a:gd name="connsiteX4" fmla="*/ 4233 w 2065867"/>
                <a:gd name="connsiteY4" fmla="*/ 831457 h 839924"/>
                <a:gd name="connsiteX5" fmla="*/ 4233 w 2065867"/>
                <a:gd name="connsiteY5" fmla="*/ 831457 h 839924"/>
                <a:gd name="connsiteX6" fmla="*/ 0 w 2065867"/>
                <a:gd name="connsiteY6" fmla="*/ 839924 h 839924"/>
                <a:gd name="connsiteX0" fmla="*/ 1714500 w 1714500"/>
                <a:gd name="connsiteY0" fmla="*/ 224062 h 839924"/>
                <a:gd name="connsiteX1" fmla="*/ 1202207 w 1714500"/>
                <a:gd name="connsiteY1" fmla="*/ 465362 h 839924"/>
                <a:gd name="connsiteX2" fmla="*/ 778933 w 1714500"/>
                <a:gd name="connsiteY2" fmla="*/ 14478 h 839924"/>
                <a:gd name="connsiteX3" fmla="*/ 368300 w 1714500"/>
                <a:gd name="connsiteY3" fmla="*/ 378491 h 839924"/>
                <a:gd name="connsiteX4" fmla="*/ 4233 w 1714500"/>
                <a:gd name="connsiteY4" fmla="*/ 831457 h 839924"/>
                <a:gd name="connsiteX5" fmla="*/ 4233 w 1714500"/>
                <a:gd name="connsiteY5" fmla="*/ 831457 h 839924"/>
                <a:gd name="connsiteX6" fmla="*/ 0 w 1714500"/>
                <a:gd name="connsiteY6" fmla="*/ 839924 h 839924"/>
                <a:gd name="connsiteX0" fmla="*/ 1714500 w 1714500"/>
                <a:gd name="connsiteY0" fmla="*/ 0 h 615862"/>
                <a:gd name="connsiteX1" fmla="*/ 1202207 w 1714500"/>
                <a:gd name="connsiteY1" fmla="*/ 241300 h 615862"/>
                <a:gd name="connsiteX2" fmla="*/ 368300 w 1714500"/>
                <a:gd name="connsiteY2" fmla="*/ 154429 h 615862"/>
                <a:gd name="connsiteX3" fmla="*/ 4233 w 1714500"/>
                <a:gd name="connsiteY3" fmla="*/ 607395 h 615862"/>
                <a:gd name="connsiteX4" fmla="*/ 4233 w 1714500"/>
                <a:gd name="connsiteY4" fmla="*/ 607395 h 615862"/>
                <a:gd name="connsiteX5" fmla="*/ 0 w 1714500"/>
                <a:gd name="connsiteY5" fmla="*/ 615862 h 615862"/>
                <a:gd name="connsiteX0" fmla="*/ 1714500 w 1714500"/>
                <a:gd name="connsiteY0" fmla="*/ 0 h 615862"/>
                <a:gd name="connsiteX1" fmla="*/ 1202207 w 1714500"/>
                <a:gd name="connsiteY1" fmla="*/ 241300 h 615862"/>
                <a:gd name="connsiteX2" fmla="*/ 524934 w 1714500"/>
                <a:gd name="connsiteY2" fmla="*/ 546079 h 615862"/>
                <a:gd name="connsiteX3" fmla="*/ 4233 w 1714500"/>
                <a:gd name="connsiteY3" fmla="*/ 607395 h 615862"/>
                <a:gd name="connsiteX4" fmla="*/ 4233 w 1714500"/>
                <a:gd name="connsiteY4" fmla="*/ 607395 h 615862"/>
                <a:gd name="connsiteX5" fmla="*/ 0 w 1714500"/>
                <a:gd name="connsiteY5" fmla="*/ 615862 h 615862"/>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143933 w 1854200"/>
                <a:gd name="connsiteY4" fmla="*/ 607395 h 607395"/>
                <a:gd name="connsiteX5" fmla="*/ 0 w 1854200"/>
                <a:gd name="connsiteY5" fmla="*/ 463483 h 607395"/>
                <a:gd name="connsiteX0" fmla="*/ 1854200 w 1854200"/>
                <a:gd name="connsiteY0" fmla="*/ 0 h 607395"/>
                <a:gd name="connsiteX1" fmla="*/ 1341907 w 1854200"/>
                <a:gd name="connsiteY1" fmla="*/ 241300 h 607395"/>
                <a:gd name="connsiteX2" fmla="*/ 664634 w 1854200"/>
                <a:gd name="connsiteY2" fmla="*/ 546079 h 607395"/>
                <a:gd name="connsiteX3" fmla="*/ 143933 w 1854200"/>
                <a:gd name="connsiteY3" fmla="*/ 607395 h 607395"/>
                <a:gd name="connsiteX4" fmla="*/ 443594 w 1854200"/>
                <a:gd name="connsiteY4" fmla="*/ 526962 h 607395"/>
                <a:gd name="connsiteX5" fmla="*/ 0 w 1854200"/>
                <a:gd name="connsiteY5" fmla="*/ 463483 h 607395"/>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593689"/>
                <a:gd name="connsiteX1" fmla="*/ 1341907 w 1854200"/>
                <a:gd name="connsiteY1" fmla="*/ 241300 h 593689"/>
                <a:gd name="connsiteX2" fmla="*/ 664634 w 1854200"/>
                <a:gd name="connsiteY2" fmla="*/ 546079 h 593689"/>
                <a:gd name="connsiteX3" fmla="*/ 443594 w 1854200"/>
                <a:gd name="connsiteY3" fmla="*/ 526962 h 593689"/>
                <a:gd name="connsiteX4" fmla="*/ 0 w 1854200"/>
                <a:gd name="connsiteY4" fmla="*/ 463483 h 593689"/>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1854200 w 1854200"/>
                <a:gd name="connsiteY0" fmla="*/ 0 h 603567"/>
                <a:gd name="connsiteX1" fmla="*/ 1341907 w 1854200"/>
                <a:gd name="connsiteY1" fmla="*/ 241300 h 603567"/>
                <a:gd name="connsiteX2" fmla="*/ 664634 w 1854200"/>
                <a:gd name="connsiteY2" fmla="*/ 546079 h 603567"/>
                <a:gd name="connsiteX3" fmla="*/ 274261 w 1854200"/>
                <a:gd name="connsiteY3" fmla="*/ 586229 h 603567"/>
                <a:gd name="connsiteX4" fmla="*/ 0 w 1854200"/>
                <a:gd name="connsiteY4" fmla="*/ 463483 h 603567"/>
                <a:gd name="connsiteX0" fmla="*/ 2047330 w 2047330"/>
                <a:gd name="connsiteY0" fmla="*/ 0 h 925224"/>
                <a:gd name="connsiteX1" fmla="*/ 1341907 w 2047330"/>
                <a:gd name="connsiteY1" fmla="*/ 562957 h 925224"/>
                <a:gd name="connsiteX2" fmla="*/ 664634 w 2047330"/>
                <a:gd name="connsiteY2" fmla="*/ 867736 h 925224"/>
                <a:gd name="connsiteX3" fmla="*/ 274261 w 2047330"/>
                <a:gd name="connsiteY3" fmla="*/ 907886 h 925224"/>
                <a:gd name="connsiteX4" fmla="*/ 0 w 2047330"/>
                <a:gd name="connsiteY4" fmla="*/ 785140 h 925224"/>
                <a:gd name="connsiteX0" fmla="*/ 2047330 w 2047330"/>
                <a:gd name="connsiteY0" fmla="*/ 0 h 954329"/>
                <a:gd name="connsiteX1" fmla="*/ 1799107 w 2047330"/>
                <a:gd name="connsiteY1" fmla="*/ 388327 h 954329"/>
                <a:gd name="connsiteX2" fmla="*/ 664634 w 2047330"/>
                <a:gd name="connsiteY2" fmla="*/ 867736 h 954329"/>
                <a:gd name="connsiteX3" fmla="*/ 274261 w 2047330"/>
                <a:gd name="connsiteY3" fmla="*/ 907886 h 954329"/>
                <a:gd name="connsiteX4" fmla="*/ 0 w 2047330"/>
                <a:gd name="connsiteY4" fmla="*/ 785140 h 954329"/>
                <a:gd name="connsiteX0" fmla="*/ 2047330 w 2047330"/>
                <a:gd name="connsiteY0" fmla="*/ 0 h 912090"/>
                <a:gd name="connsiteX1" fmla="*/ 1799107 w 2047330"/>
                <a:gd name="connsiteY1" fmla="*/ 388327 h 912090"/>
                <a:gd name="connsiteX2" fmla="*/ 1198034 w 2047330"/>
                <a:gd name="connsiteY2" fmla="*/ 759915 h 912090"/>
                <a:gd name="connsiteX3" fmla="*/ 274261 w 2047330"/>
                <a:gd name="connsiteY3" fmla="*/ 907886 h 912090"/>
                <a:gd name="connsiteX4" fmla="*/ 0 w 2047330"/>
                <a:gd name="connsiteY4" fmla="*/ 785140 h 912090"/>
                <a:gd name="connsiteX0" fmla="*/ 2047330 w 2047330"/>
                <a:gd name="connsiteY0" fmla="*/ 0 h 912090"/>
                <a:gd name="connsiteX1" fmla="*/ 1799107 w 2047330"/>
                <a:gd name="connsiteY1" fmla="*/ 388327 h 912090"/>
                <a:gd name="connsiteX2" fmla="*/ 1198034 w 2047330"/>
                <a:gd name="connsiteY2" fmla="*/ 759915 h 912090"/>
                <a:gd name="connsiteX3" fmla="*/ 573922 w 2047330"/>
                <a:gd name="connsiteY3" fmla="*/ 907886 h 912090"/>
                <a:gd name="connsiteX4" fmla="*/ 0 w 2047330"/>
                <a:gd name="connsiteY4" fmla="*/ 785140 h 912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330" h="912090">
                  <a:moveTo>
                    <a:pt x="2047330" y="0"/>
                  </a:moveTo>
                  <a:cubicBezTo>
                    <a:pt x="2045213" y="0"/>
                    <a:pt x="1940656" y="261675"/>
                    <a:pt x="1799107" y="388327"/>
                  </a:cubicBezTo>
                  <a:cubicBezTo>
                    <a:pt x="1657558" y="514980"/>
                    <a:pt x="1402231" y="673322"/>
                    <a:pt x="1198034" y="759915"/>
                  </a:cubicBezTo>
                  <a:cubicBezTo>
                    <a:pt x="993837" y="846508"/>
                    <a:pt x="773594" y="903682"/>
                    <a:pt x="573922" y="907886"/>
                  </a:cubicBezTo>
                  <a:cubicBezTo>
                    <a:pt x="374250" y="912090"/>
                    <a:pt x="149149" y="886733"/>
                    <a:pt x="0" y="785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prstClr val="black"/>
                </a:solidFill>
                <a:latin typeface="Calibri"/>
              </a:endParaRPr>
            </a:p>
          </p:txBody>
        </p:sp>
        <p:sp>
          <p:nvSpPr>
            <p:cNvPr id="6" name="4-Point Star 5"/>
            <p:cNvSpPr/>
            <p:nvPr/>
          </p:nvSpPr>
          <p:spPr>
            <a:xfrm>
              <a:off x="4815874" y="2910641"/>
              <a:ext cx="269401" cy="317522"/>
            </a:xfrm>
            <a:prstGeom prst="star4">
              <a:avLst/>
            </a:prstGeom>
            <a:gradFill>
              <a:gsLst>
                <a:gs pos="0">
                  <a:srgbClr val="FF7200"/>
                </a:gs>
                <a:gs pos="100000">
                  <a:srgbClr val="FFFF00"/>
                </a:gs>
              </a:gsLst>
            </a:gradFill>
            <a:ln>
              <a:solidFill>
                <a:srgbClr val="FF0000"/>
              </a:solidFill>
            </a:ln>
            <a:effectLst>
              <a:outerShdw blurRad="40000" dist="88900" dir="3000000" rotWithShape="0">
                <a:srgbClr val="FF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latin typeface="Calibri"/>
              </a:endParaRPr>
            </a:p>
          </p:txBody>
        </p:sp>
      </p:grpSp>
      <p:sp>
        <p:nvSpPr>
          <p:cNvPr id="83" name="Content Placeholder 82"/>
          <p:cNvSpPr>
            <a:spLocks noGrp="1"/>
          </p:cNvSpPr>
          <p:nvPr>
            <p:ph idx="1"/>
          </p:nvPr>
        </p:nvSpPr>
        <p:spPr>
          <a:xfrm>
            <a:off x="462298" y="4864100"/>
            <a:ext cx="8403694" cy="787400"/>
          </a:xfrm>
          <a:solidFill>
            <a:schemeClr val="tx2">
              <a:lumMod val="95000"/>
              <a:alpha val="50000"/>
            </a:schemeClr>
          </a:solidFill>
          <a:effectLst>
            <a:softEdge rad="165100"/>
          </a:effectLst>
        </p:spPr>
        <p:txBody>
          <a:bodyPr>
            <a:normAutofit/>
          </a:bodyPr>
          <a:lstStyle/>
          <a:p>
            <a:r>
              <a:rPr lang="en-US" dirty="0" smtClean="0">
                <a:solidFill>
                  <a:srgbClr val="CCFFCC"/>
                </a:solidFill>
              </a:rPr>
              <a:t>The GLIF Automated GOLE global fabric</a:t>
            </a:r>
          </a:p>
        </p:txBody>
      </p:sp>
    </p:spTree>
    <p:extLst>
      <p:ext uri="{BB962C8B-B14F-4D97-AF65-F5344CB8AC3E}">
        <p14:creationId xmlns:p14="http://schemas.microsoft.com/office/powerpoint/2010/main" val="3874607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a:t>
            </a:r>
            <a:r>
              <a:rPr lang="en-US" dirty="0" err="1" smtClean="0"/>
              <a:t>AutomatedGOLE</a:t>
            </a:r>
            <a:r>
              <a:rPr lang="en-US" dirty="0" smtClean="0"/>
              <a:t> “Fabric”?</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The Automated GOLE </a:t>
            </a:r>
            <a:r>
              <a:rPr lang="en-US" sz="2800" i="1" u="sng" dirty="0" smtClean="0"/>
              <a:t>fabric</a:t>
            </a:r>
            <a:r>
              <a:rPr lang="en-US" sz="2800" dirty="0" smtClean="0"/>
              <a:t> includes many facilities:</a:t>
            </a:r>
          </a:p>
          <a:p>
            <a:pPr lvl="1"/>
            <a:r>
              <a:rPr lang="en-US" sz="2400" dirty="0" smtClean="0"/>
              <a:t>Exchange Points  (&amp; “distributed” facilities)</a:t>
            </a:r>
          </a:p>
          <a:p>
            <a:pPr lvl="1"/>
            <a:r>
              <a:rPr lang="en-US" sz="2400" dirty="0" smtClean="0"/>
              <a:t>Inter-exchange transport links</a:t>
            </a:r>
          </a:p>
          <a:p>
            <a:pPr lvl="1"/>
            <a:r>
              <a:rPr lang="en-US" sz="2400" dirty="0" smtClean="0"/>
              <a:t>Networks </a:t>
            </a:r>
          </a:p>
          <a:p>
            <a:pPr lvl="2"/>
            <a:r>
              <a:rPr lang="en-US" sz="2000" dirty="0" smtClean="0"/>
              <a:t>GOLEs link networks together …</a:t>
            </a:r>
          </a:p>
          <a:p>
            <a:pPr lvl="1"/>
            <a:r>
              <a:rPr lang="en-US" sz="2400" dirty="0" smtClean="0"/>
              <a:t>Organizations that are willing to contribute people, facilities, </a:t>
            </a:r>
            <a:r>
              <a:rPr lang="en-US" sz="2400" dirty="0" err="1" smtClean="0"/>
              <a:t>hdw</a:t>
            </a:r>
            <a:r>
              <a:rPr lang="en-US" sz="2400" dirty="0" smtClean="0"/>
              <a:t>/</a:t>
            </a:r>
            <a:r>
              <a:rPr lang="en-US" sz="2400" dirty="0" err="1" smtClean="0"/>
              <a:t>sfw</a:t>
            </a:r>
            <a:r>
              <a:rPr lang="en-US" sz="2400" dirty="0" smtClean="0"/>
              <a:t>, etc.</a:t>
            </a:r>
          </a:p>
          <a:p>
            <a:pPr lvl="1"/>
            <a:r>
              <a:rPr lang="en-US" sz="2400" dirty="0" smtClean="0"/>
              <a:t>Users/applications entities</a:t>
            </a:r>
            <a:endParaRPr lang="en-US" dirty="0" smtClean="0"/>
          </a:p>
          <a:p>
            <a:pPr lvl="1"/>
            <a:r>
              <a:rPr lang="en-US" sz="2400" dirty="0" smtClean="0"/>
              <a:t>…</a:t>
            </a:r>
          </a:p>
        </p:txBody>
      </p:sp>
    </p:spTree>
    <p:extLst>
      <p:ext uri="{BB962C8B-B14F-4D97-AF65-F5344CB8AC3E}">
        <p14:creationId xmlns:p14="http://schemas.microsoft.com/office/powerpoint/2010/main" val="364546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38100"/>
            <a:ext cx="9144000" cy="6852219"/>
          </a:xfrm>
          <a:prstGeom prst="rect">
            <a:avLst/>
          </a:prstGeom>
          <a:blipFill rotWithShape="1">
            <a:blip r:embed="rId2"/>
            <a:tile tx="0" ty="0" sx="100000" sy="100000" flip="none" algn="tl"/>
          </a:bli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24" name="Straight Connector 123"/>
          <p:cNvCxnSpPr>
            <a:stCxn id="185" idx="3"/>
            <a:endCxn id="203" idx="5"/>
          </p:cNvCxnSpPr>
          <p:nvPr/>
        </p:nvCxnSpPr>
        <p:spPr>
          <a:xfrm rot="5400000">
            <a:off x="4947775" y="3685335"/>
            <a:ext cx="19238" cy="2722401"/>
          </a:xfrm>
          <a:prstGeom prst="curvedConnector3">
            <a:avLst>
              <a:gd name="adj1" fmla="val 3508738"/>
            </a:avLst>
          </a:prstGeom>
          <a:ln w="38100" cmpd="sng">
            <a:solidFill>
              <a:schemeClr val="bg1">
                <a:lumMod val="50000"/>
              </a:schemeClr>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05093" y="38100"/>
            <a:ext cx="7598446" cy="736600"/>
          </a:xfrm>
          <a:effectLst>
            <a:outerShdw blurRad="50800" dist="101600" dir="2700000" sx="139000" sy="139000" algn="tl" rotWithShape="0">
              <a:srgbClr val="000000"/>
            </a:outerShdw>
          </a:effectLst>
        </p:spPr>
        <p:txBody>
          <a:bodyPr>
            <a:noAutofit/>
          </a:bodyPr>
          <a:lstStyle/>
          <a:p>
            <a:r>
              <a:rPr lang="en-US" sz="3200" b="1" dirty="0" smtClean="0">
                <a:ln>
                  <a:noFill/>
                </a:ln>
              </a:rPr>
              <a:t>Automated GOLE + NSI </a:t>
            </a:r>
            <a:endParaRPr lang="en-US" sz="2000" b="1" dirty="0">
              <a:ln>
                <a:noFill/>
              </a:ln>
              <a:effectLst/>
            </a:endParaRPr>
          </a:p>
        </p:txBody>
      </p:sp>
      <p:sp>
        <p:nvSpPr>
          <p:cNvPr id="42" name="TextBox 41"/>
          <p:cNvSpPr txBox="1"/>
          <p:nvPr/>
        </p:nvSpPr>
        <p:spPr>
          <a:xfrm>
            <a:off x="7898820" y="4253647"/>
            <a:ext cx="1074107" cy="769441"/>
          </a:xfrm>
          <a:prstGeom prst="rect">
            <a:avLst/>
          </a:prstGeom>
          <a:noFill/>
        </p:spPr>
        <p:txBody>
          <a:bodyPr wrap="none" rtlCol="0">
            <a:spAutoFit/>
          </a:bodyPr>
          <a:lstStyle/>
          <a:p>
            <a:r>
              <a:rPr lang="en-US" sz="1600" b="1" dirty="0" err="1" smtClean="0">
                <a:solidFill>
                  <a:prstClr val="black"/>
                </a:solidFill>
                <a:latin typeface="News Gothic MT"/>
                <a:cs typeface="News Gothic MT"/>
              </a:rPr>
              <a:t>Pionier</a:t>
            </a:r>
            <a:endParaRPr lang="en-US" sz="1600" b="1" dirty="0" smtClean="0">
              <a:solidFill>
                <a:prstClr val="black"/>
              </a:solidFill>
              <a:latin typeface="News Gothic MT"/>
              <a:cs typeface="News Gothic MT"/>
            </a:endParaRPr>
          </a:p>
          <a:p>
            <a:r>
              <a:rPr lang="en-US" sz="1400" dirty="0" err="1" smtClean="0">
                <a:solidFill>
                  <a:prstClr val="black"/>
                </a:solidFill>
                <a:latin typeface="News Gothic MT"/>
                <a:cs typeface="News Gothic MT"/>
              </a:rPr>
              <a:t>AutoBAHN</a:t>
            </a:r>
            <a:endParaRPr lang="en-US" sz="1400" dirty="0" smtClean="0">
              <a:solidFill>
                <a:prstClr val="black"/>
              </a:solidFill>
              <a:latin typeface="News Gothic MT"/>
              <a:cs typeface="News Gothic MT"/>
            </a:endParaRPr>
          </a:p>
          <a:p>
            <a:r>
              <a:rPr lang="en-US" sz="1400" dirty="0" smtClean="0">
                <a:solidFill>
                  <a:prstClr val="black"/>
                </a:solidFill>
                <a:latin typeface="News Gothic MT"/>
                <a:cs typeface="News Gothic MT"/>
              </a:rPr>
              <a:t>    POZ</a:t>
            </a:r>
          </a:p>
        </p:txBody>
      </p:sp>
      <p:sp>
        <p:nvSpPr>
          <p:cNvPr id="45" name="TextBox 44"/>
          <p:cNvSpPr txBox="1"/>
          <p:nvPr/>
        </p:nvSpPr>
        <p:spPr>
          <a:xfrm>
            <a:off x="2196070" y="3027517"/>
            <a:ext cx="1098941" cy="769441"/>
          </a:xfrm>
          <a:prstGeom prst="rect">
            <a:avLst/>
          </a:prstGeom>
          <a:noFill/>
        </p:spPr>
        <p:txBody>
          <a:bodyPr wrap="none" rtlCol="0">
            <a:spAutoFit/>
          </a:bodyPr>
          <a:lstStyle/>
          <a:p>
            <a:pPr algn="r"/>
            <a:r>
              <a:rPr lang="en-US" sz="1600" b="1" dirty="0" err="1" smtClean="0">
                <a:solidFill>
                  <a:srgbClr val="000000"/>
                </a:solidFill>
                <a:latin typeface="News Gothic MT"/>
                <a:cs typeface="News Gothic MT"/>
              </a:rPr>
              <a:t>StarLight</a:t>
            </a:r>
            <a:endParaRPr lang="en-US" sz="1600" b="1" dirty="0">
              <a:solidFill>
                <a:srgbClr val="000000"/>
              </a:solidFill>
              <a:latin typeface="News Gothic MT"/>
              <a:cs typeface="News Gothic MT"/>
            </a:endParaRPr>
          </a:p>
          <a:p>
            <a:pPr algn="r"/>
            <a:r>
              <a:rPr lang="en-US" sz="1400" dirty="0" err="1" smtClean="0">
                <a:solidFill>
                  <a:prstClr val="black"/>
                </a:solidFill>
                <a:latin typeface="News Gothic MT"/>
                <a:cs typeface="News Gothic MT"/>
              </a:rPr>
              <a:t>OpenNSA</a:t>
            </a:r>
            <a:endParaRPr lang="en-US" sz="1400" dirty="0" smtClean="0">
              <a:solidFill>
                <a:prstClr val="black"/>
              </a:solidFill>
              <a:latin typeface="News Gothic MT"/>
              <a:cs typeface="News Gothic MT"/>
            </a:endParaRPr>
          </a:p>
          <a:p>
            <a:pPr algn="r"/>
            <a:r>
              <a:rPr lang="en-US" sz="1400" dirty="0" smtClean="0">
                <a:solidFill>
                  <a:prstClr val="black"/>
                </a:solidFill>
                <a:latin typeface="News Gothic MT"/>
                <a:cs typeface="News Gothic MT"/>
              </a:rPr>
              <a:t>CHI</a:t>
            </a:r>
          </a:p>
        </p:txBody>
      </p:sp>
      <p:sp>
        <p:nvSpPr>
          <p:cNvPr id="149" name="TextBox 148"/>
          <p:cNvSpPr txBox="1"/>
          <p:nvPr/>
        </p:nvSpPr>
        <p:spPr>
          <a:xfrm>
            <a:off x="19932" y="5128482"/>
            <a:ext cx="1441420" cy="800219"/>
          </a:xfrm>
          <a:prstGeom prst="rect">
            <a:avLst/>
          </a:prstGeom>
          <a:noFill/>
        </p:spPr>
        <p:txBody>
          <a:bodyPr wrap="none" rtlCol="0">
            <a:spAutoFit/>
          </a:bodyPr>
          <a:lstStyle/>
          <a:p>
            <a:pPr algn="r"/>
            <a:r>
              <a:rPr lang="en-US" sz="1600" b="1" dirty="0" smtClean="0">
                <a:solidFill>
                  <a:prstClr val="black"/>
                </a:solidFill>
                <a:latin typeface="News Gothic MT"/>
                <a:cs typeface="News Gothic MT"/>
              </a:rPr>
              <a:t>AIST</a:t>
            </a:r>
          </a:p>
          <a:p>
            <a:pPr algn="r"/>
            <a:r>
              <a:rPr lang="en-US" sz="1600" dirty="0" smtClean="0">
                <a:solidFill>
                  <a:prstClr val="black"/>
                </a:solidFill>
                <a:latin typeface="News Gothic MT"/>
                <a:cs typeface="News Gothic MT"/>
              </a:rPr>
              <a:t>G-LAMBDA-A</a:t>
            </a:r>
          </a:p>
          <a:p>
            <a:pPr algn="r"/>
            <a:r>
              <a:rPr lang="en-US" sz="1400" dirty="0" smtClean="0">
                <a:solidFill>
                  <a:prstClr val="black"/>
                </a:solidFill>
                <a:latin typeface="News Gothic MT"/>
                <a:cs typeface="News Gothic MT"/>
              </a:rPr>
              <a:t>Tsukuba</a:t>
            </a:r>
          </a:p>
        </p:txBody>
      </p:sp>
      <p:sp>
        <p:nvSpPr>
          <p:cNvPr id="152" name="Oval 151"/>
          <p:cNvSpPr/>
          <p:nvPr/>
        </p:nvSpPr>
        <p:spPr>
          <a:xfrm>
            <a:off x="2873689" y="6240208"/>
            <a:ext cx="164436" cy="158832"/>
          </a:xfrm>
          <a:prstGeom prst="ellipse">
            <a:avLst/>
          </a:prstGeom>
          <a:solidFill>
            <a:srgbClr val="3366FF"/>
          </a:solidFill>
          <a:ln>
            <a:solidFill>
              <a:schemeClr val="tx2">
                <a:lumMod val="75000"/>
              </a:schemeClr>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latin typeface="Calibri"/>
            </a:endParaRPr>
          </a:p>
        </p:txBody>
      </p:sp>
      <p:sp>
        <p:nvSpPr>
          <p:cNvPr id="154" name="TextBox 153"/>
          <p:cNvSpPr txBox="1"/>
          <p:nvPr/>
        </p:nvSpPr>
        <p:spPr>
          <a:xfrm>
            <a:off x="3102283" y="6176709"/>
            <a:ext cx="2532589" cy="461665"/>
          </a:xfrm>
          <a:prstGeom prst="rect">
            <a:avLst/>
          </a:prstGeom>
          <a:noFill/>
          <a:effectLst>
            <a:outerShdw blurRad="203200" dist="254000" dir="2700000" algn="tl" rotWithShape="0">
              <a:srgbClr val="000000">
                <a:alpha val="50000"/>
              </a:srgbClr>
            </a:outerShdw>
          </a:effectLst>
        </p:spPr>
        <p:txBody>
          <a:bodyPr wrap="none" rtlCol="0">
            <a:spAutoFit/>
          </a:bodyPr>
          <a:lstStyle/>
          <a:p>
            <a:r>
              <a:rPr lang="en-US" sz="1200" dirty="0">
                <a:solidFill>
                  <a:prstClr val="black"/>
                </a:solidFill>
                <a:latin typeface="Calibri"/>
              </a:rPr>
              <a:t>NSIv2  Networks and Exchange Points</a:t>
            </a:r>
          </a:p>
          <a:p>
            <a:endParaRPr lang="en-US" sz="1200" dirty="0">
              <a:solidFill>
                <a:prstClr val="black"/>
              </a:solidFill>
              <a:latin typeface="Calibri"/>
            </a:endParaRPr>
          </a:p>
        </p:txBody>
      </p:sp>
      <p:sp>
        <p:nvSpPr>
          <p:cNvPr id="157" name="TextBox 156"/>
          <p:cNvSpPr txBox="1"/>
          <p:nvPr/>
        </p:nvSpPr>
        <p:spPr>
          <a:xfrm>
            <a:off x="3102289" y="6386341"/>
            <a:ext cx="4781627" cy="276999"/>
          </a:xfrm>
          <a:prstGeom prst="rect">
            <a:avLst/>
          </a:prstGeom>
          <a:noFill/>
          <a:effectLst>
            <a:outerShdw blurRad="203200" dist="254000" dir="2700000" algn="tl" rotWithShape="0">
              <a:srgbClr val="000000">
                <a:alpha val="50000"/>
              </a:srgbClr>
            </a:outerShdw>
          </a:effectLst>
        </p:spPr>
        <p:txBody>
          <a:bodyPr wrap="none" rtlCol="0">
            <a:spAutoFit/>
          </a:bodyPr>
          <a:lstStyle/>
          <a:p>
            <a:r>
              <a:rPr lang="en-US" sz="1200" dirty="0" smtClean="0">
                <a:solidFill>
                  <a:prstClr val="black"/>
                </a:solidFill>
                <a:latin typeface="Calibri"/>
              </a:rPr>
              <a:t>NSI </a:t>
            </a:r>
            <a:r>
              <a:rPr lang="en-US" sz="1200" dirty="0" err="1" smtClean="0">
                <a:solidFill>
                  <a:prstClr val="black"/>
                </a:solidFill>
                <a:latin typeface="Calibri"/>
              </a:rPr>
              <a:t>peerings</a:t>
            </a:r>
            <a:r>
              <a:rPr lang="en-US" sz="1200" dirty="0" smtClean="0">
                <a:solidFill>
                  <a:prstClr val="black"/>
                </a:solidFill>
                <a:latin typeface="Calibri"/>
              </a:rPr>
              <a:t> (SDPs) unless otherwise indicated these are </a:t>
            </a:r>
            <a:r>
              <a:rPr lang="en-US" sz="1200" dirty="0" err="1" smtClean="0">
                <a:solidFill>
                  <a:prstClr val="black"/>
                </a:solidFill>
                <a:latin typeface="Calibri"/>
              </a:rPr>
              <a:t>vlans</a:t>
            </a:r>
            <a:r>
              <a:rPr lang="en-US" sz="1200" dirty="0" smtClean="0">
                <a:solidFill>
                  <a:prstClr val="black"/>
                </a:solidFill>
                <a:latin typeface="Calibri"/>
              </a:rPr>
              <a:t> 1780-1783</a:t>
            </a:r>
            <a:endParaRPr lang="en-US" sz="1200" dirty="0">
              <a:solidFill>
                <a:prstClr val="black"/>
              </a:solidFill>
              <a:latin typeface="Calibri"/>
            </a:endParaRPr>
          </a:p>
        </p:txBody>
      </p:sp>
      <p:cxnSp>
        <p:nvCxnSpPr>
          <p:cNvPr id="161" name="Straight Connector 160"/>
          <p:cNvCxnSpPr/>
          <p:nvPr/>
        </p:nvCxnSpPr>
        <p:spPr>
          <a:xfrm>
            <a:off x="2628423" y="6540153"/>
            <a:ext cx="430869" cy="0"/>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77032" y="1335467"/>
            <a:ext cx="1153481" cy="769441"/>
          </a:xfrm>
          <a:prstGeom prst="rect">
            <a:avLst/>
          </a:prstGeom>
          <a:noFill/>
        </p:spPr>
        <p:txBody>
          <a:bodyPr wrap="none" rtlCol="0">
            <a:spAutoFit/>
          </a:bodyPr>
          <a:lstStyle/>
          <a:p>
            <a:pPr algn="r"/>
            <a:r>
              <a:rPr lang="en-US" sz="1600" b="1" dirty="0" err="1" smtClean="0">
                <a:solidFill>
                  <a:prstClr val="black"/>
                </a:solidFill>
                <a:latin typeface="News Gothic MT"/>
                <a:cs typeface="News Gothic MT"/>
              </a:rPr>
              <a:t>KRLight</a:t>
            </a:r>
            <a:endParaRPr lang="en-US" sz="1600" b="1" dirty="0">
              <a:solidFill>
                <a:prstClr val="black"/>
              </a:solidFill>
              <a:latin typeface="News Gothic MT"/>
              <a:cs typeface="News Gothic MT"/>
            </a:endParaRPr>
          </a:p>
          <a:p>
            <a:pPr algn="r"/>
            <a:r>
              <a:rPr lang="en-US" sz="1400" dirty="0" err="1" smtClean="0">
                <a:solidFill>
                  <a:prstClr val="black"/>
                </a:solidFill>
                <a:latin typeface="News Gothic MT"/>
                <a:cs typeface="News Gothic MT"/>
              </a:rPr>
              <a:t>DynamicKL</a:t>
            </a:r>
            <a:endParaRPr lang="en-US" sz="1400" dirty="0" smtClean="0">
              <a:solidFill>
                <a:prstClr val="black"/>
              </a:solidFill>
              <a:latin typeface="News Gothic MT"/>
              <a:cs typeface="News Gothic MT"/>
            </a:endParaRPr>
          </a:p>
          <a:p>
            <a:pPr algn="r"/>
            <a:r>
              <a:rPr lang="en-US" sz="1400" dirty="0" smtClean="0">
                <a:solidFill>
                  <a:prstClr val="black"/>
                </a:solidFill>
                <a:latin typeface="News Gothic MT"/>
                <a:cs typeface="News Gothic MT"/>
              </a:rPr>
              <a:t>DAE</a:t>
            </a:r>
          </a:p>
        </p:txBody>
      </p:sp>
      <p:sp>
        <p:nvSpPr>
          <p:cNvPr id="46" name="TextBox 45"/>
          <p:cNvSpPr txBox="1"/>
          <p:nvPr/>
        </p:nvSpPr>
        <p:spPr>
          <a:xfrm>
            <a:off x="31830" y="2759360"/>
            <a:ext cx="1311677" cy="769441"/>
          </a:xfrm>
          <a:prstGeom prst="rect">
            <a:avLst/>
          </a:prstGeom>
          <a:noFill/>
        </p:spPr>
        <p:txBody>
          <a:bodyPr wrap="none" rtlCol="0">
            <a:spAutoFit/>
          </a:bodyPr>
          <a:lstStyle/>
          <a:p>
            <a:pPr algn="r"/>
            <a:r>
              <a:rPr lang="en-US" sz="1600" b="1" dirty="0" smtClean="0">
                <a:solidFill>
                  <a:prstClr val="black"/>
                </a:solidFill>
                <a:latin typeface="News Gothic MT"/>
                <a:cs typeface="News Gothic MT"/>
              </a:rPr>
              <a:t>KDDI-Labs</a:t>
            </a:r>
            <a:endParaRPr lang="en-US" sz="1400" dirty="0">
              <a:solidFill>
                <a:prstClr val="black"/>
              </a:solidFill>
              <a:latin typeface="News Gothic MT"/>
              <a:cs typeface="News Gothic MT"/>
            </a:endParaRPr>
          </a:p>
          <a:p>
            <a:pPr algn="r"/>
            <a:r>
              <a:rPr lang="en-US" sz="1400" dirty="0" smtClean="0">
                <a:solidFill>
                  <a:prstClr val="black"/>
                </a:solidFill>
                <a:latin typeface="News Gothic MT"/>
                <a:cs typeface="News Gothic MT"/>
              </a:rPr>
              <a:t>G-LAMBDA-K</a:t>
            </a:r>
          </a:p>
          <a:p>
            <a:pPr algn="r"/>
            <a:r>
              <a:rPr lang="en-US" sz="1400" dirty="0" err="1" smtClean="0">
                <a:solidFill>
                  <a:prstClr val="black"/>
                </a:solidFill>
                <a:latin typeface="News Gothic MT"/>
                <a:cs typeface="News Gothic MT"/>
              </a:rPr>
              <a:t>Fujimino</a:t>
            </a:r>
            <a:endParaRPr lang="en-US" sz="1400" dirty="0" smtClean="0">
              <a:solidFill>
                <a:prstClr val="black"/>
              </a:solidFill>
              <a:latin typeface="News Gothic MT"/>
              <a:cs typeface="News Gothic MT"/>
            </a:endParaRPr>
          </a:p>
        </p:txBody>
      </p:sp>
      <p:sp>
        <p:nvSpPr>
          <p:cNvPr id="207" name="TextBox 206"/>
          <p:cNvSpPr txBox="1"/>
          <p:nvPr/>
        </p:nvSpPr>
        <p:spPr>
          <a:xfrm>
            <a:off x="4394079" y="3857308"/>
            <a:ext cx="589625" cy="338554"/>
          </a:xfrm>
          <a:prstGeom prst="rect">
            <a:avLst/>
          </a:prstGeom>
          <a:noFill/>
        </p:spPr>
        <p:txBody>
          <a:bodyPr wrap="none" rtlCol="0">
            <a:spAutoFit/>
          </a:bodyPr>
          <a:lstStyle/>
          <a:p>
            <a:r>
              <a:rPr lang="en-US" sz="1600" b="1" dirty="0" smtClean="0">
                <a:solidFill>
                  <a:srgbClr val="0000FF"/>
                </a:solidFill>
                <a:latin typeface="News Gothic MT"/>
                <a:cs typeface="News Gothic MT"/>
              </a:rPr>
              <a:t>ACE</a:t>
            </a:r>
          </a:p>
        </p:txBody>
      </p:sp>
      <p:sp>
        <p:nvSpPr>
          <p:cNvPr id="210" name="TextBox 209"/>
          <p:cNvSpPr txBox="1"/>
          <p:nvPr/>
        </p:nvSpPr>
        <p:spPr>
          <a:xfrm>
            <a:off x="1474515" y="2189316"/>
            <a:ext cx="979755" cy="338554"/>
          </a:xfrm>
          <a:prstGeom prst="rect">
            <a:avLst/>
          </a:prstGeom>
          <a:noFill/>
        </p:spPr>
        <p:txBody>
          <a:bodyPr wrap="none" rtlCol="0">
            <a:spAutoFit/>
          </a:bodyPr>
          <a:lstStyle/>
          <a:p>
            <a:r>
              <a:rPr lang="en-US" sz="1600" b="1" dirty="0" err="1" smtClean="0">
                <a:solidFill>
                  <a:srgbClr val="0000FF"/>
                </a:solidFill>
                <a:latin typeface="News Gothic MT"/>
                <a:cs typeface="News Gothic MT"/>
              </a:rPr>
              <a:t>KRLight</a:t>
            </a:r>
            <a:endParaRPr lang="en-US" sz="1600" b="1" dirty="0">
              <a:solidFill>
                <a:srgbClr val="0000FF"/>
              </a:solidFill>
              <a:latin typeface="News Gothic MT"/>
              <a:cs typeface="News Gothic MT"/>
            </a:endParaRPr>
          </a:p>
        </p:txBody>
      </p:sp>
      <p:sp>
        <p:nvSpPr>
          <p:cNvPr id="211" name="TextBox 210"/>
          <p:cNvSpPr txBox="1"/>
          <p:nvPr/>
        </p:nvSpPr>
        <p:spPr>
          <a:xfrm>
            <a:off x="2106944" y="3528801"/>
            <a:ext cx="825867" cy="338554"/>
          </a:xfrm>
          <a:prstGeom prst="rect">
            <a:avLst/>
          </a:prstGeom>
          <a:noFill/>
        </p:spPr>
        <p:txBody>
          <a:bodyPr wrap="none" rtlCol="0">
            <a:spAutoFit/>
          </a:bodyPr>
          <a:lstStyle/>
          <a:p>
            <a:r>
              <a:rPr lang="en-US" sz="1600" b="1" dirty="0" smtClean="0">
                <a:solidFill>
                  <a:srgbClr val="0000FF"/>
                </a:solidFill>
                <a:latin typeface="News Gothic MT"/>
                <a:cs typeface="News Gothic MT"/>
              </a:rPr>
              <a:t>JGN-X</a:t>
            </a:r>
          </a:p>
        </p:txBody>
      </p:sp>
      <p:sp>
        <p:nvSpPr>
          <p:cNvPr id="268" name="TextBox 267"/>
          <p:cNvSpPr txBox="1"/>
          <p:nvPr/>
        </p:nvSpPr>
        <p:spPr>
          <a:xfrm>
            <a:off x="-170569" y="3742738"/>
            <a:ext cx="1552073" cy="800219"/>
          </a:xfrm>
          <a:prstGeom prst="rect">
            <a:avLst/>
          </a:prstGeom>
          <a:noFill/>
        </p:spPr>
        <p:txBody>
          <a:bodyPr wrap="square" rtlCol="0">
            <a:spAutoFit/>
          </a:bodyPr>
          <a:lstStyle/>
          <a:p>
            <a:pPr algn="ctr"/>
            <a:r>
              <a:rPr lang="en-US" sz="1600" b="1" dirty="0" smtClean="0">
                <a:solidFill>
                  <a:prstClr val="black"/>
                </a:solidFill>
                <a:latin typeface="News Gothic MT"/>
                <a:cs typeface="News Gothic MT"/>
              </a:rPr>
              <a:t>      JGN-X</a:t>
            </a:r>
          </a:p>
          <a:p>
            <a:pPr algn="r"/>
            <a:r>
              <a:rPr lang="en-US" sz="1600" dirty="0" smtClean="0">
                <a:solidFill>
                  <a:prstClr val="black"/>
                </a:solidFill>
                <a:latin typeface="News Gothic MT"/>
                <a:cs typeface="News Gothic MT"/>
              </a:rPr>
              <a:t>G-LAMBDA-K</a:t>
            </a:r>
          </a:p>
          <a:p>
            <a:pPr algn="r"/>
            <a:r>
              <a:rPr lang="en-US" sz="1400" dirty="0" smtClean="0">
                <a:solidFill>
                  <a:prstClr val="black"/>
                </a:solidFill>
                <a:latin typeface="News Gothic MT"/>
                <a:cs typeface="News Gothic MT"/>
              </a:rPr>
              <a:t>TOK</a:t>
            </a:r>
          </a:p>
        </p:txBody>
      </p:sp>
      <p:sp>
        <p:nvSpPr>
          <p:cNvPr id="267" name="TextBox 266"/>
          <p:cNvSpPr txBox="1"/>
          <p:nvPr/>
        </p:nvSpPr>
        <p:spPr>
          <a:xfrm>
            <a:off x="7911520" y="3072597"/>
            <a:ext cx="1264889" cy="769441"/>
          </a:xfrm>
          <a:prstGeom prst="rect">
            <a:avLst/>
          </a:prstGeom>
          <a:noFill/>
        </p:spPr>
        <p:txBody>
          <a:bodyPr wrap="none" rtlCol="0">
            <a:spAutoFit/>
          </a:bodyPr>
          <a:lstStyle/>
          <a:p>
            <a:r>
              <a:rPr lang="en-US" sz="1600" b="1" dirty="0" err="1" smtClean="0">
                <a:solidFill>
                  <a:prstClr val="black"/>
                </a:solidFill>
                <a:latin typeface="News Gothic MT"/>
                <a:cs typeface="News Gothic MT"/>
              </a:rPr>
              <a:t>CzechLight</a:t>
            </a:r>
            <a:endParaRPr lang="en-US" sz="1600" dirty="0" smtClean="0">
              <a:solidFill>
                <a:prstClr val="black"/>
              </a:solidFill>
              <a:latin typeface="News Gothic MT"/>
              <a:cs typeface="News Gothic MT"/>
            </a:endParaRPr>
          </a:p>
          <a:p>
            <a:r>
              <a:rPr lang="en-US" sz="1400" dirty="0" err="1" smtClean="0">
                <a:solidFill>
                  <a:prstClr val="black"/>
                </a:solidFill>
                <a:latin typeface="News Gothic MT"/>
                <a:cs typeface="News Gothic MT"/>
              </a:rPr>
              <a:t>OpenDRAC</a:t>
            </a:r>
            <a:endParaRPr lang="en-US" sz="1400" dirty="0" smtClean="0">
              <a:solidFill>
                <a:prstClr val="black"/>
              </a:solidFill>
              <a:latin typeface="News Gothic MT"/>
              <a:cs typeface="News Gothic MT"/>
            </a:endParaRPr>
          </a:p>
          <a:p>
            <a:r>
              <a:rPr lang="en-US" sz="1400" dirty="0" smtClean="0">
                <a:solidFill>
                  <a:prstClr val="black"/>
                </a:solidFill>
                <a:latin typeface="News Gothic MT"/>
                <a:cs typeface="News Gothic MT"/>
              </a:rPr>
              <a:t>   PRA</a:t>
            </a:r>
          </a:p>
        </p:txBody>
      </p:sp>
      <p:sp>
        <p:nvSpPr>
          <p:cNvPr id="326" name="TextBox 325"/>
          <p:cNvSpPr txBox="1"/>
          <p:nvPr/>
        </p:nvSpPr>
        <p:spPr>
          <a:xfrm>
            <a:off x="2978796" y="5160814"/>
            <a:ext cx="1020732" cy="584776"/>
          </a:xfrm>
          <a:prstGeom prst="rect">
            <a:avLst/>
          </a:prstGeom>
          <a:noFill/>
        </p:spPr>
        <p:txBody>
          <a:bodyPr wrap="none" rtlCol="0">
            <a:spAutoFit/>
          </a:bodyPr>
          <a:lstStyle/>
          <a:p>
            <a:r>
              <a:rPr lang="en-US" sz="1600" b="1" dirty="0" smtClean="0">
                <a:solidFill>
                  <a:prstClr val="black"/>
                </a:solidFill>
                <a:latin typeface="News Gothic MT"/>
                <a:cs typeface="News Gothic MT"/>
              </a:rPr>
              <a:t>ESnet</a:t>
            </a:r>
          </a:p>
          <a:p>
            <a:r>
              <a:rPr lang="en-US" sz="1600" dirty="0" smtClean="0">
                <a:solidFill>
                  <a:prstClr val="black"/>
                </a:solidFill>
                <a:latin typeface="News Gothic MT"/>
                <a:cs typeface="News Gothic MT"/>
              </a:rPr>
              <a:t>OSCARS</a:t>
            </a:r>
          </a:p>
        </p:txBody>
      </p:sp>
      <p:cxnSp>
        <p:nvCxnSpPr>
          <p:cNvPr id="7" name="Straight Connector 6"/>
          <p:cNvCxnSpPr>
            <a:stCxn id="215" idx="6"/>
            <a:endCxn id="25" idx="2"/>
          </p:cNvCxnSpPr>
          <p:nvPr/>
        </p:nvCxnSpPr>
        <p:spPr>
          <a:xfrm>
            <a:off x="1535597" y="3857038"/>
            <a:ext cx="1612743" cy="270"/>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24" idx="4"/>
            <a:endCxn id="215" idx="0"/>
          </p:cNvCxnSpPr>
          <p:nvPr/>
        </p:nvCxnSpPr>
        <p:spPr>
          <a:xfrm>
            <a:off x="1342858" y="2884473"/>
            <a:ext cx="0" cy="791855"/>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V="1">
            <a:off x="1342170" y="3956255"/>
            <a:ext cx="688" cy="1019886"/>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203" idx="0"/>
            <a:endCxn id="25" idx="4"/>
          </p:cNvCxnSpPr>
          <p:nvPr/>
        </p:nvCxnSpPr>
        <p:spPr>
          <a:xfrm flipH="1" flipV="1">
            <a:off x="3341080" y="4038017"/>
            <a:ext cx="13695" cy="798377"/>
          </a:xfrm>
          <a:prstGeom prst="line">
            <a:avLst/>
          </a:prstGeom>
          <a:ln w="38100" cmpd="sng">
            <a:solidFill>
              <a:schemeClr val="bg1">
                <a:lumMod val="50000"/>
              </a:schemeClr>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86" idx="4"/>
            <a:endCxn id="25" idx="0"/>
          </p:cNvCxnSpPr>
          <p:nvPr/>
        </p:nvCxnSpPr>
        <p:spPr>
          <a:xfrm>
            <a:off x="3329375" y="2832457"/>
            <a:ext cx="11705" cy="844141"/>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86" idx="1"/>
            <a:endCxn id="320" idx="5"/>
          </p:cNvCxnSpPr>
          <p:nvPr/>
        </p:nvCxnSpPr>
        <p:spPr>
          <a:xfrm flipH="1" flipV="1">
            <a:off x="1478042" y="1828778"/>
            <a:ext cx="1609914" cy="783919"/>
          </a:xfrm>
          <a:prstGeom prst="line">
            <a:avLst/>
          </a:prstGeom>
          <a:ln w="57150" cmpd="sng">
            <a:solidFill>
              <a:schemeClr val="tx1"/>
            </a:solidFill>
            <a:prstDash val="solid"/>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1150118" y="2523054"/>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520053"/>
              </a:solidFill>
              <a:latin typeface="News Gothic MT"/>
              <a:cs typeface="News Gothic MT"/>
            </a:endParaRPr>
          </a:p>
        </p:txBody>
      </p:sp>
      <p:sp>
        <p:nvSpPr>
          <p:cNvPr id="215" name="Oval 214"/>
          <p:cNvSpPr/>
          <p:nvPr/>
        </p:nvSpPr>
        <p:spPr>
          <a:xfrm>
            <a:off x="1150118" y="3676328"/>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520053"/>
              </a:solidFill>
              <a:latin typeface="News Gothic MT"/>
              <a:cs typeface="News Gothic MT"/>
            </a:endParaRPr>
          </a:p>
        </p:txBody>
      </p:sp>
      <p:cxnSp>
        <p:nvCxnSpPr>
          <p:cNvPr id="70" name="Straight Connector 69"/>
          <p:cNvCxnSpPr>
            <a:stCxn id="171" idx="2"/>
            <a:endCxn id="25" idx="6"/>
          </p:cNvCxnSpPr>
          <p:nvPr/>
        </p:nvCxnSpPr>
        <p:spPr>
          <a:xfrm flipH="1" flipV="1">
            <a:off x="3533819" y="3857308"/>
            <a:ext cx="2834117" cy="6080"/>
          </a:xfrm>
          <a:prstGeom prst="line">
            <a:avLst/>
          </a:prstGeom>
          <a:ln w="57150" cmpd="sng">
            <a:solidFill>
              <a:schemeClr val="tx1"/>
            </a:solidFill>
            <a:prstDash val="solid"/>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2632656" y="6747585"/>
            <a:ext cx="430869" cy="0"/>
          </a:xfrm>
          <a:prstGeom prst="line">
            <a:avLst/>
          </a:prstGeom>
          <a:ln w="38100" cmpd="sng">
            <a:solidFill>
              <a:srgbClr val="7F7F7F"/>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102289" y="6587920"/>
            <a:ext cx="1756160" cy="276999"/>
          </a:xfrm>
          <a:prstGeom prst="rect">
            <a:avLst/>
          </a:prstGeom>
          <a:noFill/>
          <a:effectLst>
            <a:outerShdw blurRad="203200" dist="254000" dir="2700000" algn="tl" rotWithShape="0">
              <a:srgbClr val="000000">
                <a:alpha val="50000"/>
              </a:srgbClr>
            </a:outerShdw>
          </a:effectLst>
        </p:spPr>
        <p:txBody>
          <a:bodyPr wrap="none" rtlCol="0">
            <a:spAutoFit/>
          </a:bodyPr>
          <a:lstStyle/>
          <a:p>
            <a:r>
              <a:rPr lang="en-US" sz="1200" dirty="0" smtClean="0">
                <a:solidFill>
                  <a:prstClr val="black"/>
                </a:solidFill>
                <a:latin typeface="Calibri"/>
              </a:rPr>
              <a:t>Planned/</a:t>
            </a:r>
            <a:r>
              <a:rPr lang="en-US" sz="1200" dirty="0" err="1" smtClean="0">
                <a:solidFill>
                  <a:prstClr val="black"/>
                </a:solidFill>
                <a:latin typeface="Calibri"/>
              </a:rPr>
              <a:t>peerings</a:t>
            </a:r>
            <a:r>
              <a:rPr lang="en-US" sz="1200" dirty="0" smtClean="0">
                <a:solidFill>
                  <a:prstClr val="black"/>
                </a:solidFill>
                <a:latin typeface="Calibri"/>
              </a:rPr>
              <a:t> (SDPs)</a:t>
            </a:r>
            <a:endParaRPr lang="en-US" sz="1200" dirty="0">
              <a:solidFill>
                <a:prstClr val="black"/>
              </a:solidFill>
              <a:latin typeface="Calibri"/>
            </a:endParaRPr>
          </a:p>
        </p:txBody>
      </p:sp>
      <p:cxnSp>
        <p:nvCxnSpPr>
          <p:cNvPr id="308" name="Straight Connector 307"/>
          <p:cNvCxnSpPr>
            <a:stCxn id="27" idx="1"/>
            <a:endCxn id="171" idx="5"/>
          </p:cNvCxnSpPr>
          <p:nvPr/>
        </p:nvCxnSpPr>
        <p:spPr>
          <a:xfrm flipH="1" flipV="1">
            <a:off x="6696963" y="3991168"/>
            <a:ext cx="1095806" cy="829687"/>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172" idx="2"/>
            <a:endCxn id="171" idx="6"/>
          </p:cNvCxnSpPr>
          <p:nvPr/>
        </p:nvCxnSpPr>
        <p:spPr>
          <a:xfrm flipH="1" flipV="1">
            <a:off x="6753415" y="3863388"/>
            <a:ext cx="995682" cy="3967"/>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133386" y="5154748"/>
            <a:ext cx="1284398" cy="584776"/>
          </a:xfrm>
          <a:prstGeom prst="rect">
            <a:avLst/>
          </a:prstGeom>
          <a:noFill/>
        </p:spPr>
        <p:txBody>
          <a:bodyPr wrap="square" rtlCol="0">
            <a:spAutoFit/>
          </a:bodyPr>
          <a:lstStyle/>
          <a:p>
            <a:r>
              <a:rPr lang="en-US" sz="1600" b="1" dirty="0" smtClean="0">
                <a:solidFill>
                  <a:prstClr val="black"/>
                </a:solidFill>
                <a:latin typeface="News Gothic MT"/>
                <a:cs typeface="News Gothic MT"/>
              </a:rPr>
              <a:t>GEANT</a:t>
            </a:r>
            <a:endParaRPr lang="en-US" sz="1600" b="1" dirty="0">
              <a:solidFill>
                <a:prstClr val="black"/>
              </a:solidFill>
              <a:latin typeface="News Gothic MT"/>
              <a:cs typeface="News Gothic MT"/>
            </a:endParaRPr>
          </a:p>
          <a:p>
            <a:r>
              <a:rPr lang="en-US" sz="1600" dirty="0" err="1" smtClean="0">
                <a:solidFill>
                  <a:prstClr val="black"/>
                </a:solidFill>
                <a:latin typeface="News Gothic MT"/>
                <a:cs typeface="News Gothic MT"/>
              </a:rPr>
              <a:t>BoD</a:t>
            </a:r>
            <a:endParaRPr lang="en-US" sz="1600" dirty="0" smtClean="0">
              <a:solidFill>
                <a:prstClr val="black"/>
              </a:solidFill>
              <a:latin typeface="News Gothic MT"/>
              <a:cs typeface="News Gothic MT"/>
            </a:endParaRPr>
          </a:p>
        </p:txBody>
      </p:sp>
      <p:sp>
        <p:nvSpPr>
          <p:cNvPr id="90" name="TextBox 89"/>
          <p:cNvSpPr txBox="1"/>
          <p:nvPr/>
        </p:nvSpPr>
        <p:spPr>
          <a:xfrm>
            <a:off x="2596377" y="1682979"/>
            <a:ext cx="1588742" cy="769441"/>
          </a:xfrm>
          <a:prstGeom prst="rect">
            <a:avLst/>
          </a:prstGeom>
          <a:noFill/>
        </p:spPr>
        <p:txBody>
          <a:bodyPr wrap="square" rtlCol="0">
            <a:spAutoFit/>
          </a:bodyPr>
          <a:lstStyle/>
          <a:p>
            <a:r>
              <a:rPr lang="en-US" sz="1600" b="1" dirty="0" smtClean="0">
                <a:solidFill>
                  <a:prstClr val="black"/>
                </a:solidFill>
                <a:latin typeface="News Gothic MT"/>
                <a:cs typeface="News Gothic MT"/>
              </a:rPr>
              <a:t>GLORIAD</a:t>
            </a:r>
            <a:endParaRPr lang="en-US" sz="1600" b="1" dirty="0">
              <a:solidFill>
                <a:prstClr val="black"/>
              </a:solidFill>
              <a:latin typeface="News Gothic MT"/>
              <a:cs typeface="News Gothic MT"/>
            </a:endParaRPr>
          </a:p>
          <a:p>
            <a:r>
              <a:rPr lang="en-US" sz="1400" dirty="0" err="1" smtClean="0">
                <a:solidFill>
                  <a:prstClr val="black"/>
                </a:solidFill>
                <a:latin typeface="News Gothic MT"/>
                <a:cs typeface="News Gothic MT"/>
              </a:rPr>
              <a:t>OpenNSA</a:t>
            </a:r>
            <a:endParaRPr lang="en-US" sz="1400" dirty="0" smtClean="0">
              <a:solidFill>
                <a:prstClr val="black"/>
              </a:solidFill>
              <a:latin typeface="News Gothic MT"/>
              <a:cs typeface="News Gothic MT"/>
            </a:endParaRPr>
          </a:p>
          <a:p>
            <a:r>
              <a:rPr lang="en-US" sz="1400" dirty="0" smtClean="0">
                <a:solidFill>
                  <a:prstClr val="black"/>
                </a:solidFill>
                <a:latin typeface="News Gothic MT"/>
                <a:cs typeface="News Gothic MT"/>
              </a:rPr>
              <a:t>Network</a:t>
            </a:r>
          </a:p>
        </p:txBody>
      </p:sp>
      <p:sp>
        <p:nvSpPr>
          <p:cNvPr id="141" name="TextBox 140"/>
          <p:cNvSpPr txBox="1"/>
          <p:nvPr/>
        </p:nvSpPr>
        <p:spPr>
          <a:xfrm>
            <a:off x="1630510" y="5148114"/>
            <a:ext cx="1353230" cy="553998"/>
          </a:xfrm>
          <a:prstGeom prst="rect">
            <a:avLst/>
          </a:prstGeom>
          <a:noFill/>
        </p:spPr>
        <p:txBody>
          <a:bodyPr wrap="none" rtlCol="0">
            <a:spAutoFit/>
          </a:bodyPr>
          <a:lstStyle/>
          <a:p>
            <a:pPr algn="ctr"/>
            <a:r>
              <a:rPr lang="en-US" sz="1600" b="1" dirty="0" smtClean="0">
                <a:solidFill>
                  <a:prstClr val="black"/>
                </a:solidFill>
                <a:latin typeface="News Gothic MT"/>
                <a:cs typeface="News Gothic MT"/>
              </a:rPr>
              <a:t>SC12</a:t>
            </a:r>
          </a:p>
          <a:p>
            <a:pPr algn="ctr"/>
            <a:r>
              <a:rPr lang="en-US" sz="1400" dirty="0" smtClean="0">
                <a:solidFill>
                  <a:prstClr val="black"/>
                </a:solidFill>
                <a:latin typeface="News Gothic MT"/>
                <a:cs typeface="News Gothic MT"/>
              </a:rPr>
              <a:t>Salt Lake City</a:t>
            </a:r>
          </a:p>
        </p:txBody>
      </p:sp>
      <p:sp>
        <p:nvSpPr>
          <p:cNvPr id="142" name="TextBox 141"/>
          <p:cNvSpPr txBox="1"/>
          <p:nvPr/>
        </p:nvSpPr>
        <p:spPr>
          <a:xfrm>
            <a:off x="3148340" y="867946"/>
            <a:ext cx="4208146" cy="400110"/>
          </a:xfrm>
          <a:prstGeom prst="rect">
            <a:avLst/>
          </a:prstGeom>
          <a:noFill/>
        </p:spPr>
        <p:txBody>
          <a:bodyPr wrap="square" rtlCol="0">
            <a:spAutoFit/>
          </a:bodyPr>
          <a:lstStyle/>
          <a:p>
            <a:r>
              <a:rPr lang="en-US" sz="2000" b="1" u="sng" dirty="0" smtClean="0">
                <a:solidFill>
                  <a:srgbClr val="0000FF"/>
                </a:solidFill>
                <a:latin typeface="Calibri"/>
              </a:rPr>
              <a:t>Ethernet Transport Service</a:t>
            </a:r>
          </a:p>
        </p:txBody>
      </p:sp>
      <p:cxnSp>
        <p:nvCxnSpPr>
          <p:cNvPr id="160" name="Straight Connector 159"/>
          <p:cNvCxnSpPr>
            <a:endCxn id="171" idx="0"/>
          </p:cNvCxnSpPr>
          <p:nvPr/>
        </p:nvCxnSpPr>
        <p:spPr>
          <a:xfrm flipH="1">
            <a:off x="6560676" y="2830445"/>
            <a:ext cx="1" cy="852233"/>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6156898" y="1691444"/>
            <a:ext cx="1378441" cy="769441"/>
          </a:xfrm>
          <a:prstGeom prst="rect">
            <a:avLst/>
          </a:prstGeom>
          <a:noFill/>
        </p:spPr>
        <p:txBody>
          <a:bodyPr wrap="square" rtlCol="0">
            <a:spAutoFit/>
          </a:bodyPr>
          <a:lstStyle/>
          <a:p>
            <a:r>
              <a:rPr lang="en-US" sz="1600" b="1" dirty="0" smtClean="0">
                <a:solidFill>
                  <a:prstClr val="black"/>
                </a:solidFill>
                <a:latin typeface="News Gothic MT"/>
                <a:cs typeface="News Gothic MT"/>
              </a:rPr>
              <a:t>NORDUnet</a:t>
            </a:r>
            <a:endParaRPr lang="en-US" sz="1600" b="1" dirty="0">
              <a:solidFill>
                <a:prstClr val="black"/>
              </a:solidFill>
              <a:latin typeface="News Gothic MT"/>
              <a:cs typeface="News Gothic MT"/>
            </a:endParaRPr>
          </a:p>
          <a:p>
            <a:r>
              <a:rPr lang="en-US" sz="1400" dirty="0" err="1" smtClean="0">
                <a:solidFill>
                  <a:prstClr val="black"/>
                </a:solidFill>
                <a:latin typeface="News Gothic MT"/>
                <a:cs typeface="News Gothic MT"/>
              </a:rPr>
              <a:t>OpenNSA</a:t>
            </a:r>
            <a:endParaRPr lang="en-US" sz="1400" dirty="0" smtClean="0">
              <a:solidFill>
                <a:prstClr val="black"/>
              </a:solidFill>
              <a:latin typeface="News Gothic MT"/>
              <a:cs typeface="News Gothic MT"/>
            </a:endParaRPr>
          </a:p>
          <a:p>
            <a:r>
              <a:rPr lang="en-US" sz="1400" dirty="0" smtClean="0">
                <a:solidFill>
                  <a:prstClr val="black"/>
                </a:solidFill>
                <a:latin typeface="News Gothic MT"/>
                <a:cs typeface="News Gothic MT"/>
              </a:rPr>
              <a:t>Network</a:t>
            </a:r>
          </a:p>
        </p:txBody>
      </p:sp>
      <p:cxnSp>
        <p:nvCxnSpPr>
          <p:cNvPr id="170" name="Straight Connector 169"/>
          <p:cNvCxnSpPr>
            <a:stCxn id="175" idx="0"/>
            <a:endCxn id="27" idx="4"/>
          </p:cNvCxnSpPr>
          <p:nvPr/>
        </p:nvCxnSpPr>
        <p:spPr>
          <a:xfrm flipV="1">
            <a:off x="7929057" y="5129345"/>
            <a:ext cx="0" cy="581837"/>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7736317" y="4767926"/>
            <a:ext cx="385479" cy="361419"/>
          </a:xfrm>
          <a:prstGeom prst="ellipse">
            <a:avLst/>
          </a:prstGeom>
          <a:solidFill>
            <a:srgbClr val="3366FF"/>
          </a:soli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75" name="Oval 174"/>
          <p:cNvSpPr/>
          <p:nvPr/>
        </p:nvSpPr>
        <p:spPr>
          <a:xfrm>
            <a:off x="7736317" y="5711182"/>
            <a:ext cx="385479" cy="361419"/>
          </a:xfrm>
          <a:prstGeom prst="ellipse">
            <a:avLst/>
          </a:prstGeom>
          <a:solidFill>
            <a:srgbClr val="3366FF"/>
          </a:soli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76" name="TextBox 175"/>
          <p:cNvSpPr txBox="1"/>
          <p:nvPr/>
        </p:nvSpPr>
        <p:spPr>
          <a:xfrm>
            <a:off x="7929057" y="5188860"/>
            <a:ext cx="1074107" cy="769441"/>
          </a:xfrm>
          <a:prstGeom prst="rect">
            <a:avLst/>
          </a:prstGeom>
          <a:noFill/>
        </p:spPr>
        <p:txBody>
          <a:bodyPr wrap="none" rtlCol="0">
            <a:spAutoFit/>
          </a:bodyPr>
          <a:lstStyle/>
          <a:p>
            <a:r>
              <a:rPr lang="en-US" sz="1600" b="1" dirty="0" smtClean="0">
                <a:solidFill>
                  <a:prstClr val="black"/>
                </a:solidFill>
                <a:latin typeface="News Gothic MT"/>
                <a:cs typeface="News Gothic MT"/>
              </a:rPr>
              <a:t>PSNC</a:t>
            </a:r>
          </a:p>
          <a:p>
            <a:r>
              <a:rPr lang="en-US" sz="1400" dirty="0" err="1" smtClean="0">
                <a:solidFill>
                  <a:prstClr val="black"/>
                </a:solidFill>
                <a:latin typeface="News Gothic MT"/>
                <a:cs typeface="News Gothic MT"/>
              </a:rPr>
              <a:t>AutoBAHN</a:t>
            </a:r>
            <a:endParaRPr lang="en-US" sz="1400" dirty="0" smtClean="0">
              <a:solidFill>
                <a:prstClr val="black"/>
              </a:solidFill>
              <a:latin typeface="News Gothic MT"/>
              <a:cs typeface="News Gothic MT"/>
            </a:endParaRPr>
          </a:p>
          <a:p>
            <a:r>
              <a:rPr lang="en-US" sz="1400" dirty="0" smtClean="0">
                <a:solidFill>
                  <a:prstClr val="black"/>
                </a:solidFill>
                <a:latin typeface="News Gothic MT"/>
                <a:cs typeface="News Gothic MT"/>
              </a:rPr>
              <a:t>   POZ</a:t>
            </a:r>
          </a:p>
        </p:txBody>
      </p:sp>
      <p:sp>
        <p:nvSpPr>
          <p:cNvPr id="226" name="TextBox 225"/>
          <p:cNvSpPr txBox="1"/>
          <p:nvPr/>
        </p:nvSpPr>
        <p:spPr>
          <a:xfrm>
            <a:off x="6791061" y="3537152"/>
            <a:ext cx="1011314" cy="338554"/>
          </a:xfrm>
          <a:prstGeom prst="rect">
            <a:avLst/>
          </a:prstGeom>
          <a:noFill/>
        </p:spPr>
        <p:txBody>
          <a:bodyPr wrap="none" rtlCol="0">
            <a:spAutoFit/>
          </a:bodyPr>
          <a:lstStyle/>
          <a:p>
            <a:r>
              <a:rPr lang="en-US" sz="1600" b="1" dirty="0" smtClean="0">
                <a:solidFill>
                  <a:srgbClr val="0000FF"/>
                </a:solidFill>
                <a:effectLst>
                  <a:glow rad="127000">
                    <a:srgbClr val="BBC0AC">
                      <a:lumMod val="60000"/>
                      <a:lumOff val="40000"/>
                      <a:alpha val="75000"/>
                    </a:srgbClr>
                  </a:glow>
                </a:effectLst>
                <a:latin typeface="News Gothic MT"/>
                <a:cs typeface="News Gothic MT"/>
              </a:rPr>
              <a:t>CESNET</a:t>
            </a:r>
          </a:p>
        </p:txBody>
      </p:sp>
      <p:sp>
        <p:nvSpPr>
          <p:cNvPr id="214" name="TextBox 213"/>
          <p:cNvSpPr txBox="1"/>
          <p:nvPr/>
        </p:nvSpPr>
        <p:spPr>
          <a:xfrm>
            <a:off x="6926831" y="4943136"/>
            <a:ext cx="898102" cy="338554"/>
          </a:xfrm>
          <a:prstGeom prst="rect">
            <a:avLst/>
          </a:prstGeom>
          <a:noFill/>
        </p:spPr>
        <p:txBody>
          <a:bodyPr wrap="none" rtlCol="0">
            <a:spAutoFit/>
          </a:bodyPr>
          <a:lstStyle/>
          <a:p>
            <a:r>
              <a:rPr lang="en-US" sz="1600" b="1" dirty="0" smtClean="0">
                <a:solidFill>
                  <a:srgbClr val="0000FF"/>
                </a:solidFill>
                <a:effectLst>
                  <a:glow rad="127000">
                    <a:srgbClr val="BBC0AC">
                      <a:lumMod val="60000"/>
                      <a:lumOff val="40000"/>
                      <a:alpha val="75000"/>
                    </a:srgbClr>
                  </a:glow>
                </a:effectLst>
                <a:latin typeface="News Gothic MT"/>
                <a:cs typeface="News Gothic MT"/>
              </a:rPr>
              <a:t>GEANT</a:t>
            </a:r>
          </a:p>
        </p:txBody>
      </p:sp>
      <p:grpSp>
        <p:nvGrpSpPr>
          <p:cNvPr id="79" name="Group 78"/>
          <p:cNvGrpSpPr/>
          <p:nvPr/>
        </p:nvGrpSpPr>
        <p:grpSpPr>
          <a:xfrm>
            <a:off x="2902793" y="2452420"/>
            <a:ext cx="848138" cy="491726"/>
            <a:chOff x="7857579" y="5416458"/>
            <a:chExt cx="848138" cy="491726"/>
          </a:xfrm>
          <a:solidFill>
            <a:srgbClr val="B1DAF5"/>
          </a:solidFill>
          <a:effectLst>
            <a:outerShdw blurRad="203200" dist="254000" dir="2700000" algn="tl" rotWithShape="0">
              <a:srgbClr val="000000">
                <a:alpha val="50000"/>
              </a:srgbClr>
            </a:outerShdw>
          </a:effectLst>
        </p:grpSpPr>
        <p:sp>
          <p:nvSpPr>
            <p:cNvPr id="81" name="Oval 80"/>
            <p:cNvSpPr/>
            <p:nvPr/>
          </p:nvSpPr>
          <p:spPr>
            <a:xfrm>
              <a:off x="7857579" y="5539030"/>
              <a:ext cx="848138" cy="257465"/>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520053"/>
                </a:solidFill>
                <a:latin typeface="News Gothic MT"/>
                <a:cs typeface="News Gothic MT"/>
              </a:endParaRPr>
            </a:p>
          </p:txBody>
        </p:sp>
        <p:sp>
          <p:nvSpPr>
            <p:cNvPr id="84" name="Oval 83"/>
            <p:cNvSpPr/>
            <p:nvPr/>
          </p:nvSpPr>
          <p:spPr>
            <a:xfrm>
              <a:off x="8202408"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520053"/>
                </a:solidFill>
                <a:latin typeface="News Gothic MT"/>
                <a:cs typeface="News Gothic MT"/>
              </a:endParaRPr>
            </a:p>
          </p:txBody>
        </p:sp>
        <p:sp>
          <p:nvSpPr>
            <p:cNvPr id="85" name="Oval 84"/>
            <p:cNvSpPr/>
            <p:nvPr/>
          </p:nvSpPr>
          <p:spPr>
            <a:xfrm>
              <a:off x="7970712"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520053"/>
                </a:solidFill>
                <a:latin typeface="News Gothic MT"/>
                <a:cs typeface="News Gothic MT"/>
              </a:endParaRPr>
            </a:p>
          </p:txBody>
        </p:sp>
        <p:sp>
          <p:nvSpPr>
            <p:cNvPr id="86" name="Oval 85"/>
            <p:cNvSpPr/>
            <p:nvPr/>
          </p:nvSpPr>
          <p:spPr>
            <a:xfrm>
              <a:off x="7942743" y="5539030"/>
              <a:ext cx="682835" cy="25746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520053"/>
                  </a:solidFill>
                  <a:latin typeface="News Gothic MT"/>
                  <a:cs typeface="News Gothic MT"/>
                </a:rPr>
                <a:t>A</a:t>
              </a:r>
              <a:endParaRPr lang="en-US" sz="1600" b="1" dirty="0">
                <a:solidFill>
                  <a:srgbClr val="520053"/>
                </a:solidFill>
                <a:latin typeface="News Gothic MT"/>
                <a:cs typeface="News Gothic MT"/>
              </a:endParaRPr>
            </a:p>
          </p:txBody>
        </p:sp>
      </p:grpSp>
      <p:grpSp>
        <p:nvGrpSpPr>
          <p:cNvPr id="87" name="Group 86"/>
          <p:cNvGrpSpPr/>
          <p:nvPr/>
        </p:nvGrpSpPr>
        <p:grpSpPr>
          <a:xfrm>
            <a:off x="2453660" y="6202561"/>
            <a:ext cx="349526" cy="229846"/>
            <a:chOff x="7857579" y="5416458"/>
            <a:chExt cx="848138" cy="491726"/>
          </a:xfrm>
          <a:effectLst>
            <a:outerShdw blurRad="203200" dist="254000" dir="2700000" algn="tl" rotWithShape="0">
              <a:srgbClr val="000000">
                <a:alpha val="50000"/>
              </a:srgbClr>
            </a:outerShdw>
          </a:effectLst>
        </p:grpSpPr>
        <p:sp>
          <p:nvSpPr>
            <p:cNvPr id="88" name="Oval 87"/>
            <p:cNvSpPr/>
            <p:nvPr/>
          </p:nvSpPr>
          <p:spPr>
            <a:xfrm>
              <a:off x="7857579" y="5539030"/>
              <a:ext cx="848138" cy="257465"/>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89" name="Oval 88"/>
            <p:cNvSpPr/>
            <p:nvPr/>
          </p:nvSpPr>
          <p:spPr>
            <a:xfrm>
              <a:off x="8202408"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91" name="Oval 90"/>
            <p:cNvSpPr/>
            <p:nvPr/>
          </p:nvSpPr>
          <p:spPr>
            <a:xfrm>
              <a:off x="7970712"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92" name="Oval 91"/>
            <p:cNvSpPr/>
            <p:nvPr/>
          </p:nvSpPr>
          <p:spPr>
            <a:xfrm>
              <a:off x="7942743" y="5539030"/>
              <a:ext cx="682835" cy="257465"/>
            </a:xfrm>
            <a:prstGeom prst="ellips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grpSp>
      <p:sp>
        <p:nvSpPr>
          <p:cNvPr id="96" name="Oval 95"/>
          <p:cNvSpPr/>
          <p:nvPr/>
        </p:nvSpPr>
        <p:spPr>
          <a:xfrm>
            <a:off x="2874299" y="5991170"/>
            <a:ext cx="164436" cy="158832"/>
          </a:xfrm>
          <a:prstGeom prst="ellipse">
            <a:avLst/>
          </a:prstGeom>
          <a:solidFill>
            <a:srgbClr val="B1DAF5"/>
          </a:solidFill>
          <a:ln>
            <a:solidFill>
              <a:schemeClr val="tx2">
                <a:lumMod val="75000"/>
              </a:schemeClr>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prstClr val="white"/>
              </a:solidFill>
              <a:latin typeface="Calibri"/>
            </a:endParaRPr>
          </a:p>
        </p:txBody>
      </p:sp>
      <p:sp>
        <p:nvSpPr>
          <p:cNvPr id="97" name="TextBox 96"/>
          <p:cNvSpPr txBox="1"/>
          <p:nvPr/>
        </p:nvSpPr>
        <p:spPr>
          <a:xfrm>
            <a:off x="3102893" y="5795602"/>
            <a:ext cx="2532589" cy="276999"/>
          </a:xfrm>
          <a:prstGeom prst="rect">
            <a:avLst/>
          </a:prstGeom>
          <a:noFill/>
          <a:effectLst>
            <a:outerShdw blurRad="203200" dist="254000" dir="2700000" algn="tl" rotWithShape="0">
              <a:srgbClr val="000000">
                <a:alpha val="50000"/>
              </a:srgbClr>
            </a:outerShdw>
          </a:effectLst>
        </p:spPr>
        <p:txBody>
          <a:bodyPr wrap="none" rtlCol="0">
            <a:spAutoFit/>
          </a:bodyPr>
          <a:lstStyle/>
          <a:p>
            <a:r>
              <a:rPr lang="en-US" sz="1200" dirty="0" smtClean="0">
                <a:solidFill>
                  <a:prstClr val="black"/>
                </a:solidFill>
                <a:latin typeface="Calibri"/>
              </a:rPr>
              <a:t>NSIv1  Networks and Exchange Points</a:t>
            </a:r>
            <a:endParaRPr lang="en-US" sz="1200" dirty="0">
              <a:solidFill>
                <a:prstClr val="black"/>
              </a:solidFill>
              <a:latin typeface="Calibri"/>
            </a:endParaRPr>
          </a:p>
        </p:txBody>
      </p:sp>
      <p:grpSp>
        <p:nvGrpSpPr>
          <p:cNvPr id="98" name="Group 97"/>
          <p:cNvGrpSpPr/>
          <p:nvPr/>
        </p:nvGrpSpPr>
        <p:grpSpPr>
          <a:xfrm>
            <a:off x="2454270" y="5953523"/>
            <a:ext cx="349526" cy="229846"/>
            <a:chOff x="7857579" y="5416458"/>
            <a:chExt cx="848138" cy="491726"/>
          </a:xfrm>
          <a:solidFill>
            <a:srgbClr val="B1DAF5"/>
          </a:solidFill>
          <a:effectLst>
            <a:outerShdw blurRad="203200" dist="254000" dir="2700000" algn="tl" rotWithShape="0">
              <a:srgbClr val="000000">
                <a:alpha val="50000"/>
              </a:srgbClr>
            </a:outerShdw>
          </a:effectLst>
        </p:grpSpPr>
        <p:sp>
          <p:nvSpPr>
            <p:cNvPr id="99" name="Oval 98"/>
            <p:cNvSpPr/>
            <p:nvPr/>
          </p:nvSpPr>
          <p:spPr>
            <a:xfrm>
              <a:off x="7857579" y="5539030"/>
              <a:ext cx="848138" cy="257465"/>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00" name="Oval 99"/>
            <p:cNvSpPr/>
            <p:nvPr/>
          </p:nvSpPr>
          <p:spPr>
            <a:xfrm>
              <a:off x="8202408"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01" name="Oval 100"/>
            <p:cNvSpPr/>
            <p:nvPr/>
          </p:nvSpPr>
          <p:spPr>
            <a:xfrm>
              <a:off x="7970712"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03" name="Oval 102"/>
            <p:cNvSpPr/>
            <p:nvPr/>
          </p:nvSpPr>
          <p:spPr>
            <a:xfrm>
              <a:off x="7942743" y="5539030"/>
              <a:ext cx="682835" cy="25746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grpSp>
      <p:cxnSp>
        <p:nvCxnSpPr>
          <p:cNvPr id="108" name="Straight Connector 107"/>
          <p:cNvCxnSpPr>
            <a:stCxn id="171" idx="7"/>
            <a:endCxn id="111" idx="3"/>
          </p:cNvCxnSpPr>
          <p:nvPr/>
        </p:nvCxnSpPr>
        <p:spPr>
          <a:xfrm flipV="1">
            <a:off x="6696963" y="2843226"/>
            <a:ext cx="1095806" cy="892381"/>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7736317" y="2534736"/>
            <a:ext cx="385479" cy="361419"/>
          </a:xfrm>
          <a:prstGeom prst="ellipse">
            <a:avLst/>
          </a:prstGeom>
          <a:solidFill>
            <a:schemeClr val="accent4">
              <a:lumMod val="60000"/>
              <a:lumOff val="40000"/>
            </a:schemeClr>
          </a:soli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520053"/>
                </a:solidFill>
                <a:latin typeface="News Gothic MT"/>
                <a:cs typeface="News Gothic MT"/>
              </a:rPr>
              <a:t>A</a:t>
            </a:r>
            <a:endParaRPr lang="en-US" sz="1600" b="1" dirty="0">
              <a:solidFill>
                <a:srgbClr val="520053"/>
              </a:solidFill>
              <a:latin typeface="News Gothic MT"/>
              <a:cs typeface="News Gothic MT"/>
            </a:endParaRPr>
          </a:p>
        </p:txBody>
      </p:sp>
      <p:cxnSp>
        <p:nvCxnSpPr>
          <p:cNvPr id="114" name="Straight Connector 195"/>
          <p:cNvCxnSpPr>
            <a:stCxn id="3" idx="1"/>
            <a:endCxn id="25" idx="3"/>
          </p:cNvCxnSpPr>
          <p:nvPr/>
        </p:nvCxnSpPr>
        <p:spPr>
          <a:xfrm rot="5400000" flipH="1" flipV="1">
            <a:off x="2325793" y="3961753"/>
            <a:ext cx="855663" cy="902335"/>
          </a:xfrm>
          <a:prstGeom prst="curvedConnector3">
            <a:avLst>
              <a:gd name="adj1" fmla="val 50000"/>
            </a:avLst>
          </a:prstGeom>
          <a:ln w="57150" cap="rnd"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92054" y="574645"/>
            <a:ext cx="4793174" cy="400110"/>
          </a:xfrm>
          <a:prstGeom prst="rect">
            <a:avLst/>
          </a:prstGeom>
          <a:noFill/>
        </p:spPr>
        <p:txBody>
          <a:bodyPr wrap="none" rtlCol="0">
            <a:spAutoFit/>
          </a:bodyPr>
          <a:lstStyle/>
          <a:p>
            <a:pPr algn="ctr"/>
            <a:r>
              <a:rPr lang="en-US" sz="2000" b="1" dirty="0">
                <a:solidFill>
                  <a:prstClr val="black"/>
                </a:solidFill>
                <a:latin typeface="Calibri"/>
              </a:rPr>
              <a:t>Joint NSI v1+v2 Beta Test </a:t>
            </a:r>
            <a:r>
              <a:rPr lang="en-US" sz="2000" b="1" dirty="0" smtClean="0">
                <a:solidFill>
                  <a:prstClr val="black"/>
                </a:solidFill>
                <a:latin typeface="Calibri"/>
              </a:rPr>
              <a:t>Fabric    Nov 2012</a:t>
            </a:r>
            <a:endParaRPr lang="en-US" sz="2000" b="1" dirty="0">
              <a:solidFill>
                <a:prstClr val="black"/>
              </a:solidFill>
              <a:latin typeface="Calibri"/>
            </a:endParaRPr>
          </a:p>
        </p:txBody>
      </p:sp>
      <p:sp>
        <p:nvSpPr>
          <p:cNvPr id="148" name="Oval 147"/>
          <p:cNvSpPr/>
          <p:nvPr/>
        </p:nvSpPr>
        <p:spPr>
          <a:xfrm>
            <a:off x="1149430" y="4776716"/>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660066"/>
                </a:solidFill>
                <a:latin typeface="News Gothic MT"/>
                <a:cs typeface="News Gothic MT"/>
              </a:rPr>
              <a:t>A</a:t>
            </a:r>
            <a:endParaRPr lang="en-US" sz="1600" b="1" dirty="0">
              <a:solidFill>
                <a:srgbClr val="660066"/>
              </a:solidFill>
              <a:latin typeface="News Gothic MT"/>
              <a:cs typeface="News Gothic MT"/>
            </a:endParaRPr>
          </a:p>
        </p:txBody>
      </p:sp>
      <p:sp>
        <p:nvSpPr>
          <p:cNvPr id="168" name="TextBox 167"/>
          <p:cNvSpPr txBox="1"/>
          <p:nvPr/>
        </p:nvSpPr>
        <p:spPr>
          <a:xfrm>
            <a:off x="7909389" y="1956733"/>
            <a:ext cx="1264500" cy="830997"/>
          </a:xfrm>
          <a:prstGeom prst="rect">
            <a:avLst/>
          </a:prstGeom>
          <a:noFill/>
        </p:spPr>
        <p:txBody>
          <a:bodyPr wrap="square" rtlCol="0">
            <a:spAutoFit/>
          </a:bodyPr>
          <a:lstStyle/>
          <a:p>
            <a:r>
              <a:rPr lang="en-US" sz="1600" b="1" dirty="0" err="1" smtClean="0">
                <a:solidFill>
                  <a:prstClr val="black"/>
                </a:solidFill>
                <a:latin typeface="News Gothic MT"/>
                <a:cs typeface="News Gothic MT"/>
              </a:rPr>
              <a:t>UvA</a:t>
            </a:r>
            <a:endParaRPr lang="en-US" sz="1600" b="1" dirty="0" smtClean="0">
              <a:solidFill>
                <a:prstClr val="black"/>
              </a:solidFill>
              <a:latin typeface="News Gothic MT"/>
              <a:cs typeface="News Gothic MT"/>
            </a:endParaRPr>
          </a:p>
          <a:p>
            <a:r>
              <a:rPr lang="en-US" sz="1600" dirty="0" err="1" smtClean="0">
                <a:solidFill>
                  <a:prstClr val="black"/>
                </a:solidFill>
                <a:latin typeface="News Gothic MT"/>
                <a:cs typeface="News Gothic MT"/>
              </a:rPr>
              <a:t>OpenNSA</a:t>
            </a:r>
            <a:endParaRPr lang="en-US" sz="1600" dirty="0">
              <a:solidFill>
                <a:prstClr val="black"/>
              </a:solidFill>
              <a:latin typeface="News Gothic MT"/>
              <a:cs typeface="News Gothic MT"/>
            </a:endParaRPr>
          </a:p>
          <a:p>
            <a:r>
              <a:rPr lang="en-US" sz="1600" dirty="0" smtClean="0">
                <a:solidFill>
                  <a:prstClr val="black"/>
                </a:solidFill>
                <a:latin typeface="News Gothic MT"/>
                <a:cs typeface="News Gothic MT"/>
              </a:rPr>
              <a:t>    </a:t>
            </a:r>
            <a:r>
              <a:rPr lang="en-US" sz="1400" dirty="0" smtClean="0">
                <a:solidFill>
                  <a:prstClr val="black"/>
                </a:solidFill>
                <a:latin typeface="News Gothic MT"/>
                <a:cs typeface="News Gothic MT"/>
              </a:rPr>
              <a:t>AMS</a:t>
            </a:r>
          </a:p>
        </p:txBody>
      </p:sp>
      <p:sp>
        <p:nvSpPr>
          <p:cNvPr id="171" name="Oval 170"/>
          <p:cNvSpPr/>
          <p:nvPr/>
        </p:nvSpPr>
        <p:spPr>
          <a:xfrm>
            <a:off x="6367936" y="3682678"/>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520053"/>
              </a:solidFill>
              <a:latin typeface="News Gothic MT"/>
              <a:cs typeface="News Gothic MT"/>
            </a:endParaRPr>
          </a:p>
        </p:txBody>
      </p:sp>
      <p:sp>
        <p:nvSpPr>
          <p:cNvPr id="172" name="Oval 171"/>
          <p:cNvSpPr/>
          <p:nvPr/>
        </p:nvSpPr>
        <p:spPr>
          <a:xfrm>
            <a:off x="7749097" y="3686645"/>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520053"/>
              </a:solidFill>
              <a:latin typeface="News Gothic MT"/>
              <a:cs typeface="News Gothic MT"/>
            </a:endParaRPr>
          </a:p>
        </p:txBody>
      </p:sp>
      <p:grpSp>
        <p:nvGrpSpPr>
          <p:cNvPr id="72" name="Group 71"/>
          <p:cNvGrpSpPr/>
          <p:nvPr/>
        </p:nvGrpSpPr>
        <p:grpSpPr>
          <a:xfrm>
            <a:off x="6133431" y="2452420"/>
            <a:ext cx="848138" cy="491726"/>
            <a:chOff x="7857579" y="5416458"/>
            <a:chExt cx="848138" cy="491726"/>
          </a:xfrm>
          <a:solidFill>
            <a:srgbClr val="B1DAF5"/>
          </a:solidFill>
          <a:effectLst>
            <a:outerShdw blurRad="203200" dist="254000" dir="2700000" algn="tl" rotWithShape="0">
              <a:srgbClr val="000000">
                <a:alpha val="50000"/>
              </a:srgbClr>
            </a:outerShdw>
          </a:effectLst>
        </p:grpSpPr>
        <p:sp>
          <p:nvSpPr>
            <p:cNvPr id="73" name="Oval 72"/>
            <p:cNvSpPr/>
            <p:nvPr/>
          </p:nvSpPr>
          <p:spPr>
            <a:xfrm>
              <a:off x="7857579" y="5539030"/>
              <a:ext cx="848138" cy="257465"/>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prstClr val="white"/>
                </a:solidFill>
                <a:latin typeface="News Gothic MT"/>
                <a:cs typeface="News Gothic MT"/>
              </a:endParaRPr>
            </a:p>
          </p:txBody>
        </p:sp>
        <p:sp>
          <p:nvSpPr>
            <p:cNvPr id="74" name="Oval 73"/>
            <p:cNvSpPr/>
            <p:nvPr/>
          </p:nvSpPr>
          <p:spPr>
            <a:xfrm>
              <a:off x="8202408"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prstClr val="white"/>
                </a:solidFill>
                <a:latin typeface="News Gothic MT"/>
                <a:cs typeface="News Gothic MT"/>
              </a:endParaRPr>
            </a:p>
          </p:txBody>
        </p:sp>
        <p:sp>
          <p:nvSpPr>
            <p:cNvPr id="75" name="Oval 74"/>
            <p:cNvSpPr/>
            <p:nvPr/>
          </p:nvSpPr>
          <p:spPr>
            <a:xfrm>
              <a:off x="7970712" y="5416458"/>
              <a:ext cx="385479" cy="491726"/>
            </a:xfrm>
            <a:prstGeom prst="ellipse">
              <a:avLst/>
            </a:prstGeom>
            <a:grp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latin typeface="News Gothic MT"/>
                  <a:cs typeface="News Gothic MT"/>
                </a:rPr>
                <a:t>A</a:t>
              </a:r>
              <a:endParaRPr lang="en-US" sz="1600" b="1" dirty="0">
                <a:solidFill>
                  <a:srgbClr val="FF0000"/>
                </a:solidFill>
                <a:latin typeface="News Gothic MT"/>
                <a:cs typeface="News Gothic MT"/>
              </a:endParaRPr>
            </a:p>
          </p:txBody>
        </p:sp>
        <p:sp>
          <p:nvSpPr>
            <p:cNvPr id="78" name="Oval 77"/>
            <p:cNvSpPr/>
            <p:nvPr/>
          </p:nvSpPr>
          <p:spPr>
            <a:xfrm>
              <a:off x="7942743" y="5539030"/>
              <a:ext cx="682835" cy="25746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660066"/>
                  </a:solidFill>
                  <a:latin typeface="News Gothic MT"/>
                  <a:cs typeface="News Gothic MT"/>
                </a:rPr>
                <a:t>A</a:t>
              </a:r>
              <a:endParaRPr lang="en-US" sz="1600" b="1" dirty="0">
                <a:solidFill>
                  <a:srgbClr val="660066"/>
                </a:solidFill>
                <a:latin typeface="News Gothic MT"/>
                <a:cs typeface="News Gothic MT"/>
              </a:endParaRPr>
            </a:p>
          </p:txBody>
        </p:sp>
      </p:grpSp>
      <p:sp>
        <p:nvSpPr>
          <p:cNvPr id="25" name="Oval 24"/>
          <p:cNvSpPr/>
          <p:nvPr/>
        </p:nvSpPr>
        <p:spPr>
          <a:xfrm>
            <a:off x="3148340" y="3676598"/>
            <a:ext cx="385479" cy="361419"/>
          </a:xfrm>
          <a:prstGeom prst="ellipse">
            <a:avLst/>
          </a:prstGeom>
          <a:solidFill>
            <a:schemeClr val="accent4">
              <a:lumMod val="60000"/>
              <a:lumOff val="40000"/>
            </a:schemeClr>
          </a:solidFill>
          <a:ln>
            <a:solidFill>
              <a:srgbClr val="000000"/>
            </a:solidFill>
          </a:ln>
          <a:effectLst>
            <a:outerShdw blurRad="203200" dist="2032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520053"/>
                </a:solidFill>
                <a:latin typeface="News Gothic MT"/>
                <a:cs typeface="News Gothic MT"/>
              </a:rPr>
              <a:t>A</a:t>
            </a:r>
            <a:endParaRPr lang="en-US" sz="1600" b="1" dirty="0">
              <a:solidFill>
                <a:srgbClr val="520053"/>
              </a:solidFill>
              <a:latin typeface="News Gothic MT"/>
              <a:cs typeface="News Gothic MT"/>
            </a:endParaRPr>
          </a:p>
        </p:txBody>
      </p:sp>
      <p:sp>
        <p:nvSpPr>
          <p:cNvPr id="3" name="Cube 2"/>
          <p:cNvSpPr/>
          <p:nvPr/>
        </p:nvSpPr>
        <p:spPr>
          <a:xfrm>
            <a:off x="2161797" y="4795111"/>
            <a:ext cx="326960" cy="348804"/>
          </a:xfrm>
          <a:prstGeom prst="cube">
            <a:avLst>
              <a:gd name="adj" fmla="val 13959"/>
            </a:avLst>
          </a:prstGeom>
          <a:blipFill rotWithShape="1">
            <a:blip r:embed="rId3"/>
            <a:tile tx="0" ty="0" sx="100000" sy="100000" flip="none" algn="tl"/>
          </a:blipFill>
          <a:ln w="28575" cmpd="sng">
            <a:solidFill>
              <a:srgbClr val="FF0000"/>
            </a:solidFill>
          </a:ln>
          <a:effectLst>
            <a:outerShdw blurRad="203200" dist="254000" dir="2700000" algn="tl" rotWithShape="0">
              <a:srgbClr val="000000">
                <a:alpha val="50000"/>
              </a:srgbClr>
            </a:outerShdw>
          </a:effectLst>
          <a:scene3d>
            <a:camera prst="obliqueTopRigh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20" name="Straight Connector 219"/>
          <p:cNvCxnSpPr>
            <a:stCxn id="219" idx="2"/>
            <a:endCxn id="203" idx="6"/>
          </p:cNvCxnSpPr>
          <p:nvPr/>
        </p:nvCxnSpPr>
        <p:spPr>
          <a:xfrm flipH="1">
            <a:off x="3696192" y="4963993"/>
            <a:ext cx="1023501" cy="1134"/>
          </a:xfrm>
          <a:prstGeom prst="line">
            <a:avLst/>
          </a:prstGeom>
          <a:ln w="38100" cmpd="sng">
            <a:solidFill>
              <a:schemeClr val="bg1">
                <a:lumMod val="50000"/>
              </a:schemeClr>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216271" y="3072939"/>
            <a:ext cx="1360637" cy="800219"/>
          </a:xfrm>
          <a:prstGeom prst="rect">
            <a:avLst/>
          </a:prstGeom>
          <a:noFill/>
        </p:spPr>
        <p:txBody>
          <a:bodyPr wrap="square" rtlCol="0">
            <a:spAutoFit/>
          </a:bodyPr>
          <a:lstStyle/>
          <a:p>
            <a:pPr algn="r"/>
            <a:r>
              <a:rPr lang="en-US" sz="1600" b="1" dirty="0" err="1" smtClean="0">
                <a:solidFill>
                  <a:prstClr val="black"/>
                </a:solidFill>
                <a:latin typeface="News Gothic MT"/>
                <a:cs typeface="News Gothic MT"/>
              </a:rPr>
              <a:t>NetherLight</a:t>
            </a:r>
            <a:endParaRPr lang="en-US" sz="1600" b="1" dirty="0" smtClean="0">
              <a:solidFill>
                <a:prstClr val="black"/>
              </a:solidFill>
              <a:latin typeface="News Gothic MT"/>
              <a:cs typeface="News Gothic MT"/>
            </a:endParaRPr>
          </a:p>
          <a:p>
            <a:pPr algn="r"/>
            <a:r>
              <a:rPr lang="en-US" sz="1600" dirty="0" err="1" smtClean="0">
                <a:solidFill>
                  <a:prstClr val="black"/>
                </a:solidFill>
                <a:latin typeface="News Gothic MT"/>
                <a:cs typeface="News Gothic MT"/>
              </a:rPr>
              <a:t>OpenDRAC</a:t>
            </a:r>
            <a:endParaRPr lang="en-US" sz="1600" dirty="0" smtClean="0">
              <a:solidFill>
                <a:prstClr val="black"/>
              </a:solidFill>
              <a:latin typeface="News Gothic MT"/>
              <a:cs typeface="News Gothic MT"/>
            </a:endParaRPr>
          </a:p>
          <a:p>
            <a:pPr algn="ctr"/>
            <a:r>
              <a:rPr lang="en-US" sz="1400" dirty="0" smtClean="0">
                <a:solidFill>
                  <a:prstClr val="black"/>
                </a:solidFill>
                <a:latin typeface="News Gothic MT"/>
                <a:cs typeface="News Gothic MT"/>
              </a:rPr>
              <a:t>       AMS     </a:t>
            </a:r>
          </a:p>
        </p:txBody>
      </p:sp>
      <p:grpSp>
        <p:nvGrpSpPr>
          <p:cNvPr id="198" name="Group 197"/>
          <p:cNvGrpSpPr/>
          <p:nvPr/>
        </p:nvGrpSpPr>
        <p:grpSpPr>
          <a:xfrm>
            <a:off x="2928193" y="4713822"/>
            <a:ext cx="848138" cy="491726"/>
            <a:chOff x="7857579" y="5416458"/>
            <a:chExt cx="848138" cy="491726"/>
          </a:xfrm>
          <a:effectLst>
            <a:outerShdw blurRad="203200" dist="254000" dir="2700000" algn="tl" rotWithShape="0">
              <a:srgbClr val="000000">
                <a:alpha val="50000"/>
              </a:srgbClr>
            </a:outerShdw>
          </a:effectLst>
        </p:grpSpPr>
        <p:sp>
          <p:nvSpPr>
            <p:cNvPr id="199" name="Oval 198"/>
            <p:cNvSpPr/>
            <p:nvPr/>
          </p:nvSpPr>
          <p:spPr>
            <a:xfrm>
              <a:off x="7857579" y="5539030"/>
              <a:ext cx="848138" cy="257465"/>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01" name="Oval 200"/>
            <p:cNvSpPr/>
            <p:nvPr/>
          </p:nvSpPr>
          <p:spPr>
            <a:xfrm>
              <a:off x="8202408"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02" name="Oval 201"/>
            <p:cNvSpPr/>
            <p:nvPr/>
          </p:nvSpPr>
          <p:spPr>
            <a:xfrm>
              <a:off x="7970712"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03" name="Oval 202"/>
            <p:cNvSpPr/>
            <p:nvPr/>
          </p:nvSpPr>
          <p:spPr>
            <a:xfrm>
              <a:off x="7942743" y="5539030"/>
              <a:ext cx="682835" cy="257465"/>
            </a:xfrm>
            <a:prstGeom prst="ellips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grpSp>
      <p:sp>
        <p:nvSpPr>
          <p:cNvPr id="294" name="TextBox 293"/>
          <p:cNvSpPr txBox="1"/>
          <p:nvPr/>
        </p:nvSpPr>
        <p:spPr>
          <a:xfrm>
            <a:off x="4408357" y="5138220"/>
            <a:ext cx="1277213" cy="584776"/>
          </a:xfrm>
          <a:prstGeom prst="rect">
            <a:avLst/>
          </a:prstGeom>
          <a:noFill/>
        </p:spPr>
        <p:txBody>
          <a:bodyPr wrap="none" rtlCol="0">
            <a:spAutoFit/>
          </a:bodyPr>
          <a:lstStyle/>
          <a:p>
            <a:r>
              <a:rPr lang="en-US" sz="1600" b="1" dirty="0" smtClean="0">
                <a:solidFill>
                  <a:prstClr val="black"/>
                </a:solidFill>
                <a:latin typeface="News Gothic MT"/>
                <a:cs typeface="News Gothic MT"/>
              </a:rPr>
              <a:t>US-</a:t>
            </a:r>
            <a:r>
              <a:rPr lang="en-US" sz="1600" b="1" dirty="0" err="1" smtClean="0">
                <a:solidFill>
                  <a:prstClr val="black"/>
                </a:solidFill>
                <a:latin typeface="News Gothic MT"/>
                <a:cs typeface="News Gothic MT"/>
              </a:rPr>
              <a:t>LHCnet</a:t>
            </a:r>
            <a:endParaRPr lang="en-US" sz="1600" b="1" dirty="0" smtClean="0">
              <a:solidFill>
                <a:prstClr val="black"/>
              </a:solidFill>
              <a:latin typeface="News Gothic MT"/>
              <a:cs typeface="News Gothic MT"/>
            </a:endParaRPr>
          </a:p>
          <a:p>
            <a:r>
              <a:rPr lang="en-US" sz="1600" dirty="0" smtClean="0">
                <a:solidFill>
                  <a:prstClr val="black"/>
                </a:solidFill>
                <a:latin typeface="News Gothic MT"/>
                <a:cs typeface="News Gothic MT"/>
              </a:rPr>
              <a:t>OSCARS</a:t>
            </a:r>
          </a:p>
        </p:txBody>
      </p:sp>
      <p:cxnSp>
        <p:nvCxnSpPr>
          <p:cNvPr id="295" name="Straight Connector 294"/>
          <p:cNvCxnSpPr>
            <a:stCxn id="111" idx="2"/>
            <a:endCxn id="73" idx="6"/>
          </p:cNvCxnSpPr>
          <p:nvPr/>
        </p:nvCxnSpPr>
        <p:spPr>
          <a:xfrm flipH="1" flipV="1">
            <a:off x="6981569" y="2703725"/>
            <a:ext cx="754748" cy="11721"/>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a:stCxn id="27" idx="2"/>
            <a:endCxn id="186" idx="6"/>
          </p:cNvCxnSpPr>
          <p:nvPr/>
        </p:nvCxnSpPr>
        <p:spPr>
          <a:xfrm flipH="1" flipV="1">
            <a:off x="6981569" y="4945889"/>
            <a:ext cx="754748" cy="2747"/>
          </a:xfrm>
          <a:prstGeom prst="line">
            <a:avLst/>
          </a:prstGeom>
          <a:ln w="57150" cmpd="sng">
            <a:solidFill>
              <a:schemeClr val="tx1"/>
            </a:solidFill>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a:stCxn id="219" idx="1"/>
            <a:endCxn id="25" idx="5"/>
          </p:cNvCxnSpPr>
          <p:nvPr/>
        </p:nvCxnSpPr>
        <p:spPr>
          <a:xfrm flipH="1" flipV="1">
            <a:off x="3477367" y="3985088"/>
            <a:ext cx="1342325" cy="887877"/>
          </a:xfrm>
          <a:prstGeom prst="line">
            <a:avLst/>
          </a:prstGeom>
          <a:ln w="38100" cmpd="sng">
            <a:solidFill>
              <a:schemeClr val="bg1">
                <a:lumMod val="50000"/>
              </a:schemeClr>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a:stCxn id="171" idx="3"/>
            <a:endCxn id="219" idx="7"/>
          </p:cNvCxnSpPr>
          <p:nvPr/>
        </p:nvCxnSpPr>
        <p:spPr>
          <a:xfrm flipH="1">
            <a:off x="5302529" y="3991168"/>
            <a:ext cx="1121859" cy="881797"/>
          </a:xfrm>
          <a:prstGeom prst="line">
            <a:avLst/>
          </a:prstGeom>
          <a:ln w="38100" cmpd="sng">
            <a:solidFill>
              <a:schemeClr val="bg1">
                <a:lumMod val="50000"/>
              </a:schemeClr>
            </a:solidFill>
            <a:prstDash val="sysDash"/>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grpSp>
        <p:nvGrpSpPr>
          <p:cNvPr id="213" name="Group 212"/>
          <p:cNvGrpSpPr/>
          <p:nvPr/>
        </p:nvGrpSpPr>
        <p:grpSpPr>
          <a:xfrm>
            <a:off x="4634529" y="4712688"/>
            <a:ext cx="848138" cy="491726"/>
            <a:chOff x="7857579" y="5416458"/>
            <a:chExt cx="848138" cy="491726"/>
          </a:xfrm>
          <a:effectLst>
            <a:outerShdw blurRad="203200" dist="254000" dir="2700000" algn="tl" rotWithShape="0">
              <a:srgbClr val="000000">
                <a:alpha val="50000"/>
              </a:srgbClr>
            </a:outerShdw>
          </a:effectLst>
        </p:grpSpPr>
        <p:sp>
          <p:nvSpPr>
            <p:cNvPr id="216" name="Oval 215"/>
            <p:cNvSpPr/>
            <p:nvPr/>
          </p:nvSpPr>
          <p:spPr>
            <a:xfrm>
              <a:off x="7857579" y="5539030"/>
              <a:ext cx="848138" cy="257465"/>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17" name="Oval 216"/>
            <p:cNvSpPr/>
            <p:nvPr/>
          </p:nvSpPr>
          <p:spPr>
            <a:xfrm>
              <a:off x="8202408"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18" name="Oval 217"/>
            <p:cNvSpPr/>
            <p:nvPr/>
          </p:nvSpPr>
          <p:spPr>
            <a:xfrm>
              <a:off x="7970712"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219" name="Oval 218"/>
            <p:cNvSpPr/>
            <p:nvPr/>
          </p:nvSpPr>
          <p:spPr>
            <a:xfrm>
              <a:off x="7942743" y="5539030"/>
              <a:ext cx="682835" cy="257465"/>
            </a:xfrm>
            <a:prstGeom prst="ellips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grpSp>
      <p:sp>
        <p:nvSpPr>
          <p:cNvPr id="320" name="Oval 319"/>
          <p:cNvSpPr/>
          <p:nvPr/>
        </p:nvSpPr>
        <p:spPr>
          <a:xfrm>
            <a:off x="1149015" y="1520288"/>
            <a:ext cx="385479" cy="361419"/>
          </a:xfrm>
          <a:prstGeom prst="ellipse">
            <a:avLst/>
          </a:prstGeom>
          <a:gradFill flip="none" rotWithShape="1">
            <a:gsLst>
              <a:gs pos="45000">
                <a:srgbClr val="3366FF"/>
              </a:gs>
              <a:gs pos="69000">
                <a:schemeClr val="accent4">
                  <a:lumMod val="60000"/>
                  <a:lumOff val="40000"/>
                </a:schemeClr>
              </a:gs>
            </a:gsLst>
            <a:lin ang="0" scaled="1"/>
            <a:tileRect/>
          </a:gradFill>
          <a:ln>
            <a:solidFill>
              <a:srgbClr val="000000"/>
            </a:solidFill>
          </a:ln>
          <a:effectLst>
            <a:outerShdw blurRad="203200" dist="254000" dir="2700000" algn="tl"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rgbClr val="520053"/>
              </a:solidFill>
              <a:latin typeface="News Gothic MT"/>
              <a:cs typeface="News Gothic MT"/>
            </a:endParaRPr>
          </a:p>
        </p:txBody>
      </p:sp>
      <p:cxnSp>
        <p:nvCxnSpPr>
          <p:cNvPr id="110" name="Straight Connector 109"/>
          <p:cNvCxnSpPr>
            <a:stCxn id="171" idx="4"/>
            <a:endCxn id="185" idx="0"/>
          </p:cNvCxnSpPr>
          <p:nvPr/>
        </p:nvCxnSpPr>
        <p:spPr>
          <a:xfrm flipH="1">
            <a:off x="6560013" y="4044097"/>
            <a:ext cx="663" cy="773059"/>
          </a:xfrm>
          <a:prstGeom prst="line">
            <a:avLst/>
          </a:prstGeom>
          <a:ln w="57150" cmpd="sng">
            <a:solidFill>
              <a:schemeClr val="tx1"/>
            </a:solidFill>
            <a:prstDash val="solid"/>
          </a:ln>
          <a:effectLst>
            <a:outerShdw blurRad="203200" dist="254000" dir="2700000" algn="tl" rotWithShape="0">
              <a:srgbClr val="000000">
                <a:alpha val="50000"/>
              </a:srgbClr>
            </a:outerShdw>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6133431" y="4694584"/>
            <a:ext cx="848138" cy="491726"/>
            <a:chOff x="7857579" y="5416458"/>
            <a:chExt cx="848138" cy="491726"/>
          </a:xfrm>
          <a:effectLst>
            <a:outerShdw blurRad="203200" dist="254000" dir="2700000" algn="tl" rotWithShape="0">
              <a:srgbClr val="000000">
                <a:alpha val="50000"/>
              </a:srgbClr>
            </a:outerShdw>
          </a:effectLst>
        </p:grpSpPr>
        <p:sp>
          <p:nvSpPr>
            <p:cNvPr id="186" name="Oval 185"/>
            <p:cNvSpPr/>
            <p:nvPr/>
          </p:nvSpPr>
          <p:spPr>
            <a:xfrm>
              <a:off x="7857579" y="5539030"/>
              <a:ext cx="848138" cy="257465"/>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83" name="Oval 182"/>
            <p:cNvSpPr/>
            <p:nvPr/>
          </p:nvSpPr>
          <p:spPr>
            <a:xfrm>
              <a:off x="8202408"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95" name="Oval 194"/>
            <p:cNvSpPr/>
            <p:nvPr/>
          </p:nvSpPr>
          <p:spPr>
            <a:xfrm>
              <a:off x="7970712" y="5416458"/>
              <a:ext cx="385479" cy="491726"/>
            </a:xfrm>
            <a:prstGeom prst="ellipse">
              <a:avLst/>
            </a:prstGeom>
            <a:solidFill>
              <a:srgbClr val="33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sp>
          <p:nvSpPr>
            <p:cNvPr id="185" name="Oval 184"/>
            <p:cNvSpPr/>
            <p:nvPr/>
          </p:nvSpPr>
          <p:spPr>
            <a:xfrm>
              <a:off x="7942743" y="5539030"/>
              <a:ext cx="682835" cy="257465"/>
            </a:xfrm>
            <a:prstGeom prst="ellips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latin typeface="News Gothic MT"/>
                <a:cs typeface="News Gothic MT"/>
              </a:endParaRPr>
            </a:p>
          </p:txBody>
        </p:sp>
      </p:grpSp>
    </p:spTree>
    <p:extLst>
      <p:ext uri="{BB962C8B-B14F-4D97-AF65-F5344CB8AC3E}">
        <p14:creationId xmlns:p14="http://schemas.microsoft.com/office/powerpoint/2010/main" val="3041432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360" y="297899"/>
            <a:ext cx="6732240" cy="611455"/>
          </a:xfrm>
        </p:spPr>
        <p:txBody>
          <a:bodyPr/>
          <a:lstStyle/>
          <a:p>
            <a:r>
              <a:rPr lang="en-US" sz="2800" dirty="0" smtClean="0"/>
              <a:t>Automation by NSI: </a:t>
            </a:r>
            <a:endParaRPr lang="en-US" sz="2800" dirty="0"/>
          </a:p>
        </p:txBody>
      </p:sp>
      <p:sp>
        <p:nvSpPr>
          <p:cNvPr id="3" name="Content Placeholder 2"/>
          <p:cNvSpPr>
            <a:spLocks noGrp="1"/>
          </p:cNvSpPr>
          <p:nvPr>
            <p:ph idx="1"/>
          </p:nvPr>
        </p:nvSpPr>
        <p:spPr>
          <a:xfrm>
            <a:off x="978888" y="1057778"/>
            <a:ext cx="7163908" cy="5486574"/>
          </a:xfrm>
        </p:spPr>
        <p:txBody>
          <a:bodyPr>
            <a:normAutofit/>
          </a:bodyPr>
          <a:lstStyle/>
          <a:p>
            <a:r>
              <a:rPr lang="en-US" sz="2400" dirty="0"/>
              <a:t>Software </a:t>
            </a:r>
            <a:r>
              <a:rPr lang="en-US" sz="2400" dirty="0" smtClean="0"/>
              <a:t>Implementations</a:t>
            </a:r>
          </a:p>
          <a:p>
            <a:pPr lvl="1">
              <a:lnSpc>
                <a:spcPct val="70000"/>
              </a:lnSpc>
            </a:pPr>
            <a:r>
              <a:rPr lang="en-US" sz="2000" b="1" i="1" dirty="0" err="1" smtClean="0"/>
              <a:t>OpenNSA</a:t>
            </a:r>
            <a:r>
              <a:rPr lang="en-US" sz="2000" dirty="0" smtClean="0"/>
              <a:t> – NORDUnet (Copenhagen, DK)</a:t>
            </a:r>
          </a:p>
          <a:p>
            <a:pPr lvl="1">
              <a:lnSpc>
                <a:spcPct val="70000"/>
              </a:lnSpc>
            </a:pPr>
            <a:r>
              <a:rPr lang="en-US" sz="2000" b="1" i="1" dirty="0" err="1" smtClean="0"/>
              <a:t>OpenDRAC</a:t>
            </a:r>
            <a:r>
              <a:rPr lang="en-US" sz="2000" dirty="0" smtClean="0"/>
              <a:t> – SURFnet (Amsterdam, NL)</a:t>
            </a:r>
          </a:p>
          <a:p>
            <a:pPr lvl="1">
              <a:lnSpc>
                <a:spcPct val="70000"/>
              </a:lnSpc>
            </a:pPr>
            <a:r>
              <a:rPr lang="en-US" sz="2000" b="1" i="1" dirty="0" smtClean="0"/>
              <a:t>G-LAMBDA-A  </a:t>
            </a:r>
            <a:r>
              <a:rPr lang="en-US" sz="2000" dirty="0" smtClean="0"/>
              <a:t>-  AIST (Tsukuba, JP)</a:t>
            </a:r>
          </a:p>
          <a:p>
            <a:pPr lvl="1">
              <a:lnSpc>
                <a:spcPct val="70000"/>
              </a:lnSpc>
            </a:pPr>
            <a:r>
              <a:rPr lang="en-US" sz="2000" b="1" i="1" dirty="0" smtClean="0"/>
              <a:t>G-LAMBDA</a:t>
            </a:r>
            <a:r>
              <a:rPr lang="en-US" sz="2000" b="1" dirty="0" smtClean="0"/>
              <a:t>-K </a:t>
            </a:r>
            <a:r>
              <a:rPr lang="en-US" sz="2000" dirty="0" smtClean="0"/>
              <a:t>– KDDI Labs (</a:t>
            </a:r>
            <a:r>
              <a:rPr lang="en-US" sz="2000" dirty="0" err="1" smtClean="0"/>
              <a:t>Fujimino</a:t>
            </a:r>
            <a:r>
              <a:rPr lang="en-US" sz="2000" dirty="0" smtClean="0"/>
              <a:t>, JP)</a:t>
            </a:r>
            <a:r>
              <a:rPr lang="en-US" sz="2000" b="1" i="1" dirty="0"/>
              <a:t> </a:t>
            </a:r>
            <a:endParaRPr lang="en-US" sz="2000" b="1" i="1" dirty="0" smtClean="0"/>
          </a:p>
          <a:p>
            <a:pPr lvl="1">
              <a:lnSpc>
                <a:spcPct val="70000"/>
              </a:lnSpc>
            </a:pPr>
            <a:r>
              <a:rPr lang="en-US" sz="2000" b="1" i="1" dirty="0" err="1" smtClean="0"/>
              <a:t>AutoBAHN</a:t>
            </a:r>
            <a:r>
              <a:rPr lang="en-US" sz="2000" dirty="0" smtClean="0"/>
              <a:t> </a:t>
            </a:r>
            <a:r>
              <a:rPr lang="en-US" sz="2000" dirty="0"/>
              <a:t>– GEANT (Poznan, PL</a:t>
            </a:r>
            <a:r>
              <a:rPr lang="en-US" sz="2000" dirty="0" smtClean="0"/>
              <a:t>)</a:t>
            </a:r>
          </a:p>
          <a:p>
            <a:pPr lvl="1">
              <a:lnSpc>
                <a:spcPct val="70000"/>
              </a:lnSpc>
            </a:pPr>
            <a:r>
              <a:rPr lang="en-US" sz="2000" b="1" i="1" dirty="0" err="1" smtClean="0"/>
              <a:t>DynamicKL</a:t>
            </a:r>
            <a:r>
              <a:rPr lang="en-US" sz="2000" dirty="0" smtClean="0"/>
              <a:t> – KISTI (</a:t>
            </a:r>
            <a:r>
              <a:rPr lang="en-US" sz="2000" dirty="0" err="1" smtClean="0"/>
              <a:t>Daejeon</a:t>
            </a:r>
            <a:r>
              <a:rPr lang="en-US" sz="2000" dirty="0" smtClean="0"/>
              <a:t>, KR)</a:t>
            </a:r>
          </a:p>
          <a:p>
            <a:pPr lvl="1">
              <a:lnSpc>
                <a:spcPct val="70000"/>
              </a:lnSpc>
            </a:pPr>
            <a:r>
              <a:rPr lang="en-US" sz="2000" b="1" i="1" dirty="0" smtClean="0"/>
              <a:t>OSCARS</a:t>
            </a:r>
            <a:r>
              <a:rPr lang="en-US" sz="2000" dirty="0" smtClean="0"/>
              <a:t> – ESnet (Berkeley, US) </a:t>
            </a:r>
            <a:endParaRPr lang="en-US" sz="2400" dirty="0"/>
          </a:p>
          <a:p>
            <a:r>
              <a:rPr lang="en-US" sz="2400" dirty="0" smtClean="0"/>
              <a:t>Hardware/NRMs covered:</a:t>
            </a:r>
          </a:p>
          <a:p>
            <a:pPr lvl="1">
              <a:lnSpc>
                <a:spcPct val="70000"/>
              </a:lnSpc>
            </a:pPr>
            <a:r>
              <a:rPr lang="en-US" sz="2000" dirty="0" smtClean="0"/>
              <a:t>Juniper / “</a:t>
            </a:r>
            <a:r>
              <a:rPr lang="en-US" sz="2000" dirty="0" err="1" smtClean="0"/>
              <a:t>JunOS</a:t>
            </a:r>
            <a:r>
              <a:rPr lang="en-US" sz="2000" dirty="0" smtClean="0"/>
              <a:t>” : L2 </a:t>
            </a:r>
            <a:r>
              <a:rPr lang="en-US" sz="2000" dirty="0"/>
              <a:t>&amp;</a:t>
            </a:r>
            <a:r>
              <a:rPr lang="en-US" sz="2000" dirty="0" smtClean="0"/>
              <a:t> MPLS provisioning  - </a:t>
            </a:r>
            <a:r>
              <a:rPr lang="en-US" sz="2000" b="1" dirty="0" err="1" smtClean="0"/>
              <a:t>OpenNSA</a:t>
            </a:r>
            <a:r>
              <a:rPr lang="en-US" sz="2000" dirty="0" smtClean="0"/>
              <a:t> </a:t>
            </a:r>
            <a:endParaRPr lang="en-US" sz="2000" dirty="0"/>
          </a:p>
          <a:p>
            <a:pPr lvl="1">
              <a:lnSpc>
                <a:spcPct val="70000"/>
              </a:lnSpc>
            </a:pPr>
            <a:r>
              <a:rPr lang="en-US" sz="2000" dirty="0" smtClean="0"/>
              <a:t>Brocade:  L2 switching - </a:t>
            </a:r>
            <a:r>
              <a:rPr lang="en-US" sz="2000" b="1" dirty="0" err="1" smtClean="0"/>
              <a:t>AutoBAHN</a:t>
            </a:r>
            <a:r>
              <a:rPr lang="en-US" sz="2000" dirty="0" smtClean="0"/>
              <a:t>, </a:t>
            </a:r>
            <a:r>
              <a:rPr lang="en-US" sz="2000" b="1" dirty="0" err="1" smtClean="0">
                <a:solidFill>
                  <a:srgbClr val="000090"/>
                </a:solidFill>
              </a:rPr>
              <a:t>OpenNSA</a:t>
            </a:r>
            <a:endParaRPr lang="en-US" sz="2000" dirty="0" smtClean="0">
              <a:solidFill>
                <a:srgbClr val="7F7F7F"/>
              </a:solidFill>
            </a:endParaRPr>
          </a:p>
          <a:p>
            <a:pPr lvl="1">
              <a:lnSpc>
                <a:spcPct val="70000"/>
              </a:lnSpc>
            </a:pPr>
            <a:r>
              <a:rPr lang="en-US" sz="2000" dirty="0" smtClean="0"/>
              <a:t>Ciena (Nortel) SDH &amp; L2 switching – </a:t>
            </a:r>
            <a:r>
              <a:rPr lang="en-US" sz="2000" b="1" dirty="0" err="1" smtClean="0"/>
              <a:t>OpenDRAC</a:t>
            </a:r>
            <a:endParaRPr lang="en-US" sz="2000" b="1" dirty="0" smtClean="0"/>
          </a:p>
          <a:p>
            <a:pPr lvl="1">
              <a:lnSpc>
                <a:spcPct val="70000"/>
              </a:lnSpc>
            </a:pPr>
            <a:r>
              <a:rPr lang="en-US" sz="2000" dirty="0" smtClean="0"/>
              <a:t>Dell L2, NTT optical:  </a:t>
            </a:r>
            <a:r>
              <a:rPr lang="en-US" sz="2000" b="1" dirty="0" smtClean="0"/>
              <a:t>G-LAMBDA-A</a:t>
            </a:r>
          </a:p>
          <a:p>
            <a:pPr lvl="1">
              <a:lnSpc>
                <a:spcPct val="70000"/>
              </a:lnSpc>
            </a:pPr>
            <a:r>
              <a:rPr lang="en-US" sz="2000" dirty="0" smtClean="0"/>
              <a:t>Force10:  L2 switching – </a:t>
            </a:r>
            <a:r>
              <a:rPr lang="en-US" sz="2000" b="1" dirty="0" err="1" smtClean="0">
                <a:solidFill>
                  <a:srgbClr val="000090"/>
                </a:solidFill>
              </a:rPr>
              <a:t>OpenNSA</a:t>
            </a:r>
            <a:endParaRPr lang="en-US" sz="2000" dirty="0" smtClean="0">
              <a:solidFill>
                <a:srgbClr val="000000"/>
              </a:solidFill>
            </a:endParaRPr>
          </a:p>
          <a:p>
            <a:pPr lvl="1">
              <a:lnSpc>
                <a:spcPct val="70000"/>
              </a:lnSpc>
            </a:pPr>
            <a:r>
              <a:rPr lang="en-US" sz="2000" dirty="0" err="1" smtClean="0">
                <a:solidFill>
                  <a:schemeClr val="bg2">
                    <a:lumMod val="25000"/>
                  </a:schemeClr>
                </a:solidFill>
              </a:rPr>
              <a:t>Argia</a:t>
            </a:r>
            <a:r>
              <a:rPr lang="en-US" sz="2000" dirty="0" smtClean="0">
                <a:solidFill>
                  <a:schemeClr val="bg2">
                    <a:lumMod val="25000"/>
                  </a:schemeClr>
                </a:solidFill>
              </a:rPr>
              <a:t>: L2 Switching </a:t>
            </a:r>
            <a:r>
              <a:rPr lang="en-US" sz="2000" dirty="0" smtClean="0">
                <a:solidFill>
                  <a:srgbClr val="000000"/>
                </a:solidFill>
              </a:rPr>
              <a:t>- </a:t>
            </a:r>
            <a:r>
              <a:rPr lang="en-US" sz="2000" b="1" dirty="0" err="1" smtClean="0">
                <a:solidFill>
                  <a:srgbClr val="000090"/>
                </a:solidFill>
              </a:rPr>
              <a:t>OpenNSA</a:t>
            </a:r>
            <a:endParaRPr lang="en-US" sz="2000" b="1" dirty="0" smtClean="0">
              <a:solidFill>
                <a:srgbClr val="000090"/>
              </a:solidFill>
            </a:endParaRPr>
          </a:p>
          <a:p>
            <a:pPr lvl="1">
              <a:lnSpc>
                <a:spcPct val="70000"/>
              </a:lnSpc>
            </a:pPr>
            <a:r>
              <a:rPr lang="en-US" sz="2000" dirty="0" smtClean="0"/>
              <a:t>Ciena NMS – </a:t>
            </a:r>
            <a:r>
              <a:rPr lang="en-US" sz="2000" dirty="0" smtClean="0">
                <a:solidFill>
                  <a:schemeClr val="bg1">
                    <a:lumMod val="50000"/>
                  </a:schemeClr>
                </a:solidFill>
              </a:rPr>
              <a:t>DRAC (TBD)</a:t>
            </a:r>
          </a:p>
          <a:p>
            <a:pPr lvl="1">
              <a:lnSpc>
                <a:spcPct val="70000"/>
              </a:lnSpc>
            </a:pPr>
            <a:endParaRPr lang="en-US" sz="2000" dirty="0" smtClean="0">
              <a:solidFill>
                <a:schemeClr val="bg1">
                  <a:lumMod val="50000"/>
                </a:schemeClr>
              </a:solidFill>
            </a:endParaRPr>
          </a:p>
          <a:p>
            <a:pPr lvl="1">
              <a:lnSpc>
                <a:spcPct val="70000"/>
              </a:lnSpc>
            </a:pPr>
            <a:endParaRPr lang="en-US" sz="2000" dirty="0"/>
          </a:p>
          <a:p>
            <a:pPr>
              <a:lnSpc>
                <a:spcPct val="70000"/>
              </a:lnSpc>
            </a:pPr>
            <a:endParaRPr lang="en-US" sz="2000" dirty="0"/>
          </a:p>
        </p:txBody>
      </p:sp>
    </p:spTree>
    <p:extLst>
      <p:ext uri="{BB962C8B-B14F-4D97-AF65-F5344CB8AC3E}">
        <p14:creationId xmlns:p14="http://schemas.microsoft.com/office/powerpoint/2010/main" val="78978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682663"/>
          </a:xfrm>
        </p:spPr>
        <p:txBody>
          <a:bodyPr/>
          <a:lstStyle/>
          <a:p>
            <a:r>
              <a:rPr lang="en-US" sz="2800" dirty="0" smtClean="0">
                <a:solidFill>
                  <a:srgbClr val="000066"/>
                </a:solidFill>
              </a:rPr>
              <a:t>Initial monitoring &amp; visualization</a:t>
            </a:r>
            <a:endParaRPr lang="en-US" sz="2800" dirty="0">
              <a:solidFill>
                <a:srgbClr val="000066"/>
              </a:solidFill>
            </a:endParaRPr>
          </a:p>
        </p:txBody>
      </p:sp>
      <p:pic>
        <p:nvPicPr>
          <p:cNvPr id="7" name="Picture 6" descr="Grabwind AutoEarth 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20991"/>
            <a:ext cx="4279900" cy="2840057"/>
          </a:xfrm>
          <a:prstGeom prst="rect">
            <a:avLst/>
          </a:prstGeom>
        </p:spPr>
      </p:pic>
      <p:pic>
        <p:nvPicPr>
          <p:cNvPr id="6" name="Picture 5" descr="Grabscreen Mon Kddi-Northernlight .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236" y="3933056"/>
            <a:ext cx="4258997" cy="2661873"/>
          </a:xfrm>
          <a:prstGeom prst="rect">
            <a:avLst/>
          </a:prstGeom>
        </p:spPr>
      </p:pic>
      <p:sp>
        <p:nvSpPr>
          <p:cNvPr id="8" name="TextBox 7"/>
          <p:cNvSpPr txBox="1"/>
          <p:nvPr/>
        </p:nvSpPr>
        <p:spPr>
          <a:xfrm>
            <a:off x="5130800" y="1967131"/>
            <a:ext cx="3534566" cy="707886"/>
          </a:xfrm>
          <a:prstGeom prst="rect">
            <a:avLst/>
          </a:prstGeom>
          <a:noFill/>
        </p:spPr>
        <p:txBody>
          <a:bodyPr wrap="none" rtlCol="0">
            <a:spAutoFit/>
          </a:bodyPr>
          <a:lstStyle/>
          <a:p>
            <a:r>
              <a:rPr lang="en-US" sz="2000" dirty="0" smtClean="0">
                <a:solidFill>
                  <a:srgbClr val="000066"/>
                </a:solidFill>
              </a:rPr>
              <a:t>“Automated Earth” </a:t>
            </a:r>
            <a:r>
              <a:rPr lang="en-US" sz="2000" dirty="0" err="1" smtClean="0">
                <a:solidFill>
                  <a:srgbClr val="000066"/>
                </a:solidFill>
              </a:rPr>
              <a:t>viz</a:t>
            </a:r>
            <a:endParaRPr lang="en-US" sz="2000" dirty="0" smtClean="0">
              <a:solidFill>
                <a:srgbClr val="000066"/>
              </a:solidFill>
            </a:endParaRPr>
          </a:p>
          <a:p>
            <a:r>
              <a:rPr lang="en-US" sz="2000" dirty="0" smtClean="0">
                <a:solidFill>
                  <a:srgbClr val="000066"/>
                </a:solidFill>
              </a:rPr>
              <a:t>(</a:t>
            </a:r>
            <a:r>
              <a:rPr lang="en-US" sz="2000" dirty="0" err="1" smtClean="0">
                <a:solidFill>
                  <a:srgbClr val="000066"/>
                </a:solidFill>
              </a:rPr>
              <a:t>Takatoshi</a:t>
            </a:r>
            <a:r>
              <a:rPr lang="en-US" sz="2000" dirty="0" smtClean="0">
                <a:solidFill>
                  <a:srgbClr val="000066"/>
                </a:solidFill>
              </a:rPr>
              <a:t> Ikeda, KDDI-Labs) </a:t>
            </a:r>
            <a:endParaRPr lang="en-US" sz="2000" dirty="0">
              <a:solidFill>
                <a:srgbClr val="000066"/>
              </a:solidFill>
            </a:endParaRPr>
          </a:p>
        </p:txBody>
      </p:sp>
      <p:sp>
        <p:nvSpPr>
          <p:cNvPr id="9" name="TextBox 8"/>
          <p:cNvSpPr txBox="1"/>
          <p:nvPr/>
        </p:nvSpPr>
        <p:spPr>
          <a:xfrm>
            <a:off x="6190408" y="4166636"/>
            <a:ext cx="2667442" cy="707886"/>
          </a:xfrm>
          <a:prstGeom prst="rect">
            <a:avLst/>
          </a:prstGeom>
          <a:noFill/>
        </p:spPr>
        <p:txBody>
          <a:bodyPr wrap="none" rtlCol="0">
            <a:spAutoFit/>
          </a:bodyPr>
          <a:lstStyle/>
          <a:p>
            <a:r>
              <a:rPr lang="en-US" sz="2000" dirty="0" smtClean="0">
                <a:solidFill>
                  <a:srgbClr val="000066"/>
                </a:solidFill>
              </a:rPr>
              <a:t>“Status Monitor” </a:t>
            </a:r>
            <a:r>
              <a:rPr lang="en-US" sz="2000" dirty="0" err="1" smtClean="0">
                <a:solidFill>
                  <a:srgbClr val="000066"/>
                </a:solidFill>
              </a:rPr>
              <a:t>viz</a:t>
            </a:r>
            <a:endParaRPr lang="en-US" sz="2000" dirty="0" smtClean="0">
              <a:solidFill>
                <a:srgbClr val="000066"/>
              </a:solidFill>
            </a:endParaRPr>
          </a:p>
          <a:p>
            <a:r>
              <a:rPr lang="en-US" sz="2000" dirty="0" smtClean="0">
                <a:solidFill>
                  <a:srgbClr val="000066"/>
                </a:solidFill>
              </a:rPr>
              <a:t>(Tomohiro </a:t>
            </a:r>
            <a:r>
              <a:rPr lang="en-US" sz="2000" dirty="0" err="1" smtClean="0">
                <a:solidFill>
                  <a:srgbClr val="000066"/>
                </a:solidFill>
              </a:rPr>
              <a:t>Kudoh</a:t>
            </a:r>
            <a:r>
              <a:rPr lang="en-US" sz="2000" dirty="0" smtClean="0">
                <a:solidFill>
                  <a:srgbClr val="000066"/>
                </a:solidFill>
              </a:rPr>
              <a:t>, AIST) </a:t>
            </a:r>
            <a:endParaRPr lang="en-US" sz="2000" dirty="0">
              <a:solidFill>
                <a:srgbClr val="000066"/>
              </a:solidFill>
            </a:endParaRPr>
          </a:p>
        </p:txBody>
      </p:sp>
    </p:spTree>
    <p:extLst>
      <p:ext uri="{BB962C8B-B14F-4D97-AF65-F5344CB8AC3E}">
        <p14:creationId xmlns:p14="http://schemas.microsoft.com/office/powerpoint/2010/main" val="216215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a:xfrm>
            <a:off x="685800" y="1285875"/>
            <a:ext cx="8216900" cy="4786313"/>
          </a:xfrm>
        </p:spPr>
        <p:txBody>
          <a:bodyPr/>
          <a:lstStyle/>
          <a:p>
            <a:r>
              <a:rPr lang="en-US" sz="2400" b="1" dirty="0"/>
              <a:t>Visualization</a:t>
            </a:r>
          </a:p>
          <a:p>
            <a:r>
              <a:rPr lang="en-US" sz="2400" dirty="0" smtClean="0"/>
              <a:t>AIST Java status monitor: </a:t>
            </a:r>
            <a:r>
              <a:rPr lang="nl-NL" sz="2400" dirty="0" smtClean="0">
                <a:hlinkClick r:id="rId2"/>
              </a:rPr>
              <a:t>http://163.220.30.174:8070/monitor.jnlp</a:t>
            </a:r>
            <a:endParaRPr lang="en-US" sz="2400" dirty="0"/>
          </a:p>
          <a:p>
            <a:r>
              <a:rPr lang="en-US" sz="2400" dirty="0" smtClean="0"/>
              <a:t>KDDI Labs Google </a:t>
            </a:r>
            <a:r>
              <a:rPr lang="en-US" sz="2400" dirty="0"/>
              <a:t>earth plugin: </a:t>
            </a:r>
            <a:r>
              <a:rPr lang="nl-NL" sz="2400" dirty="0" smtClean="0">
                <a:hlinkClick r:id="rId3"/>
              </a:rPr>
              <a:t>http://kote-ps-1.ps.jgn-x.jp/ps/autoearth-nsi/</a:t>
            </a:r>
            <a:endParaRPr lang="en-US" sz="2400" dirty="0"/>
          </a:p>
          <a:p>
            <a:r>
              <a:rPr lang="en-US" sz="2400" dirty="0" smtClean="0"/>
              <a:t>KDDI Labs Google </a:t>
            </a:r>
            <a:r>
              <a:rPr lang="en-US" sz="2400" dirty="0"/>
              <a:t>earth </a:t>
            </a:r>
            <a:r>
              <a:rPr lang="en-US" sz="2400" dirty="0" err="1"/>
              <a:t>kml</a:t>
            </a:r>
            <a:r>
              <a:rPr lang="en-US" sz="2400" dirty="0"/>
              <a:t>: </a:t>
            </a:r>
            <a:r>
              <a:rPr lang="en-US" sz="2400" dirty="0">
                <a:hlinkClick r:id="rId4"/>
              </a:rPr>
              <a:t>http://kote-ps-1.ps.jgn-x.jp/ps/autoearth-</a:t>
            </a:r>
            <a:r>
              <a:rPr lang="en-US" sz="2400" dirty="0" smtClean="0">
                <a:hlinkClick r:id="rId4"/>
              </a:rPr>
              <a:t>nsiAutoMAP.kml </a:t>
            </a:r>
            <a:endParaRPr lang="en-US" sz="2400" dirty="0"/>
          </a:p>
          <a:p>
            <a:endParaRPr lang="en-US" sz="2400" dirty="0"/>
          </a:p>
        </p:txBody>
      </p:sp>
    </p:spTree>
    <p:extLst>
      <p:ext uri="{BB962C8B-B14F-4D97-AF65-F5344CB8AC3E}">
        <p14:creationId xmlns:p14="http://schemas.microsoft.com/office/powerpoint/2010/main" val="43313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Discussion, other topics, closing</a:t>
            </a:r>
            <a:endParaRPr lang="en-US" dirty="0"/>
          </a:p>
        </p:txBody>
      </p:sp>
      <p:sp>
        <p:nvSpPr>
          <p:cNvPr id="5" name="Text Placeholder 4"/>
          <p:cNvSpPr>
            <a:spLocks noGrp="1"/>
          </p:cNvSpPr>
          <p:nvPr>
            <p:ph type="body" idx="1"/>
          </p:nvPr>
        </p:nvSpPr>
        <p:spPr/>
        <p:txBody>
          <a:bodyPr/>
          <a:lstStyle/>
          <a:p>
            <a:r>
              <a:rPr lang="en-US" dirty="0" smtClean="0"/>
              <a:t>The End</a:t>
            </a:r>
            <a:endParaRPr lang="en-US" dirty="0"/>
          </a:p>
        </p:txBody>
      </p:sp>
      <p:sp>
        <p:nvSpPr>
          <p:cNvPr id="6" name="Frame 5"/>
          <p:cNvSpPr/>
          <p:nvPr/>
        </p:nvSpPr>
        <p:spPr>
          <a:xfrm>
            <a:off x="381000" y="558800"/>
            <a:ext cx="8559800" cy="5956300"/>
          </a:xfrm>
          <a:prstGeom prst="frame">
            <a:avLst>
              <a:gd name="adj1" fmla="val 6317"/>
            </a:avLst>
          </a:prstGeom>
          <a:solidFill>
            <a:srgbClr val="FF0000"/>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689100" y="4762500"/>
            <a:ext cx="184666" cy="369332"/>
          </a:xfrm>
          <a:prstGeom prst="rect">
            <a:avLst/>
          </a:prstGeom>
          <a:noFill/>
        </p:spPr>
        <p:txBody>
          <a:bodyPr wrap="none" rtlCol="0">
            <a:spAutoFit/>
          </a:bodyPr>
          <a:lstStyle/>
          <a:p>
            <a:endParaRPr lang="en-US" dirty="0"/>
          </a:p>
        </p:txBody>
      </p:sp>
      <p:sp>
        <p:nvSpPr>
          <p:cNvPr id="8" name="Title 2"/>
          <p:cNvSpPr txBox="1">
            <a:spLocks/>
          </p:cNvSpPr>
          <p:nvPr/>
        </p:nvSpPr>
        <p:spPr>
          <a:xfrm>
            <a:off x="1511300" y="3987560"/>
            <a:ext cx="6388100" cy="943356"/>
          </a:xfrm>
          <a:prstGeom prst="rect">
            <a:avLst/>
          </a:prstGeom>
          <a:solidFill>
            <a:srgbClr val="FF6600"/>
          </a:solidFill>
        </p:spPr>
        <p:txBody>
          <a:bodyPr vert="horz" lIns="91440" tIns="45720" rIns="91440" bIns="45720" rtlCol="0" anchor="ctr">
            <a:normAutofit/>
          </a:bodyPr>
          <a:lstStyle>
            <a:lvl1pPr algn="ctr" defTabSz="914400" rtl="0" eaLnBrk="1" latinLnBrk="0" hangingPunct="1">
              <a:spcBef>
                <a:spcPct val="0"/>
              </a:spcBef>
              <a:buNone/>
              <a:defRPr sz="4000" b="1" kern="1200">
                <a:solidFill>
                  <a:srgbClr val="0000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The End</a:t>
            </a:r>
            <a:endParaRPr lang="en-US" dirty="0"/>
          </a:p>
        </p:txBody>
      </p:sp>
    </p:spTree>
    <p:extLst>
      <p:ext uri="{BB962C8B-B14F-4D97-AF65-F5344CB8AC3E}">
        <p14:creationId xmlns:p14="http://schemas.microsoft.com/office/powerpoint/2010/main" val="437098742"/>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Development &amp; Road Map</a:t>
            </a:r>
            <a:endParaRPr lang="en-US" dirty="0"/>
          </a:p>
        </p:txBody>
      </p:sp>
      <p:sp>
        <p:nvSpPr>
          <p:cNvPr id="3" name="Content Placeholder 2"/>
          <p:cNvSpPr>
            <a:spLocks noGrp="1"/>
          </p:cNvSpPr>
          <p:nvPr>
            <p:ph idx="1"/>
          </p:nvPr>
        </p:nvSpPr>
        <p:spPr>
          <a:xfrm>
            <a:off x="903696" y="1591056"/>
            <a:ext cx="7408333" cy="4441072"/>
          </a:xfrm>
        </p:spPr>
        <p:txBody>
          <a:bodyPr>
            <a:normAutofit fontScale="92500" lnSpcReduction="10000"/>
          </a:bodyPr>
          <a:lstStyle/>
          <a:p>
            <a:r>
              <a:rPr lang="en-US" sz="2400" b="1" dirty="0" smtClean="0"/>
              <a:t>OGF NSI-CS version 2.0 is in draft now (Jan 2013)</a:t>
            </a:r>
            <a:endParaRPr lang="en-US" dirty="0"/>
          </a:p>
          <a:p>
            <a:endParaRPr lang="en-US" sz="2400" b="1" dirty="0"/>
          </a:p>
          <a:p>
            <a:r>
              <a:rPr lang="en-US" b="1" dirty="0" smtClean="0"/>
              <a:t>Version 2 implementations are under development:</a:t>
            </a:r>
          </a:p>
          <a:p>
            <a:r>
              <a:rPr lang="en-US" sz="2400" b="1" dirty="0" smtClean="0"/>
              <a:t>NSI v2 Engineering Workshop to be presented at TIP 2013  (Jan 2013)</a:t>
            </a:r>
          </a:p>
          <a:p>
            <a:endParaRPr lang="en-US" b="1" dirty="0"/>
          </a:p>
          <a:p>
            <a:r>
              <a:rPr lang="en-US" sz="2400" b="1" dirty="0" smtClean="0"/>
              <a:t>First </a:t>
            </a:r>
            <a:r>
              <a:rPr lang="en-US" sz="2400" b="1" i="1" u="sng" dirty="0" smtClean="0"/>
              <a:t>production</a:t>
            </a:r>
            <a:r>
              <a:rPr lang="en-US" sz="2400" b="1" dirty="0" smtClean="0"/>
              <a:t> services planned for 2013:</a:t>
            </a:r>
          </a:p>
          <a:p>
            <a:pPr lvl="1"/>
            <a:r>
              <a:rPr lang="en-US" b="1" dirty="0" err="1" smtClean="0"/>
              <a:t>NetherLight</a:t>
            </a:r>
            <a:endParaRPr lang="en-US" b="1" dirty="0" smtClean="0"/>
          </a:p>
          <a:p>
            <a:pPr lvl="1"/>
            <a:r>
              <a:rPr lang="en-US" sz="2200" b="1" dirty="0" err="1" smtClean="0"/>
              <a:t>StarLight</a:t>
            </a:r>
            <a:endParaRPr lang="en-US" sz="2200" b="1" dirty="0" smtClean="0"/>
          </a:p>
          <a:p>
            <a:pPr lvl="1"/>
            <a:r>
              <a:rPr lang="en-US" b="1" dirty="0" smtClean="0"/>
              <a:t>NORDUnet</a:t>
            </a:r>
          </a:p>
          <a:p>
            <a:pPr lvl="1"/>
            <a:r>
              <a:rPr lang="en-US" b="1" dirty="0" smtClean="0"/>
              <a:t>GEANT</a:t>
            </a:r>
          </a:p>
          <a:p>
            <a:r>
              <a:rPr lang="en-US" b="1" dirty="0" smtClean="0"/>
              <a:t>These will use Version 2</a:t>
            </a:r>
          </a:p>
          <a:p>
            <a:pPr lvl="1"/>
            <a:endParaRPr lang="en-US" b="1" dirty="0" smtClean="0"/>
          </a:p>
          <a:p>
            <a:pPr lvl="1"/>
            <a:endParaRPr lang="en-US" sz="2200" b="1" dirty="0" smtClean="0"/>
          </a:p>
          <a:p>
            <a:endParaRPr lang="en-US" sz="2400" b="1" dirty="0" smtClean="0"/>
          </a:p>
        </p:txBody>
      </p:sp>
    </p:spTree>
    <p:extLst>
      <p:ext uri="{BB962C8B-B14F-4D97-AF65-F5344CB8AC3E}">
        <p14:creationId xmlns:p14="http://schemas.microsoft.com/office/powerpoint/2010/main" val="227873543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705356"/>
            <a:ext cx="7618004" cy="4949444"/>
          </a:xfrm>
        </p:spPr>
        <p:txBody>
          <a:bodyPr>
            <a:normAutofit fontScale="92500" lnSpcReduction="20000"/>
          </a:bodyPr>
          <a:lstStyle/>
          <a:p>
            <a:r>
              <a:rPr lang="en-US" dirty="0" smtClean="0">
                <a:solidFill>
                  <a:schemeClr val="tx1"/>
                </a:solidFill>
              </a:rPr>
              <a:t>The OGF NSI WG is chaired by an International set of co-chairs:</a:t>
            </a:r>
          </a:p>
          <a:p>
            <a:pPr lvl="1"/>
            <a:r>
              <a:rPr lang="en-US" dirty="0" smtClean="0">
                <a:solidFill>
                  <a:schemeClr val="tx1"/>
                </a:solidFill>
              </a:rPr>
              <a:t>Guy Roberts (DANTE)</a:t>
            </a:r>
          </a:p>
          <a:p>
            <a:pPr lvl="1"/>
            <a:r>
              <a:rPr lang="en-US" dirty="0" err="1" smtClean="0">
                <a:solidFill>
                  <a:schemeClr val="tx1"/>
                </a:solidFill>
              </a:rPr>
              <a:t>Inder</a:t>
            </a:r>
            <a:r>
              <a:rPr lang="en-US" dirty="0" smtClean="0">
                <a:solidFill>
                  <a:schemeClr val="tx1"/>
                </a:solidFill>
              </a:rPr>
              <a:t> </a:t>
            </a:r>
            <a:r>
              <a:rPr lang="en-US" dirty="0" err="1" smtClean="0">
                <a:solidFill>
                  <a:schemeClr val="tx1"/>
                </a:solidFill>
              </a:rPr>
              <a:t>Monga</a:t>
            </a:r>
            <a:r>
              <a:rPr lang="en-US" dirty="0" smtClean="0">
                <a:solidFill>
                  <a:schemeClr val="tx1"/>
                </a:solidFill>
              </a:rPr>
              <a:t> (</a:t>
            </a:r>
            <a:r>
              <a:rPr lang="en-US" dirty="0" err="1" smtClean="0">
                <a:solidFill>
                  <a:schemeClr val="tx1"/>
                </a:solidFill>
              </a:rPr>
              <a:t>Esnet</a:t>
            </a:r>
            <a:r>
              <a:rPr lang="en-US" dirty="0" smtClean="0">
                <a:solidFill>
                  <a:schemeClr val="tx1"/>
                </a:solidFill>
              </a:rPr>
              <a:t>)</a:t>
            </a:r>
          </a:p>
          <a:p>
            <a:pPr lvl="1"/>
            <a:r>
              <a:rPr lang="en-US" dirty="0" smtClean="0">
                <a:solidFill>
                  <a:schemeClr val="tx1"/>
                </a:solidFill>
              </a:rPr>
              <a:t>Tomohiro </a:t>
            </a:r>
            <a:r>
              <a:rPr lang="en-US" dirty="0" err="1" smtClean="0">
                <a:solidFill>
                  <a:schemeClr val="tx1"/>
                </a:solidFill>
              </a:rPr>
              <a:t>Kudoh</a:t>
            </a:r>
            <a:r>
              <a:rPr lang="en-US" dirty="0" smtClean="0">
                <a:solidFill>
                  <a:schemeClr val="tx1"/>
                </a:solidFill>
              </a:rPr>
              <a:t> (AIST)</a:t>
            </a:r>
          </a:p>
          <a:p>
            <a:pPr lvl="1"/>
            <a:endParaRPr lang="en-US" dirty="0" smtClean="0">
              <a:solidFill>
                <a:schemeClr val="tx1"/>
              </a:solidFill>
            </a:endParaRPr>
          </a:p>
          <a:p>
            <a:r>
              <a:rPr lang="en-US" dirty="0" smtClean="0">
                <a:solidFill>
                  <a:schemeClr val="tx1"/>
                </a:solidFill>
              </a:rPr>
              <a:t>Work will proceed in 2013 to address “Operationalization” of NSI</a:t>
            </a:r>
          </a:p>
          <a:p>
            <a:pPr lvl="1"/>
            <a:r>
              <a:rPr lang="en-US" dirty="0" smtClean="0">
                <a:solidFill>
                  <a:schemeClr val="tx1"/>
                </a:solidFill>
              </a:rPr>
              <a:t>Chaired by </a:t>
            </a:r>
            <a:r>
              <a:rPr lang="en-US" dirty="0" err="1" smtClean="0">
                <a:solidFill>
                  <a:schemeClr val="tx1"/>
                </a:solidFill>
              </a:rPr>
              <a:t>Inder</a:t>
            </a:r>
            <a:r>
              <a:rPr lang="en-US" dirty="0" smtClean="0">
                <a:solidFill>
                  <a:schemeClr val="tx1"/>
                </a:solidFill>
              </a:rPr>
              <a:t> </a:t>
            </a:r>
            <a:r>
              <a:rPr lang="en-US" dirty="0" err="1" smtClean="0">
                <a:solidFill>
                  <a:schemeClr val="tx1"/>
                </a:solidFill>
              </a:rPr>
              <a:t>Monga</a:t>
            </a:r>
            <a:r>
              <a:rPr lang="en-US" dirty="0" smtClean="0">
                <a:solidFill>
                  <a:schemeClr val="tx1"/>
                </a:solidFill>
              </a:rPr>
              <a:t> (</a:t>
            </a:r>
            <a:r>
              <a:rPr lang="en-US" dirty="0" err="1" smtClean="0">
                <a:solidFill>
                  <a:schemeClr val="tx1"/>
                </a:solidFill>
              </a:rPr>
              <a:t>Esnet</a:t>
            </a:r>
            <a:r>
              <a:rPr lang="en-US" dirty="0" smtClean="0">
                <a:solidFill>
                  <a:schemeClr val="tx1"/>
                </a:solidFill>
              </a:rPr>
              <a:t>) and John </a:t>
            </a:r>
            <a:r>
              <a:rPr lang="en-US" dirty="0" err="1" smtClean="0">
                <a:solidFill>
                  <a:schemeClr val="tx1"/>
                </a:solidFill>
              </a:rPr>
              <a:t>MacAuley</a:t>
            </a:r>
            <a:r>
              <a:rPr lang="en-US" dirty="0" smtClean="0">
                <a:solidFill>
                  <a:schemeClr val="tx1"/>
                </a:solidFill>
              </a:rPr>
              <a:t> (SURFnet)</a:t>
            </a:r>
          </a:p>
          <a:p>
            <a:pPr lvl="1"/>
            <a:r>
              <a:rPr lang="en-US" dirty="0" smtClean="0">
                <a:solidFill>
                  <a:schemeClr val="tx1"/>
                </a:solidFill>
              </a:rPr>
              <a:t>Service Definitions, AAI profiles, Monitoring, …</a:t>
            </a:r>
          </a:p>
          <a:p>
            <a:pPr lvl="1"/>
            <a:endParaRPr lang="en-US" dirty="0" smtClean="0">
              <a:solidFill>
                <a:schemeClr val="tx1"/>
              </a:solidFill>
            </a:endParaRPr>
          </a:p>
          <a:p>
            <a:r>
              <a:rPr lang="en-US" dirty="0" smtClean="0">
                <a:solidFill>
                  <a:schemeClr val="tx1"/>
                </a:solidFill>
              </a:rPr>
              <a:t>The GLIF Automated GOLE Pilot Project will continue to provide a global testbed </a:t>
            </a:r>
          </a:p>
          <a:p>
            <a:pPr lvl="1"/>
            <a:r>
              <a:rPr lang="en-US" dirty="0" smtClean="0">
                <a:solidFill>
                  <a:schemeClr val="tx1"/>
                </a:solidFill>
              </a:rPr>
              <a:t>Chaired by Jerry Sobieski (NORDUnet)-&gt;</a:t>
            </a:r>
            <a:r>
              <a:rPr lang="en-US" dirty="0" err="1" smtClean="0">
                <a:solidFill>
                  <a:schemeClr val="tx1"/>
                </a:solidFill>
              </a:rPr>
              <a:t>Gerben</a:t>
            </a:r>
            <a:r>
              <a:rPr lang="en-US" dirty="0" smtClean="0">
                <a:solidFill>
                  <a:schemeClr val="tx1"/>
                </a:solidFill>
              </a:rPr>
              <a:t> van </a:t>
            </a:r>
            <a:r>
              <a:rPr lang="en-US" dirty="0" err="1" smtClean="0">
                <a:solidFill>
                  <a:schemeClr val="tx1"/>
                </a:solidFill>
              </a:rPr>
              <a:t>Malenstein</a:t>
            </a:r>
            <a:r>
              <a:rPr lang="en-US" dirty="0" smtClean="0">
                <a:solidFill>
                  <a:schemeClr val="tx1"/>
                </a:solidFill>
              </a:rPr>
              <a:t> (SURFnet)</a:t>
            </a:r>
          </a:p>
          <a:p>
            <a:pPr marL="301943" lvl="1" indent="0">
              <a:buNone/>
            </a:pP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NSI Development and Roadmap</a:t>
            </a:r>
            <a:endParaRPr lang="en-US" dirty="0"/>
          </a:p>
        </p:txBody>
      </p:sp>
    </p:spTree>
    <p:extLst>
      <p:ext uri="{BB962C8B-B14F-4D97-AF65-F5344CB8AC3E}">
        <p14:creationId xmlns:p14="http://schemas.microsoft.com/office/powerpoint/2010/main" val="3047404131"/>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3696" y="1997828"/>
            <a:ext cx="7408333" cy="3450696"/>
          </a:xfrm>
        </p:spPr>
        <p:txBody>
          <a:bodyPr>
            <a:normAutofit fontScale="92500" lnSpcReduction="20000"/>
          </a:bodyPr>
          <a:lstStyle/>
          <a:p>
            <a:r>
              <a:rPr lang="en-US" dirty="0">
                <a:solidFill>
                  <a:schemeClr val="tx1"/>
                </a:solidFill>
              </a:rPr>
              <a:t>Work will begin to define NSI v3 capabilities </a:t>
            </a:r>
            <a:r>
              <a:rPr lang="en-US" dirty="0" smtClean="0">
                <a:solidFill>
                  <a:schemeClr val="tx1"/>
                </a:solidFill>
              </a:rPr>
              <a:t>in early spring 2013</a:t>
            </a:r>
          </a:p>
          <a:p>
            <a:r>
              <a:rPr lang="en-US" dirty="0" smtClean="0">
                <a:solidFill>
                  <a:schemeClr val="tx1"/>
                </a:solidFill>
              </a:rPr>
              <a:t>The WG will begin taking requirements and issues after TIP</a:t>
            </a:r>
          </a:p>
          <a:p>
            <a:endParaRPr lang="en-US" dirty="0">
              <a:solidFill>
                <a:schemeClr val="tx1"/>
              </a:solidFill>
            </a:endParaRPr>
          </a:p>
          <a:p>
            <a:r>
              <a:rPr lang="en-US" dirty="0" smtClean="0">
                <a:solidFill>
                  <a:schemeClr val="tx1"/>
                </a:solidFill>
              </a:rPr>
              <a:t>Topics that will likely be on the agenda:</a:t>
            </a:r>
          </a:p>
          <a:p>
            <a:pPr lvl="1"/>
            <a:r>
              <a:rPr lang="en-US" dirty="0" smtClean="0">
                <a:solidFill>
                  <a:schemeClr val="tx1"/>
                </a:solidFill>
              </a:rPr>
              <a:t>Topology Service – scalable distributed topology management</a:t>
            </a:r>
          </a:p>
          <a:p>
            <a:pPr lvl="1"/>
            <a:r>
              <a:rPr lang="en-US" dirty="0" smtClean="0">
                <a:solidFill>
                  <a:schemeClr val="tx1"/>
                </a:solidFill>
              </a:rPr>
              <a:t>Session management – address NAT/FW issues better, MTL,…</a:t>
            </a:r>
          </a:p>
          <a:p>
            <a:pPr lvl="1"/>
            <a:r>
              <a:rPr lang="en-US" dirty="0" smtClean="0">
                <a:solidFill>
                  <a:schemeClr val="tx1"/>
                </a:solidFill>
              </a:rPr>
              <a:t>P2MP</a:t>
            </a:r>
          </a:p>
          <a:p>
            <a:pPr lvl="1"/>
            <a:r>
              <a:rPr lang="en-US" dirty="0" smtClean="0">
                <a:solidFill>
                  <a:schemeClr val="tx1"/>
                </a:solidFill>
              </a:rPr>
              <a:t>Automated Performance Verification Service</a:t>
            </a:r>
          </a:p>
          <a:p>
            <a:pPr lvl="1"/>
            <a:r>
              <a:rPr lang="en-US" dirty="0" smtClean="0">
                <a:solidFill>
                  <a:schemeClr val="tx1"/>
                </a:solidFill>
              </a:rPr>
              <a:t>Simplify state machines – revisit Modify() to integrate better  </a:t>
            </a:r>
          </a:p>
          <a:p>
            <a:pPr lvl="1"/>
            <a:endParaRPr lang="en-US" dirty="0" smtClean="0">
              <a:solidFill>
                <a:schemeClr val="tx1"/>
              </a:solidFill>
            </a:endParaRPr>
          </a:p>
          <a:p>
            <a:pPr lvl="1"/>
            <a:endParaRPr lang="en-US" dirty="0" smtClean="0">
              <a:solidFill>
                <a:schemeClr val="tx1"/>
              </a:solidFill>
            </a:endParaRPr>
          </a:p>
          <a:p>
            <a:pPr lvl="1"/>
            <a:endParaRPr lang="en-US" dirty="0">
              <a:solidFill>
                <a:schemeClr val="tx1"/>
              </a:solidFill>
            </a:endParaRPr>
          </a:p>
        </p:txBody>
      </p:sp>
      <p:sp>
        <p:nvSpPr>
          <p:cNvPr id="3" name="Title 2"/>
          <p:cNvSpPr>
            <a:spLocks noGrp="1"/>
          </p:cNvSpPr>
          <p:nvPr>
            <p:ph type="title"/>
          </p:nvPr>
        </p:nvSpPr>
        <p:spPr/>
        <p:txBody>
          <a:bodyPr/>
          <a:lstStyle/>
          <a:p>
            <a:r>
              <a:rPr lang="en-US" dirty="0" smtClean="0"/>
              <a:t>NSI Version 3</a:t>
            </a:r>
            <a:endParaRPr lang="en-US" dirty="0"/>
          </a:p>
        </p:txBody>
      </p:sp>
    </p:spTree>
    <p:extLst>
      <p:ext uri="{BB962C8B-B14F-4D97-AF65-F5344CB8AC3E}">
        <p14:creationId xmlns:p14="http://schemas.microsoft.com/office/powerpoint/2010/main" val="14606195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1230" y="1591056"/>
            <a:ext cx="7952437" cy="4944840"/>
          </a:xfrm>
        </p:spPr>
        <p:txBody>
          <a:bodyPr>
            <a:normAutofit fontScale="92500" lnSpcReduction="10000"/>
          </a:bodyPr>
          <a:lstStyle/>
          <a:p>
            <a:r>
              <a:rPr lang="en-US" b="1" dirty="0" smtClean="0"/>
              <a:t>NSI represents a </a:t>
            </a:r>
            <a:r>
              <a:rPr lang="en-US" b="1" i="1" u="sng" dirty="0"/>
              <a:t>c</a:t>
            </a:r>
            <a:r>
              <a:rPr lang="en-US" b="1" i="1" u="sng" dirty="0" smtClean="0"/>
              <a:t>onsensus </a:t>
            </a:r>
            <a:r>
              <a:rPr lang="en-US" b="1" dirty="0" smtClean="0"/>
              <a:t>approach to inter-domain provisioning of Connection Services</a:t>
            </a:r>
          </a:p>
          <a:p>
            <a:pPr lvl="1"/>
            <a:r>
              <a:rPr lang="en-US" dirty="0" smtClean="0"/>
              <a:t>It </a:t>
            </a:r>
            <a:r>
              <a:rPr lang="en-US" dirty="0" smtClean="0"/>
              <a:t>has patiently worked through the religion to find agreement among diverse perspectives  </a:t>
            </a:r>
          </a:p>
          <a:p>
            <a:r>
              <a:rPr lang="en-US" b="1" dirty="0" smtClean="0"/>
              <a:t>It </a:t>
            </a:r>
            <a:r>
              <a:rPr lang="en-US" b="1" dirty="0" smtClean="0"/>
              <a:t>is an </a:t>
            </a:r>
            <a:r>
              <a:rPr lang="en-US" b="1" i="1" u="sng" dirty="0"/>
              <a:t>o</a:t>
            </a:r>
            <a:r>
              <a:rPr lang="en-US" b="1" i="1" u="sng" dirty="0" smtClean="0"/>
              <a:t>pen</a:t>
            </a:r>
            <a:r>
              <a:rPr lang="en-US" b="1" dirty="0" smtClean="0"/>
              <a:t> standard </a:t>
            </a:r>
            <a:r>
              <a:rPr lang="en-US" dirty="0" smtClean="0"/>
              <a:t>– </a:t>
            </a:r>
          </a:p>
          <a:p>
            <a:pPr lvl="1"/>
            <a:r>
              <a:rPr lang="en-US" dirty="0" smtClean="0"/>
              <a:t>It allows anyone to participate in the process …</a:t>
            </a:r>
            <a:r>
              <a:rPr lang="en-US" dirty="0"/>
              <a:t>it is not dominated by </a:t>
            </a:r>
            <a:r>
              <a:rPr lang="en-US" dirty="0" smtClean="0"/>
              <a:t>the </a:t>
            </a:r>
            <a:r>
              <a:rPr lang="en-US" dirty="0"/>
              <a:t>interests </a:t>
            </a:r>
            <a:r>
              <a:rPr lang="en-US" dirty="0" smtClean="0"/>
              <a:t>of </a:t>
            </a:r>
            <a:r>
              <a:rPr lang="en-US" dirty="0"/>
              <a:t>a </a:t>
            </a:r>
            <a:r>
              <a:rPr lang="en-US" dirty="0" smtClean="0"/>
              <a:t>few </a:t>
            </a:r>
            <a:r>
              <a:rPr lang="en-US" dirty="0" smtClean="0"/>
              <a:t>prominent organizations</a:t>
            </a:r>
            <a:r>
              <a:rPr lang="en-US" dirty="0" smtClean="0"/>
              <a:t>.</a:t>
            </a:r>
          </a:p>
          <a:p>
            <a:pPr lvl="1"/>
            <a:r>
              <a:rPr lang="en-US" dirty="0" smtClean="0"/>
              <a:t>The standards effort includes network theorists, experienced network operations and engineering personnel, knowledgeable users/developers, computer scientists/researchers, etc.</a:t>
            </a:r>
          </a:p>
          <a:p>
            <a:r>
              <a:rPr lang="en-US" dirty="0" smtClean="0"/>
              <a:t>An </a:t>
            </a:r>
            <a:r>
              <a:rPr lang="en-US" dirty="0"/>
              <a:t>o</a:t>
            </a:r>
            <a:r>
              <a:rPr lang="en-US" dirty="0" smtClean="0"/>
              <a:t>pen </a:t>
            </a:r>
            <a:r>
              <a:rPr lang="en-US" dirty="0"/>
              <a:t>c</a:t>
            </a:r>
            <a:r>
              <a:rPr lang="en-US" dirty="0" smtClean="0"/>
              <a:t>onsensus standard creates </a:t>
            </a:r>
            <a:r>
              <a:rPr lang="en-US" b="1" i="1" u="sng" dirty="0" smtClean="0"/>
              <a:t>“buy-in” </a:t>
            </a:r>
          </a:p>
          <a:p>
            <a:pPr lvl="1"/>
            <a:r>
              <a:rPr lang="en-US" dirty="0"/>
              <a:t>S</a:t>
            </a:r>
            <a:r>
              <a:rPr lang="en-US" dirty="0" smtClean="0"/>
              <a:t>ince everyone has had a voice in its specification, and understands its workings, everyone is willing to adopt it and deploy it</a:t>
            </a:r>
            <a:endParaRPr lang="en-US" dirty="0"/>
          </a:p>
          <a:p>
            <a:r>
              <a:rPr lang="en-US" dirty="0" smtClean="0">
                <a:sym typeface="Wingdings"/>
              </a:rPr>
              <a:t>Leads to </a:t>
            </a:r>
            <a:r>
              <a:rPr lang="en-US" b="1" i="1" u="sng" dirty="0" smtClean="0">
                <a:sym typeface="Wingdings"/>
              </a:rPr>
              <a:t>Ubiquity</a:t>
            </a:r>
            <a:r>
              <a:rPr lang="en-US" dirty="0" smtClean="0">
                <a:sym typeface="Wingdings"/>
              </a:rPr>
              <a:t> –the same interfaces and capabilities are available </a:t>
            </a:r>
            <a:r>
              <a:rPr lang="en-US" dirty="0" smtClean="0">
                <a:sym typeface="Wingdings"/>
              </a:rPr>
              <a:t>everywhere.</a:t>
            </a:r>
            <a:endParaRPr lang="en-US" dirty="0" smtClean="0"/>
          </a:p>
        </p:txBody>
      </p:sp>
      <p:sp>
        <p:nvSpPr>
          <p:cNvPr id="3" name="Title 2"/>
          <p:cNvSpPr>
            <a:spLocks noGrp="1"/>
          </p:cNvSpPr>
          <p:nvPr>
            <p:ph type="title"/>
          </p:nvPr>
        </p:nvSpPr>
        <p:spPr/>
        <p:txBody>
          <a:bodyPr/>
          <a:lstStyle/>
          <a:p>
            <a:r>
              <a:rPr lang="en-US" dirty="0" smtClean="0"/>
              <a:t>Why is NSI different?</a:t>
            </a:r>
            <a:endParaRPr lang="en-US" dirty="0"/>
          </a:p>
        </p:txBody>
      </p:sp>
    </p:spTree>
    <p:extLst>
      <p:ext uri="{BB962C8B-B14F-4D97-AF65-F5344CB8AC3E}">
        <p14:creationId xmlns:p14="http://schemas.microsoft.com/office/powerpoint/2010/main" val="270149670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295" y="1693333"/>
            <a:ext cx="6922245" cy="4652433"/>
          </a:xfrm>
        </p:spPr>
        <p:txBody>
          <a:bodyPr>
            <a:normAutofit fontScale="70000" lnSpcReduction="20000"/>
          </a:bodyPr>
          <a:lstStyle/>
          <a:p>
            <a:r>
              <a:rPr lang="en-US" dirty="0" smtClean="0"/>
              <a:t>SDN is </a:t>
            </a:r>
            <a:r>
              <a:rPr lang="en-US" dirty="0"/>
              <a:t>about switching and forwarding.</a:t>
            </a:r>
          </a:p>
          <a:p>
            <a:r>
              <a:rPr lang="en-US" dirty="0"/>
              <a:t>SDN assumes there is a transparent “pipe” between the </a:t>
            </a:r>
            <a:r>
              <a:rPr lang="en-US" dirty="0" smtClean="0"/>
              <a:t>interfaces of the switching</a:t>
            </a:r>
            <a:r>
              <a:rPr lang="en-US" dirty="0"/>
              <a:t>/forwarding Nodes </a:t>
            </a:r>
            <a:endParaRPr lang="en-US" dirty="0" smtClean="0"/>
          </a:p>
          <a:p>
            <a:r>
              <a:rPr lang="en-US" dirty="0" smtClean="0"/>
              <a:t>NSI provides transparent “pipes” between end points, globally.</a:t>
            </a:r>
          </a:p>
          <a:p>
            <a:endParaRPr lang="en-US" dirty="0" smtClean="0"/>
          </a:p>
          <a:p>
            <a:r>
              <a:rPr lang="en-US" dirty="0" smtClean="0"/>
              <a:t>NSI – expressing transport requirements across multiple administrative service domains - is an </a:t>
            </a:r>
            <a:r>
              <a:rPr lang="en-US" b="1" dirty="0" smtClean="0"/>
              <a:t>inter-domain technology</a:t>
            </a:r>
          </a:p>
          <a:p>
            <a:r>
              <a:rPr lang="en-US" dirty="0"/>
              <a:t>SDN – controlling the fundamental forwarding </a:t>
            </a:r>
            <a:r>
              <a:rPr lang="en-US" dirty="0" err="1"/>
              <a:t>behaviour</a:t>
            </a:r>
            <a:r>
              <a:rPr lang="en-US" dirty="0"/>
              <a:t> of network hardware - is an </a:t>
            </a:r>
            <a:r>
              <a:rPr lang="en-US" b="1" dirty="0"/>
              <a:t>intra-domain technology</a:t>
            </a:r>
          </a:p>
          <a:p>
            <a:r>
              <a:rPr lang="en-US" dirty="0"/>
              <a:t>NSI + SDN  - </a:t>
            </a:r>
            <a:r>
              <a:rPr lang="en-US" dirty="0" smtClean="0"/>
              <a:t>are </a:t>
            </a:r>
            <a:r>
              <a:rPr lang="en-US" dirty="0"/>
              <a:t>complementary </a:t>
            </a:r>
            <a:r>
              <a:rPr lang="en-US" dirty="0" smtClean="0"/>
              <a:t>technologies</a:t>
            </a:r>
          </a:p>
          <a:p>
            <a:pPr marL="0" indent="0">
              <a:buNone/>
            </a:pPr>
            <a:endParaRPr lang="en-US" dirty="0"/>
          </a:p>
          <a:p>
            <a:r>
              <a:rPr lang="en-US" dirty="0" smtClean="0"/>
              <a:t>SDN can be utilized intra-domain by the NRM to establish a “pipe” (or flow) across the domain interior.</a:t>
            </a:r>
          </a:p>
          <a:p>
            <a:r>
              <a:rPr lang="en-US" dirty="0" smtClean="0"/>
              <a:t>NSI can be utilized inter-domain by the NSA to communicate the end-to-end requirements for the “pipe” to other domains.</a:t>
            </a:r>
          </a:p>
          <a:p>
            <a:r>
              <a:rPr lang="en-US" dirty="0" smtClean="0"/>
              <a:t>NSI can also be utilized as the mechanism whereby physically separated domains with arbitrary internal technologies and systems may establish a “pipe” across the inter-domain medium in order to create a virtual adjacency between these domains.</a:t>
            </a:r>
            <a:endParaRPr lang="en-US" dirty="0"/>
          </a:p>
        </p:txBody>
      </p:sp>
      <p:sp>
        <p:nvSpPr>
          <p:cNvPr id="3" name="Title 2"/>
          <p:cNvSpPr>
            <a:spLocks noGrp="1"/>
          </p:cNvSpPr>
          <p:nvPr>
            <p:ph type="title"/>
          </p:nvPr>
        </p:nvSpPr>
        <p:spPr>
          <a:xfrm>
            <a:off x="457200" y="457200"/>
            <a:ext cx="8229600" cy="990600"/>
          </a:xfrm>
        </p:spPr>
        <p:txBody>
          <a:bodyPr/>
          <a:lstStyle/>
          <a:p>
            <a:r>
              <a:rPr lang="en-US" dirty="0" smtClean="0"/>
              <a:t>Advanced NSI Topics: NSI+SDN</a:t>
            </a:r>
            <a:endParaRPr lang="en-US" dirty="0"/>
          </a:p>
        </p:txBody>
      </p:sp>
      <p:pic>
        <p:nvPicPr>
          <p:cNvPr id="4" name="Picture 3"/>
          <p:cNvPicPr>
            <a:picLocks noChangeAspect="1"/>
          </p:cNvPicPr>
          <p:nvPr/>
        </p:nvPicPr>
        <p:blipFill>
          <a:blip r:embed="rId2"/>
          <a:stretch>
            <a:fillRect/>
          </a:stretch>
        </p:blipFill>
        <p:spPr>
          <a:xfrm>
            <a:off x="7135906" y="3390906"/>
            <a:ext cx="1622613" cy="1659212"/>
          </a:xfrm>
          <a:prstGeom prst="rect">
            <a:avLst/>
          </a:prstGeom>
        </p:spPr>
      </p:pic>
      <p:sp>
        <p:nvSpPr>
          <p:cNvPr id="5" name="TextBox 4"/>
          <p:cNvSpPr txBox="1"/>
          <p:nvPr/>
        </p:nvSpPr>
        <p:spPr>
          <a:xfrm>
            <a:off x="7165540" y="4014869"/>
            <a:ext cx="1851461" cy="400110"/>
          </a:xfrm>
          <a:prstGeom prst="rect">
            <a:avLst/>
          </a:prstGeom>
          <a:noFill/>
        </p:spPr>
        <p:txBody>
          <a:bodyPr wrap="square" rtlCol="0">
            <a:spAutoFit/>
          </a:bodyPr>
          <a:lstStyle/>
          <a:p>
            <a:r>
              <a:rPr lang="en-US" sz="2000" b="1" dirty="0" smtClean="0">
                <a:solidFill>
                  <a:schemeClr val="accent6">
                    <a:lumMod val="60000"/>
                    <a:lumOff val="40000"/>
                  </a:schemeClr>
                </a:solidFill>
                <a:latin typeface="Jazz LET"/>
                <a:cs typeface="Jazz LET"/>
              </a:rPr>
              <a:t>NSI   </a:t>
            </a:r>
            <a:r>
              <a:rPr lang="en-US" sz="2000" b="1" dirty="0" smtClean="0">
                <a:solidFill>
                  <a:schemeClr val="accent6">
                    <a:lumMod val="60000"/>
                    <a:lumOff val="40000"/>
                  </a:schemeClr>
                </a:solidFill>
                <a:latin typeface="Jazz LET"/>
                <a:cs typeface="Jazz LET"/>
              </a:rPr>
              <a:t>  </a:t>
            </a:r>
            <a:r>
              <a:rPr lang="en-US" sz="2000" b="1" dirty="0" smtClean="0">
                <a:solidFill>
                  <a:srgbClr val="0000FF"/>
                </a:solidFill>
                <a:latin typeface="Jazz LET"/>
                <a:cs typeface="Jazz LET"/>
              </a:rPr>
              <a:t>SDN</a:t>
            </a:r>
            <a:endParaRPr lang="en-US" sz="2000" b="1" dirty="0">
              <a:solidFill>
                <a:srgbClr val="0000FF"/>
              </a:solidFill>
              <a:latin typeface="Jazz LET"/>
              <a:cs typeface="Jazz LET"/>
            </a:endParaRPr>
          </a:p>
        </p:txBody>
      </p:sp>
    </p:spTree>
    <p:extLst>
      <p:ext uri="{BB962C8B-B14F-4D97-AF65-F5344CB8AC3E}">
        <p14:creationId xmlns:p14="http://schemas.microsoft.com/office/powerpoint/2010/main" val="309627973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NSI as inter-Domain Transit Services </a:t>
            </a:r>
            <a:endParaRPr lang="en-US" sz="3200" dirty="0"/>
          </a:p>
        </p:txBody>
      </p:sp>
      <p:sp>
        <p:nvSpPr>
          <p:cNvPr id="3" name="Content Placeholder 2"/>
          <p:cNvSpPr>
            <a:spLocks noGrp="1"/>
          </p:cNvSpPr>
          <p:nvPr>
            <p:ph idx="1"/>
          </p:nvPr>
        </p:nvSpPr>
        <p:spPr>
          <a:xfrm>
            <a:off x="532955" y="4660900"/>
            <a:ext cx="8313953" cy="1887680"/>
          </a:xfrm>
        </p:spPr>
        <p:txBody>
          <a:bodyPr>
            <a:normAutofit fontScale="77500" lnSpcReduction="20000"/>
          </a:bodyPr>
          <a:lstStyle/>
          <a:p>
            <a:pPr lvl="0"/>
            <a:r>
              <a:rPr lang="en-US" dirty="0" smtClean="0"/>
              <a:t> The inter-domain transport model: </a:t>
            </a:r>
          </a:p>
          <a:p>
            <a:pPr lvl="1"/>
            <a:r>
              <a:rPr lang="en-US" dirty="0" smtClean="0"/>
              <a:t>NSI-CS is used to establish transparent conduits between SDN domains.</a:t>
            </a:r>
          </a:p>
          <a:p>
            <a:pPr lvl="1"/>
            <a:r>
              <a:rPr lang="en-US" dirty="0" smtClean="0"/>
              <a:t>These Connections create SDN adjacencies over/thru intervening multi-layer transit networks</a:t>
            </a:r>
          </a:p>
          <a:p>
            <a:pPr lvl="2"/>
            <a:r>
              <a:rPr lang="en-US" dirty="0" smtClean="0"/>
              <a:t>The NSI domains are opaque - they just provide the basic atomic network function of transparent transport links.</a:t>
            </a:r>
          </a:p>
          <a:p>
            <a:pPr lvl="1"/>
            <a:r>
              <a:rPr lang="en-US" dirty="0" smtClean="0"/>
              <a:t>This model recognizes real world MAN/WAN transport engineering issues</a:t>
            </a:r>
            <a:endParaRPr lang="en-US" dirty="0"/>
          </a:p>
        </p:txBody>
      </p:sp>
      <p:grpSp>
        <p:nvGrpSpPr>
          <p:cNvPr id="62" name="Group 61"/>
          <p:cNvGrpSpPr/>
          <p:nvPr/>
        </p:nvGrpSpPr>
        <p:grpSpPr>
          <a:xfrm>
            <a:off x="6336527" y="2236537"/>
            <a:ext cx="2145175" cy="1681515"/>
            <a:chOff x="1320754" y="1192800"/>
            <a:chExt cx="3427980" cy="2491471"/>
          </a:xfrm>
        </p:grpSpPr>
        <p:sp>
          <p:nvSpPr>
            <p:cNvPr id="63" name="Cloud 62"/>
            <p:cNvSpPr/>
            <p:nvPr/>
          </p:nvSpPr>
          <p:spPr>
            <a:xfrm>
              <a:off x="1528668" y="1192800"/>
              <a:ext cx="2978061" cy="2491471"/>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64" name="Rectangle 63"/>
            <p:cNvSpPr/>
            <p:nvPr/>
          </p:nvSpPr>
          <p:spPr>
            <a:xfrm>
              <a:off x="2045423"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a:t>
              </a:r>
              <a:endParaRPr lang="en-US" sz="1200" dirty="0"/>
            </a:p>
          </p:txBody>
        </p:sp>
        <p:sp>
          <p:nvSpPr>
            <p:cNvPr id="65" name="Rectangle 64"/>
            <p:cNvSpPr/>
            <p:nvPr/>
          </p:nvSpPr>
          <p:spPr>
            <a:xfrm>
              <a:off x="2648135" y="1366603"/>
              <a:ext cx="640287" cy="502575"/>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CP</a:t>
              </a:r>
              <a:endParaRPr lang="en-US" sz="1200" dirty="0"/>
            </a:p>
          </p:txBody>
        </p:sp>
        <p:cxnSp>
          <p:nvCxnSpPr>
            <p:cNvPr id="66" name="Straight Connector 65"/>
            <p:cNvCxnSpPr>
              <a:stCxn id="64" idx="0"/>
              <a:endCxn id="65" idx="2"/>
            </p:cNvCxnSpPr>
            <p:nvPr/>
          </p:nvCxnSpPr>
          <p:spPr>
            <a:xfrm flipV="1">
              <a:off x="2325860" y="1869177"/>
              <a:ext cx="642420" cy="533137"/>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71" idx="0"/>
              <a:endCxn id="65" idx="2"/>
            </p:cNvCxnSpPr>
            <p:nvPr/>
          </p:nvCxnSpPr>
          <p:spPr>
            <a:xfrm flipH="1" flipV="1">
              <a:off x="2968278" y="1869177"/>
              <a:ext cx="600580" cy="533137"/>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4" idx="3"/>
              <a:endCxn id="71" idx="1"/>
            </p:cNvCxnSpPr>
            <p:nvPr/>
          </p:nvCxnSpPr>
          <p:spPr>
            <a:xfrm>
              <a:off x="2606295" y="2624745"/>
              <a:ext cx="682127"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71" idx="3"/>
            </p:cNvCxnSpPr>
            <p:nvPr/>
          </p:nvCxnSpPr>
          <p:spPr>
            <a:xfrm>
              <a:off x="3849294" y="2624745"/>
              <a:ext cx="899440"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endCxn id="64" idx="1"/>
            </p:cNvCxnSpPr>
            <p:nvPr/>
          </p:nvCxnSpPr>
          <p:spPr>
            <a:xfrm>
              <a:off x="1320754" y="2624745"/>
              <a:ext cx="724669"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3288422"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a:t>
              </a:r>
              <a:endParaRPr lang="en-US" sz="1200" dirty="0"/>
            </a:p>
          </p:txBody>
        </p:sp>
      </p:grpSp>
      <p:grpSp>
        <p:nvGrpSpPr>
          <p:cNvPr id="72" name="Group 71"/>
          <p:cNvGrpSpPr/>
          <p:nvPr/>
        </p:nvGrpSpPr>
        <p:grpSpPr>
          <a:xfrm>
            <a:off x="795284" y="2240540"/>
            <a:ext cx="2145175" cy="1681515"/>
            <a:chOff x="1320754" y="1192800"/>
            <a:chExt cx="3427980" cy="2491471"/>
          </a:xfrm>
        </p:grpSpPr>
        <p:sp>
          <p:nvSpPr>
            <p:cNvPr id="73" name="Cloud 72"/>
            <p:cNvSpPr/>
            <p:nvPr/>
          </p:nvSpPr>
          <p:spPr>
            <a:xfrm>
              <a:off x="1528668" y="1192800"/>
              <a:ext cx="2978061" cy="2491471"/>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74" name="Rectangle 73"/>
            <p:cNvSpPr/>
            <p:nvPr/>
          </p:nvSpPr>
          <p:spPr>
            <a:xfrm>
              <a:off x="2045423"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X1</a:t>
              </a:r>
              <a:endParaRPr lang="en-US" sz="1200" dirty="0"/>
            </a:p>
          </p:txBody>
        </p:sp>
        <p:sp>
          <p:nvSpPr>
            <p:cNvPr id="75" name="Rectangle 74"/>
            <p:cNvSpPr/>
            <p:nvPr/>
          </p:nvSpPr>
          <p:spPr>
            <a:xfrm>
              <a:off x="2648135" y="1366603"/>
              <a:ext cx="640287" cy="502575"/>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CP</a:t>
              </a:r>
              <a:endParaRPr lang="en-US" sz="1200" dirty="0"/>
            </a:p>
          </p:txBody>
        </p:sp>
        <p:cxnSp>
          <p:nvCxnSpPr>
            <p:cNvPr id="76" name="Straight Connector 75"/>
            <p:cNvCxnSpPr>
              <a:stCxn id="74" idx="0"/>
              <a:endCxn id="75" idx="2"/>
            </p:cNvCxnSpPr>
            <p:nvPr/>
          </p:nvCxnSpPr>
          <p:spPr>
            <a:xfrm flipV="1">
              <a:off x="2325860" y="1869177"/>
              <a:ext cx="642420" cy="533137"/>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1" idx="0"/>
              <a:endCxn id="75" idx="2"/>
            </p:cNvCxnSpPr>
            <p:nvPr/>
          </p:nvCxnSpPr>
          <p:spPr>
            <a:xfrm flipH="1" flipV="1">
              <a:off x="2968278" y="1869177"/>
              <a:ext cx="600580" cy="533137"/>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4" idx="3"/>
              <a:endCxn id="81" idx="1"/>
            </p:cNvCxnSpPr>
            <p:nvPr/>
          </p:nvCxnSpPr>
          <p:spPr>
            <a:xfrm>
              <a:off x="2606295" y="2624745"/>
              <a:ext cx="682127"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81" idx="3"/>
            </p:cNvCxnSpPr>
            <p:nvPr/>
          </p:nvCxnSpPr>
          <p:spPr>
            <a:xfrm>
              <a:off x="3849294" y="2624745"/>
              <a:ext cx="899440"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a:endCxn id="74" idx="1"/>
            </p:cNvCxnSpPr>
            <p:nvPr/>
          </p:nvCxnSpPr>
          <p:spPr>
            <a:xfrm>
              <a:off x="1320754" y="2624745"/>
              <a:ext cx="724669"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3288422"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X2</a:t>
              </a:r>
              <a:endParaRPr lang="en-US" sz="1200" dirty="0"/>
            </a:p>
          </p:txBody>
        </p:sp>
      </p:grpSp>
      <p:sp>
        <p:nvSpPr>
          <p:cNvPr id="34" name="Cloud 33"/>
          <p:cNvSpPr/>
          <p:nvPr/>
        </p:nvSpPr>
        <p:spPr>
          <a:xfrm>
            <a:off x="2789016" y="2199160"/>
            <a:ext cx="1863623" cy="1681515"/>
          </a:xfrm>
          <a:prstGeom prst="cloud">
            <a:avLst/>
          </a:prstGeom>
          <a:solidFill>
            <a:schemeClr val="accent2">
              <a:lumMod val="40000"/>
              <a:lumOff val="6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35" name="Cloud 34"/>
          <p:cNvSpPr/>
          <p:nvPr/>
        </p:nvSpPr>
        <p:spPr>
          <a:xfrm>
            <a:off x="4603013" y="2340907"/>
            <a:ext cx="1863623" cy="1681515"/>
          </a:xfrm>
          <a:prstGeom prst="cloud">
            <a:avLst/>
          </a:prstGeom>
          <a:solidFill>
            <a:schemeClr val="accent2">
              <a:lumMod val="40000"/>
              <a:lumOff val="6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cxnSp>
        <p:nvCxnSpPr>
          <p:cNvPr id="39" name="Straight Connector 38"/>
          <p:cNvCxnSpPr/>
          <p:nvPr/>
        </p:nvCxnSpPr>
        <p:spPr>
          <a:xfrm flipV="1">
            <a:off x="2789016" y="3202969"/>
            <a:ext cx="3741311" cy="1"/>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3510507" y="2054010"/>
            <a:ext cx="489213" cy="339192"/>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NSA</a:t>
            </a:r>
            <a:endParaRPr lang="en-US" sz="1200" dirty="0"/>
          </a:p>
        </p:txBody>
      </p:sp>
      <p:sp>
        <p:nvSpPr>
          <p:cNvPr id="42" name="Rectangle 41"/>
          <p:cNvSpPr/>
          <p:nvPr/>
        </p:nvSpPr>
        <p:spPr>
          <a:xfrm>
            <a:off x="5296973" y="2171311"/>
            <a:ext cx="489213" cy="339192"/>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NSA</a:t>
            </a:r>
            <a:endParaRPr lang="en-US" sz="1200" dirty="0"/>
          </a:p>
        </p:txBody>
      </p:sp>
      <p:sp>
        <p:nvSpPr>
          <p:cNvPr id="7" name="TextBox 6"/>
          <p:cNvSpPr txBox="1"/>
          <p:nvPr/>
        </p:nvSpPr>
        <p:spPr>
          <a:xfrm>
            <a:off x="642505" y="1694576"/>
            <a:ext cx="1582484" cy="646331"/>
          </a:xfrm>
          <a:prstGeom prst="rect">
            <a:avLst/>
          </a:prstGeom>
          <a:noFill/>
        </p:spPr>
        <p:txBody>
          <a:bodyPr wrap="none" rtlCol="0">
            <a:spAutoFit/>
          </a:bodyPr>
          <a:lstStyle/>
          <a:p>
            <a:pPr algn="r"/>
            <a:r>
              <a:rPr lang="en-US" dirty="0" smtClean="0"/>
              <a:t>NSI Enabled </a:t>
            </a:r>
          </a:p>
          <a:p>
            <a:pPr algn="r"/>
            <a:r>
              <a:rPr lang="en-US" dirty="0" smtClean="0"/>
              <a:t>SDN Controller</a:t>
            </a:r>
            <a:endParaRPr lang="en-US" dirty="0"/>
          </a:p>
        </p:txBody>
      </p:sp>
      <p:cxnSp>
        <p:nvCxnSpPr>
          <p:cNvPr id="46" name="Straight Connector 45"/>
          <p:cNvCxnSpPr>
            <a:stCxn id="41" idx="1"/>
            <a:endCxn id="75" idx="3"/>
          </p:cNvCxnSpPr>
          <p:nvPr/>
        </p:nvCxnSpPr>
        <p:spPr>
          <a:xfrm rot="10800000" flipV="1">
            <a:off x="2026619" y="2223605"/>
            <a:ext cx="1483888" cy="303831"/>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49" name="Straight Connector 45"/>
          <p:cNvCxnSpPr>
            <a:endCxn id="41" idx="3"/>
          </p:cNvCxnSpPr>
          <p:nvPr/>
        </p:nvCxnSpPr>
        <p:spPr>
          <a:xfrm rot="10800000">
            <a:off x="3999721" y="2223607"/>
            <a:ext cx="1297253" cy="78629"/>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52" name="Straight Connector 45"/>
          <p:cNvCxnSpPr>
            <a:stCxn id="65" idx="1"/>
            <a:endCxn id="42" idx="3"/>
          </p:cNvCxnSpPr>
          <p:nvPr/>
        </p:nvCxnSpPr>
        <p:spPr>
          <a:xfrm rot="10800000">
            <a:off x="5786187" y="2340908"/>
            <a:ext cx="1380995" cy="182527"/>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392635" y="2527437"/>
            <a:ext cx="2292515" cy="646331"/>
          </a:xfrm>
          <a:prstGeom prst="rect">
            <a:avLst/>
          </a:prstGeom>
          <a:noFill/>
        </p:spPr>
        <p:txBody>
          <a:bodyPr wrap="none" rtlCol="0">
            <a:spAutoFit/>
          </a:bodyPr>
          <a:lstStyle/>
          <a:p>
            <a:pPr algn="ctr"/>
            <a:r>
              <a:rPr lang="en-US" dirty="0" smtClean="0"/>
              <a:t>Intervening opaque </a:t>
            </a:r>
          </a:p>
          <a:p>
            <a:pPr algn="ctr"/>
            <a:r>
              <a:rPr lang="en-US" dirty="0" smtClean="0"/>
              <a:t>NSI transport domains</a:t>
            </a:r>
            <a:endParaRPr lang="en-US" dirty="0"/>
          </a:p>
        </p:txBody>
      </p:sp>
      <p:sp>
        <p:nvSpPr>
          <p:cNvPr id="56" name="TextBox 55"/>
          <p:cNvSpPr txBox="1"/>
          <p:nvPr/>
        </p:nvSpPr>
        <p:spPr>
          <a:xfrm>
            <a:off x="6192291" y="2055874"/>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57" name="TextBox 56"/>
          <p:cNvSpPr txBox="1"/>
          <p:nvPr/>
        </p:nvSpPr>
        <p:spPr>
          <a:xfrm>
            <a:off x="4479897" y="1932903"/>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58" name="TextBox 57"/>
          <p:cNvSpPr txBox="1"/>
          <p:nvPr/>
        </p:nvSpPr>
        <p:spPr>
          <a:xfrm>
            <a:off x="2623564" y="1938078"/>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21" name="Oval 20"/>
          <p:cNvSpPr/>
          <p:nvPr/>
        </p:nvSpPr>
        <p:spPr>
          <a:xfrm>
            <a:off x="6410363" y="3139255"/>
            <a:ext cx="128240" cy="126967"/>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2748921" y="3140257"/>
            <a:ext cx="128240" cy="126967"/>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538893" y="3139255"/>
            <a:ext cx="128240" cy="126967"/>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6683108" y="1155185"/>
            <a:ext cx="2430187" cy="923330"/>
          </a:xfrm>
          <a:prstGeom prst="rect">
            <a:avLst/>
          </a:prstGeom>
          <a:noFill/>
        </p:spPr>
        <p:txBody>
          <a:bodyPr wrap="square" rtlCol="0">
            <a:spAutoFit/>
          </a:bodyPr>
          <a:lstStyle/>
          <a:p>
            <a:r>
              <a:rPr lang="en-US" dirty="0" smtClean="0"/>
              <a:t>No change internally </a:t>
            </a:r>
          </a:p>
          <a:p>
            <a:r>
              <a:rPr lang="en-US" dirty="0" smtClean="0"/>
              <a:t>to the SDN architecture or operation</a:t>
            </a:r>
            <a:endParaRPr lang="en-US" dirty="0"/>
          </a:p>
        </p:txBody>
      </p:sp>
      <p:sp>
        <p:nvSpPr>
          <p:cNvPr id="83" name="TextBox 82"/>
          <p:cNvSpPr txBox="1"/>
          <p:nvPr/>
        </p:nvSpPr>
        <p:spPr>
          <a:xfrm>
            <a:off x="532955" y="3791589"/>
            <a:ext cx="7981672" cy="830997"/>
          </a:xfrm>
          <a:prstGeom prst="rect">
            <a:avLst/>
          </a:prstGeom>
          <a:noFill/>
        </p:spPr>
        <p:txBody>
          <a:bodyPr wrap="none" rtlCol="0">
            <a:spAutoFit/>
          </a:bodyPr>
          <a:lstStyle/>
          <a:p>
            <a:pPr algn="ctr"/>
            <a:r>
              <a:rPr lang="en-US" sz="2400" b="1" dirty="0" smtClean="0">
                <a:solidFill>
                  <a:srgbClr val="0000FF"/>
                </a:solidFill>
              </a:rPr>
              <a:t>The SDN environments are topologically adjacent by merit of </a:t>
            </a:r>
          </a:p>
          <a:p>
            <a:pPr algn="ctr"/>
            <a:r>
              <a:rPr lang="en-US" sz="2400" b="1" dirty="0" smtClean="0">
                <a:solidFill>
                  <a:srgbClr val="0000FF"/>
                </a:solidFill>
              </a:rPr>
              <a:t>NSI established transparent connections</a:t>
            </a:r>
            <a:endParaRPr lang="en-US" sz="2400" b="1" dirty="0">
              <a:solidFill>
                <a:srgbClr val="0000FF"/>
              </a:solidFill>
            </a:endParaRPr>
          </a:p>
        </p:txBody>
      </p:sp>
    </p:spTree>
    <p:extLst>
      <p:ext uri="{BB962C8B-B14F-4D97-AF65-F5344CB8AC3E}">
        <p14:creationId xmlns:p14="http://schemas.microsoft.com/office/powerpoint/2010/main" val="226274555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loud 42"/>
          <p:cNvSpPr/>
          <p:nvPr/>
        </p:nvSpPr>
        <p:spPr>
          <a:xfrm>
            <a:off x="890050" y="1632706"/>
            <a:ext cx="1863623" cy="1681515"/>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85" name="Cloud 84"/>
          <p:cNvSpPr/>
          <p:nvPr/>
        </p:nvSpPr>
        <p:spPr>
          <a:xfrm>
            <a:off x="6470947" y="1565219"/>
            <a:ext cx="1863623" cy="1681515"/>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2" name="Title 1"/>
          <p:cNvSpPr>
            <a:spLocks noGrp="1"/>
          </p:cNvSpPr>
          <p:nvPr>
            <p:ph type="title"/>
          </p:nvPr>
        </p:nvSpPr>
        <p:spPr>
          <a:xfrm>
            <a:off x="948303" y="311006"/>
            <a:ext cx="7751335" cy="647987"/>
          </a:xfrm>
        </p:spPr>
        <p:txBody>
          <a:bodyPr>
            <a:normAutofit fontScale="90000"/>
          </a:bodyPr>
          <a:lstStyle/>
          <a:p>
            <a:r>
              <a:rPr lang="en-US" sz="3200" dirty="0" smtClean="0"/>
              <a:t>SDN transit technology with NSI inter-Domain </a:t>
            </a:r>
            <a:endParaRPr lang="en-US" sz="3200" dirty="0"/>
          </a:p>
        </p:txBody>
      </p:sp>
      <p:sp>
        <p:nvSpPr>
          <p:cNvPr id="3" name="Content Placeholder 2"/>
          <p:cNvSpPr>
            <a:spLocks noGrp="1"/>
          </p:cNvSpPr>
          <p:nvPr>
            <p:ph idx="1"/>
          </p:nvPr>
        </p:nvSpPr>
        <p:spPr>
          <a:xfrm>
            <a:off x="670115" y="4267199"/>
            <a:ext cx="8029523" cy="2020331"/>
          </a:xfrm>
        </p:spPr>
        <p:txBody>
          <a:bodyPr>
            <a:normAutofit fontScale="85000" lnSpcReduction="20000"/>
          </a:bodyPr>
          <a:lstStyle/>
          <a:p>
            <a:pPr lvl="0"/>
            <a:r>
              <a:rPr lang="en-US" dirty="0" smtClean="0"/>
              <a:t> The SDN based transit network service model:</a:t>
            </a:r>
          </a:p>
          <a:p>
            <a:pPr lvl="1"/>
            <a:r>
              <a:rPr lang="en-US" dirty="0" smtClean="0"/>
              <a:t>NSI-CS is used to provision connection requests across an SDN environment.</a:t>
            </a:r>
          </a:p>
          <a:p>
            <a:pPr lvl="1"/>
            <a:r>
              <a:rPr lang="en-US" dirty="0" smtClean="0"/>
              <a:t>This model allows NSI-CS to offer SDN flow spaces via the n-tuple STP mapping.</a:t>
            </a:r>
          </a:p>
          <a:p>
            <a:pPr lvl="2"/>
            <a:r>
              <a:rPr lang="en-US" dirty="0" smtClean="0"/>
              <a:t>Enables “flow space defined” transport links connections.</a:t>
            </a:r>
          </a:p>
          <a:p>
            <a:pPr lvl="2"/>
            <a:r>
              <a:rPr lang="en-US" dirty="0" smtClean="0"/>
              <a:t>It is consistent with NSI abstractions (domain boundaries, STPs, etc.)  </a:t>
            </a:r>
          </a:p>
          <a:p>
            <a:pPr lvl="1"/>
            <a:endParaRPr lang="en-US" dirty="0" smtClean="0"/>
          </a:p>
        </p:txBody>
      </p:sp>
      <p:grpSp>
        <p:nvGrpSpPr>
          <p:cNvPr id="62" name="Group 61"/>
          <p:cNvGrpSpPr/>
          <p:nvPr/>
        </p:nvGrpSpPr>
        <p:grpSpPr>
          <a:xfrm>
            <a:off x="4451844" y="1408655"/>
            <a:ext cx="1993732" cy="1775889"/>
            <a:chOff x="1320754" y="1052972"/>
            <a:chExt cx="3185975" cy="2631299"/>
          </a:xfrm>
        </p:grpSpPr>
        <p:sp>
          <p:nvSpPr>
            <p:cNvPr id="63" name="Cloud 62"/>
            <p:cNvSpPr/>
            <p:nvPr/>
          </p:nvSpPr>
          <p:spPr>
            <a:xfrm>
              <a:off x="1528668" y="1192800"/>
              <a:ext cx="2978061" cy="2491471"/>
            </a:xfrm>
            <a:prstGeom prst="cloud">
              <a:avLst/>
            </a:prstGeom>
            <a:solidFill>
              <a:srgbClr val="FEC98E"/>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64" name="Rectangle 63"/>
            <p:cNvSpPr/>
            <p:nvPr/>
          </p:nvSpPr>
          <p:spPr>
            <a:xfrm>
              <a:off x="2045423"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a:t>
              </a:r>
              <a:endParaRPr lang="en-US" sz="1200" dirty="0"/>
            </a:p>
          </p:txBody>
        </p:sp>
        <p:sp>
          <p:nvSpPr>
            <p:cNvPr id="65" name="Rectangle 64"/>
            <p:cNvSpPr/>
            <p:nvPr/>
          </p:nvSpPr>
          <p:spPr>
            <a:xfrm>
              <a:off x="2648135" y="1052972"/>
              <a:ext cx="640286" cy="502574"/>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CP</a:t>
              </a:r>
              <a:endParaRPr lang="en-US" sz="1200" dirty="0"/>
            </a:p>
          </p:txBody>
        </p:sp>
        <p:cxnSp>
          <p:nvCxnSpPr>
            <p:cNvPr id="66" name="Straight Connector 65"/>
            <p:cNvCxnSpPr>
              <a:stCxn id="64" idx="0"/>
              <a:endCxn id="65" idx="2"/>
            </p:cNvCxnSpPr>
            <p:nvPr/>
          </p:nvCxnSpPr>
          <p:spPr>
            <a:xfrm flipV="1">
              <a:off x="2325860" y="1555546"/>
              <a:ext cx="642420" cy="846770"/>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71" idx="0"/>
              <a:endCxn id="65" idx="2"/>
            </p:cNvCxnSpPr>
            <p:nvPr/>
          </p:nvCxnSpPr>
          <p:spPr>
            <a:xfrm flipH="1" flipV="1">
              <a:off x="2968279" y="1555546"/>
              <a:ext cx="600579" cy="846770"/>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4" idx="3"/>
              <a:endCxn id="71" idx="1"/>
            </p:cNvCxnSpPr>
            <p:nvPr/>
          </p:nvCxnSpPr>
          <p:spPr>
            <a:xfrm>
              <a:off x="2606295" y="2624745"/>
              <a:ext cx="682127"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71" idx="3"/>
              <a:endCxn id="83" idx="2"/>
            </p:cNvCxnSpPr>
            <p:nvPr/>
          </p:nvCxnSpPr>
          <p:spPr>
            <a:xfrm>
              <a:off x="3849294" y="2624745"/>
              <a:ext cx="554971"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endCxn id="64" idx="1"/>
            </p:cNvCxnSpPr>
            <p:nvPr/>
          </p:nvCxnSpPr>
          <p:spPr>
            <a:xfrm>
              <a:off x="1320754" y="2624745"/>
              <a:ext cx="724669"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3288422"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a:t>
              </a:r>
              <a:endParaRPr lang="en-US" sz="1200" dirty="0"/>
            </a:p>
          </p:txBody>
        </p:sp>
      </p:grpSp>
      <p:grpSp>
        <p:nvGrpSpPr>
          <p:cNvPr id="72" name="Group 71"/>
          <p:cNvGrpSpPr/>
          <p:nvPr/>
        </p:nvGrpSpPr>
        <p:grpSpPr>
          <a:xfrm>
            <a:off x="2753673" y="1507032"/>
            <a:ext cx="2015066" cy="1681515"/>
            <a:chOff x="1528668" y="1192800"/>
            <a:chExt cx="3220066" cy="2491471"/>
          </a:xfrm>
        </p:grpSpPr>
        <p:sp>
          <p:nvSpPr>
            <p:cNvPr id="73" name="Cloud 72"/>
            <p:cNvSpPr/>
            <p:nvPr/>
          </p:nvSpPr>
          <p:spPr>
            <a:xfrm>
              <a:off x="1528668" y="1192800"/>
              <a:ext cx="2978061" cy="2491471"/>
            </a:xfrm>
            <a:prstGeom prst="cloud">
              <a:avLst/>
            </a:prstGeom>
            <a:solidFill>
              <a:schemeClr val="accent2">
                <a:lumMod val="40000"/>
                <a:lumOff val="6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200" dirty="0">
                <a:solidFill>
                  <a:srgbClr val="000000"/>
                </a:solidFill>
                <a:latin typeface="Arial"/>
                <a:cs typeface="Arial"/>
              </a:endParaRPr>
            </a:p>
          </p:txBody>
        </p:sp>
        <p:sp>
          <p:nvSpPr>
            <p:cNvPr id="74" name="Rectangle 73"/>
            <p:cNvSpPr/>
            <p:nvPr/>
          </p:nvSpPr>
          <p:spPr>
            <a:xfrm>
              <a:off x="2045423"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X1</a:t>
              </a:r>
              <a:endParaRPr lang="en-US" sz="1200" dirty="0"/>
            </a:p>
          </p:txBody>
        </p:sp>
        <p:sp>
          <p:nvSpPr>
            <p:cNvPr id="75" name="Rectangle 74"/>
            <p:cNvSpPr/>
            <p:nvPr/>
          </p:nvSpPr>
          <p:spPr>
            <a:xfrm>
              <a:off x="2648136" y="1554784"/>
              <a:ext cx="640286" cy="502575"/>
            </a:xfrm>
            <a:prstGeom prst="rect">
              <a:avLst/>
            </a:prstGeom>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CP</a:t>
              </a:r>
              <a:endParaRPr lang="en-US" sz="1200" dirty="0"/>
            </a:p>
          </p:txBody>
        </p:sp>
        <p:cxnSp>
          <p:nvCxnSpPr>
            <p:cNvPr id="76" name="Straight Connector 75"/>
            <p:cNvCxnSpPr>
              <a:stCxn id="74" idx="0"/>
              <a:endCxn id="75" idx="2"/>
            </p:cNvCxnSpPr>
            <p:nvPr/>
          </p:nvCxnSpPr>
          <p:spPr>
            <a:xfrm flipV="1">
              <a:off x="2325860" y="2057359"/>
              <a:ext cx="642420" cy="344956"/>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81" idx="0"/>
              <a:endCxn id="75" idx="2"/>
            </p:cNvCxnSpPr>
            <p:nvPr/>
          </p:nvCxnSpPr>
          <p:spPr>
            <a:xfrm flipH="1" flipV="1">
              <a:off x="2968280" y="2057359"/>
              <a:ext cx="600579" cy="344956"/>
            </a:xfrm>
            <a:prstGeom prst="line">
              <a:avLst/>
            </a:prstGeom>
            <a:ln w="28575" cmpd="sng">
              <a:solidFill>
                <a:srgbClr val="FFFF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4" idx="3"/>
              <a:endCxn id="81" idx="1"/>
            </p:cNvCxnSpPr>
            <p:nvPr/>
          </p:nvCxnSpPr>
          <p:spPr>
            <a:xfrm>
              <a:off x="2606295" y="2624745"/>
              <a:ext cx="682127"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81" idx="3"/>
            </p:cNvCxnSpPr>
            <p:nvPr/>
          </p:nvCxnSpPr>
          <p:spPr>
            <a:xfrm>
              <a:off x="3849294" y="2624745"/>
              <a:ext cx="899440"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a:endCxn id="74" idx="1"/>
            </p:cNvCxnSpPr>
            <p:nvPr/>
          </p:nvCxnSpPr>
          <p:spPr>
            <a:xfrm>
              <a:off x="1528668" y="2624745"/>
              <a:ext cx="516755" cy="0"/>
            </a:xfrm>
            <a:prstGeom prst="line">
              <a:avLst/>
            </a:prstGeom>
            <a:ln w="76200"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3288422" y="2402315"/>
              <a:ext cx="560872" cy="44485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X2</a:t>
              </a:r>
              <a:endParaRPr lang="en-US" sz="1200" dirty="0"/>
            </a:p>
          </p:txBody>
        </p:sp>
        <p:cxnSp>
          <p:nvCxnSpPr>
            <p:cNvPr id="89" name="Straight Connector 88"/>
            <p:cNvCxnSpPr>
              <a:stCxn id="75" idx="0"/>
              <a:endCxn id="42" idx="2"/>
            </p:cNvCxnSpPr>
            <p:nvPr/>
          </p:nvCxnSpPr>
          <p:spPr>
            <a:xfrm flipV="1">
              <a:off x="2968280" y="1226824"/>
              <a:ext cx="5937" cy="327960"/>
            </a:xfrm>
            <a:prstGeom prst="line">
              <a:avLst/>
            </a:prstGeom>
            <a:ln w="28575" cmpd="sng">
              <a:solidFill>
                <a:schemeClr val="bg1">
                  <a:lumMod val="65000"/>
                </a:schemeClr>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sp>
        <p:nvSpPr>
          <p:cNvPr id="41" name="Rectangle 40"/>
          <p:cNvSpPr/>
          <p:nvPr/>
        </p:nvSpPr>
        <p:spPr>
          <a:xfrm>
            <a:off x="1568158" y="1503029"/>
            <a:ext cx="489213" cy="339192"/>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NSA</a:t>
            </a:r>
            <a:endParaRPr lang="en-US" sz="1200" dirty="0"/>
          </a:p>
        </p:txBody>
      </p:sp>
      <p:sp>
        <p:nvSpPr>
          <p:cNvPr id="42" name="Rectangle 41"/>
          <p:cNvSpPr/>
          <p:nvPr/>
        </p:nvSpPr>
        <p:spPr>
          <a:xfrm>
            <a:off x="3413667" y="1190803"/>
            <a:ext cx="489213" cy="339192"/>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NSA</a:t>
            </a:r>
            <a:endParaRPr lang="en-US" sz="1200" dirty="0"/>
          </a:p>
        </p:txBody>
      </p:sp>
      <p:sp>
        <p:nvSpPr>
          <p:cNvPr id="7" name="TextBox 6"/>
          <p:cNvSpPr txBox="1"/>
          <p:nvPr/>
        </p:nvSpPr>
        <p:spPr>
          <a:xfrm>
            <a:off x="324484" y="1175733"/>
            <a:ext cx="1872290" cy="369332"/>
          </a:xfrm>
          <a:prstGeom prst="rect">
            <a:avLst/>
          </a:prstGeom>
          <a:noFill/>
        </p:spPr>
        <p:txBody>
          <a:bodyPr wrap="none" rtlCol="0">
            <a:spAutoFit/>
          </a:bodyPr>
          <a:lstStyle/>
          <a:p>
            <a:pPr algn="r"/>
            <a:r>
              <a:rPr lang="en-US" dirty="0" smtClean="0"/>
              <a:t>NSI peer network</a:t>
            </a:r>
            <a:endParaRPr lang="en-US" dirty="0"/>
          </a:p>
        </p:txBody>
      </p:sp>
      <p:cxnSp>
        <p:nvCxnSpPr>
          <p:cNvPr id="46" name="Straight Connector 45"/>
          <p:cNvCxnSpPr>
            <a:stCxn id="65" idx="1"/>
            <a:endCxn id="42" idx="3"/>
          </p:cNvCxnSpPr>
          <p:nvPr/>
        </p:nvCxnSpPr>
        <p:spPr>
          <a:xfrm rot="10800000">
            <a:off x="3902880" y="1360399"/>
            <a:ext cx="1379618" cy="217852"/>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49" name="Straight Connector 45"/>
          <p:cNvCxnSpPr>
            <a:stCxn id="42" idx="1"/>
            <a:endCxn id="41" idx="3"/>
          </p:cNvCxnSpPr>
          <p:nvPr/>
        </p:nvCxnSpPr>
        <p:spPr>
          <a:xfrm rot="10800000" flipV="1">
            <a:off x="2057371" y="1360399"/>
            <a:ext cx="1356296" cy="312226"/>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52" name="Straight Connector 45"/>
          <p:cNvCxnSpPr>
            <a:stCxn id="65" idx="3"/>
            <a:endCxn id="86" idx="1"/>
          </p:cNvCxnSpPr>
          <p:nvPr/>
        </p:nvCxnSpPr>
        <p:spPr>
          <a:xfrm>
            <a:off x="5683179" y="1578251"/>
            <a:ext cx="1465876" cy="26887"/>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204304" y="2683819"/>
            <a:ext cx="2754029" cy="646331"/>
          </a:xfrm>
          <a:prstGeom prst="rect">
            <a:avLst/>
          </a:prstGeom>
          <a:noFill/>
          <a:ln cap="rnd">
            <a:noFill/>
          </a:ln>
        </p:spPr>
        <p:txBody>
          <a:bodyPr wrap="none" rtlCol="0">
            <a:spAutoFit/>
          </a:bodyPr>
          <a:lstStyle/>
          <a:p>
            <a:pPr algn="ctr"/>
            <a:r>
              <a:rPr lang="en-US" dirty="0" smtClean="0"/>
              <a:t>Transit networks using SDN</a:t>
            </a:r>
          </a:p>
          <a:p>
            <a:pPr algn="ctr"/>
            <a:r>
              <a:rPr lang="en-US" dirty="0" smtClean="0"/>
              <a:t>Technologies internally</a:t>
            </a:r>
            <a:endParaRPr lang="en-US" dirty="0"/>
          </a:p>
        </p:txBody>
      </p:sp>
      <p:sp>
        <p:nvSpPr>
          <p:cNvPr id="56" name="TextBox 55"/>
          <p:cNvSpPr txBox="1"/>
          <p:nvPr/>
        </p:nvSpPr>
        <p:spPr>
          <a:xfrm>
            <a:off x="4581953" y="1223989"/>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57" name="TextBox 56"/>
          <p:cNvSpPr txBox="1"/>
          <p:nvPr/>
        </p:nvSpPr>
        <p:spPr>
          <a:xfrm>
            <a:off x="6196631" y="1175733"/>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58" name="TextBox 57"/>
          <p:cNvSpPr txBox="1"/>
          <p:nvPr/>
        </p:nvSpPr>
        <p:spPr>
          <a:xfrm>
            <a:off x="3728629" y="1510445"/>
            <a:ext cx="1446430" cy="646331"/>
          </a:xfrm>
          <a:prstGeom prst="rect">
            <a:avLst/>
          </a:prstGeom>
          <a:noFill/>
        </p:spPr>
        <p:txBody>
          <a:bodyPr wrap="none" rtlCol="0">
            <a:spAutoFit/>
          </a:bodyPr>
          <a:lstStyle/>
          <a:p>
            <a:r>
              <a:rPr lang="en-US" dirty="0" smtClean="0"/>
              <a:t>Independent</a:t>
            </a:r>
          </a:p>
          <a:p>
            <a:r>
              <a:rPr lang="en-US" dirty="0" smtClean="0"/>
              <a:t>NRM</a:t>
            </a:r>
            <a:endParaRPr lang="en-US" dirty="0"/>
          </a:p>
        </p:txBody>
      </p:sp>
      <p:sp>
        <p:nvSpPr>
          <p:cNvPr id="60" name="Oval 59"/>
          <p:cNvSpPr/>
          <p:nvPr/>
        </p:nvSpPr>
        <p:spPr>
          <a:xfrm>
            <a:off x="4556637" y="2405977"/>
            <a:ext cx="128240" cy="126967"/>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1420428" y="3314221"/>
            <a:ext cx="6590919" cy="830997"/>
          </a:xfrm>
          <a:prstGeom prst="rect">
            <a:avLst/>
          </a:prstGeom>
          <a:noFill/>
        </p:spPr>
        <p:txBody>
          <a:bodyPr wrap="square" rtlCol="0">
            <a:spAutoFit/>
          </a:bodyPr>
          <a:lstStyle/>
          <a:p>
            <a:r>
              <a:rPr lang="en-US" sz="2400" b="1" dirty="0" smtClean="0">
                <a:solidFill>
                  <a:srgbClr val="0000FF"/>
                </a:solidFill>
              </a:rPr>
              <a:t>NSI is used as the east/west interface across SDN domains to establish end-to-end connectivity</a:t>
            </a:r>
            <a:endParaRPr lang="en-US" sz="2400" b="1" dirty="0">
              <a:solidFill>
                <a:srgbClr val="0000FF"/>
              </a:solidFill>
            </a:endParaRPr>
          </a:p>
        </p:txBody>
      </p:sp>
      <p:sp>
        <p:nvSpPr>
          <p:cNvPr id="83" name="Oval 82"/>
          <p:cNvSpPr/>
          <p:nvPr/>
        </p:nvSpPr>
        <p:spPr>
          <a:xfrm>
            <a:off x="6381456" y="2405977"/>
            <a:ext cx="128240" cy="126967"/>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2711338" y="2406009"/>
            <a:ext cx="128240" cy="126967"/>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7149055" y="1435542"/>
            <a:ext cx="489213" cy="339192"/>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NSA</a:t>
            </a:r>
            <a:endParaRPr lang="en-US" sz="1200" dirty="0"/>
          </a:p>
        </p:txBody>
      </p:sp>
      <p:sp>
        <p:nvSpPr>
          <p:cNvPr id="88" name="TextBox 87"/>
          <p:cNvSpPr txBox="1"/>
          <p:nvPr/>
        </p:nvSpPr>
        <p:spPr>
          <a:xfrm>
            <a:off x="5027208" y="1658814"/>
            <a:ext cx="1169423" cy="646331"/>
          </a:xfrm>
          <a:prstGeom prst="rect">
            <a:avLst/>
          </a:prstGeom>
          <a:noFill/>
        </p:spPr>
        <p:txBody>
          <a:bodyPr wrap="none" rtlCol="0">
            <a:spAutoFit/>
          </a:bodyPr>
          <a:lstStyle/>
          <a:p>
            <a:pPr algn="ctr"/>
            <a:r>
              <a:rPr lang="en-US" dirty="0" smtClean="0"/>
              <a:t>Integrated </a:t>
            </a:r>
          </a:p>
          <a:p>
            <a:pPr algn="ctr"/>
            <a:r>
              <a:rPr lang="en-US" dirty="0" smtClean="0"/>
              <a:t>NRM</a:t>
            </a:r>
            <a:endParaRPr lang="en-US" dirty="0"/>
          </a:p>
        </p:txBody>
      </p:sp>
      <p:cxnSp>
        <p:nvCxnSpPr>
          <p:cNvPr id="90" name="Straight Connector 89"/>
          <p:cNvCxnSpPr>
            <a:stCxn id="83" idx="6"/>
            <a:endCxn id="108" idx="1"/>
          </p:cNvCxnSpPr>
          <p:nvPr/>
        </p:nvCxnSpPr>
        <p:spPr>
          <a:xfrm flipV="1">
            <a:off x="6509696" y="2469460"/>
            <a:ext cx="185212" cy="1"/>
          </a:xfrm>
          <a:prstGeom prst="line">
            <a:avLst/>
          </a:prstGeom>
          <a:ln w="76200" cap="rnd" cmpd="sng">
            <a:solidFill>
              <a:srgbClr val="000000"/>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99" idx="3"/>
            <a:endCxn id="84" idx="2"/>
          </p:cNvCxnSpPr>
          <p:nvPr/>
        </p:nvCxnSpPr>
        <p:spPr>
          <a:xfrm>
            <a:off x="2533612" y="2469460"/>
            <a:ext cx="177726" cy="33"/>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7" idx="3"/>
            <a:endCxn id="99" idx="1"/>
          </p:cNvCxnSpPr>
          <p:nvPr/>
        </p:nvCxnSpPr>
        <p:spPr>
          <a:xfrm flipV="1">
            <a:off x="1580757" y="2469460"/>
            <a:ext cx="601870" cy="300239"/>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100" idx="3"/>
            <a:endCxn id="99" idx="3"/>
          </p:cNvCxnSpPr>
          <p:nvPr/>
        </p:nvCxnSpPr>
        <p:spPr>
          <a:xfrm>
            <a:off x="1743650" y="2155026"/>
            <a:ext cx="789962" cy="314434"/>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7" idx="0"/>
            <a:endCxn id="100" idx="2"/>
          </p:cNvCxnSpPr>
          <p:nvPr/>
        </p:nvCxnSpPr>
        <p:spPr>
          <a:xfrm flipV="1">
            <a:off x="1405265" y="2305145"/>
            <a:ext cx="162893" cy="314434"/>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1229772" y="2619579"/>
            <a:ext cx="350985" cy="300239"/>
          </a:xfrm>
          <a:prstGeom prst="rect">
            <a:avLst/>
          </a:prstGeom>
          <a:ln cap="rn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X1</a:t>
            </a:r>
            <a:endParaRPr lang="en-US" sz="1200" dirty="0"/>
          </a:p>
        </p:txBody>
      </p:sp>
      <p:sp>
        <p:nvSpPr>
          <p:cNvPr id="99" name="Rectangle 98"/>
          <p:cNvSpPr/>
          <p:nvPr/>
        </p:nvSpPr>
        <p:spPr>
          <a:xfrm>
            <a:off x="2182627" y="2319340"/>
            <a:ext cx="350985" cy="300239"/>
          </a:xfrm>
          <a:prstGeom prst="rect">
            <a:avLst/>
          </a:prstGeom>
          <a:ln cap="rn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X2</a:t>
            </a:r>
            <a:endParaRPr lang="en-US" sz="1200" dirty="0"/>
          </a:p>
        </p:txBody>
      </p:sp>
      <p:sp>
        <p:nvSpPr>
          <p:cNvPr id="100" name="Rectangle 99"/>
          <p:cNvSpPr/>
          <p:nvPr/>
        </p:nvSpPr>
        <p:spPr>
          <a:xfrm>
            <a:off x="1392665" y="2004906"/>
            <a:ext cx="350985" cy="300239"/>
          </a:xfrm>
          <a:prstGeom prst="rect">
            <a:avLst/>
          </a:prstGeom>
          <a:ln cap="rn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X3</a:t>
            </a:r>
            <a:endParaRPr lang="en-US" sz="1200" dirty="0"/>
          </a:p>
        </p:txBody>
      </p:sp>
      <p:cxnSp>
        <p:nvCxnSpPr>
          <p:cNvPr id="105" name="Straight Connector 104"/>
          <p:cNvCxnSpPr>
            <a:stCxn id="108" idx="3"/>
            <a:endCxn id="109" idx="1"/>
          </p:cNvCxnSpPr>
          <p:nvPr/>
        </p:nvCxnSpPr>
        <p:spPr>
          <a:xfrm>
            <a:off x="7045893" y="2469460"/>
            <a:ext cx="614469" cy="80826"/>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110" idx="3"/>
            <a:endCxn id="109" idx="0"/>
          </p:cNvCxnSpPr>
          <p:nvPr/>
        </p:nvCxnSpPr>
        <p:spPr>
          <a:xfrm>
            <a:off x="7500040" y="2041809"/>
            <a:ext cx="335815" cy="358357"/>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8" idx="3"/>
            <a:endCxn id="110" idx="2"/>
          </p:cNvCxnSpPr>
          <p:nvPr/>
        </p:nvCxnSpPr>
        <p:spPr>
          <a:xfrm flipV="1">
            <a:off x="7045893" y="2191928"/>
            <a:ext cx="278655" cy="277532"/>
          </a:xfrm>
          <a:prstGeom prst="line">
            <a:avLst/>
          </a:prstGeom>
          <a:ln w="76200" cap="rnd" cmpd="sng">
            <a:solidFill>
              <a:schemeClr val="tx1"/>
            </a:solidFill>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6694908" y="2319340"/>
            <a:ext cx="350985" cy="300239"/>
          </a:xfrm>
          <a:prstGeom prst="rect">
            <a:avLst/>
          </a:prstGeom>
          <a:ln cap="rn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X1</a:t>
            </a:r>
            <a:endParaRPr lang="en-US" sz="1200" dirty="0"/>
          </a:p>
        </p:txBody>
      </p:sp>
      <p:sp>
        <p:nvSpPr>
          <p:cNvPr id="109" name="Rectangle 108"/>
          <p:cNvSpPr/>
          <p:nvPr/>
        </p:nvSpPr>
        <p:spPr>
          <a:xfrm>
            <a:off x="7660362" y="2400166"/>
            <a:ext cx="350985" cy="300239"/>
          </a:xfrm>
          <a:prstGeom prst="rect">
            <a:avLst/>
          </a:prstGeom>
          <a:ln cap="rn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X2</a:t>
            </a:r>
            <a:endParaRPr lang="en-US" sz="1200" dirty="0"/>
          </a:p>
        </p:txBody>
      </p:sp>
      <p:sp>
        <p:nvSpPr>
          <p:cNvPr id="110" name="Rectangle 109"/>
          <p:cNvSpPr/>
          <p:nvPr/>
        </p:nvSpPr>
        <p:spPr>
          <a:xfrm>
            <a:off x="7149055" y="1891689"/>
            <a:ext cx="350985" cy="30023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t>X3</a:t>
            </a:r>
            <a:endParaRPr lang="en-US" sz="1200" dirty="0"/>
          </a:p>
        </p:txBody>
      </p:sp>
      <p:sp>
        <p:nvSpPr>
          <p:cNvPr id="123" name="TextBox 122"/>
          <p:cNvSpPr txBox="1"/>
          <p:nvPr/>
        </p:nvSpPr>
        <p:spPr>
          <a:xfrm>
            <a:off x="7009123" y="2700405"/>
            <a:ext cx="1819316" cy="369332"/>
          </a:xfrm>
          <a:prstGeom prst="rect">
            <a:avLst/>
          </a:prstGeom>
          <a:noFill/>
        </p:spPr>
        <p:txBody>
          <a:bodyPr wrap="none" rtlCol="0">
            <a:spAutoFit/>
          </a:bodyPr>
          <a:lstStyle/>
          <a:p>
            <a:pPr algn="r"/>
            <a:r>
              <a:rPr lang="en-US" dirty="0" smtClean="0"/>
              <a:t>NSI peer network</a:t>
            </a:r>
          </a:p>
        </p:txBody>
      </p:sp>
      <p:sp>
        <p:nvSpPr>
          <p:cNvPr id="124" name="TextBox 123"/>
          <p:cNvSpPr txBox="1"/>
          <p:nvPr/>
        </p:nvSpPr>
        <p:spPr>
          <a:xfrm>
            <a:off x="2579160" y="1081747"/>
            <a:ext cx="497890" cy="369332"/>
          </a:xfrm>
          <a:prstGeom prst="rect">
            <a:avLst/>
          </a:prstGeom>
          <a:noFill/>
        </p:spPr>
        <p:txBody>
          <a:bodyPr wrap="none" rtlCol="0">
            <a:spAutoFit/>
          </a:bodyPr>
          <a:lstStyle/>
          <a:p>
            <a:pPr algn="r"/>
            <a:r>
              <a:rPr lang="en-US" dirty="0" smtClean="0">
                <a:solidFill>
                  <a:srgbClr val="FF0000"/>
                </a:solidFill>
              </a:rPr>
              <a:t>NSI</a:t>
            </a:r>
            <a:endParaRPr lang="en-US" dirty="0">
              <a:solidFill>
                <a:srgbClr val="FF0000"/>
              </a:solidFill>
            </a:endParaRPr>
          </a:p>
        </p:txBody>
      </p:sp>
      <p:sp>
        <p:nvSpPr>
          <p:cNvPr id="125" name="TextBox 124"/>
          <p:cNvSpPr txBox="1"/>
          <p:nvPr/>
        </p:nvSpPr>
        <p:spPr>
          <a:xfrm>
            <a:off x="3962751" y="991067"/>
            <a:ext cx="2088357" cy="369332"/>
          </a:xfrm>
          <a:prstGeom prst="rect">
            <a:avLst/>
          </a:prstGeom>
          <a:noFill/>
        </p:spPr>
        <p:txBody>
          <a:bodyPr wrap="none" rtlCol="0">
            <a:spAutoFit/>
          </a:bodyPr>
          <a:lstStyle/>
          <a:p>
            <a:pPr algn="r"/>
            <a:r>
              <a:rPr lang="en-US" dirty="0" smtClean="0"/>
              <a:t>NSI transit networks</a:t>
            </a:r>
            <a:endParaRPr lang="en-US" dirty="0"/>
          </a:p>
        </p:txBody>
      </p:sp>
    </p:spTree>
    <p:extLst>
      <p:ext uri="{BB962C8B-B14F-4D97-AF65-F5344CB8AC3E}">
        <p14:creationId xmlns:p14="http://schemas.microsoft.com/office/powerpoint/2010/main" val="2854283871"/>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207700"/>
            <a:ext cx="8557220" cy="647987"/>
          </a:xfrm>
        </p:spPr>
        <p:txBody>
          <a:bodyPr>
            <a:normAutofit fontScale="90000"/>
          </a:bodyPr>
          <a:lstStyle/>
          <a:p>
            <a:r>
              <a:rPr lang="en-US" sz="3200" dirty="0" smtClean="0"/>
              <a:t>SDN Slicing using NSI for inter-Domain Adjacencies</a:t>
            </a:r>
            <a:endParaRPr lang="en-US" sz="3200" dirty="0"/>
          </a:p>
        </p:txBody>
      </p:sp>
      <p:sp>
        <p:nvSpPr>
          <p:cNvPr id="3" name="Content Placeholder 2"/>
          <p:cNvSpPr>
            <a:spLocks noGrp="1"/>
          </p:cNvSpPr>
          <p:nvPr>
            <p:ph idx="1"/>
          </p:nvPr>
        </p:nvSpPr>
        <p:spPr>
          <a:xfrm>
            <a:off x="929064" y="5257800"/>
            <a:ext cx="7730979" cy="1456587"/>
          </a:xfrm>
        </p:spPr>
        <p:txBody>
          <a:bodyPr>
            <a:normAutofit/>
          </a:bodyPr>
          <a:lstStyle/>
          <a:p>
            <a:pPr lvl="0"/>
            <a:r>
              <a:rPr lang="en-US" dirty="0" smtClean="0"/>
              <a:t>The SDN control agents dynamically construct global slices using NSI to provision link slivers across the inter-</a:t>
            </a:r>
            <a:r>
              <a:rPr lang="en-US" dirty="0"/>
              <a:t>d</a:t>
            </a:r>
            <a:r>
              <a:rPr lang="en-US" dirty="0" smtClean="0"/>
              <a:t>omain global medium</a:t>
            </a:r>
          </a:p>
        </p:txBody>
      </p:sp>
      <p:grpSp>
        <p:nvGrpSpPr>
          <p:cNvPr id="62" name="Group 61"/>
          <p:cNvGrpSpPr/>
          <p:nvPr/>
        </p:nvGrpSpPr>
        <p:grpSpPr>
          <a:xfrm>
            <a:off x="1842146" y="1110110"/>
            <a:ext cx="6796013" cy="3466535"/>
            <a:chOff x="-50133" y="1063842"/>
            <a:chExt cx="6004296" cy="2858181"/>
          </a:xfrm>
        </p:grpSpPr>
        <p:sp>
          <p:nvSpPr>
            <p:cNvPr id="192" name="Cloud 191"/>
            <p:cNvSpPr/>
            <p:nvPr/>
          </p:nvSpPr>
          <p:spPr>
            <a:xfrm>
              <a:off x="274063" y="1296107"/>
              <a:ext cx="1903024" cy="1923921"/>
            </a:xfrm>
            <a:prstGeom prst="cloud">
              <a:avLst/>
            </a:prstGeom>
            <a:solidFill>
              <a:schemeClr val="accent6">
                <a:lumMod val="40000"/>
                <a:lumOff val="6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194" name="Cloud 193"/>
            <p:cNvSpPr/>
            <p:nvPr/>
          </p:nvSpPr>
          <p:spPr>
            <a:xfrm>
              <a:off x="2253963" y="1150206"/>
              <a:ext cx="2053136" cy="2054028"/>
            </a:xfrm>
            <a:prstGeom prst="cloud">
              <a:avLst/>
            </a:prstGeom>
            <a:solidFill>
              <a:schemeClr val="accent1">
                <a:lumMod val="20000"/>
                <a:lumOff val="8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191" name="Cloud 190"/>
            <p:cNvSpPr/>
            <p:nvPr/>
          </p:nvSpPr>
          <p:spPr>
            <a:xfrm>
              <a:off x="4359631" y="1973238"/>
              <a:ext cx="1594532" cy="1332263"/>
            </a:xfrm>
            <a:prstGeom prst="cloud">
              <a:avLst/>
            </a:prstGeom>
            <a:solidFill>
              <a:schemeClr val="accent6">
                <a:lumMod val="40000"/>
                <a:lumOff val="6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63" name="Cloud 62"/>
            <p:cNvSpPr/>
            <p:nvPr/>
          </p:nvSpPr>
          <p:spPr>
            <a:xfrm>
              <a:off x="-50133" y="2983943"/>
              <a:ext cx="2879426" cy="869113"/>
            </a:xfrm>
            <a:prstGeom prst="cloud">
              <a:avLst/>
            </a:prstGeom>
            <a:solidFill>
              <a:schemeClr val="accent5">
                <a:lumMod val="60000"/>
                <a:lumOff val="4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64" name="Rectangle 63"/>
            <p:cNvSpPr/>
            <p:nvPr/>
          </p:nvSpPr>
          <p:spPr>
            <a:xfrm>
              <a:off x="2977698" y="2560091"/>
              <a:ext cx="560872" cy="308260"/>
            </a:xfrm>
            <a:prstGeom prst="rect">
              <a:avLst/>
            </a:prstGeom>
            <a:solidFill>
              <a:schemeClr val="accent2"/>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Y</a:t>
              </a:r>
              <a:endParaRPr lang="en-US" dirty="0"/>
            </a:p>
          </p:txBody>
        </p:sp>
        <p:sp>
          <p:nvSpPr>
            <p:cNvPr id="65" name="Rectangle 64"/>
            <p:cNvSpPr/>
            <p:nvPr/>
          </p:nvSpPr>
          <p:spPr>
            <a:xfrm>
              <a:off x="3663705" y="1151608"/>
              <a:ext cx="590061" cy="350315"/>
            </a:xfrm>
            <a:prstGeom prst="rect">
              <a:avLst/>
            </a:prstGeom>
            <a:solidFill>
              <a:srgbClr val="FF6600"/>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Ctlr</a:t>
              </a:r>
              <a:endParaRPr lang="en-US" dirty="0"/>
            </a:p>
          </p:txBody>
        </p:sp>
        <p:sp>
          <p:nvSpPr>
            <p:cNvPr id="71" name="Rectangle 70"/>
            <p:cNvSpPr/>
            <p:nvPr/>
          </p:nvSpPr>
          <p:spPr>
            <a:xfrm>
              <a:off x="4939899" y="2560091"/>
              <a:ext cx="560872" cy="308260"/>
            </a:xfrm>
            <a:prstGeom prst="rect">
              <a:avLst/>
            </a:prstGeom>
            <a:solidFill>
              <a:schemeClr val="accent2"/>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Y</a:t>
              </a:r>
            </a:p>
          </p:txBody>
        </p:sp>
        <p:sp>
          <p:nvSpPr>
            <p:cNvPr id="61" name="Rectangle 60"/>
            <p:cNvSpPr/>
            <p:nvPr/>
          </p:nvSpPr>
          <p:spPr>
            <a:xfrm>
              <a:off x="594289" y="2538915"/>
              <a:ext cx="560872" cy="308261"/>
            </a:xfrm>
            <a:prstGeom prst="rect">
              <a:avLst/>
            </a:prstGeom>
            <a:solidFill>
              <a:schemeClr val="accent2"/>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Y</a:t>
              </a:r>
              <a:endParaRPr lang="en-US" dirty="0"/>
            </a:p>
          </p:txBody>
        </p:sp>
        <p:sp>
          <p:nvSpPr>
            <p:cNvPr id="129" name="Rectangle 128"/>
            <p:cNvSpPr/>
            <p:nvPr/>
          </p:nvSpPr>
          <p:spPr>
            <a:xfrm>
              <a:off x="4940878" y="2266895"/>
              <a:ext cx="560872" cy="308260"/>
            </a:xfrm>
            <a:prstGeom prst="rect">
              <a:avLst/>
            </a:prstGeom>
            <a:solidFill>
              <a:srgbClr val="008000"/>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X</a:t>
              </a:r>
              <a:endParaRPr lang="en-US" dirty="0"/>
            </a:p>
          </p:txBody>
        </p:sp>
        <p:sp>
          <p:nvSpPr>
            <p:cNvPr id="130" name="Rectangle 129"/>
            <p:cNvSpPr/>
            <p:nvPr/>
          </p:nvSpPr>
          <p:spPr>
            <a:xfrm>
              <a:off x="596525" y="2230655"/>
              <a:ext cx="560872" cy="308261"/>
            </a:xfrm>
            <a:prstGeom prst="rect">
              <a:avLst/>
            </a:prstGeom>
            <a:solidFill>
              <a:srgbClr val="008000"/>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X</a:t>
              </a:r>
              <a:endParaRPr lang="en-US" dirty="0"/>
            </a:p>
          </p:txBody>
        </p:sp>
        <p:sp>
          <p:nvSpPr>
            <p:cNvPr id="141" name="Rectangle 140"/>
            <p:cNvSpPr/>
            <p:nvPr/>
          </p:nvSpPr>
          <p:spPr>
            <a:xfrm>
              <a:off x="1120811" y="1063842"/>
              <a:ext cx="590061" cy="350315"/>
            </a:xfrm>
            <a:prstGeom prst="rect">
              <a:avLst/>
            </a:prstGeom>
            <a:solidFill>
              <a:srgbClr val="FF6600"/>
            </a:solidFill>
            <a:ln>
              <a:solidFill>
                <a:srgbClr val="3366FF"/>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Ctlr</a:t>
              </a:r>
              <a:endParaRPr lang="en-US" dirty="0"/>
            </a:p>
          </p:txBody>
        </p:sp>
        <p:sp>
          <p:nvSpPr>
            <p:cNvPr id="201" name="Cloud 200"/>
            <p:cNvSpPr/>
            <p:nvPr/>
          </p:nvSpPr>
          <p:spPr>
            <a:xfrm>
              <a:off x="3662675" y="2992979"/>
              <a:ext cx="2130012" cy="929044"/>
            </a:xfrm>
            <a:prstGeom prst="cloud">
              <a:avLst/>
            </a:prstGeom>
            <a:solidFill>
              <a:schemeClr val="accent5">
                <a:lumMod val="60000"/>
                <a:lumOff val="4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220" name="Cloud 219"/>
            <p:cNvSpPr/>
            <p:nvPr/>
          </p:nvSpPr>
          <p:spPr>
            <a:xfrm>
              <a:off x="2177087" y="2992979"/>
              <a:ext cx="2130012" cy="929044"/>
            </a:xfrm>
            <a:prstGeom prst="cloud">
              <a:avLst/>
            </a:prstGeom>
            <a:solidFill>
              <a:schemeClr val="accent5">
                <a:lumMod val="60000"/>
                <a:lumOff val="40000"/>
              </a:schemeClr>
            </a:solidFill>
            <a:ln>
              <a:solidFill>
                <a:srgbClr val="3366FF"/>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rgbClr val="000000"/>
                </a:solidFill>
                <a:latin typeface="Arial"/>
                <a:cs typeface="Arial"/>
              </a:endParaRPr>
            </a:p>
          </p:txBody>
        </p:sp>
      </p:grpSp>
      <p:sp>
        <p:nvSpPr>
          <p:cNvPr id="41" name="Rectangle 40"/>
          <p:cNvSpPr/>
          <p:nvPr/>
        </p:nvSpPr>
        <p:spPr>
          <a:xfrm>
            <a:off x="1620715" y="3511585"/>
            <a:ext cx="628616" cy="538780"/>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NSA</a:t>
            </a:r>
            <a:endParaRPr lang="en-US" dirty="0"/>
          </a:p>
        </p:txBody>
      </p:sp>
      <p:sp>
        <p:nvSpPr>
          <p:cNvPr id="56" name="TextBox 55"/>
          <p:cNvSpPr txBox="1"/>
          <p:nvPr/>
        </p:nvSpPr>
        <p:spPr>
          <a:xfrm>
            <a:off x="6883540" y="1073322"/>
            <a:ext cx="2308697" cy="923330"/>
          </a:xfrm>
          <a:prstGeom prst="rect">
            <a:avLst/>
          </a:prstGeom>
          <a:noFill/>
        </p:spPr>
        <p:txBody>
          <a:bodyPr wrap="square" rtlCol="0">
            <a:spAutoFit/>
          </a:bodyPr>
          <a:lstStyle/>
          <a:p>
            <a:r>
              <a:rPr lang="en-US" dirty="0" smtClean="0">
                <a:solidFill>
                  <a:srgbClr val="FF0000"/>
                </a:solidFill>
              </a:rPr>
              <a:t>NSI request for links pipes </a:t>
            </a:r>
            <a:r>
              <a:rPr lang="en-US" dirty="0" err="1" smtClean="0">
                <a:solidFill>
                  <a:srgbClr val="FF0000"/>
                </a:solidFill>
              </a:rPr>
              <a:t>beween</a:t>
            </a:r>
            <a:r>
              <a:rPr lang="en-US" dirty="0" smtClean="0">
                <a:solidFill>
                  <a:srgbClr val="FF0000"/>
                </a:solidFill>
              </a:rPr>
              <a:t> </a:t>
            </a:r>
            <a:r>
              <a:rPr lang="en-US" dirty="0" smtClean="0">
                <a:solidFill>
                  <a:srgbClr val="0000FF"/>
                </a:solidFill>
              </a:rPr>
              <a:t>Blue</a:t>
            </a:r>
            <a:r>
              <a:rPr lang="en-US" dirty="0">
                <a:solidFill>
                  <a:srgbClr val="0000FF"/>
                </a:solidFill>
              </a:rPr>
              <a:t> </a:t>
            </a:r>
            <a:r>
              <a:rPr lang="en-US" dirty="0" smtClean="0">
                <a:solidFill>
                  <a:srgbClr val="FF0000"/>
                </a:solidFill>
              </a:rPr>
              <a:t>slivers</a:t>
            </a:r>
            <a:endParaRPr lang="en-US" dirty="0">
              <a:solidFill>
                <a:srgbClr val="FF0000"/>
              </a:solidFill>
            </a:endParaRPr>
          </a:p>
        </p:txBody>
      </p:sp>
      <p:sp>
        <p:nvSpPr>
          <p:cNvPr id="124" name="TextBox 123"/>
          <p:cNvSpPr txBox="1"/>
          <p:nvPr/>
        </p:nvSpPr>
        <p:spPr>
          <a:xfrm>
            <a:off x="343927" y="1428996"/>
            <a:ext cx="1935128" cy="923330"/>
          </a:xfrm>
          <a:prstGeom prst="rect">
            <a:avLst/>
          </a:prstGeom>
          <a:noFill/>
          <a:ln>
            <a:noFill/>
          </a:ln>
        </p:spPr>
        <p:txBody>
          <a:bodyPr wrap="square" rtlCol="0">
            <a:spAutoFit/>
          </a:bodyPr>
          <a:lstStyle/>
          <a:p>
            <a:pPr algn="r"/>
            <a:r>
              <a:rPr lang="en-US" dirty="0" smtClean="0">
                <a:solidFill>
                  <a:srgbClr val="FF0000"/>
                </a:solidFill>
              </a:rPr>
              <a:t>NSI request for a link between </a:t>
            </a:r>
            <a:r>
              <a:rPr lang="en-US" dirty="0" smtClean="0">
                <a:solidFill>
                  <a:srgbClr val="008000"/>
                </a:solidFill>
              </a:rPr>
              <a:t>Green</a:t>
            </a:r>
            <a:r>
              <a:rPr lang="en-US" dirty="0" smtClean="0">
                <a:solidFill>
                  <a:srgbClr val="FF0000"/>
                </a:solidFill>
              </a:rPr>
              <a:t> slivers</a:t>
            </a:r>
            <a:endParaRPr lang="en-US" dirty="0">
              <a:solidFill>
                <a:srgbClr val="FF0000"/>
              </a:solidFill>
            </a:endParaRPr>
          </a:p>
        </p:txBody>
      </p:sp>
      <p:sp>
        <p:nvSpPr>
          <p:cNvPr id="125" name="TextBox 124"/>
          <p:cNvSpPr txBox="1"/>
          <p:nvPr/>
        </p:nvSpPr>
        <p:spPr>
          <a:xfrm>
            <a:off x="681060" y="4074493"/>
            <a:ext cx="2778149" cy="1015663"/>
          </a:xfrm>
          <a:prstGeom prst="rect">
            <a:avLst/>
          </a:prstGeom>
          <a:noFill/>
        </p:spPr>
        <p:txBody>
          <a:bodyPr wrap="none" rtlCol="0">
            <a:spAutoFit/>
          </a:bodyPr>
          <a:lstStyle/>
          <a:p>
            <a:pPr algn="r"/>
            <a:r>
              <a:rPr lang="en-US" sz="2000" dirty="0" smtClean="0"/>
              <a:t>Contiguous NSI</a:t>
            </a:r>
          </a:p>
          <a:p>
            <a:pPr algn="r"/>
            <a:r>
              <a:rPr lang="en-US" sz="2000" dirty="0"/>
              <a:t>m</a:t>
            </a:r>
            <a:r>
              <a:rPr lang="en-US" sz="2000" dirty="0" smtClean="0"/>
              <a:t>etro/regional/</a:t>
            </a:r>
            <a:r>
              <a:rPr lang="en-US" sz="2000" dirty="0" err="1" smtClean="0"/>
              <a:t>longhaul</a:t>
            </a:r>
            <a:r>
              <a:rPr lang="en-US" sz="2000" dirty="0" smtClean="0"/>
              <a:t> </a:t>
            </a:r>
          </a:p>
          <a:p>
            <a:pPr algn="r"/>
            <a:r>
              <a:rPr lang="en-US" sz="2000" dirty="0"/>
              <a:t>t</a:t>
            </a:r>
            <a:r>
              <a:rPr lang="en-US" sz="2000" dirty="0" smtClean="0"/>
              <a:t>ransport networks</a:t>
            </a:r>
            <a:endParaRPr lang="en-US" sz="2000" dirty="0"/>
          </a:p>
        </p:txBody>
      </p:sp>
      <p:sp>
        <p:nvSpPr>
          <p:cNvPr id="94" name="Oval 93"/>
          <p:cNvSpPr/>
          <p:nvPr/>
        </p:nvSpPr>
        <p:spPr>
          <a:xfrm flipH="1">
            <a:off x="5010874" y="3446380"/>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flipH="1">
            <a:off x="6045685" y="3414343"/>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flipH="1">
            <a:off x="7163575" y="3449856"/>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flipH="1">
            <a:off x="3341674" y="3400798"/>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urved Connector 35"/>
          <p:cNvCxnSpPr>
            <a:stCxn id="61" idx="3"/>
            <a:endCxn id="60" idx="0"/>
          </p:cNvCxnSpPr>
          <p:nvPr/>
        </p:nvCxnSpPr>
        <p:spPr>
          <a:xfrm>
            <a:off x="3206369" y="3086084"/>
            <a:ext cx="215179" cy="314714"/>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a:stCxn id="60" idx="4"/>
            <a:endCxn id="94" idx="4"/>
          </p:cNvCxnSpPr>
          <p:nvPr/>
        </p:nvCxnSpPr>
        <p:spPr>
          <a:xfrm rot="16200000" flipH="1">
            <a:off x="4233357" y="2734365"/>
            <a:ext cx="45582" cy="1669200"/>
          </a:xfrm>
          <a:prstGeom prst="curvedConnector3">
            <a:avLst>
              <a:gd name="adj1" fmla="val 601514"/>
            </a:avLst>
          </a:prstGeom>
          <a:ln w="762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11" name="Curved Connector 110"/>
          <p:cNvCxnSpPr>
            <a:stCxn id="94" idx="0"/>
            <a:endCxn id="64" idx="1"/>
          </p:cNvCxnSpPr>
          <p:nvPr/>
        </p:nvCxnSpPr>
        <p:spPr>
          <a:xfrm rot="5400000" flipH="1" flipV="1">
            <a:off x="5012678" y="3189836"/>
            <a:ext cx="334614" cy="178474"/>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Curved Connector 111"/>
          <p:cNvCxnSpPr>
            <a:stCxn id="64" idx="3"/>
            <a:endCxn id="95" idx="0"/>
          </p:cNvCxnSpPr>
          <p:nvPr/>
        </p:nvCxnSpPr>
        <p:spPr>
          <a:xfrm>
            <a:off x="5904050" y="3111766"/>
            <a:ext cx="221509" cy="302577"/>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Curved Connector 112"/>
          <p:cNvCxnSpPr>
            <a:stCxn id="95" idx="4"/>
            <a:endCxn id="96" idx="4"/>
          </p:cNvCxnSpPr>
          <p:nvPr/>
        </p:nvCxnSpPr>
        <p:spPr>
          <a:xfrm rot="16200000" flipH="1">
            <a:off x="6666748" y="3018530"/>
            <a:ext cx="35513" cy="1117890"/>
          </a:xfrm>
          <a:prstGeom prst="curvedConnector3">
            <a:avLst>
              <a:gd name="adj1" fmla="val 743708"/>
            </a:avLst>
          </a:prstGeom>
          <a:ln w="76200" cmpd="sng">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14" name="Curved Connector 113"/>
          <p:cNvCxnSpPr>
            <a:stCxn id="96" idx="0"/>
            <a:endCxn id="71" idx="1"/>
          </p:cNvCxnSpPr>
          <p:nvPr/>
        </p:nvCxnSpPr>
        <p:spPr>
          <a:xfrm rot="5400000" flipH="1" flipV="1">
            <a:off x="7197757" y="3157458"/>
            <a:ext cx="338090" cy="246707"/>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45"/>
          <p:cNvCxnSpPr>
            <a:stCxn id="65" idx="2"/>
            <a:endCxn id="64" idx="0"/>
          </p:cNvCxnSpPr>
          <p:nvPr/>
        </p:nvCxnSpPr>
        <p:spPr>
          <a:xfrm rot="5400000">
            <a:off x="5341430" y="1886641"/>
            <a:ext cx="1283395" cy="792982"/>
          </a:xfrm>
          <a:prstGeom prst="curvedConnector3">
            <a:avLst>
              <a:gd name="adj1" fmla="val 50000"/>
            </a:avLst>
          </a:prstGeom>
          <a:ln w="28575" cmpd="sng">
            <a:solidFill>
              <a:srgbClr val="3366FF"/>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45" name="Straight Connector 45"/>
          <p:cNvCxnSpPr>
            <a:stCxn id="141" idx="2"/>
            <a:endCxn id="130" idx="0"/>
          </p:cNvCxnSpPr>
          <p:nvPr/>
        </p:nvCxnSpPr>
        <p:spPr>
          <a:xfrm rot="5400000">
            <a:off x="2701311" y="1725163"/>
            <a:ext cx="990287" cy="609937"/>
          </a:xfrm>
          <a:prstGeom prst="curvedConnector3">
            <a:avLst>
              <a:gd name="adj1" fmla="val 50000"/>
            </a:avLst>
          </a:prstGeom>
          <a:ln w="28575" cmpd="sng">
            <a:solidFill>
              <a:srgbClr val="008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48" name="Straight Connector 45"/>
          <p:cNvCxnSpPr>
            <a:stCxn id="141" idx="2"/>
            <a:endCxn id="129" idx="0"/>
          </p:cNvCxnSpPr>
          <p:nvPr/>
        </p:nvCxnSpPr>
        <p:spPr>
          <a:xfrm rot="16200000" flipH="1">
            <a:off x="5137930" y="-101520"/>
            <a:ext cx="1034241" cy="4307256"/>
          </a:xfrm>
          <a:prstGeom prst="curvedConnector3">
            <a:avLst>
              <a:gd name="adj1" fmla="val 50000"/>
            </a:avLst>
          </a:prstGeom>
          <a:ln w="28575" cmpd="sng">
            <a:solidFill>
              <a:srgbClr val="008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51" name="Straight Connector 45"/>
          <p:cNvCxnSpPr>
            <a:stCxn id="65" idx="2"/>
            <a:endCxn id="71" idx="0"/>
          </p:cNvCxnSpPr>
          <p:nvPr/>
        </p:nvCxnSpPr>
        <p:spPr>
          <a:xfrm rot="16200000" flipH="1">
            <a:off x="6451897" y="1569156"/>
            <a:ext cx="1283395" cy="1427952"/>
          </a:xfrm>
          <a:prstGeom prst="curvedConnector3">
            <a:avLst>
              <a:gd name="adj1" fmla="val 50000"/>
            </a:avLst>
          </a:prstGeom>
          <a:ln w="28575" cmpd="sng">
            <a:solidFill>
              <a:srgbClr val="3366FF"/>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60" name="Straight Connector 45"/>
          <p:cNvCxnSpPr>
            <a:stCxn id="65" idx="2"/>
            <a:endCxn id="61" idx="0"/>
          </p:cNvCxnSpPr>
          <p:nvPr/>
        </p:nvCxnSpPr>
        <p:spPr>
          <a:xfrm rot="5400000">
            <a:off x="4005430" y="524959"/>
            <a:ext cx="1257712" cy="3490664"/>
          </a:xfrm>
          <a:prstGeom prst="curvedConnector3">
            <a:avLst>
              <a:gd name="adj1" fmla="val 50000"/>
            </a:avLst>
          </a:prstGeom>
          <a:ln w="28575" cmpd="sng">
            <a:solidFill>
              <a:srgbClr val="3366FF"/>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68" name="Curved Connector 167"/>
          <p:cNvCxnSpPr>
            <a:stCxn id="130" idx="3"/>
            <a:endCxn id="176" idx="0"/>
          </p:cNvCxnSpPr>
          <p:nvPr/>
        </p:nvCxnSpPr>
        <p:spPr>
          <a:xfrm>
            <a:off x="3208899" y="2712212"/>
            <a:ext cx="531147" cy="663185"/>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9" name="Curved Connector 168"/>
          <p:cNvCxnSpPr>
            <a:stCxn id="176" idx="4"/>
            <a:endCxn id="181" idx="4"/>
          </p:cNvCxnSpPr>
          <p:nvPr/>
        </p:nvCxnSpPr>
        <p:spPr>
          <a:xfrm rot="16200000" flipH="1">
            <a:off x="5326027" y="1934791"/>
            <a:ext cx="46274" cy="3218237"/>
          </a:xfrm>
          <a:prstGeom prst="curvedConnector3">
            <a:avLst>
              <a:gd name="adj1" fmla="val 1444816"/>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a:stCxn id="181" idx="0"/>
            <a:endCxn id="129" idx="1"/>
          </p:cNvCxnSpPr>
          <p:nvPr/>
        </p:nvCxnSpPr>
        <p:spPr>
          <a:xfrm rot="5400000" flipH="1" flipV="1">
            <a:off x="6892020" y="2822428"/>
            <a:ext cx="665506" cy="532981"/>
          </a:xfrm>
          <a:prstGeom prst="curved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76" name="Oval 175"/>
          <p:cNvSpPr/>
          <p:nvPr/>
        </p:nvSpPr>
        <p:spPr>
          <a:xfrm flipH="1">
            <a:off x="3660172" y="3375397"/>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p:cNvSpPr/>
          <p:nvPr/>
        </p:nvSpPr>
        <p:spPr>
          <a:xfrm flipH="1">
            <a:off x="6878409" y="3421671"/>
            <a:ext cx="159748" cy="145376"/>
          </a:xfrm>
          <a:prstGeom prst="ellipse">
            <a:avLst/>
          </a:prstGeom>
          <a:solidFill>
            <a:schemeClr val="tx1"/>
          </a:solidFill>
          <a:ln cap="rnd">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5570116" y="4307255"/>
            <a:ext cx="628616" cy="538780"/>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NSA</a:t>
            </a:r>
            <a:endParaRPr lang="en-US" dirty="0"/>
          </a:p>
        </p:txBody>
      </p:sp>
      <p:cxnSp>
        <p:nvCxnSpPr>
          <p:cNvPr id="203" name="Straight Connector 45"/>
          <p:cNvCxnSpPr>
            <a:stCxn id="202" idx="1"/>
            <a:endCxn id="41" idx="3"/>
          </p:cNvCxnSpPr>
          <p:nvPr/>
        </p:nvCxnSpPr>
        <p:spPr>
          <a:xfrm rot="10800000">
            <a:off x="2249332" y="3780975"/>
            <a:ext cx="3320785" cy="795670"/>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222" name="Rectangle 221"/>
          <p:cNvSpPr/>
          <p:nvPr/>
        </p:nvSpPr>
        <p:spPr>
          <a:xfrm>
            <a:off x="8037889" y="3654759"/>
            <a:ext cx="628616" cy="538780"/>
          </a:xfrm>
          <a:prstGeom prst="rect">
            <a:avLst/>
          </a:prstGeom>
          <a:solidFill>
            <a:srgbClr val="FF66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NSA</a:t>
            </a:r>
            <a:endParaRPr lang="en-US" dirty="0"/>
          </a:p>
        </p:txBody>
      </p:sp>
      <p:cxnSp>
        <p:nvCxnSpPr>
          <p:cNvPr id="223" name="Straight Connector 45"/>
          <p:cNvCxnSpPr>
            <a:stCxn id="202" idx="3"/>
            <a:endCxn id="222" idx="1"/>
          </p:cNvCxnSpPr>
          <p:nvPr/>
        </p:nvCxnSpPr>
        <p:spPr>
          <a:xfrm flipV="1">
            <a:off x="6198732" y="3924149"/>
            <a:ext cx="1839157" cy="652496"/>
          </a:xfrm>
          <a:prstGeom prst="curvedConnector3">
            <a:avLst>
              <a:gd name="adj1" fmla="val 5000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226" name="Straight Connector 45"/>
          <p:cNvCxnSpPr>
            <a:stCxn id="41" idx="3"/>
            <a:endCxn id="222" idx="2"/>
          </p:cNvCxnSpPr>
          <p:nvPr/>
        </p:nvCxnSpPr>
        <p:spPr>
          <a:xfrm>
            <a:off x="2249331" y="3780975"/>
            <a:ext cx="6102866" cy="412564"/>
          </a:xfrm>
          <a:prstGeom prst="curvedConnector4">
            <a:avLst>
              <a:gd name="adj1" fmla="val 23702"/>
              <a:gd name="adj2" fmla="val 335491"/>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213326" y="2506368"/>
            <a:ext cx="1358214" cy="369332"/>
          </a:xfrm>
          <a:prstGeom prst="rect">
            <a:avLst/>
          </a:prstGeom>
          <a:noFill/>
        </p:spPr>
        <p:txBody>
          <a:bodyPr wrap="none" rtlCol="0">
            <a:spAutoFit/>
          </a:bodyPr>
          <a:lstStyle/>
          <a:p>
            <a:pPr algn="r"/>
            <a:r>
              <a:rPr lang="en-US" dirty="0" err="1" smtClean="0">
                <a:solidFill>
                  <a:srgbClr val="008000"/>
                </a:solidFill>
              </a:rPr>
              <a:t>GreenX</a:t>
            </a:r>
            <a:r>
              <a:rPr lang="en-US" dirty="0" smtClean="0">
                <a:solidFill>
                  <a:srgbClr val="008000"/>
                </a:solidFill>
              </a:rPr>
              <a:t> Slice</a:t>
            </a:r>
            <a:endParaRPr lang="en-US" dirty="0">
              <a:solidFill>
                <a:srgbClr val="FF0000"/>
              </a:solidFill>
            </a:endParaRPr>
          </a:p>
        </p:txBody>
      </p:sp>
      <p:sp>
        <p:nvSpPr>
          <p:cNvPr id="236" name="TextBox 235"/>
          <p:cNvSpPr txBox="1"/>
          <p:nvPr/>
        </p:nvSpPr>
        <p:spPr>
          <a:xfrm>
            <a:off x="1311491" y="2875700"/>
            <a:ext cx="1188471" cy="369332"/>
          </a:xfrm>
          <a:prstGeom prst="rect">
            <a:avLst/>
          </a:prstGeom>
          <a:noFill/>
        </p:spPr>
        <p:txBody>
          <a:bodyPr wrap="none" rtlCol="0">
            <a:spAutoFit/>
          </a:bodyPr>
          <a:lstStyle/>
          <a:p>
            <a:pPr algn="r"/>
            <a:r>
              <a:rPr lang="en-US" dirty="0" err="1" smtClean="0">
                <a:solidFill>
                  <a:srgbClr val="0000FF"/>
                </a:solidFill>
              </a:rPr>
              <a:t>BlueY</a:t>
            </a:r>
            <a:r>
              <a:rPr lang="en-US" dirty="0" smtClean="0">
                <a:solidFill>
                  <a:srgbClr val="0000FF"/>
                </a:solidFill>
              </a:rPr>
              <a:t> Slice</a:t>
            </a:r>
            <a:endParaRPr lang="en-US" dirty="0">
              <a:solidFill>
                <a:srgbClr val="0000FF"/>
              </a:solidFill>
            </a:endParaRPr>
          </a:p>
        </p:txBody>
      </p:sp>
      <p:sp>
        <p:nvSpPr>
          <p:cNvPr id="245" name="TextBox 244"/>
          <p:cNvSpPr txBox="1"/>
          <p:nvPr/>
        </p:nvSpPr>
        <p:spPr>
          <a:xfrm>
            <a:off x="1324053" y="743636"/>
            <a:ext cx="1702207" cy="400110"/>
          </a:xfrm>
          <a:prstGeom prst="rect">
            <a:avLst/>
          </a:prstGeom>
          <a:noFill/>
        </p:spPr>
        <p:txBody>
          <a:bodyPr wrap="square" rtlCol="0">
            <a:spAutoFit/>
          </a:bodyPr>
          <a:lstStyle/>
          <a:p>
            <a:pPr algn="r"/>
            <a:r>
              <a:rPr lang="en-US" sz="2000" dirty="0" smtClean="0"/>
              <a:t>North Carolina</a:t>
            </a:r>
          </a:p>
        </p:txBody>
      </p:sp>
      <p:sp>
        <p:nvSpPr>
          <p:cNvPr id="246" name="TextBox 245"/>
          <p:cNvSpPr txBox="1"/>
          <p:nvPr/>
        </p:nvSpPr>
        <p:spPr>
          <a:xfrm>
            <a:off x="4498747" y="943691"/>
            <a:ext cx="1546938" cy="400110"/>
          </a:xfrm>
          <a:prstGeom prst="rect">
            <a:avLst/>
          </a:prstGeom>
          <a:noFill/>
        </p:spPr>
        <p:txBody>
          <a:bodyPr wrap="square" rtlCol="0">
            <a:spAutoFit/>
          </a:bodyPr>
          <a:lstStyle/>
          <a:p>
            <a:pPr algn="r"/>
            <a:r>
              <a:rPr lang="en-US" sz="2000" dirty="0" smtClean="0"/>
              <a:t>Maastricht</a:t>
            </a:r>
          </a:p>
        </p:txBody>
      </p:sp>
      <p:sp>
        <p:nvSpPr>
          <p:cNvPr id="247" name="TextBox 246"/>
          <p:cNvSpPr txBox="1"/>
          <p:nvPr/>
        </p:nvSpPr>
        <p:spPr>
          <a:xfrm>
            <a:off x="7794533" y="1836795"/>
            <a:ext cx="1115327" cy="400110"/>
          </a:xfrm>
          <a:prstGeom prst="rect">
            <a:avLst/>
          </a:prstGeom>
          <a:noFill/>
        </p:spPr>
        <p:txBody>
          <a:bodyPr wrap="square" rtlCol="0">
            <a:spAutoFit/>
          </a:bodyPr>
          <a:lstStyle/>
          <a:p>
            <a:pPr algn="r"/>
            <a:r>
              <a:rPr lang="en-US" sz="2000" dirty="0" smtClean="0"/>
              <a:t>Milano</a:t>
            </a:r>
          </a:p>
        </p:txBody>
      </p:sp>
      <p:sp>
        <p:nvSpPr>
          <p:cNvPr id="248" name="TextBox 247"/>
          <p:cNvSpPr txBox="1"/>
          <p:nvPr/>
        </p:nvSpPr>
        <p:spPr>
          <a:xfrm>
            <a:off x="4935553" y="2134036"/>
            <a:ext cx="1185829" cy="646331"/>
          </a:xfrm>
          <a:prstGeom prst="rect">
            <a:avLst/>
          </a:prstGeom>
          <a:noFill/>
        </p:spPr>
        <p:txBody>
          <a:bodyPr wrap="none" rtlCol="0">
            <a:spAutoFit/>
          </a:bodyPr>
          <a:lstStyle/>
          <a:p>
            <a:pPr algn="r"/>
            <a:r>
              <a:rPr lang="en-US" dirty="0" err="1" smtClean="0">
                <a:solidFill>
                  <a:srgbClr val="3366FF"/>
                </a:solidFill>
              </a:rPr>
              <a:t>OpenFlow</a:t>
            </a:r>
            <a:endParaRPr lang="en-US" dirty="0" smtClean="0">
              <a:solidFill>
                <a:srgbClr val="3366FF"/>
              </a:solidFill>
            </a:endParaRPr>
          </a:p>
          <a:p>
            <a:pPr algn="r"/>
            <a:r>
              <a:rPr lang="en-US" dirty="0" smtClean="0">
                <a:solidFill>
                  <a:srgbClr val="3366FF"/>
                </a:solidFill>
              </a:rPr>
              <a:t>Blue slice</a:t>
            </a:r>
            <a:endParaRPr lang="en-US" dirty="0">
              <a:solidFill>
                <a:srgbClr val="3366FF"/>
              </a:solidFill>
            </a:endParaRPr>
          </a:p>
        </p:txBody>
      </p:sp>
      <p:sp>
        <p:nvSpPr>
          <p:cNvPr id="249" name="TextBox 248"/>
          <p:cNvSpPr txBox="1"/>
          <p:nvPr/>
        </p:nvSpPr>
        <p:spPr>
          <a:xfrm>
            <a:off x="2730362" y="1619709"/>
            <a:ext cx="1222623" cy="646331"/>
          </a:xfrm>
          <a:prstGeom prst="rect">
            <a:avLst/>
          </a:prstGeom>
          <a:noFill/>
        </p:spPr>
        <p:txBody>
          <a:bodyPr wrap="none" rtlCol="0">
            <a:spAutoFit/>
          </a:bodyPr>
          <a:lstStyle/>
          <a:p>
            <a:pPr algn="r"/>
            <a:r>
              <a:rPr lang="en-US" dirty="0" err="1" smtClean="0">
                <a:solidFill>
                  <a:srgbClr val="008000"/>
                </a:solidFill>
              </a:rPr>
              <a:t>OpenFlow</a:t>
            </a:r>
            <a:endParaRPr lang="en-US" dirty="0" smtClean="0">
              <a:solidFill>
                <a:srgbClr val="008000"/>
              </a:solidFill>
            </a:endParaRPr>
          </a:p>
          <a:p>
            <a:pPr algn="r"/>
            <a:r>
              <a:rPr lang="en-US" dirty="0" smtClean="0">
                <a:solidFill>
                  <a:srgbClr val="008000"/>
                </a:solidFill>
              </a:rPr>
              <a:t>Green slice</a:t>
            </a:r>
            <a:endParaRPr lang="en-US" dirty="0">
              <a:solidFill>
                <a:srgbClr val="008000"/>
              </a:solidFill>
            </a:endParaRPr>
          </a:p>
        </p:txBody>
      </p:sp>
      <p:cxnSp>
        <p:nvCxnSpPr>
          <p:cNvPr id="49" name="Straight Connector 45"/>
          <p:cNvCxnSpPr>
            <a:stCxn id="65" idx="3"/>
            <a:endCxn id="202" idx="0"/>
          </p:cNvCxnSpPr>
          <p:nvPr/>
        </p:nvCxnSpPr>
        <p:spPr>
          <a:xfrm flipH="1">
            <a:off x="5884424" y="1428996"/>
            <a:ext cx="829127" cy="2878259"/>
          </a:xfrm>
          <a:prstGeom prst="curvedConnector4">
            <a:avLst>
              <a:gd name="adj1" fmla="val -27571"/>
              <a:gd name="adj2" fmla="val 53690"/>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cxnSp>
        <p:nvCxnSpPr>
          <p:cNvPr id="195" name="Straight Connector 45"/>
          <p:cNvCxnSpPr>
            <a:stCxn id="141" idx="1"/>
            <a:endCxn id="41" idx="0"/>
          </p:cNvCxnSpPr>
          <p:nvPr/>
        </p:nvCxnSpPr>
        <p:spPr>
          <a:xfrm rot="10800000" flipV="1">
            <a:off x="1935023" y="1322549"/>
            <a:ext cx="1232466" cy="2189036"/>
          </a:xfrm>
          <a:prstGeom prst="curvedConnector2">
            <a:avLst/>
          </a:prstGeom>
          <a:ln w="28575" cmpd="sng">
            <a:solidFill>
              <a:srgbClr val="FF0000"/>
            </a:solidFill>
            <a:headEnd type="triangle" w="lg" len="med"/>
            <a:tailEnd type="triangle" w="lg" len="med"/>
          </a:ln>
          <a:effectLst>
            <a:outerShdw blurRad="76200" dist="12700" dir="2700000" sy="-23000" kx="-8004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300119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594984"/>
            <a:ext cx="7924800" cy="4183516"/>
          </a:xfrm>
        </p:spPr>
        <p:txBody>
          <a:bodyPr>
            <a:normAutofit fontScale="85000" lnSpcReduction="20000"/>
          </a:bodyPr>
          <a:lstStyle/>
          <a:p>
            <a:r>
              <a:rPr lang="en-US" dirty="0" err="1" smtClean="0"/>
              <a:t>Composable</a:t>
            </a:r>
            <a:r>
              <a:rPr lang="en-US" dirty="0" smtClean="0"/>
              <a:t> Service Capabilities</a:t>
            </a:r>
          </a:p>
          <a:p>
            <a:pPr lvl="1"/>
            <a:r>
              <a:rPr lang="en-US" dirty="0" smtClean="0"/>
              <a:t>Not all issues will become explicit NSI protocol </a:t>
            </a:r>
            <a:r>
              <a:rPr lang="en-US" smtClean="0"/>
              <a:t>functions – </a:t>
            </a:r>
          </a:p>
          <a:p>
            <a:pPr lvl="1"/>
            <a:r>
              <a:rPr lang="en-US" smtClean="0"/>
              <a:t>many </a:t>
            </a:r>
            <a:r>
              <a:rPr lang="en-US" dirty="0" smtClean="0"/>
              <a:t>will be addressed by constructing sophisticated higher functions from atomic protocol primitives and intelligent processing/analysis of the information so acquired:</a:t>
            </a:r>
          </a:p>
          <a:p>
            <a:pPr lvl="2"/>
            <a:r>
              <a:rPr lang="en-US" dirty="0" smtClean="0"/>
              <a:t>Optimized workflow scheduling</a:t>
            </a:r>
          </a:p>
          <a:p>
            <a:pPr lvl="2"/>
            <a:r>
              <a:rPr lang="en-US" dirty="0" smtClean="0"/>
              <a:t>Virtualize </a:t>
            </a:r>
          </a:p>
          <a:p>
            <a:pPr lvl="1"/>
            <a:r>
              <a:rPr lang="en-US" dirty="0" smtClean="0"/>
              <a:t>Service design</a:t>
            </a:r>
          </a:p>
          <a:p>
            <a:pPr lvl="2"/>
            <a:r>
              <a:rPr lang="en-US" dirty="0" smtClean="0"/>
              <a:t>Virtual services (NSI services constructed from resource pools made up of other NSI service instances.)</a:t>
            </a:r>
          </a:p>
          <a:p>
            <a:pPr lvl="2"/>
            <a:r>
              <a:rPr lang="en-US" dirty="0" smtClean="0"/>
              <a:t>NSI + SDN </a:t>
            </a:r>
            <a:endParaRPr lang="en-US" dirty="0"/>
          </a:p>
          <a:p>
            <a:pPr lvl="1"/>
            <a:r>
              <a:rPr lang="en-US" dirty="0" smtClean="0"/>
              <a:t>Path Finding and Topology</a:t>
            </a:r>
          </a:p>
          <a:p>
            <a:pPr lvl="2"/>
            <a:r>
              <a:rPr lang="en-US" dirty="0" smtClean="0"/>
              <a:t>Diversity and Redundancy engineering</a:t>
            </a:r>
          </a:p>
          <a:p>
            <a:pPr lvl="2"/>
            <a:r>
              <a:rPr lang="en-US" dirty="0" smtClean="0"/>
              <a:t>Negotiation and </a:t>
            </a:r>
          </a:p>
          <a:p>
            <a:pPr lvl="2"/>
            <a:r>
              <a:rPr lang="en-US" dirty="0" smtClean="0"/>
              <a:t>Multi-service adaptation </a:t>
            </a:r>
            <a:endParaRPr lang="en-US" dirty="0"/>
          </a:p>
        </p:txBody>
      </p:sp>
      <p:sp>
        <p:nvSpPr>
          <p:cNvPr id="3" name="Title 2"/>
          <p:cNvSpPr>
            <a:spLocks noGrp="1"/>
          </p:cNvSpPr>
          <p:nvPr>
            <p:ph type="title"/>
          </p:nvPr>
        </p:nvSpPr>
        <p:spPr/>
        <p:txBody>
          <a:bodyPr>
            <a:normAutofit fontScale="90000"/>
          </a:bodyPr>
          <a:lstStyle/>
          <a:p>
            <a:r>
              <a:rPr lang="en-US" dirty="0" smtClean="0"/>
              <a:t>Advanced NSI Topics: </a:t>
            </a:r>
            <a:br>
              <a:rPr lang="en-US" dirty="0" smtClean="0"/>
            </a:br>
            <a:r>
              <a:rPr lang="en-US" dirty="0" err="1" smtClean="0"/>
              <a:t>Composable</a:t>
            </a:r>
            <a:r>
              <a:rPr lang="en-US" dirty="0" smtClean="0"/>
              <a:t> Services</a:t>
            </a:r>
            <a:endParaRPr lang="en-US" dirty="0"/>
          </a:p>
        </p:txBody>
      </p:sp>
    </p:spTree>
    <p:extLst>
      <p:ext uri="{BB962C8B-B14F-4D97-AF65-F5344CB8AC3E}">
        <p14:creationId xmlns:p14="http://schemas.microsoft.com/office/powerpoint/2010/main" val="43864209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396" y="1591056"/>
            <a:ext cx="7408333" cy="3450696"/>
          </a:xfrm>
        </p:spPr>
        <p:txBody>
          <a:bodyPr>
            <a:normAutofit fontScale="85000" lnSpcReduction="20000"/>
          </a:bodyPr>
          <a:lstStyle/>
          <a:p>
            <a:r>
              <a:rPr lang="en-US" dirty="0" smtClean="0"/>
              <a:t>Ability to </a:t>
            </a:r>
            <a:r>
              <a:rPr lang="en-US" i="1" u="sng" dirty="0" smtClean="0">
                <a:solidFill>
                  <a:srgbClr val="000000"/>
                </a:solidFill>
              </a:rPr>
              <a:t>optimize</a:t>
            </a:r>
            <a:r>
              <a:rPr lang="en-US" dirty="0" smtClean="0"/>
              <a:t> a service instance based upon user defined parameters </a:t>
            </a:r>
          </a:p>
          <a:p>
            <a:pPr lvl="2"/>
            <a:r>
              <a:rPr lang="en-US" dirty="0" smtClean="0"/>
              <a:t>NP complete problem…only the PA has authoritative state, </a:t>
            </a:r>
          </a:p>
          <a:p>
            <a:pPr lvl="2"/>
            <a:r>
              <a:rPr lang="en-US" dirty="0" smtClean="0"/>
              <a:t>And only PA has authoritative control of resources…</a:t>
            </a:r>
          </a:p>
          <a:p>
            <a:pPr lvl="2"/>
            <a:r>
              <a:rPr lang="en-US" dirty="0" smtClean="0"/>
              <a:t>So an RA wishing to optimize a service instance must either a) present the optimization criteria to the PA, or b) the RA must be able to access and analyze the global topology state  itself</a:t>
            </a:r>
          </a:p>
          <a:p>
            <a:pPr lvl="2"/>
            <a:r>
              <a:rPr lang="en-US" dirty="0" smtClean="0"/>
              <a:t>Where the RA is optimizing a group of connection requests – they become dependent upon one another…</a:t>
            </a:r>
          </a:p>
          <a:p>
            <a:r>
              <a:rPr lang="en-US" dirty="0" smtClean="0"/>
              <a:t>Some aspects of negotiated services are higher layer functions that a PA is unable to resolve (nor is the PA the appropriate agent to make optimization decisions for a HEP app or a VLBI </a:t>
            </a:r>
            <a:r>
              <a:rPr lang="en-US" dirty="0" err="1" smtClean="0"/>
              <a:t>ap</a:t>
            </a:r>
            <a:r>
              <a:rPr lang="en-US" dirty="0" smtClean="0"/>
              <a:t>, etc.)</a:t>
            </a:r>
            <a:endParaRPr lang="en-US" dirty="0"/>
          </a:p>
        </p:txBody>
      </p:sp>
      <p:sp>
        <p:nvSpPr>
          <p:cNvPr id="3" name="Title 2"/>
          <p:cNvSpPr>
            <a:spLocks noGrp="1"/>
          </p:cNvSpPr>
          <p:nvPr>
            <p:ph type="title"/>
          </p:nvPr>
        </p:nvSpPr>
        <p:spPr/>
        <p:txBody>
          <a:bodyPr>
            <a:normAutofit fontScale="90000"/>
          </a:bodyPr>
          <a:lstStyle/>
          <a:p>
            <a:r>
              <a:rPr lang="en-US" dirty="0" smtClean="0"/>
              <a:t>Advanced Topics: Negotiated Services</a:t>
            </a:r>
            <a:endParaRPr lang="en-US" dirty="0"/>
          </a:p>
        </p:txBody>
      </p:sp>
    </p:spTree>
    <p:extLst>
      <p:ext uri="{BB962C8B-B14F-4D97-AF65-F5344CB8AC3E}">
        <p14:creationId xmlns:p14="http://schemas.microsoft.com/office/powerpoint/2010/main" val="188043355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p:cNvSpPr/>
          <p:nvPr/>
        </p:nvSpPr>
        <p:spPr>
          <a:xfrm>
            <a:off x="14524" y="3606130"/>
            <a:ext cx="9142605" cy="1603359"/>
          </a:xfrm>
          <a:prstGeom prst="rect">
            <a:avLst/>
          </a:prstGeom>
          <a:solidFill>
            <a:schemeClr val="accent1">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2103846" y="3937407"/>
            <a:ext cx="1121341" cy="939762"/>
            <a:chOff x="1287475" y="3861285"/>
            <a:chExt cx="1257163" cy="1084749"/>
          </a:xfrm>
          <a:solidFill>
            <a:schemeClr val="bg1">
              <a:lumMod val="65000"/>
            </a:schemeClr>
          </a:solidFill>
        </p:grpSpPr>
        <p:grpSp>
          <p:nvGrpSpPr>
            <p:cNvPr id="60" name="Group 59"/>
            <p:cNvGrpSpPr/>
            <p:nvPr/>
          </p:nvGrpSpPr>
          <p:grpSpPr>
            <a:xfrm>
              <a:off x="1791445" y="3946852"/>
              <a:ext cx="753193" cy="660169"/>
              <a:chOff x="4248963" y="2018872"/>
              <a:chExt cx="753193" cy="660169"/>
            </a:xfrm>
            <a:grpFill/>
          </p:grpSpPr>
          <p:cxnSp>
            <p:nvCxnSpPr>
              <p:cNvPr id="62" name="Straight Connector 61"/>
              <p:cNvCxnSpPr>
                <a:endCxn id="258" idx="4"/>
              </p:cNvCxnSpPr>
              <p:nvPr/>
            </p:nvCxnSpPr>
            <p:spPr>
              <a:xfrm flipH="1" flipV="1">
                <a:off x="4464211" y="2018872"/>
                <a:ext cx="7581" cy="473109"/>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4401982" y="2490340"/>
                <a:ext cx="600174" cy="0"/>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248963" y="225256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grpSp>
        <p:sp>
          <p:nvSpPr>
            <p:cNvPr id="85" name="Oval 84"/>
            <p:cNvSpPr/>
            <p:nvPr/>
          </p:nvSpPr>
          <p:spPr>
            <a:xfrm>
              <a:off x="1287475" y="3861285"/>
              <a:ext cx="1211577" cy="1084749"/>
            </a:xfrm>
            <a:prstGeom prst="ellipse">
              <a:avLst/>
            </a:prstGeom>
            <a:solidFill>
              <a:schemeClr val="tx2">
                <a:lumMod val="20000"/>
                <a:lumOff val="80000"/>
                <a:alpha val="67000"/>
              </a:scheme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3" name="Rectangle 2"/>
          <p:cNvSpPr/>
          <p:nvPr/>
        </p:nvSpPr>
        <p:spPr>
          <a:xfrm>
            <a:off x="1395" y="1625600"/>
            <a:ext cx="9142605" cy="1603359"/>
          </a:xfrm>
          <a:prstGeom prst="rect">
            <a:avLst/>
          </a:prstGeom>
          <a:solidFill>
            <a:schemeClr val="accent6">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47599" y="354020"/>
            <a:ext cx="8229600" cy="1143000"/>
          </a:xfrm>
        </p:spPr>
        <p:txBody>
          <a:bodyPr>
            <a:normAutofit fontScale="90000"/>
          </a:bodyPr>
          <a:lstStyle/>
          <a:p>
            <a:r>
              <a:rPr lang="en-US" sz="3200" b="1" dirty="0" smtClean="0"/>
              <a:t>Advanced Topics:  Multi-Service NSI Environments</a:t>
            </a:r>
            <a:br>
              <a:rPr lang="en-US" sz="3200" b="1" dirty="0" smtClean="0"/>
            </a:br>
            <a:r>
              <a:rPr lang="en-US" sz="2400" dirty="0" smtClean="0"/>
              <a:t>Tunneled Adjacency</a:t>
            </a:r>
            <a:endParaRPr lang="en-US" sz="2400" b="1" dirty="0"/>
          </a:p>
        </p:txBody>
      </p:sp>
      <p:grpSp>
        <p:nvGrpSpPr>
          <p:cNvPr id="160" name="Group 159"/>
          <p:cNvGrpSpPr/>
          <p:nvPr/>
        </p:nvGrpSpPr>
        <p:grpSpPr>
          <a:xfrm>
            <a:off x="4074217" y="3787173"/>
            <a:ext cx="1910777" cy="1212031"/>
            <a:chOff x="3446259" y="3803248"/>
            <a:chExt cx="2272330" cy="1399023"/>
          </a:xfrm>
        </p:grpSpPr>
        <p:grpSp>
          <p:nvGrpSpPr>
            <p:cNvPr id="31" name="Group 30"/>
            <p:cNvGrpSpPr/>
            <p:nvPr/>
          </p:nvGrpSpPr>
          <p:grpSpPr>
            <a:xfrm>
              <a:off x="3505200" y="3803248"/>
              <a:ext cx="2213389" cy="1348398"/>
              <a:chOff x="3209586" y="1865822"/>
              <a:chExt cx="2213389" cy="1348398"/>
            </a:xfrm>
          </p:grpSpPr>
          <p:cxnSp>
            <p:nvCxnSpPr>
              <p:cNvPr id="32" name="Straight Connector 31"/>
              <p:cNvCxnSpPr>
                <a:stCxn id="40" idx="1"/>
                <a:endCxn id="181" idx="3"/>
              </p:cNvCxnSpPr>
              <p:nvPr/>
            </p:nvCxnSpPr>
            <p:spPr>
              <a:xfrm flipV="1">
                <a:off x="3232032" y="2326112"/>
                <a:ext cx="1117214"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42" idx="1"/>
                <a:endCxn id="41" idx="3"/>
              </p:cNvCxnSpPr>
              <p:nvPr/>
            </p:nvCxnSpPr>
            <p:spPr>
              <a:xfrm flipV="1">
                <a:off x="3982303" y="2582211"/>
                <a:ext cx="10395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40" idx="1"/>
                <a:endCxn id="42" idx="3"/>
              </p:cNvCxnSpPr>
              <p:nvPr/>
            </p:nvCxnSpPr>
            <p:spPr>
              <a:xfrm>
                <a:off x="3232032" y="2582211"/>
                <a:ext cx="11483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209586" y="2445139"/>
                <a:ext cx="221487" cy="797"/>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170365" y="1865822"/>
                <a:ext cx="0" cy="25763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81" idx="1"/>
                <a:endCxn id="41" idx="3"/>
              </p:cNvCxnSpPr>
              <p:nvPr/>
            </p:nvCxnSpPr>
            <p:spPr>
              <a:xfrm>
                <a:off x="3951167" y="2326112"/>
                <a:ext cx="1070686"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23203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1" name="Rectangle 40"/>
              <p:cNvSpPr/>
              <p:nvPr/>
            </p:nvSpPr>
            <p:spPr>
              <a:xfrm>
                <a:off x="462377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2" name="Rectangle 41"/>
              <p:cNvSpPr/>
              <p:nvPr/>
            </p:nvSpPr>
            <p:spPr>
              <a:xfrm>
                <a:off x="3982303" y="2787741"/>
                <a:ext cx="398080" cy="426479"/>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81" name="Rectangle 180"/>
              <p:cNvSpPr/>
              <p:nvPr/>
            </p:nvSpPr>
            <p:spPr>
              <a:xfrm>
                <a:off x="3951167" y="211287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191" name="Straight Connector 190"/>
              <p:cNvCxnSpPr>
                <a:stCxn id="41" idx="3"/>
                <a:endCxn id="81" idx="6"/>
              </p:cNvCxnSpPr>
              <p:nvPr/>
            </p:nvCxnSpPr>
            <p:spPr>
              <a:xfrm flipV="1">
                <a:off x="5021853" y="2578508"/>
                <a:ext cx="401122" cy="370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41" idx="0"/>
              </p:cNvCxnSpPr>
              <p:nvPr/>
            </p:nvCxnSpPr>
            <p:spPr>
              <a:xfrm flipV="1">
                <a:off x="4822814" y="1927693"/>
                <a:ext cx="0" cy="44127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40" idx="0"/>
              </p:cNvCxnSpPr>
              <p:nvPr/>
            </p:nvCxnSpPr>
            <p:spPr>
              <a:xfrm flipV="1">
                <a:off x="3431073" y="2159913"/>
                <a:ext cx="0" cy="20905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446259" y="3829597"/>
              <a:ext cx="2272330" cy="1372674"/>
            </a:xfrm>
            <a:prstGeom prst="ellipse">
              <a:avLst/>
            </a:prstGeom>
            <a:solidFill>
              <a:srgbClr val="C6D9F1">
                <a:alpha val="69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162" name="Group 161"/>
          <p:cNvGrpSpPr/>
          <p:nvPr/>
        </p:nvGrpSpPr>
        <p:grpSpPr>
          <a:xfrm>
            <a:off x="1892890" y="1929124"/>
            <a:ext cx="1692967" cy="1151315"/>
            <a:chOff x="870540" y="1878324"/>
            <a:chExt cx="2015222" cy="1374664"/>
          </a:xfrm>
        </p:grpSpPr>
        <p:grpSp>
          <p:nvGrpSpPr>
            <p:cNvPr id="30" name="Group 29"/>
            <p:cNvGrpSpPr/>
            <p:nvPr/>
          </p:nvGrpSpPr>
          <p:grpSpPr>
            <a:xfrm>
              <a:off x="885133" y="1911115"/>
              <a:ext cx="2000629" cy="1279050"/>
              <a:chOff x="2985603" y="1981136"/>
              <a:chExt cx="2000629" cy="1279050"/>
            </a:xfrm>
          </p:grpSpPr>
          <p:cxnSp>
            <p:nvCxnSpPr>
              <p:cNvPr id="12" name="Straight Connector 11"/>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9" name="Rectangle 8"/>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10" name="Rectangle 9"/>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58" name="Oval 57"/>
            <p:cNvSpPr/>
            <p:nvPr/>
          </p:nvSpPr>
          <p:spPr>
            <a:xfrm>
              <a:off x="870540" y="1878324"/>
              <a:ext cx="2000630" cy="1374664"/>
            </a:xfrm>
            <a:prstGeom prst="ellipse">
              <a:avLst/>
            </a:prstGeom>
            <a:solidFill>
              <a:schemeClr val="accent6">
                <a:lumMod val="40000"/>
                <a:lumOff val="60000"/>
                <a:alpha val="83000"/>
              </a:schemeClr>
            </a:solidFill>
            <a:ln>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76" name="TextBox 75"/>
          <p:cNvSpPr txBox="1"/>
          <p:nvPr/>
        </p:nvSpPr>
        <p:spPr>
          <a:xfrm>
            <a:off x="1286008" y="2689269"/>
            <a:ext cx="1129336" cy="338554"/>
          </a:xfrm>
          <a:prstGeom prst="rect">
            <a:avLst/>
          </a:prstGeom>
          <a:noFill/>
        </p:spPr>
        <p:txBody>
          <a:bodyPr wrap="none" rtlCol="0">
            <a:spAutoFit/>
          </a:bodyPr>
          <a:lstStyle/>
          <a:p>
            <a:r>
              <a:rPr lang="en-US" sz="1600" dirty="0" err="1" smtClean="0"/>
              <a:t>Aruba.EFTS</a:t>
            </a:r>
            <a:endParaRPr lang="en-US" sz="1600" dirty="0"/>
          </a:p>
        </p:txBody>
      </p:sp>
      <p:sp>
        <p:nvSpPr>
          <p:cNvPr id="78" name="TextBox 77"/>
          <p:cNvSpPr txBox="1"/>
          <p:nvPr/>
        </p:nvSpPr>
        <p:spPr>
          <a:xfrm>
            <a:off x="5128092" y="4607461"/>
            <a:ext cx="1412666" cy="338554"/>
          </a:xfrm>
          <a:prstGeom prst="rect">
            <a:avLst/>
          </a:prstGeom>
          <a:noFill/>
        </p:spPr>
        <p:txBody>
          <a:bodyPr wrap="none" rtlCol="0">
            <a:spAutoFit/>
          </a:bodyPr>
          <a:lstStyle/>
          <a:p>
            <a:r>
              <a:rPr lang="en-US" sz="1600" dirty="0" err="1" smtClean="0"/>
              <a:t>Curacao.TDMS</a:t>
            </a:r>
            <a:endParaRPr lang="en-US" sz="1600" dirty="0"/>
          </a:p>
        </p:txBody>
      </p:sp>
      <p:sp>
        <p:nvSpPr>
          <p:cNvPr id="2" name="TextBox 1"/>
          <p:cNvSpPr txBox="1"/>
          <p:nvPr/>
        </p:nvSpPr>
        <p:spPr>
          <a:xfrm>
            <a:off x="7884" y="5305671"/>
            <a:ext cx="2685726" cy="646331"/>
          </a:xfrm>
          <a:prstGeom prst="rect">
            <a:avLst/>
          </a:prstGeom>
          <a:noFill/>
        </p:spPr>
        <p:txBody>
          <a:bodyPr wrap="none" rtlCol="0">
            <a:spAutoFit/>
          </a:bodyPr>
          <a:lstStyle/>
          <a:p>
            <a:r>
              <a:rPr lang="en-US" dirty="0" smtClean="0"/>
              <a:t>The physical infrastructure</a:t>
            </a:r>
          </a:p>
          <a:p>
            <a:r>
              <a:rPr lang="en-US" dirty="0" smtClean="0"/>
              <a:t>layer</a:t>
            </a:r>
          </a:p>
        </p:txBody>
      </p:sp>
      <p:sp>
        <p:nvSpPr>
          <p:cNvPr id="84" name="TextBox 83"/>
          <p:cNvSpPr txBox="1"/>
          <p:nvPr/>
        </p:nvSpPr>
        <p:spPr>
          <a:xfrm>
            <a:off x="2752123" y="4707892"/>
            <a:ext cx="1236536" cy="338554"/>
          </a:xfrm>
          <a:prstGeom prst="rect">
            <a:avLst/>
          </a:prstGeom>
          <a:noFill/>
        </p:spPr>
        <p:txBody>
          <a:bodyPr wrap="none" rtlCol="0">
            <a:spAutoFit/>
          </a:bodyPr>
          <a:lstStyle/>
          <a:p>
            <a:r>
              <a:rPr lang="en-US" sz="1600" dirty="0" err="1" smtClean="0"/>
              <a:t>Aruba.TDMS</a:t>
            </a:r>
            <a:endParaRPr lang="en-US" sz="1600" dirty="0"/>
          </a:p>
        </p:txBody>
      </p:sp>
      <p:grpSp>
        <p:nvGrpSpPr>
          <p:cNvPr id="161" name="Group 160"/>
          <p:cNvGrpSpPr/>
          <p:nvPr/>
        </p:nvGrpSpPr>
        <p:grpSpPr>
          <a:xfrm>
            <a:off x="6642566" y="3768972"/>
            <a:ext cx="1389758" cy="1230232"/>
            <a:chOff x="6612486" y="3650064"/>
            <a:chExt cx="1558092" cy="1420032"/>
          </a:xfrm>
        </p:grpSpPr>
        <p:grpSp>
          <p:nvGrpSpPr>
            <p:cNvPr id="99" name="Group 98"/>
            <p:cNvGrpSpPr/>
            <p:nvPr/>
          </p:nvGrpSpPr>
          <p:grpSpPr>
            <a:xfrm>
              <a:off x="6612486" y="3650064"/>
              <a:ext cx="1558091" cy="1177935"/>
              <a:chOff x="3236834" y="1716448"/>
              <a:chExt cx="1558091" cy="1177935"/>
            </a:xfrm>
          </p:grpSpPr>
          <p:cxnSp>
            <p:nvCxnSpPr>
              <p:cNvPr id="100" name="Straight Connector 99"/>
              <p:cNvCxnSpPr>
                <a:stCxn id="108" idx="3"/>
                <a:endCxn id="109" idx="3"/>
              </p:cNvCxnSpPr>
              <p:nvPr/>
            </p:nvCxnSpPr>
            <p:spPr>
              <a:xfrm flipV="1">
                <a:off x="3696460" y="2031548"/>
                <a:ext cx="453096" cy="40885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239" idx="3"/>
                <a:endCxn id="108" idx="3"/>
              </p:cNvCxnSpPr>
              <p:nvPr/>
            </p:nvCxnSpPr>
            <p:spPr>
              <a:xfrm flipH="1" flipV="1">
                <a:off x="3696460" y="2440402"/>
                <a:ext cx="848457" cy="24074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endCxn id="113" idx="2"/>
              </p:cNvCxnSpPr>
              <p:nvPr/>
            </p:nvCxnSpPr>
            <p:spPr>
              <a:xfrm flipH="1">
                <a:off x="3236834" y="2464093"/>
                <a:ext cx="266653" cy="381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109" idx="0"/>
              </p:cNvCxnSpPr>
              <p:nvPr/>
            </p:nvCxnSpPr>
            <p:spPr>
              <a:xfrm flipV="1">
                <a:off x="3950516" y="1716448"/>
                <a:ext cx="0" cy="10186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239" idx="3"/>
                <a:endCxn id="109" idx="1"/>
              </p:cNvCxnSpPr>
              <p:nvPr/>
            </p:nvCxnSpPr>
            <p:spPr>
              <a:xfrm flipH="1" flipV="1">
                <a:off x="3751476" y="2031548"/>
                <a:ext cx="793441" cy="649597"/>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3298380" y="222716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09" name="Rectangle 108"/>
              <p:cNvSpPr/>
              <p:nvPr/>
            </p:nvSpPr>
            <p:spPr>
              <a:xfrm>
                <a:off x="3751476" y="1818308"/>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239" name="Rectangle 238"/>
              <p:cNvSpPr/>
              <p:nvPr/>
            </p:nvSpPr>
            <p:spPr>
              <a:xfrm>
                <a:off x="4146837" y="2467905"/>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250" name="Straight Connector 249"/>
              <p:cNvCxnSpPr>
                <a:stCxn id="239" idx="3"/>
              </p:cNvCxnSpPr>
              <p:nvPr/>
            </p:nvCxnSpPr>
            <p:spPr>
              <a:xfrm>
                <a:off x="4544917" y="2681145"/>
                <a:ext cx="250008" cy="0"/>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113" name="Oval 112"/>
            <p:cNvSpPr/>
            <p:nvPr/>
          </p:nvSpPr>
          <p:spPr>
            <a:xfrm>
              <a:off x="6612486" y="3732944"/>
              <a:ext cx="1558092" cy="1337152"/>
            </a:xfrm>
            <a:prstGeom prst="ellipse">
              <a:avLst/>
            </a:prstGeom>
            <a:solidFill>
              <a:srgbClr val="C6D9F1">
                <a:alpha val="70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12" name="TextBox 111"/>
          <p:cNvSpPr txBox="1"/>
          <p:nvPr/>
        </p:nvSpPr>
        <p:spPr>
          <a:xfrm>
            <a:off x="7274638" y="4657343"/>
            <a:ext cx="1379003" cy="338554"/>
          </a:xfrm>
          <a:prstGeom prst="rect">
            <a:avLst/>
          </a:prstGeom>
          <a:noFill/>
        </p:spPr>
        <p:txBody>
          <a:bodyPr wrap="none" rtlCol="0">
            <a:spAutoFit/>
          </a:bodyPr>
          <a:lstStyle/>
          <a:p>
            <a:r>
              <a:rPr lang="en-US" sz="1600" dirty="0" err="1" smtClean="0"/>
              <a:t>Bonaire.TDMS</a:t>
            </a:r>
            <a:endParaRPr lang="en-US" sz="1600" dirty="0"/>
          </a:p>
        </p:txBody>
      </p:sp>
      <p:grpSp>
        <p:nvGrpSpPr>
          <p:cNvPr id="208" name="Group 207"/>
          <p:cNvGrpSpPr/>
          <p:nvPr/>
        </p:nvGrpSpPr>
        <p:grpSpPr>
          <a:xfrm>
            <a:off x="1297802" y="5727227"/>
            <a:ext cx="2675106" cy="890179"/>
            <a:chOff x="295692" y="5562359"/>
            <a:chExt cx="3014414" cy="890179"/>
          </a:xfrm>
        </p:grpSpPr>
        <p:grpSp>
          <p:nvGrpSpPr>
            <p:cNvPr id="44" name="Group 43"/>
            <p:cNvGrpSpPr/>
            <p:nvPr/>
          </p:nvGrpSpPr>
          <p:grpSpPr>
            <a:xfrm>
              <a:off x="295692" y="5599035"/>
              <a:ext cx="3014414" cy="853503"/>
              <a:chOff x="104188" y="5565167"/>
              <a:chExt cx="3561588" cy="853503"/>
            </a:xfrm>
          </p:grpSpPr>
          <p:sp>
            <p:nvSpPr>
              <p:cNvPr id="125" name="Oval 124"/>
              <p:cNvSpPr/>
              <p:nvPr/>
            </p:nvSpPr>
            <p:spPr>
              <a:xfrm>
                <a:off x="104188" y="5565167"/>
                <a:ext cx="3561588" cy="853503"/>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259726" y="5758758"/>
                <a:ext cx="1456187" cy="529969"/>
                <a:chOff x="3298380" y="1933558"/>
                <a:chExt cx="2124595" cy="1554083"/>
              </a:xfrm>
              <a:solidFill>
                <a:schemeClr val="bg1">
                  <a:lumMod val="75000"/>
                </a:schemeClr>
              </a:solidFill>
            </p:grpSpPr>
            <p:cxnSp>
              <p:nvCxnSpPr>
                <p:cNvPr id="115" name="Straight Connector 114"/>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540762" y="2455382"/>
                  <a:ext cx="882213"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Rectangle 122"/>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Rectangle 123"/>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1" name="Rectangle 150"/>
            <p:cNvSpPr/>
            <p:nvPr/>
          </p:nvSpPr>
          <p:spPr>
            <a:xfrm>
              <a:off x="777277" y="5562359"/>
              <a:ext cx="644878"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grpSp>
        <p:nvGrpSpPr>
          <p:cNvPr id="209" name="Group 208"/>
          <p:cNvGrpSpPr/>
          <p:nvPr/>
        </p:nvGrpSpPr>
        <p:grpSpPr>
          <a:xfrm>
            <a:off x="3942992" y="5686477"/>
            <a:ext cx="2414868" cy="819635"/>
            <a:chOff x="3522139" y="5599035"/>
            <a:chExt cx="2414868" cy="819635"/>
          </a:xfrm>
        </p:grpSpPr>
        <p:grpSp>
          <p:nvGrpSpPr>
            <p:cNvPr id="138" name="Group 137"/>
            <p:cNvGrpSpPr/>
            <p:nvPr/>
          </p:nvGrpSpPr>
          <p:grpSpPr>
            <a:xfrm>
              <a:off x="3522139" y="5683111"/>
              <a:ext cx="2414868" cy="735559"/>
              <a:chOff x="5440875" y="5612392"/>
              <a:chExt cx="3254755" cy="806278"/>
            </a:xfrm>
          </p:grpSpPr>
          <p:sp>
            <p:nvSpPr>
              <p:cNvPr id="139" name="Oval 138"/>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0" name="Group 139"/>
              <p:cNvGrpSpPr/>
              <p:nvPr/>
            </p:nvGrpSpPr>
            <p:grpSpPr>
              <a:xfrm>
                <a:off x="6410490" y="5712003"/>
                <a:ext cx="1226871" cy="635948"/>
                <a:chOff x="3055562" y="1933558"/>
                <a:chExt cx="1790020" cy="1554083"/>
              </a:xfrm>
              <a:solidFill>
                <a:schemeClr val="bg1">
                  <a:lumMod val="75000"/>
                </a:schemeClr>
              </a:solidFill>
            </p:grpSpPr>
            <p:cxnSp>
              <p:nvCxnSpPr>
                <p:cNvPr id="141" name="Straight Connector 140"/>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Rectangle 148"/>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Rectangle 149"/>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8" name="Rectangle 157"/>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cxnSp>
        <p:nvCxnSpPr>
          <p:cNvPr id="171" name="Straight Connector 170"/>
          <p:cNvCxnSpPr>
            <a:stCxn id="81" idx="6"/>
            <a:endCxn id="113" idx="2"/>
          </p:cNvCxnSpPr>
          <p:nvPr/>
        </p:nvCxnSpPr>
        <p:spPr>
          <a:xfrm>
            <a:off x="5984994" y="4404602"/>
            <a:ext cx="657572" cy="1538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6417701" y="1825157"/>
            <a:ext cx="1692967" cy="1289199"/>
            <a:chOff x="870540" y="1878324"/>
            <a:chExt cx="2015222" cy="1539296"/>
          </a:xfrm>
        </p:grpSpPr>
        <p:grpSp>
          <p:nvGrpSpPr>
            <p:cNvPr id="195" name="Group 194"/>
            <p:cNvGrpSpPr/>
            <p:nvPr/>
          </p:nvGrpSpPr>
          <p:grpSpPr>
            <a:xfrm>
              <a:off x="885133" y="1911115"/>
              <a:ext cx="2000629" cy="1506505"/>
              <a:chOff x="2985603" y="1981136"/>
              <a:chExt cx="2000629" cy="1506505"/>
            </a:xfrm>
          </p:grpSpPr>
          <p:cxnSp>
            <p:nvCxnSpPr>
              <p:cNvPr id="197" name="Straight Connector 196"/>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V="1">
                <a:off x="3990281" y="3090359"/>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205" name="Rectangle 20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6" name="Rectangle 205"/>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7" name="Rectangle 206"/>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196" name="Oval 195"/>
            <p:cNvSpPr/>
            <p:nvPr/>
          </p:nvSpPr>
          <p:spPr>
            <a:xfrm>
              <a:off x="870540" y="1878324"/>
              <a:ext cx="2000629" cy="1440164"/>
            </a:xfrm>
            <a:prstGeom prst="ellipse">
              <a:avLst/>
            </a:prstGeom>
            <a:solidFill>
              <a:srgbClr val="FCD5B5">
                <a:alpha val="84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212" name="Group 211"/>
          <p:cNvGrpSpPr/>
          <p:nvPr/>
        </p:nvGrpSpPr>
        <p:grpSpPr>
          <a:xfrm>
            <a:off x="6324810" y="5628837"/>
            <a:ext cx="2414868" cy="819635"/>
            <a:chOff x="3522139" y="5599035"/>
            <a:chExt cx="2414868" cy="819635"/>
          </a:xfrm>
        </p:grpSpPr>
        <p:grpSp>
          <p:nvGrpSpPr>
            <p:cNvPr id="213" name="Group 212"/>
            <p:cNvGrpSpPr/>
            <p:nvPr/>
          </p:nvGrpSpPr>
          <p:grpSpPr>
            <a:xfrm>
              <a:off x="3522139" y="5683111"/>
              <a:ext cx="2414868" cy="735559"/>
              <a:chOff x="5440875" y="5612392"/>
              <a:chExt cx="3254755" cy="806278"/>
            </a:xfrm>
          </p:grpSpPr>
          <p:sp>
            <p:nvSpPr>
              <p:cNvPr id="215" name="Oval 214"/>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6" name="Group 215"/>
              <p:cNvGrpSpPr/>
              <p:nvPr/>
            </p:nvGrpSpPr>
            <p:grpSpPr>
              <a:xfrm>
                <a:off x="6410490" y="5712003"/>
                <a:ext cx="1226871" cy="635948"/>
                <a:chOff x="3055562" y="1933558"/>
                <a:chExt cx="1790020" cy="1554083"/>
              </a:xfrm>
              <a:solidFill>
                <a:schemeClr val="bg1">
                  <a:lumMod val="75000"/>
                </a:schemeClr>
              </a:solidFill>
            </p:grpSpPr>
            <p:cxnSp>
              <p:nvCxnSpPr>
                <p:cNvPr id="217" name="Straight Connector 216"/>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24" name="Rectangle 223"/>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Rectangle 224"/>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6" name="Rectangle 225"/>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14" name="Rectangle 213"/>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sp>
        <p:nvSpPr>
          <p:cNvPr id="265" name="TextBox 264"/>
          <p:cNvSpPr txBox="1"/>
          <p:nvPr/>
        </p:nvSpPr>
        <p:spPr>
          <a:xfrm>
            <a:off x="52696" y="4099694"/>
            <a:ext cx="1776711" cy="646331"/>
          </a:xfrm>
          <a:prstGeom prst="rect">
            <a:avLst/>
          </a:prstGeom>
          <a:noFill/>
        </p:spPr>
        <p:txBody>
          <a:bodyPr wrap="none" rtlCol="0">
            <a:spAutoFit/>
          </a:bodyPr>
          <a:lstStyle/>
          <a:p>
            <a:r>
              <a:rPr lang="en-US" dirty="0" smtClean="0"/>
              <a:t>The “TDMS” </a:t>
            </a:r>
          </a:p>
          <a:p>
            <a:r>
              <a:rPr lang="en-US" dirty="0" smtClean="0"/>
              <a:t>NSI service layer</a:t>
            </a:r>
          </a:p>
        </p:txBody>
      </p:sp>
      <p:sp>
        <p:nvSpPr>
          <p:cNvPr id="266" name="TextBox 265"/>
          <p:cNvSpPr txBox="1"/>
          <p:nvPr/>
        </p:nvSpPr>
        <p:spPr>
          <a:xfrm>
            <a:off x="81829" y="2080430"/>
            <a:ext cx="1776711" cy="646331"/>
          </a:xfrm>
          <a:prstGeom prst="rect">
            <a:avLst/>
          </a:prstGeom>
          <a:noFill/>
        </p:spPr>
        <p:txBody>
          <a:bodyPr wrap="none" rtlCol="0">
            <a:spAutoFit/>
          </a:bodyPr>
          <a:lstStyle/>
          <a:p>
            <a:r>
              <a:rPr lang="en-US" dirty="0" smtClean="0"/>
              <a:t>The “EFTS” </a:t>
            </a:r>
          </a:p>
          <a:p>
            <a:r>
              <a:rPr lang="en-US" dirty="0" smtClean="0"/>
              <a:t>NSI service layer</a:t>
            </a:r>
          </a:p>
        </p:txBody>
      </p:sp>
      <p:sp>
        <p:nvSpPr>
          <p:cNvPr id="279" name="TextBox 278"/>
          <p:cNvSpPr txBox="1"/>
          <p:nvPr/>
        </p:nvSpPr>
        <p:spPr>
          <a:xfrm>
            <a:off x="2114976" y="6374977"/>
            <a:ext cx="688810" cy="338554"/>
          </a:xfrm>
          <a:prstGeom prst="rect">
            <a:avLst/>
          </a:prstGeom>
          <a:noFill/>
        </p:spPr>
        <p:txBody>
          <a:bodyPr wrap="none" rtlCol="0">
            <a:spAutoFit/>
          </a:bodyPr>
          <a:lstStyle/>
          <a:p>
            <a:r>
              <a:rPr lang="en-US" sz="1600" dirty="0" smtClean="0"/>
              <a:t>Aruba</a:t>
            </a:r>
            <a:endParaRPr lang="en-US" sz="1600" dirty="0"/>
          </a:p>
        </p:txBody>
      </p:sp>
      <p:sp>
        <p:nvSpPr>
          <p:cNvPr id="280" name="TextBox 279"/>
          <p:cNvSpPr txBox="1"/>
          <p:nvPr/>
        </p:nvSpPr>
        <p:spPr>
          <a:xfrm>
            <a:off x="7105340" y="6336835"/>
            <a:ext cx="831277" cy="338554"/>
          </a:xfrm>
          <a:prstGeom prst="rect">
            <a:avLst/>
          </a:prstGeom>
          <a:noFill/>
        </p:spPr>
        <p:txBody>
          <a:bodyPr wrap="none" rtlCol="0">
            <a:spAutoFit/>
          </a:bodyPr>
          <a:lstStyle/>
          <a:p>
            <a:r>
              <a:rPr lang="en-US" sz="1600" dirty="0" smtClean="0"/>
              <a:t>Bonaire</a:t>
            </a:r>
            <a:endParaRPr lang="en-US" sz="1600" dirty="0"/>
          </a:p>
        </p:txBody>
      </p:sp>
      <p:sp>
        <p:nvSpPr>
          <p:cNvPr id="281" name="TextBox 280"/>
          <p:cNvSpPr txBox="1"/>
          <p:nvPr/>
        </p:nvSpPr>
        <p:spPr>
          <a:xfrm>
            <a:off x="4741400" y="6356682"/>
            <a:ext cx="864940" cy="338554"/>
          </a:xfrm>
          <a:prstGeom prst="rect">
            <a:avLst/>
          </a:prstGeom>
          <a:noFill/>
        </p:spPr>
        <p:txBody>
          <a:bodyPr wrap="none" rtlCol="0">
            <a:spAutoFit/>
          </a:bodyPr>
          <a:lstStyle/>
          <a:p>
            <a:r>
              <a:rPr lang="en-US" sz="1600" dirty="0" smtClean="0"/>
              <a:t>Curacao</a:t>
            </a:r>
            <a:endParaRPr lang="en-US" sz="1600" dirty="0"/>
          </a:p>
        </p:txBody>
      </p:sp>
      <p:sp>
        <p:nvSpPr>
          <p:cNvPr id="291" name="Oval 290"/>
          <p:cNvSpPr/>
          <p:nvPr/>
        </p:nvSpPr>
        <p:spPr>
          <a:xfrm>
            <a:off x="3478218" y="2289321"/>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Oval 291"/>
          <p:cNvSpPr/>
          <p:nvPr/>
        </p:nvSpPr>
        <p:spPr>
          <a:xfrm>
            <a:off x="3093472" y="195217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2279384" y="193547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1884224" y="230116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2691541" y="2984966"/>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6402621" y="220449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7222146" y="378956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4886715" y="489397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5931174" y="435839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Oval 299"/>
          <p:cNvSpPr/>
          <p:nvPr/>
        </p:nvSpPr>
        <p:spPr>
          <a:xfrm>
            <a:off x="4877868" y="3750809"/>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1" name="Oval 300"/>
          <p:cNvSpPr/>
          <p:nvPr/>
        </p:nvSpPr>
        <p:spPr>
          <a:xfrm>
            <a:off x="4074217" y="435467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9" name="Oval 308"/>
          <p:cNvSpPr/>
          <p:nvPr/>
        </p:nvSpPr>
        <p:spPr>
          <a:xfrm>
            <a:off x="7941302" y="455211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0" name="Oval 309"/>
          <p:cNvSpPr/>
          <p:nvPr/>
        </p:nvSpPr>
        <p:spPr>
          <a:xfrm>
            <a:off x="6620807" y="4368794"/>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Oval 310"/>
          <p:cNvSpPr/>
          <p:nvPr/>
        </p:nvSpPr>
        <p:spPr>
          <a:xfrm>
            <a:off x="8007577" y="218926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7614346"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3" name="Oval 312"/>
          <p:cNvSpPr/>
          <p:nvPr/>
        </p:nvSpPr>
        <p:spPr>
          <a:xfrm>
            <a:off x="6804195"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Oval 313"/>
          <p:cNvSpPr/>
          <p:nvPr/>
        </p:nvSpPr>
        <p:spPr>
          <a:xfrm>
            <a:off x="7219903" y="297520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p:cNvSpPr txBox="1"/>
          <p:nvPr/>
        </p:nvSpPr>
        <p:spPr>
          <a:xfrm>
            <a:off x="7475490" y="2557484"/>
            <a:ext cx="1271802" cy="338554"/>
          </a:xfrm>
          <a:prstGeom prst="rect">
            <a:avLst/>
          </a:prstGeom>
          <a:noFill/>
        </p:spPr>
        <p:txBody>
          <a:bodyPr wrap="none" rtlCol="0">
            <a:spAutoFit/>
          </a:bodyPr>
          <a:lstStyle/>
          <a:p>
            <a:r>
              <a:rPr lang="en-US" sz="1600" dirty="0" err="1" smtClean="0"/>
              <a:t>Bonaire.EFTS</a:t>
            </a:r>
            <a:endParaRPr lang="en-US" sz="1600" dirty="0"/>
          </a:p>
        </p:txBody>
      </p:sp>
      <p:grpSp>
        <p:nvGrpSpPr>
          <p:cNvPr id="152" name="Group 151"/>
          <p:cNvGrpSpPr/>
          <p:nvPr/>
        </p:nvGrpSpPr>
        <p:grpSpPr>
          <a:xfrm>
            <a:off x="7097857" y="3116247"/>
            <a:ext cx="352233" cy="670927"/>
            <a:chOff x="7809957" y="3817819"/>
            <a:chExt cx="398080" cy="882910"/>
          </a:xfrm>
        </p:grpSpPr>
        <p:cxnSp>
          <p:nvCxnSpPr>
            <p:cNvPr id="153" name="Straight Connector 152"/>
            <p:cNvCxnSpPr/>
            <p:nvPr/>
          </p:nvCxnSpPr>
          <p:spPr>
            <a:xfrm>
              <a:off x="8009748" y="3817819"/>
              <a:ext cx="0" cy="517083"/>
            </a:xfrm>
            <a:prstGeom prst="line">
              <a:avLst/>
            </a:prstGeom>
            <a:ln w="57150"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8011249" y="4183646"/>
              <a:ext cx="0" cy="517083"/>
            </a:xfrm>
            <a:prstGeom prst="line">
              <a:avLst/>
            </a:prstGeom>
            <a:ln w="57150"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6" name="Isosceles Triangle 165"/>
            <p:cNvSpPr/>
            <p:nvPr/>
          </p:nvSpPr>
          <p:spPr>
            <a:xfrm>
              <a:off x="7809957" y="4080926"/>
              <a:ext cx="398080" cy="350660"/>
            </a:xfrm>
            <a:prstGeom prst="triangle">
              <a:avLst/>
            </a:prstGeom>
            <a:gradFill>
              <a:gsLst>
                <a:gs pos="0">
                  <a:schemeClr val="accent1">
                    <a:tint val="100000"/>
                    <a:shade val="100000"/>
                    <a:satMod val="130000"/>
                  </a:schemeClr>
                </a:gs>
                <a:gs pos="59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7" name="Group 166"/>
          <p:cNvGrpSpPr/>
          <p:nvPr/>
        </p:nvGrpSpPr>
        <p:grpSpPr>
          <a:xfrm flipV="1">
            <a:off x="2581457" y="3090194"/>
            <a:ext cx="328632" cy="816110"/>
            <a:chOff x="8289217" y="3914939"/>
            <a:chExt cx="398080" cy="984415"/>
          </a:xfrm>
        </p:grpSpPr>
        <p:cxnSp>
          <p:nvCxnSpPr>
            <p:cNvPr id="168" name="Straight Connector 167"/>
            <p:cNvCxnSpPr>
              <a:stCxn id="170" idx="3"/>
              <a:endCxn id="295" idx="4"/>
            </p:cNvCxnSpPr>
            <p:nvPr/>
          </p:nvCxnSpPr>
          <p:spPr>
            <a:xfrm flipH="1">
              <a:off x="8487758" y="4531098"/>
              <a:ext cx="499" cy="368256"/>
            </a:xfrm>
            <a:prstGeom prst="line">
              <a:avLst/>
            </a:prstGeom>
            <a:ln w="57150" cmpd="sng">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258" idx="0"/>
              <a:endCxn id="170" idx="0"/>
            </p:cNvCxnSpPr>
            <p:nvPr/>
          </p:nvCxnSpPr>
          <p:spPr>
            <a:xfrm>
              <a:off x="8487758" y="3914939"/>
              <a:ext cx="499" cy="265498"/>
            </a:xfrm>
            <a:prstGeom prst="line">
              <a:avLst/>
            </a:prstGeom>
            <a:ln w="57150" cmpd="sng">
              <a:solidFill>
                <a:srgbClr val="A6A6A6"/>
              </a:solidFill>
            </a:ln>
          </p:spPr>
          <p:style>
            <a:lnRef idx="2">
              <a:schemeClr val="accent1"/>
            </a:lnRef>
            <a:fillRef idx="0">
              <a:schemeClr val="accent1"/>
            </a:fillRef>
            <a:effectRef idx="1">
              <a:schemeClr val="accent1"/>
            </a:effectRef>
            <a:fontRef idx="minor">
              <a:schemeClr val="tx1"/>
            </a:fontRef>
          </p:style>
        </p:cxnSp>
        <p:sp>
          <p:nvSpPr>
            <p:cNvPr id="170" name="Isosceles Triangle 169"/>
            <p:cNvSpPr/>
            <p:nvPr/>
          </p:nvSpPr>
          <p:spPr>
            <a:xfrm>
              <a:off x="8289217" y="4180438"/>
              <a:ext cx="398080" cy="350660"/>
            </a:xfrm>
            <a:prstGeom prst="triangle">
              <a:avLst/>
            </a:prstGeom>
            <a:gradFill>
              <a:gsLst>
                <a:gs pos="0">
                  <a:schemeClr val="accent6"/>
                </a:gs>
                <a:gs pos="59000">
                  <a:schemeClr val="tx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74" name="TextBox 173"/>
          <p:cNvSpPr txBox="1"/>
          <p:nvPr/>
        </p:nvSpPr>
        <p:spPr>
          <a:xfrm>
            <a:off x="1503377" y="2133633"/>
            <a:ext cx="435223" cy="369332"/>
          </a:xfrm>
          <a:prstGeom prst="rect">
            <a:avLst/>
          </a:prstGeom>
          <a:noFill/>
        </p:spPr>
        <p:txBody>
          <a:bodyPr wrap="none" rtlCol="0">
            <a:spAutoFit/>
          </a:bodyPr>
          <a:lstStyle/>
          <a:p>
            <a:r>
              <a:rPr lang="en-US" dirty="0" smtClean="0"/>
              <a:t>A1</a:t>
            </a:r>
            <a:endParaRPr lang="en-US" dirty="0"/>
          </a:p>
        </p:txBody>
      </p:sp>
      <p:sp>
        <p:nvSpPr>
          <p:cNvPr id="175" name="TextBox 174"/>
          <p:cNvSpPr txBox="1"/>
          <p:nvPr/>
        </p:nvSpPr>
        <p:spPr>
          <a:xfrm>
            <a:off x="3100521" y="4054091"/>
            <a:ext cx="407721" cy="369332"/>
          </a:xfrm>
          <a:prstGeom prst="rect">
            <a:avLst/>
          </a:prstGeom>
          <a:noFill/>
        </p:spPr>
        <p:txBody>
          <a:bodyPr wrap="none" rtlCol="0">
            <a:spAutoFit/>
          </a:bodyPr>
          <a:lstStyle/>
          <a:p>
            <a:r>
              <a:rPr lang="en-US" dirty="0"/>
              <a:t>S</a:t>
            </a:r>
            <a:r>
              <a:rPr lang="en-US" dirty="0" smtClean="0"/>
              <a:t>1</a:t>
            </a:r>
            <a:endParaRPr lang="en-US" dirty="0"/>
          </a:p>
        </p:txBody>
      </p:sp>
      <p:sp>
        <p:nvSpPr>
          <p:cNvPr id="176" name="TextBox 175"/>
          <p:cNvSpPr txBox="1"/>
          <p:nvPr/>
        </p:nvSpPr>
        <p:spPr>
          <a:xfrm>
            <a:off x="2743438" y="3672624"/>
            <a:ext cx="407721" cy="369332"/>
          </a:xfrm>
          <a:prstGeom prst="rect">
            <a:avLst/>
          </a:prstGeom>
          <a:noFill/>
        </p:spPr>
        <p:txBody>
          <a:bodyPr wrap="none" rtlCol="0">
            <a:spAutoFit/>
          </a:bodyPr>
          <a:lstStyle/>
          <a:p>
            <a:r>
              <a:rPr lang="en-US" dirty="0" smtClean="0"/>
              <a:t>S</a:t>
            </a:r>
            <a:r>
              <a:rPr lang="en-US" dirty="0"/>
              <a:t>2</a:t>
            </a:r>
          </a:p>
        </p:txBody>
      </p:sp>
      <p:sp>
        <p:nvSpPr>
          <p:cNvPr id="177" name="TextBox 176"/>
          <p:cNvSpPr txBox="1"/>
          <p:nvPr/>
        </p:nvSpPr>
        <p:spPr>
          <a:xfrm>
            <a:off x="5910739" y="4061165"/>
            <a:ext cx="407721" cy="369332"/>
          </a:xfrm>
          <a:prstGeom prst="rect">
            <a:avLst/>
          </a:prstGeom>
          <a:noFill/>
        </p:spPr>
        <p:txBody>
          <a:bodyPr wrap="none" rtlCol="0">
            <a:spAutoFit/>
          </a:bodyPr>
          <a:lstStyle/>
          <a:p>
            <a:r>
              <a:rPr lang="en-US" dirty="0" smtClean="0"/>
              <a:t>S4</a:t>
            </a:r>
            <a:endParaRPr lang="en-US" dirty="0"/>
          </a:p>
        </p:txBody>
      </p:sp>
      <p:sp>
        <p:nvSpPr>
          <p:cNvPr id="178" name="TextBox 177"/>
          <p:cNvSpPr txBox="1"/>
          <p:nvPr/>
        </p:nvSpPr>
        <p:spPr>
          <a:xfrm>
            <a:off x="6318460" y="4060462"/>
            <a:ext cx="407721" cy="369332"/>
          </a:xfrm>
          <a:prstGeom prst="rect">
            <a:avLst/>
          </a:prstGeom>
          <a:noFill/>
        </p:spPr>
        <p:txBody>
          <a:bodyPr wrap="none" rtlCol="0">
            <a:spAutoFit/>
          </a:bodyPr>
          <a:lstStyle/>
          <a:p>
            <a:r>
              <a:rPr lang="en-US" dirty="0" smtClean="0"/>
              <a:t>S5</a:t>
            </a:r>
            <a:endParaRPr lang="en-US" dirty="0"/>
          </a:p>
        </p:txBody>
      </p:sp>
      <p:sp>
        <p:nvSpPr>
          <p:cNvPr id="179" name="TextBox 178"/>
          <p:cNvSpPr txBox="1"/>
          <p:nvPr/>
        </p:nvSpPr>
        <p:spPr>
          <a:xfrm>
            <a:off x="3592787" y="2135273"/>
            <a:ext cx="435223" cy="369332"/>
          </a:xfrm>
          <a:prstGeom prst="rect">
            <a:avLst/>
          </a:prstGeom>
          <a:noFill/>
        </p:spPr>
        <p:txBody>
          <a:bodyPr wrap="none" rtlCol="0">
            <a:spAutoFit/>
          </a:bodyPr>
          <a:lstStyle/>
          <a:p>
            <a:r>
              <a:rPr lang="en-US" dirty="0" smtClean="0"/>
              <a:t>A2</a:t>
            </a:r>
            <a:endParaRPr lang="en-US" dirty="0"/>
          </a:p>
        </p:txBody>
      </p:sp>
      <p:sp>
        <p:nvSpPr>
          <p:cNvPr id="180" name="TextBox 179"/>
          <p:cNvSpPr txBox="1"/>
          <p:nvPr/>
        </p:nvSpPr>
        <p:spPr>
          <a:xfrm>
            <a:off x="5986291" y="2052518"/>
            <a:ext cx="427220" cy="369332"/>
          </a:xfrm>
          <a:prstGeom prst="rect">
            <a:avLst/>
          </a:prstGeom>
          <a:noFill/>
        </p:spPr>
        <p:txBody>
          <a:bodyPr wrap="none" rtlCol="0">
            <a:spAutoFit/>
          </a:bodyPr>
          <a:lstStyle/>
          <a:p>
            <a:r>
              <a:rPr lang="en-US" dirty="0" smtClean="0"/>
              <a:t>B1</a:t>
            </a:r>
            <a:endParaRPr lang="en-US" dirty="0"/>
          </a:p>
        </p:txBody>
      </p:sp>
      <p:sp>
        <p:nvSpPr>
          <p:cNvPr id="182" name="TextBox 181"/>
          <p:cNvSpPr txBox="1"/>
          <p:nvPr/>
        </p:nvSpPr>
        <p:spPr>
          <a:xfrm>
            <a:off x="8170505" y="2053962"/>
            <a:ext cx="427220" cy="369332"/>
          </a:xfrm>
          <a:prstGeom prst="rect">
            <a:avLst/>
          </a:prstGeom>
          <a:noFill/>
        </p:spPr>
        <p:txBody>
          <a:bodyPr wrap="none" rtlCol="0">
            <a:spAutoFit/>
          </a:bodyPr>
          <a:lstStyle/>
          <a:p>
            <a:r>
              <a:rPr lang="en-US" dirty="0" smtClean="0"/>
              <a:t>B2</a:t>
            </a:r>
            <a:endParaRPr lang="en-US" dirty="0"/>
          </a:p>
        </p:txBody>
      </p:sp>
      <p:sp>
        <p:nvSpPr>
          <p:cNvPr id="183" name="Oval 182"/>
          <p:cNvSpPr/>
          <p:nvPr/>
        </p:nvSpPr>
        <p:spPr>
          <a:xfrm>
            <a:off x="3129621" y="435878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5" name="Straight Connector 184"/>
          <p:cNvCxnSpPr>
            <a:stCxn id="183" idx="6"/>
            <a:endCxn id="301" idx="2"/>
          </p:cNvCxnSpPr>
          <p:nvPr/>
        </p:nvCxnSpPr>
        <p:spPr>
          <a:xfrm flipV="1">
            <a:off x="3237260" y="4407288"/>
            <a:ext cx="836957" cy="411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295" idx="6"/>
            <a:endCxn id="196" idx="4"/>
          </p:cNvCxnSpPr>
          <p:nvPr/>
        </p:nvCxnSpPr>
        <p:spPr>
          <a:xfrm flipV="1">
            <a:off x="2799180" y="3031330"/>
            <a:ext cx="4458875" cy="6252"/>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2720763" y="2997361"/>
            <a:ext cx="435223" cy="369332"/>
          </a:xfrm>
          <a:prstGeom prst="rect">
            <a:avLst/>
          </a:prstGeom>
          <a:noFill/>
        </p:spPr>
        <p:txBody>
          <a:bodyPr wrap="none" rtlCol="0">
            <a:spAutoFit/>
          </a:bodyPr>
          <a:lstStyle/>
          <a:p>
            <a:r>
              <a:rPr lang="en-US" dirty="0" smtClean="0"/>
              <a:t>A3</a:t>
            </a:r>
            <a:endParaRPr lang="en-US" dirty="0"/>
          </a:p>
        </p:txBody>
      </p:sp>
      <p:sp>
        <p:nvSpPr>
          <p:cNvPr id="192" name="TextBox 191"/>
          <p:cNvSpPr txBox="1"/>
          <p:nvPr/>
        </p:nvSpPr>
        <p:spPr>
          <a:xfrm>
            <a:off x="6839223" y="3005469"/>
            <a:ext cx="427220" cy="369332"/>
          </a:xfrm>
          <a:prstGeom prst="rect">
            <a:avLst/>
          </a:prstGeom>
          <a:noFill/>
        </p:spPr>
        <p:txBody>
          <a:bodyPr wrap="none" rtlCol="0">
            <a:spAutoFit/>
          </a:bodyPr>
          <a:lstStyle/>
          <a:p>
            <a:r>
              <a:rPr lang="en-US" dirty="0"/>
              <a:t>B</a:t>
            </a:r>
            <a:r>
              <a:rPr lang="en-US" dirty="0" smtClean="0"/>
              <a:t>3</a:t>
            </a:r>
            <a:endParaRPr lang="en-US" dirty="0"/>
          </a:p>
        </p:txBody>
      </p:sp>
      <p:grpSp>
        <p:nvGrpSpPr>
          <p:cNvPr id="253" name="Group 252"/>
          <p:cNvGrpSpPr/>
          <p:nvPr/>
        </p:nvGrpSpPr>
        <p:grpSpPr>
          <a:xfrm>
            <a:off x="4181856" y="4099694"/>
            <a:ext cx="1749319" cy="311318"/>
            <a:chOff x="4181856" y="4099694"/>
            <a:chExt cx="1749319" cy="311318"/>
          </a:xfrm>
        </p:grpSpPr>
        <p:cxnSp>
          <p:nvCxnSpPr>
            <p:cNvPr id="211" name="Straight Connector 210"/>
            <p:cNvCxnSpPr>
              <a:endCxn id="301" idx="6"/>
            </p:cNvCxnSpPr>
            <p:nvPr/>
          </p:nvCxnSpPr>
          <p:spPr>
            <a:xfrm rot="10800000" flipV="1">
              <a:off x="4181856" y="4099694"/>
              <a:ext cx="806458" cy="307594"/>
            </a:xfrm>
            <a:prstGeom prst="curvedConnector3">
              <a:avLst>
                <a:gd name="adj1" fmla="val 50000"/>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8" name="Straight Connector 210"/>
            <p:cNvCxnSpPr>
              <a:stCxn id="299" idx="2"/>
            </p:cNvCxnSpPr>
            <p:nvPr/>
          </p:nvCxnSpPr>
          <p:spPr>
            <a:xfrm rot="10800000">
              <a:off x="4985508" y="4099695"/>
              <a:ext cx="945667" cy="311317"/>
            </a:xfrm>
            <a:prstGeom prst="curvedConnector3">
              <a:avLst>
                <a:gd name="adj1" fmla="val 50000"/>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grpSp>
      <p:cxnSp>
        <p:nvCxnSpPr>
          <p:cNvPr id="254" name="Straight Connector 210"/>
          <p:cNvCxnSpPr>
            <a:stCxn id="297" idx="4"/>
            <a:endCxn id="310" idx="6"/>
          </p:cNvCxnSpPr>
          <p:nvPr/>
        </p:nvCxnSpPr>
        <p:spPr>
          <a:xfrm rot="5400000">
            <a:off x="6738900" y="3884343"/>
            <a:ext cx="526613" cy="547520"/>
          </a:xfrm>
          <a:prstGeom prst="curvedConnector2">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258" name="Oval 257"/>
          <p:cNvSpPr/>
          <p:nvPr/>
        </p:nvSpPr>
        <p:spPr>
          <a:xfrm>
            <a:off x="2691541" y="390630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60" name="Straight Connector 210"/>
          <p:cNvCxnSpPr>
            <a:stCxn id="183" idx="2"/>
            <a:endCxn id="258" idx="4"/>
          </p:cNvCxnSpPr>
          <p:nvPr/>
        </p:nvCxnSpPr>
        <p:spPr>
          <a:xfrm rot="10800000">
            <a:off x="2745361" y="4011537"/>
            <a:ext cx="384260" cy="399862"/>
          </a:xfrm>
          <a:prstGeom prst="curvedConnector2">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272" name="TextBox 271"/>
          <p:cNvSpPr txBox="1"/>
          <p:nvPr/>
        </p:nvSpPr>
        <p:spPr>
          <a:xfrm>
            <a:off x="3734934" y="4060462"/>
            <a:ext cx="407721" cy="369332"/>
          </a:xfrm>
          <a:prstGeom prst="rect">
            <a:avLst/>
          </a:prstGeom>
          <a:noFill/>
        </p:spPr>
        <p:txBody>
          <a:bodyPr wrap="none" rtlCol="0">
            <a:spAutoFit/>
          </a:bodyPr>
          <a:lstStyle/>
          <a:p>
            <a:r>
              <a:rPr lang="en-US" dirty="0" smtClean="0"/>
              <a:t>S3</a:t>
            </a:r>
            <a:endParaRPr lang="en-US" dirty="0"/>
          </a:p>
        </p:txBody>
      </p:sp>
      <p:sp>
        <p:nvSpPr>
          <p:cNvPr id="273" name="TextBox 272"/>
          <p:cNvSpPr txBox="1"/>
          <p:nvPr/>
        </p:nvSpPr>
        <p:spPr>
          <a:xfrm>
            <a:off x="6878456" y="3565256"/>
            <a:ext cx="407721" cy="369332"/>
          </a:xfrm>
          <a:prstGeom prst="rect">
            <a:avLst/>
          </a:prstGeom>
          <a:noFill/>
        </p:spPr>
        <p:txBody>
          <a:bodyPr wrap="none" rtlCol="0">
            <a:spAutoFit/>
          </a:bodyPr>
          <a:lstStyle/>
          <a:p>
            <a:r>
              <a:rPr lang="en-US" dirty="0" smtClean="0"/>
              <a:t>S6</a:t>
            </a:r>
            <a:endParaRPr lang="en-US" dirty="0"/>
          </a:p>
        </p:txBody>
      </p:sp>
      <p:sp>
        <p:nvSpPr>
          <p:cNvPr id="276" name="TextBox 275"/>
          <p:cNvSpPr txBox="1"/>
          <p:nvPr/>
        </p:nvSpPr>
        <p:spPr>
          <a:xfrm>
            <a:off x="3356217" y="3090194"/>
            <a:ext cx="3154043" cy="584776"/>
          </a:xfrm>
          <a:prstGeom prst="rect">
            <a:avLst/>
          </a:prstGeom>
          <a:noFill/>
        </p:spPr>
        <p:txBody>
          <a:bodyPr wrap="square" rtlCol="0">
            <a:spAutoFit/>
          </a:bodyPr>
          <a:lstStyle/>
          <a:p>
            <a:pPr algn="ctr"/>
            <a:r>
              <a:rPr lang="en-US" sz="1600" dirty="0" smtClean="0"/>
              <a:t>Pre-Engineered GFP adaptation. Not announced in topology</a:t>
            </a:r>
            <a:endParaRPr lang="en-US" sz="1600" dirty="0"/>
          </a:p>
        </p:txBody>
      </p:sp>
      <p:cxnSp>
        <p:nvCxnSpPr>
          <p:cNvPr id="278" name="Straight Arrow Connector 277"/>
          <p:cNvCxnSpPr>
            <a:stCxn id="276" idx="3"/>
            <a:endCxn id="166" idx="1"/>
          </p:cNvCxnSpPr>
          <p:nvPr/>
        </p:nvCxnSpPr>
        <p:spPr>
          <a:xfrm>
            <a:off x="6510260" y="3382582"/>
            <a:ext cx="675655" cy="6683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p:cNvCxnSpPr>
            <a:stCxn id="276" idx="1"/>
            <a:endCxn id="170" idx="5"/>
          </p:cNvCxnSpPr>
          <p:nvPr/>
        </p:nvCxnSpPr>
        <p:spPr>
          <a:xfrm flipH="1">
            <a:off x="2827931" y="3382582"/>
            <a:ext cx="528286" cy="158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8" name="TextBox 287"/>
          <p:cNvSpPr txBox="1"/>
          <p:nvPr/>
        </p:nvSpPr>
        <p:spPr>
          <a:xfrm>
            <a:off x="2898179" y="5136610"/>
            <a:ext cx="4146688" cy="369332"/>
          </a:xfrm>
          <a:prstGeom prst="rect">
            <a:avLst/>
          </a:prstGeom>
          <a:noFill/>
        </p:spPr>
        <p:txBody>
          <a:bodyPr wrap="none" rtlCol="0">
            <a:spAutoFit/>
          </a:bodyPr>
          <a:lstStyle/>
          <a:p>
            <a:r>
              <a:rPr lang="en-US" b="1" dirty="0" smtClean="0">
                <a:solidFill>
                  <a:srgbClr val="0000FF"/>
                </a:solidFill>
              </a:rPr>
              <a:t>NSI Provisioned [SDH] Tunnel Connection</a:t>
            </a:r>
            <a:endParaRPr lang="en-US" b="1" dirty="0">
              <a:solidFill>
                <a:srgbClr val="0000FF"/>
              </a:solidFill>
            </a:endParaRPr>
          </a:p>
        </p:txBody>
      </p:sp>
      <p:cxnSp>
        <p:nvCxnSpPr>
          <p:cNvPr id="289" name="Straight Arrow Connector 288"/>
          <p:cNvCxnSpPr/>
          <p:nvPr/>
        </p:nvCxnSpPr>
        <p:spPr>
          <a:xfrm flipH="1" flipV="1">
            <a:off x="2980711" y="4474025"/>
            <a:ext cx="962281" cy="7354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V="1">
            <a:off x="6357860" y="4430497"/>
            <a:ext cx="669284" cy="7789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88" idx="0"/>
          </p:cNvCxnSpPr>
          <p:nvPr/>
        </p:nvCxnSpPr>
        <p:spPr>
          <a:xfrm flipV="1">
            <a:off x="4971523" y="4226693"/>
            <a:ext cx="110585" cy="9099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a:off x="3668312" y="2652658"/>
            <a:ext cx="2723823" cy="369332"/>
          </a:xfrm>
          <a:prstGeom prst="rect">
            <a:avLst/>
          </a:prstGeom>
          <a:noFill/>
        </p:spPr>
        <p:txBody>
          <a:bodyPr wrap="none" rtlCol="0">
            <a:spAutoFit/>
          </a:bodyPr>
          <a:lstStyle/>
          <a:p>
            <a:r>
              <a:rPr lang="en-US" b="1" dirty="0" smtClean="0">
                <a:solidFill>
                  <a:srgbClr val="FF0000"/>
                </a:solidFill>
              </a:rPr>
              <a:t>Announced SDP adjacency</a:t>
            </a:r>
            <a:endParaRPr lang="en-US" b="1" dirty="0">
              <a:solidFill>
                <a:srgbClr val="FF0000"/>
              </a:solidFill>
            </a:endParaRPr>
          </a:p>
        </p:txBody>
      </p:sp>
    </p:spTree>
    <p:extLst>
      <p:ext uri="{BB962C8B-B14F-4D97-AF65-F5344CB8AC3E}">
        <p14:creationId xmlns:p14="http://schemas.microsoft.com/office/powerpoint/2010/main" val="16313869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696" y="1658366"/>
            <a:ext cx="9078972" cy="1603359"/>
          </a:xfrm>
          <a:prstGeom prst="rect">
            <a:avLst/>
          </a:prstGeom>
          <a:solidFill>
            <a:schemeClr val="accent6">
              <a:lumMod val="20000"/>
              <a:lumOff val="80000"/>
            </a:schemeClr>
          </a:solidFill>
          <a:ln>
            <a:noFill/>
          </a:ln>
          <a:effectLst>
            <a:softEdge rad="2667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4205780" y="1886966"/>
            <a:ext cx="1680708" cy="1206173"/>
          </a:xfrm>
          <a:prstGeom prst="ellipse">
            <a:avLst/>
          </a:prstGeom>
          <a:solidFill>
            <a:srgbClr val="FCD5B5">
              <a:alpha val="84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Rectangle 154"/>
          <p:cNvSpPr/>
          <p:nvPr/>
        </p:nvSpPr>
        <p:spPr>
          <a:xfrm>
            <a:off x="14524" y="3606130"/>
            <a:ext cx="9142605" cy="1603359"/>
          </a:xfrm>
          <a:prstGeom prst="rect">
            <a:avLst/>
          </a:prstGeom>
          <a:solidFill>
            <a:schemeClr val="accent1">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2103846" y="3937407"/>
            <a:ext cx="1121341" cy="939762"/>
            <a:chOff x="1287475" y="3861285"/>
            <a:chExt cx="1257163" cy="1084749"/>
          </a:xfrm>
          <a:solidFill>
            <a:schemeClr val="bg1">
              <a:lumMod val="65000"/>
            </a:schemeClr>
          </a:solidFill>
        </p:grpSpPr>
        <p:grpSp>
          <p:nvGrpSpPr>
            <p:cNvPr id="60" name="Group 59"/>
            <p:cNvGrpSpPr/>
            <p:nvPr/>
          </p:nvGrpSpPr>
          <p:grpSpPr>
            <a:xfrm>
              <a:off x="1791445" y="3946852"/>
              <a:ext cx="753193" cy="660169"/>
              <a:chOff x="4248963" y="2018872"/>
              <a:chExt cx="753193" cy="660169"/>
            </a:xfrm>
            <a:grpFill/>
          </p:grpSpPr>
          <p:cxnSp>
            <p:nvCxnSpPr>
              <p:cNvPr id="62" name="Straight Connector 61"/>
              <p:cNvCxnSpPr>
                <a:endCxn id="258" idx="4"/>
              </p:cNvCxnSpPr>
              <p:nvPr/>
            </p:nvCxnSpPr>
            <p:spPr>
              <a:xfrm flipH="1" flipV="1">
                <a:off x="4464211" y="2018872"/>
                <a:ext cx="7581" cy="473109"/>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4401982" y="2490340"/>
                <a:ext cx="600174" cy="0"/>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248963" y="225256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grpSp>
        <p:sp>
          <p:nvSpPr>
            <p:cNvPr id="85" name="Oval 84"/>
            <p:cNvSpPr/>
            <p:nvPr/>
          </p:nvSpPr>
          <p:spPr>
            <a:xfrm>
              <a:off x="1287475" y="3861285"/>
              <a:ext cx="1211577" cy="1084749"/>
            </a:xfrm>
            <a:prstGeom prst="ellipse">
              <a:avLst/>
            </a:prstGeom>
            <a:solidFill>
              <a:schemeClr val="tx2">
                <a:lumMod val="20000"/>
                <a:lumOff val="80000"/>
                <a:alpha val="67000"/>
              </a:scheme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4" name="Title 3"/>
          <p:cNvSpPr>
            <a:spLocks noGrp="1"/>
          </p:cNvSpPr>
          <p:nvPr>
            <p:ph type="title"/>
          </p:nvPr>
        </p:nvSpPr>
        <p:spPr>
          <a:xfrm>
            <a:off x="547599" y="624616"/>
            <a:ext cx="8229600" cy="806308"/>
          </a:xfrm>
        </p:spPr>
        <p:txBody>
          <a:bodyPr>
            <a:normAutofit fontScale="90000"/>
          </a:bodyPr>
          <a:lstStyle/>
          <a:p>
            <a:r>
              <a:rPr lang="en-US" sz="2400" dirty="0"/>
              <a:t>Advanced Topics:  Multi-Service NSI Environments</a:t>
            </a:r>
            <a:br>
              <a:rPr lang="en-US" sz="2400" dirty="0"/>
            </a:br>
            <a:r>
              <a:rPr lang="en-US" sz="2400" dirty="0"/>
              <a:t>Transit </a:t>
            </a:r>
            <a:r>
              <a:rPr lang="en-US" sz="2400" b="1" dirty="0" smtClean="0"/>
              <a:t>Service</a:t>
            </a:r>
            <a:endParaRPr lang="en-US" sz="2400" b="1" dirty="0"/>
          </a:p>
        </p:txBody>
      </p:sp>
      <p:grpSp>
        <p:nvGrpSpPr>
          <p:cNvPr id="160" name="Group 159"/>
          <p:cNvGrpSpPr/>
          <p:nvPr/>
        </p:nvGrpSpPr>
        <p:grpSpPr>
          <a:xfrm>
            <a:off x="4074217" y="3787173"/>
            <a:ext cx="1910777" cy="1212031"/>
            <a:chOff x="3446259" y="3803248"/>
            <a:chExt cx="2272330" cy="1399023"/>
          </a:xfrm>
        </p:grpSpPr>
        <p:grpSp>
          <p:nvGrpSpPr>
            <p:cNvPr id="31" name="Group 30"/>
            <p:cNvGrpSpPr/>
            <p:nvPr/>
          </p:nvGrpSpPr>
          <p:grpSpPr>
            <a:xfrm>
              <a:off x="3505200" y="3803248"/>
              <a:ext cx="2213389" cy="1348398"/>
              <a:chOff x="3209586" y="1865822"/>
              <a:chExt cx="2213389" cy="1348398"/>
            </a:xfrm>
          </p:grpSpPr>
          <p:cxnSp>
            <p:nvCxnSpPr>
              <p:cNvPr id="32" name="Straight Connector 31"/>
              <p:cNvCxnSpPr>
                <a:stCxn id="40" idx="1"/>
                <a:endCxn id="181" idx="3"/>
              </p:cNvCxnSpPr>
              <p:nvPr/>
            </p:nvCxnSpPr>
            <p:spPr>
              <a:xfrm flipV="1">
                <a:off x="3232032" y="2326112"/>
                <a:ext cx="1117214"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42" idx="1"/>
                <a:endCxn id="41" idx="3"/>
              </p:cNvCxnSpPr>
              <p:nvPr/>
            </p:nvCxnSpPr>
            <p:spPr>
              <a:xfrm flipV="1">
                <a:off x="3982303" y="2582211"/>
                <a:ext cx="10395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40" idx="1"/>
                <a:endCxn id="42" idx="3"/>
              </p:cNvCxnSpPr>
              <p:nvPr/>
            </p:nvCxnSpPr>
            <p:spPr>
              <a:xfrm>
                <a:off x="3232032" y="2582211"/>
                <a:ext cx="11483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209586" y="2445139"/>
                <a:ext cx="221487" cy="797"/>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170365" y="1865822"/>
                <a:ext cx="0" cy="25763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81" idx="1"/>
                <a:endCxn id="41" idx="3"/>
              </p:cNvCxnSpPr>
              <p:nvPr/>
            </p:nvCxnSpPr>
            <p:spPr>
              <a:xfrm>
                <a:off x="3951167" y="2326112"/>
                <a:ext cx="1070686"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23203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1" name="Rectangle 40"/>
              <p:cNvSpPr/>
              <p:nvPr/>
            </p:nvSpPr>
            <p:spPr>
              <a:xfrm>
                <a:off x="462377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2" name="Rectangle 41"/>
              <p:cNvSpPr/>
              <p:nvPr/>
            </p:nvSpPr>
            <p:spPr>
              <a:xfrm>
                <a:off x="3982303" y="2787741"/>
                <a:ext cx="398080" cy="426479"/>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81" name="Rectangle 180"/>
              <p:cNvSpPr/>
              <p:nvPr/>
            </p:nvSpPr>
            <p:spPr>
              <a:xfrm>
                <a:off x="3951167" y="211287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191" name="Straight Connector 190"/>
              <p:cNvCxnSpPr>
                <a:stCxn id="41" idx="3"/>
                <a:endCxn id="81" idx="6"/>
              </p:cNvCxnSpPr>
              <p:nvPr/>
            </p:nvCxnSpPr>
            <p:spPr>
              <a:xfrm flipV="1">
                <a:off x="5021853" y="2578508"/>
                <a:ext cx="401122" cy="370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41" idx="0"/>
              </p:cNvCxnSpPr>
              <p:nvPr/>
            </p:nvCxnSpPr>
            <p:spPr>
              <a:xfrm flipV="1">
                <a:off x="4822814" y="1927693"/>
                <a:ext cx="0" cy="44127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40" idx="0"/>
              </p:cNvCxnSpPr>
              <p:nvPr/>
            </p:nvCxnSpPr>
            <p:spPr>
              <a:xfrm flipV="1">
                <a:off x="3431073" y="2159913"/>
                <a:ext cx="0" cy="20905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446259" y="3829597"/>
              <a:ext cx="2272330" cy="1372674"/>
            </a:xfrm>
            <a:prstGeom prst="ellipse">
              <a:avLst/>
            </a:prstGeom>
            <a:solidFill>
              <a:srgbClr val="C6D9F1">
                <a:alpha val="69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162" name="Group 161"/>
          <p:cNvGrpSpPr/>
          <p:nvPr/>
        </p:nvGrpSpPr>
        <p:grpSpPr>
          <a:xfrm>
            <a:off x="1892890" y="1929124"/>
            <a:ext cx="1692967" cy="1151315"/>
            <a:chOff x="870540" y="1878324"/>
            <a:chExt cx="2015222" cy="1374664"/>
          </a:xfrm>
        </p:grpSpPr>
        <p:grpSp>
          <p:nvGrpSpPr>
            <p:cNvPr id="30" name="Group 29"/>
            <p:cNvGrpSpPr/>
            <p:nvPr/>
          </p:nvGrpSpPr>
          <p:grpSpPr>
            <a:xfrm>
              <a:off x="885133" y="1911115"/>
              <a:ext cx="2000629" cy="1279050"/>
              <a:chOff x="2985603" y="1981136"/>
              <a:chExt cx="2000629" cy="1279050"/>
            </a:xfrm>
          </p:grpSpPr>
          <p:cxnSp>
            <p:nvCxnSpPr>
              <p:cNvPr id="12" name="Straight Connector 11"/>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9" name="Rectangle 8"/>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10" name="Rectangle 9"/>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58" name="Oval 57"/>
            <p:cNvSpPr/>
            <p:nvPr/>
          </p:nvSpPr>
          <p:spPr>
            <a:xfrm>
              <a:off x="870540" y="1878324"/>
              <a:ext cx="2000630" cy="1374664"/>
            </a:xfrm>
            <a:prstGeom prst="ellipse">
              <a:avLst/>
            </a:prstGeom>
            <a:solidFill>
              <a:schemeClr val="accent6">
                <a:lumMod val="40000"/>
                <a:lumOff val="60000"/>
                <a:alpha val="83000"/>
              </a:schemeClr>
            </a:solidFill>
            <a:ln>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76" name="TextBox 75"/>
          <p:cNvSpPr txBox="1"/>
          <p:nvPr/>
        </p:nvSpPr>
        <p:spPr>
          <a:xfrm>
            <a:off x="1286008" y="2689269"/>
            <a:ext cx="1129336" cy="338554"/>
          </a:xfrm>
          <a:prstGeom prst="rect">
            <a:avLst/>
          </a:prstGeom>
          <a:noFill/>
        </p:spPr>
        <p:txBody>
          <a:bodyPr wrap="none" rtlCol="0">
            <a:spAutoFit/>
          </a:bodyPr>
          <a:lstStyle/>
          <a:p>
            <a:r>
              <a:rPr lang="en-US" sz="1600" dirty="0" err="1" smtClean="0"/>
              <a:t>Aruba.EFTS</a:t>
            </a:r>
            <a:endParaRPr lang="en-US" sz="1600" dirty="0"/>
          </a:p>
        </p:txBody>
      </p:sp>
      <p:sp>
        <p:nvSpPr>
          <p:cNvPr id="78" name="TextBox 77"/>
          <p:cNvSpPr txBox="1"/>
          <p:nvPr/>
        </p:nvSpPr>
        <p:spPr>
          <a:xfrm>
            <a:off x="5097594" y="4707892"/>
            <a:ext cx="1412666" cy="338554"/>
          </a:xfrm>
          <a:prstGeom prst="rect">
            <a:avLst/>
          </a:prstGeom>
          <a:noFill/>
        </p:spPr>
        <p:txBody>
          <a:bodyPr wrap="none" rtlCol="0">
            <a:spAutoFit/>
          </a:bodyPr>
          <a:lstStyle/>
          <a:p>
            <a:r>
              <a:rPr lang="en-US" sz="1600" dirty="0" err="1" smtClean="0"/>
              <a:t>Curacao.TDMS</a:t>
            </a:r>
            <a:endParaRPr lang="en-US" sz="1600" dirty="0"/>
          </a:p>
        </p:txBody>
      </p:sp>
      <p:sp>
        <p:nvSpPr>
          <p:cNvPr id="2" name="TextBox 1"/>
          <p:cNvSpPr txBox="1"/>
          <p:nvPr/>
        </p:nvSpPr>
        <p:spPr>
          <a:xfrm>
            <a:off x="7884" y="5305671"/>
            <a:ext cx="2685726" cy="646331"/>
          </a:xfrm>
          <a:prstGeom prst="rect">
            <a:avLst/>
          </a:prstGeom>
          <a:noFill/>
        </p:spPr>
        <p:txBody>
          <a:bodyPr wrap="none" rtlCol="0">
            <a:spAutoFit/>
          </a:bodyPr>
          <a:lstStyle/>
          <a:p>
            <a:r>
              <a:rPr lang="en-US" dirty="0" smtClean="0"/>
              <a:t>The physical infrastructure</a:t>
            </a:r>
          </a:p>
          <a:p>
            <a:r>
              <a:rPr lang="en-US" dirty="0" smtClean="0"/>
              <a:t>layer</a:t>
            </a:r>
          </a:p>
        </p:txBody>
      </p:sp>
      <p:sp>
        <p:nvSpPr>
          <p:cNvPr id="84" name="TextBox 83"/>
          <p:cNvSpPr txBox="1"/>
          <p:nvPr/>
        </p:nvSpPr>
        <p:spPr>
          <a:xfrm>
            <a:off x="2752123" y="4707892"/>
            <a:ext cx="1236536" cy="338554"/>
          </a:xfrm>
          <a:prstGeom prst="rect">
            <a:avLst/>
          </a:prstGeom>
          <a:noFill/>
        </p:spPr>
        <p:txBody>
          <a:bodyPr wrap="none" rtlCol="0">
            <a:spAutoFit/>
          </a:bodyPr>
          <a:lstStyle/>
          <a:p>
            <a:r>
              <a:rPr lang="en-US" sz="1600" dirty="0" err="1" smtClean="0"/>
              <a:t>Aruba.TDMS</a:t>
            </a:r>
            <a:endParaRPr lang="en-US" sz="1600" dirty="0"/>
          </a:p>
        </p:txBody>
      </p:sp>
      <p:grpSp>
        <p:nvGrpSpPr>
          <p:cNvPr id="161" name="Group 160"/>
          <p:cNvGrpSpPr/>
          <p:nvPr/>
        </p:nvGrpSpPr>
        <p:grpSpPr>
          <a:xfrm>
            <a:off x="6642566" y="3768972"/>
            <a:ext cx="1389758" cy="1230232"/>
            <a:chOff x="6612486" y="3650064"/>
            <a:chExt cx="1558092" cy="1420032"/>
          </a:xfrm>
        </p:grpSpPr>
        <p:grpSp>
          <p:nvGrpSpPr>
            <p:cNvPr id="99" name="Group 98"/>
            <p:cNvGrpSpPr/>
            <p:nvPr/>
          </p:nvGrpSpPr>
          <p:grpSpPr>
            <a:xfrm>
              <a:off x="6612486" y="3650064"/>
              <a:ext cx="1558091" cy="1177935"/>
              <a:chOff x="3236834" y="1716448"/>
              <a:chExt cx="1558091" cy="1177935"/>
            </a:xfrm>
          </p:grpSpPr>
          <p:cxnSp>
            <p:nvCxnSpPr>
              <p:cNvPr id="100" name="Straight Connector 99"/>
              <p:cNvCxnSpPr>
                <a:stCxn id="108" idx="3"/>
                <a:endCxn id="109" idx="3"/>
              </p:cNvCxnSpPr>
              <p:nvPr/>
            </p:nvCxnSpPr>
            <p:spPr>
              <a:xfrm flipV="1">
                <a:off x="3696460" y="2031548"/>
                <a:ext cx="453096" cy="40885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239" idx="3"/>
                <a:endCxn id="108" idx="3"/>
              </p:cNvCxnSpPr>
              <p:nvPr/>
            </p:nvCxnSpPr>
            <p:spPr>
              <a:xfrm flipH="1" flipV="1">
                <a:off x="3696460" y="2440402"/>
                <a:ext cx="848457" cy="24074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endCxn id="113" idx="2"/>
              </p:cNvCxnSpPr>
              <p:nvPr/>
            </p:nvCxnSpPr>
            <p:spPr>
              <a:xfrm flipH="1">
                <a:off x="3236834" y="2464093"/>
                <a:ext cx="266653" cy="381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109" idx="0"/>
              </p:cNvCxnSpPr>
              <p:nvPr/>
            </p:nvCxnSpPr>
            <p:spPr>
              <a:xfrm flipV="1">
                <a:off x="3950516" y="1716448"/>
                <a:ext cx="0" cy="10186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239" idx="3"/>
                <a:endCxn id="109" idx="1"/>
              </p:cNvCxnSpPr>
              <p:nvPr/>
            </p:nvCxnSpPr>
            <p:spPr>
              <a:xfrm flipH="1" flipV="1">
                <a:off x="3751476" y="2031548"/>
                <a:ext cx="793441" cy="649597"/>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3298380" y="222716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09" name="Rectangle 108"/>
              <p:cNvSpPr/>
              <p:nvPr/>
            </p:nvSpPr>
            <p:spPr>
              <a:xfrm>
                <a:off x="3751476" y="1818308"/>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239" name="Rectangle 238"/>
              <p:cNvSpPr/>
              <p:nvPr/>
            </p:nvSpPr>
            <p:spPr>
              <a:xfrm>
                <a:off x="4146837" y="2467905"/>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250" name="Straight Connector 249"/>
              <p:cNvCxnSpPr>
                <a:stCxn id="239" idx="3"/>
              </p:cNvCxnSpPr>
              <p:nvPr/>
            </p:nvCxnSpPr>
            <p:spPr>
              <a:xfrm>
                <a:off x="4544917" y="2681145"/>
                <a:ext cx="250008" cy="0"/>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113" name="Oval 112"/>
            <p:cNvSpPr/>
            <p:nvPr/>
          </p:nvSpPr>
          <p:spPr>
            <a:xfrm>
              <a:off x="6612486" y="3732944"/>
              <a:ext cx="1558092" cy="1337152"/>
            </a:xfrm>
            <a:prstGeom prst="ellipse">
              <a:avLst/>
            </a:prstGeom>
            <a:solidFill>
              <a:srgbClr val="C6D9F1">
                <a:alpha val="70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12" name="TextBox 111"/>
          <p:cNvSpPr txBox="1"/>
          <p:nvPr/>
        </p:nvSpPr>
        <p:spPr>
          <a:xfrm>
            <a:off x="7369649" y="4716986"/>
            <a:ext cx="1379003" cy="338554"/>
          </a:xfrm>
          <a:prstGeom prst="rect">
            <a:avLst/>
          </a:prstGeom>
          <a:noFill/>
        </p:spPr>
        <p:txBody>
          <a:bodyPr wrap="none" rtlCol="0">
            <a:spAutoFit/>
          </a:bodyPr>
          <a:lstStyle/>
          <a:p>
            <a:r>
              <a:rPr lang="en-US" sz="1600" dirty="0" err="1" smtClean="0"/>
              <a:t>Bonaire.TDMS</a:t>
            </a:r>
            <a:endParaRPr lang="en-US" sz="1600" dirty="0"/>
          </a:p>
        </p:txBody>
      </p:sp>
      <p:grpSp>
        <p:nvGrpSpPr>
          <p:cNvPr id="208" name="Group 207"/>
          <p:cNvGrpSpPr/>
          <p:nvPr/>
        </p:nvGrpSpPr>
        <p:grpSpPr>
          <a:xfrm>
            <a:off x="1297802" y="5727227"/>
            <a:ext cx="2675106" cy="890179"/>
            <a:chOff x="295692" y="5562359"/>
            <a:chExt cx="3014414" cy="890179"/>
          </a:xfrm>
        </p:grpSpPr>
        <p:grpSp>
          <p:nvGrpSpPr>
            <p:cNvPr id="44" name="Group 43"/>
            <p:cNvGrpSpPr/>
            <p:nvPr/>
          </p:nvGrpSpPr>
          <p:grpSpPr>
            <a:xfrm>
              <a:off x="295692" y="5599035"/>
              <a:ext cx="3014414" cy="853503"/>
              <a:chOff x="104188" y="5565167"/>
              <a:chExt cx="3561588" cy="853503"/>
            </a:xfrm>
          </p:grpSpPr>
          <p:sp>
            <p:nvSpPr>
              <p:cNvPr id="125" name="Oval 124"/>
              <p:cNvSpPr/>
              <p:nvPr/>
            </p:nvSpPr>
            <p:spPr>
              <a:xfrm>
                <a:off x="104188" y="5565167"/>
                <a:ext cx="3561588" cy="853503"/>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259726" y="5758758"/>
                <a:ext cx="1456187" cy="529969"/>
                <a:chOff x="3298380" y="1933558"/>
                <a:chExt cx="2124595" cy="1554083"/>
              </a:xfrm>
              <a:solidFill>
                <a:schemeClr val="bg1">
                  <a:lumMod val="75000"/>
                </a:schemeClr>
              </a:solidFill>
            </p:grpSpPr>
            <p:cxnSp>
              <p:nvCxnSpPr>
                <p:cNvPr id="115" name="Straight Connector 114"/>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540762" y="2455382"/>
                  <a:ext cx="882213"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3298380"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Rectangle 122"/>
                <p:cNvSpPr/>
                <p:nvPr/>
              </p:nvSpPr>
              <p:spPr>
                <a:xfrm>
                  <a:off x="4265897"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Rectangle 123"/>
                <p:cNvSpPr/>
                <p:nvPr/>
              </p:nvSpPr>
              <p:spPr>
                <a:xfrm>
                  <a:off x="3783264" y="2833708"/>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1" name="Rectangle 150"/>
            <p:cNvSpPr/>
            <p:nvPr/>
          </p:nvSpPr>
          <p:spPr>
            <a:xfrm>
              <a:off x="777277" y="5562359"/>
              <a:ext cx="644878" cy="311428"/>
            </a:xfrm>
            <a:prstGeom prst="rect">
              <a:avLst/>
            </a:prstGeom>
            <a:solidFill>
              <a:schemeClr val="bg1">
                <a:lumMod val="75000"/>
              </a:schemeClr>
            </a:solidFill>
            <a:ln>
              <a:solidFill>
                <a:schemeClr val="bg1">
                  <a:lumMod val="50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grpSp>
        <p:nvGrpSpPr>
          <p:cNvPr id="209" name="Group 208"/>
          <p:cNvGrpSpPr/>
          <p:nvPr/>
        </p:nvGrpSpPr>
        <p:grpSpPr>
          <a:xfrm>
            <a:off x="3942992" y="5686477"/>
            <a:ext cx="2414868" cy="819635"/>
            <a:chOff x="3522139" y="5599035"/>
            <a:chExt cx="2414868" cy="819635"/>
          </a:xfrm>
        </p:grpSpPr>
        <p:grpSp>
          <p:nvGrpSpPr>
            <p:cNvPr id="138" name="Group 137"/>
            <p:cNvGrpSpPr/>
            <p:nvPr/>
          </p:nvGrpSpPr>
          <p:grpSpPr>
            <a:xfrm>
              <a:off x="3522139" y="5683111"/>
              <a:ext cx="2414868" cy="735559"/>
              <a:chOff x="5440875" y="5612392"/>
              <a:chExt cx="3254755" cy="806278"/>
            </a:xfrm>
          </p:grpSpPr>
          <p:sp>
            <p:nvSpPr>
              <p:cNvPr id="139" name="Oval 138"/>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0" name="Group 139"/>
              <p:cNvGrpSpPr/>
              <p:nvPr/>
            </p:nvGrpSpPr>
            <p:grpSpPr>
              <a:xfrm>
                <a:off x="6410490" y="5712003"/>
                <a:ext cx="1226871" cy="635948"/>
                <a:chOff x="3055562" y="1933558"/>
                <a:chExt cx="1790020" cy="1554083"/>
              </a:xfrm>
              <a:solidFill>
                <a:schemeClr val="bg1">
                  <a:lumMod val="75000"/>
                </a:schemeClr>
              </a:solidFill>
            </p:grpSpPr>
            <p:cxnSp>
              <p:nvCxnSpPr>
                <p:cNvPr id="141" name="Straight Connector 140"/>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3298380"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Rectangle 148"/>
                <p:cNvSpPr/>
                <p:nvPr/>
              </p:nvSpPr>
              <p:spPr>
                <a:xfrm>
                  <a:off x="4265897"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Rectangle 149"/>
                <p:cNvSpPr/>
                <p:nvPr/>
              </p:nvSpPr>
              <p:spPr>
                <a:xfrm>
                  <a:off x="3783264" y="2833708"/>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8" name="Rectangle 157"/>
            <p:cNvSpPr/>
            <p:nvPr/>
          </p:nvSpPr>
          <p:spPr>
            <a:xfrm>
              <a:off x="3653364" y="5599035"/>
              <a:ext cx="491337" cy="311428"/>
            </a:xfrm>
            <a:prstGeom prst="rect">
              <a:avLst/>
            </a:prstGeom>
            <a:solidFill>
              <a:schemeClr val="bg1">
                <a:lumMod val="75000"/>
              </a:schemeClr>
            </a:solidFill>
            <a:ln>
              <a:solidFill>
                <a:schemeClr val="bg1">
                  <a:lumMod val="50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cxnSp>
        <p:nvCxnSpPr>
          <p:cNvPr id="171" name="Straight Connector 170"/>
          <p:cNvCxnSpPr>
            <a:stCxn id="81" idx="6"/>
            <a:endCxn id="113" idx="2"/>
          </p:cNvCxnSpPr>
          <p:nvPr/>
        </p:nvCxnSpPr>
        <p:spPr>
          <a:xfrm>
            <a:off x="5984994" y="4404602"/>
            <a:ext cx="657572" cy="1538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6417701" y="1914057"/>
            <a:ext cx="1692967" cy="1289199"/>
            <a:chOff x="870540" y="1878324"/>
            <a:chExt cx="2015222" cy="1539296"/>
          </a:xfrm>
        </p:grpSpPr>
        <p:grpSp>
          <p:nvGrpSpPr>
            <p:cNvPr id="195" name="Group 194"/>
            <p:cNvGrpSpPr/>
            <p:nvPr/>
          </p:nvGrpSpPr>
          <p:grpSpPr>
            <a:xfrm>
              <a:off x="885133" y="1911115"/>
              <a:ext cx="2000629" cy="1506505"/>
              <a:chOff x="2985603" y="1981136"/>
              <a:chExt cx="2000629" cy="1506505"/>
            </a:xfrm>
          </p:grpSpPr>
          <p:cxnSp>
            <p:nvCxnSpPr>
              <p:cNvPr id="197" name="Straight Connector 196"/>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V="1">
                <a:off x="3990281" y="3090359"/>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205" name="Rectangle 20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6" name="Rectangle 205"/>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7" name="Rectangle 206"/>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196" name="Oval 195"/>
            <p:cNvSpPr/>
            <p:nvPr/>
          </p:nvSpPr>
          <p:spPr>
            <a:xfrm>
              <a:off x="870540" y="1878324"/>
              <a:ext cx="2000629" cy="1440164"/>
            </a:xfrm>
            <a:prstGeom prst="ellipse">
              <a:avLst/>
            </a:prstGeom>
            <a:solidFill>
              <a:srgbClr val="FCD5B5">
                <a:alpha val="84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212" name="Group 211"/>
          <p:cNvGrpSpPr/>
          <p:nvPr/>
        </p:nvGrpSpPr>
        <p:grpSpPr>
          <a:xfrm>
            <a:off x="6324810" y="5628837"/>
            <a:ext cx="2414868" cy="819635"/>
            <a:chOff x="3522139" y="5599035"/>
            <a:chExt cx="2414868" cy="819635"/>
          </a:xfrm>
        </p:grpSpPr>
        <p:grpSp>
          <p:nvGrpSpPr>
            <p:cNvPr id="213" name="Group 212"/>
            <p:cNvGrpSpPr/>
            <p:nvPr/>
          </p:nvGrpSpPr>
          <p:grpSpPr>
            <a:xfrm>
              <a:off x="3522139" y="5683111"/>
              <a:ext cx="2414868" cy="735559"/>
              <a:chOff x="5440875" y="5612392"/>
              <a:chExt cx="3254755" cy="806278"/>
            </a:xfrm>
          </p:grpSpPr>
          <p:sp>
            <p:nvSpPr>
              <p:cNvPr id="215" name="Oval 214"/>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6" name="Group 215"/>
              <p:cNvGrpSpPr/>
              <p:nvPr/>
            </p:nvGrpSpPr>
            <p:grpSpPr>
              <a:xfrm>
                <a:off x="6410490" y="5712003"/>
                <a:ext cx="1226871" cy="635948"/>
                <a:chOff x="3055562" y="1933558"/>
                <a:chExt cx="1790020" cy="1554083"/>
              </a:xfrm>
              <a:solidFill>
                <a:schemeClr val="bg1">
                  <a:lumMod val="75000"/>
                </a:schemeClr>
              </a:solidFill>
            </p:grpSpPr>
            <p:cxnSp>
              <p:nvCxnSpPr>
                <p:cNvPr id="217" name="Straight Connector 216"/>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24" name="Rectangle 223"/>
                <p:cNvSpPr/>
                <p:nvPr/>
              </p:nvSpPr>
              <p:spPr>
                <a:xfrm>
                  <a:off x="3298380"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Rectangle 224"/>
                <p:cNvSpPr/>
                <p:nvPr/>
              </p:nvSpPr>
              <p:spPr>
                <a:xfrm>
                  <a:off x="4265897" y="2227162"/>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6" name="Rectangle 225"/>
                <p:cNvSpPr/>
                <p:nvPr/>
              </p:nvSpPr>
              <p:spPr>
                <a:xfrm>
                  <a:off x="3783264" y="2833708"/>
                  <a:ext cx="398080" cy="426478"/>
                </a:xfrm>
                <a:prstGeom prst="rect">
                  <a:avLst/>
                </a:prstGeom>
                <a:grpFill/>
                <a:ln w="9525" cmpd="sng">
                  <a:solidFill>
                    <a:schemeClr val="bg1">
                      <a:lumMod val="65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14" name="Rectangle 213"/>
            <p:cNvSpPr/>
            <p:nvPr/>
          </p:nvSpPr>
          <p:spPr>
            <a:xfrm>
              <a:off x="3653364" y="5599035"/>
              <a:ext cx="491337" cy="311428"/>
            </a:xfrm>
            <a:prstGeom prst="rect">
              <a:avLst/>
            </a:prstGeom>
            <a:solidFill>
              <a:schemeClr val="bg1">
                <a:lumMod val="75000"/>
              </a:schemeClr>
            </a:solidFill>
            <a:ln>
              <a:solidFill>
                <a:schemeClr val="bg1">
                  <a:lumMod val="50000"/>
                </a:schemeClr>
              </a:solidFill>
            </a:ln>
            <a:scene3d>
              <a:camera prst="orthographicFront">
                <a:rot lat="0" lon="0" rev="0"/>
              </a:camera>
              <a:lightRig rig="flat" dir="tl">
                <a:rot lat="0" lon="0" rev="6360000"/>
              </a:lightRig>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sp>
        <p:nvSpPr>
          <p:cNvPr id="265" name="TextBox 264"/>
          <p:cNvSpPr txBox="1"/>
          <p:nvPr/>
        </p:nvSpPr>
        <p:spPr>
          <a:xfrm>
            <a:off x="52696" y="4099694"/>
            <a:ext cx="1409498" cy="646331"/>
          </a:xfrm>
          <a:prstGeom prst="rect">
            <a:avLst/>
          </a:prstGeom>
          <a:noFill/>
        </p:spPr>
        <p:txBody>
          <a:bodyPr wrap="none" rtlCol="0">
            <a:spAutoFit/>
          </a:bodyPr>
          <a:lstStyle/>
          <a:p>
            <a:r>
              <a:rPr lang="en-US" dirty="0" smtClean="0"/>
              <a:t>The “TDMS” </a:t>
            </a:r>
          </a:p>
          <a:p>
            <a:r>
              <a:rPr lang="en-US" dirty="0" smtClean="0"/>
              <a:t>NSI services </a:t>
            </a:r>
          </a:p>
        </p:txBody>
      </p:sp>
      <p:sp>
        <p:nvSpPr>
          <p:cNvPr id="266" name="TextBox 265"/>
          <p:cNvSpPr txBox="1"/>
          <p:nvPr/>
        </p:nvSpPr>
        <p:spPr>
          <a:xfrm>
            <a:off x="81829" y="2080430"/>
            <a:ext cx="1349648" cy="646331"/>
          </a:xfrm>
          <a:prstGeom prst="rect">
            <a:avLst/>
          </a:prstGeom>
          <a:noFill/>
        </p:spPr>
        <p:txBody>
          <a:bodyPr wrap="none" rtlCol="0">
            <a:spAutoFit/>
          </a:bodyPr>
          <a:lstStyle/>
          <a:p>
            <a:r>
              <a:rPr lang="en-US" dirty="0" smtClean="0"/>
              <a:t>The “EFTS” </a:t>
            </a:r>
          </a:p>
          <a:p>
            <a:r>
              <a:rPr lang="en-US" dirty="0" smtClean="0"/>
              <a:t>NSI services</a:t>
            </a:r>
          </a:p>
        </p:txBody>
      </p:sp>
      <p:sp>
        <p:nvSpPr>
          <p:cNvPr id="279" name="TextBox 278"/>
          <p:cNvSpPr txBox="1"/>
          <p:nvPr/>
        </p:nvSpPr>
        <p:spPr>
          <a:xfrm>
            <a:off x="2114976" y="6374977"/>
            <a:ext cx="688810" cy="338554"/>
          </a:xfrm>
          <a:prstGeom prst="rect">
            <a:avLst/>
          </a:prstGeom>
          <a:noFill/>
        </p:spPr>
        <p:txBody>
          <a:bodyPr wrap="none" rtlCol="0">
            <a:spAutoFit/>
          </a:bodyPr>
          <a:lstStyle/>
          <a:p>
            <a:r>
              <a:rPr lang="en-US" sz="1600" dirty="0" smtClean="0"/>
              <a:t>Aruba</a:t>
            </a:r>
            <a:endParaRPr lang="en-US" sz="1600" dirty="0"/>
          </a:p>
        </p:txBody>
      </p:sp>
      <p:sp>
        <p:nvSpPr>
          <p:cNvPr id="280" name="TextBox 279"/>
          <p:cNvSpPr txBox="1"/>
          <p:nvPr/>
        </p:nvSpPr>
        <p:spPr>
          <a:xfrm>
            <a:off x="7105340" y="6336835"/>
            <a:ext cx="831277" cy="338554"/>
          </a:xfrm>
          <a:prstGeom prst="rect">
            <a:avLst/>
          </a:prstGeom>
          <a:noFill/>
        </p:spPr>
        <p:txBody>
          <a:bodyPr wrap="none" rtlCol="0">
            <a:spAutoFit/>
          </a:bodyPr>
          <a:lstStyle/>
          <a:p>
            <a:r>
              <a:rPr lang="en-US" sz="1600" dirty="0" smtClean="0"/>
              <a:t>Bonaire</a:t>
            </a:r>
            <a:endParaRPr lang="en-US" sz="1600" dirty="0"/>
          </a:p>
        </p:txBody>
      </p:sp>
      <p:sp>
        <p:nvSpPr>
          <p:cNvPr id="281" name="TextBox 280"/>
          <p:cNvSpPr txBox="1"/>
          <p:nvPr/>
        </p:nvSpPr>
        <p:spPr>
          <a:xfrm>
            <a:off x="4741400" y="6356682"/>
            <a:ext cx="864940" cy="338554"/>
          </a:xfrm>
          <a:prstGeom prst="rect">
            <a:avLst/>
          </a:prstGeom>
          <a:noFill/>
        </p:spPr>
        <p:txBody>
          <a:bodyPr wrap="none" rtlCol="0">
            <a:spAutoFit/>
          </a:bodyPr>
          <a:lstStyle/>
          <a:p>
            <a:r>
              <a:rPr lang="en-US" sz="1600" dirty="0" smtClean="0"/>
              <a:t>Curacao</a:t>
            </a:r>
            <a:endParaRPr lang="en-US" sz="1600" dirty="0"/>
          </a:p>
        </p:txBody>
      </p:sp>
      <p:sp>
        <p:nvSpPr>
          <p:cNvPr id="291" name="Oval 290"/>
          <p:cNvSpPr/>
          <p:nvPr/>
        </p:nvSpPr>
        <p:spPr>
          <a:xfrm>
            <a:off x="3478218" y="2289321"/>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Oval 291"/>
          <p:cNvSpPr/>
          <p:nvPr/>
        </p:nvSpPr>
        <p:spPr>
          <a:xfrm>
            <a:off x="3093472" y="195217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2279384" y="193547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1884224" y="230116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2691541" y="2984966"/>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6402621" y="228704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7222146" y="378956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4886715" y="489397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5931174" y="435839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Oval 299"/>
          <p:cNvSpPr/>
          <p:nvPr/>
        </p:nvSpPr>
        <p:spPr>
          <a:xfrm>
            <a:off x="4877868" y="3750809"/>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1" name="Oval 300"/>
          <p:cNvSpPr/>
          <p:nvPr/>
        </p:nvSpPr>
        <p:spPr>
          <a:xfrm>
            <a:off x="4074217" y="435467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9" name="Oval 308"/>
          <p:cNvSpPr/>
          <p:nvPr/>
        </p:nvSpPr>
        <p:spPr>
          <a:xfrm>
            <a:off x="7941302" y="455211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0" name="Oval 309"/>
          <p:cNvSpPr/>
          <p:nvPr/>
        </p:nvSpPr>
        <p:spPr>
          <a:xfrm>
            <a:off x="6620807" y="4368794"/>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Oval 310"/>
          <p:cNvSpPr/>
          <p:nvPr/>
        </p:nvSpPr>
        <p:spPr>
          <a:xfrm>
            <a:off x="8007577" y="227181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7614346" y="192949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3" name="Oval 312"/>
          <p:cNvSpPr/>
          <p:nvPr/>
        </p:nvSpPr>
        <p:spPr>
          <a:xfrm>
            <a:off x="6804195" y="192949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Oval 313"/>
          <p:cNvSpPr/>
          <p:nvPr/>
        </p:nvSpPr>
        <p:spPr>
          <a:xfrm>
            <a:off x="7219903" y="305775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p:cNvSpPr txBox="1"/>
          <p:nvPr/>
        </p:nvSpPr>
        <p:spPr>
          <a:xfrm>
            <a:off x="7475490" y="2640034"/>
            <a:ext cx="1271802" cy="338554"/>
          </a:xfrm>
          <a:prstGeom prst="rect">
            <a:avLst/>
          </a:prstGeom>
          <a:noFill/>
        </p:spPr>
        <p:txBody>
          <a:bodyPr wrap="none" rtlCol="0">
            <a:spAutoFit/>
          </a:bodyPr>
          <a:lstStyle/>
          <a:p>
            <a:r>
              <a:rPr lang="en-US" sz="1600" dirty="0" err="1" smtClean="0"/>
              <a:t>Bonaire.EFTS</a:t>
            </a:r>
            <a:endParaRPr lang="en-US" sz="1600" dirty="0"/>
          </a:p>
        </p:txBody>
      </p:sp>
      <p:grpSp>
        <p:nvGrpSpPr>
          <p:cNvPr id="152" name="Group 151"/>
          <p:cNvGrpSpPr/>
          <p:nvPr/>
        </p:nvGrpSpPr>
        <p:grpSpPr>
          <a:xfrm>
            <a:off x="5304216" y="2330135"/>
            <a:ext cx="491381" cy="1496818"/>
            <a:chOff x="7934476" y="3058814"/>
            <a:chExt cx="555339" cy="1969747"/>
          </a:xfrm>
        </p:grpSpPr>
        <p:cxnSp>
          <p:nvCxnSpPr>
            <p:cNvPr id="153" name="Straight Connector 152"/>
            <p:cNvCxnSpPr>
              <a:endCxn id="166" idx="0"/>
            </p:cNvCxnSpPr>
            <p:nvPr/>
          </p:nvCxnSpPr>
          <p:spPr>
            <a:xfrm>
              <a:off x="8133507" y="3058814"/>
              <a:ext cx="9" cy="1069192"/>
            </a:xfrm>
            <a:prstGeom prst="line">
              <a:avLst/>
            </a:prstGeom>
            <a:ln w="57150"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166" idx="3"/>
              <a:endCxn id="228" idx="0"/>
            </p:cNvCxnSpPr>
            <p:nvPr/>
          </p:nvCxnSpPr>
          <p:spPr>
            <a:xfrm>
              <a:off x="8133517" y="4478666"/>
              <a:ext cx="0" cy="549895"/>
            </a:xfrm>
            <a:prstGeom prst="line">
              <a:avLst/>
            </a:prstGeom>
            <a:ln w="57150"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6" name="Isosceles Triangle 165"/>
            <p:cNvSpPr/>
            <p:nvPr/>
          </p:nvSpPr>
          <p:spPr>
            <a:xfrm>
              <a:off x="7934476" y="4128006"/>
              <a:ext cx="398080" cy="350660"/>
            </a:xfrm>
            <a:prstGeom prst="triangle">
              <a:avLst/>
            </a:prstGeom>
            <a:gradFill>
              <a:gsLst>
                <a:gs pos="0">
                  <a:schemeClr val="accent1">
                    <a:tint val="100000"/>
                    <a:shade val="100000"/>
                    <a:satMod val="130000"/>
                  </a:schemeClr>
                </a:gs>
                <a:gs pos="59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5" name="Straight Connector 234"/>
            <p:cNvCxnSpPr>
              <a:stCxn id="189" idx="2"/>
            </p:cNvCxnSpPr>
            <p:nvPr/>
          </p:nvCxnSpPr>
          <p:spPr>
            <a:xfrm flipH="1" flipV="1">
              <a:off x="8133512" y="3058814"/>
              <a:ext cx="356303" cy="3462"/>
            </a:xfrm>
            <a:prstGeom prst="line">
              <a:avLst/>
            </a:prstGeom>
            <a:ln w="57150"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flipV="1">
            <a:off x="4148764" y="2347992"/>
            <a:ext cx="328632" cy="1610929"/>
            <a:chOff x="8319481" y="3546449"/>
            <a:chExt cx="398080" cy="1943147"/>
          </a:xfrm>
        </p:grpSpPr>
        <p:cxnSp>
          <p:nvCxnSpPr>
            <p:cNvPr id="168" name="Straight Connector 167"/>
            <p:cNvCxnSpPr>
              <a:stCxn id="170" idx="3"/>
              <a:endCxn id="188" idx="6"/>
            </p:cNvCxnSpPr>
            <p:nvPr/>
          </p:nvCxnSpPr>
          <p:spPr>
            <a:xfrm flipH="1">
              <a:off x="8500589" y="4531099"/>
              <a:ext cx="17932" cy="958497"/>
            </a:xfrm>
            <a:prstGeom prst="line">
              <a:avLst/>
            </a:prstGeom>
            <a:ln w="57150" cmpd="sng">
              <a:solidFill>
                <a:srgbClr val="A6A6A6"/>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227" idx="0"/>
              <a:endCxn id="170" idx="0"/>
            </p:cNvCxnSpPr>
            <p:nvPr/>
          </p:nvCxnSpPr>
          <p:spPr>
            <a:xfrm>
              <a:off x="8514822" y="3546449"/>
              <a:ext cx="3699" cy="633990"/>
            </a:xfrm>
            <a:prstGeom prst="line">
              <a:avLst/>
            </a:prstGeom>
            <a:ln w="57150" cmpd="sng">
              <a:solidFill>
                <a:srgbClr val="A6A6A6"/>
              </a:solidFill>
            </a:ln>
          </p:spPr>
          <p:style>
            <a:lnRef idx="2">
              <a:schemeClr val="accent1"/>
            </a:lnRef>
            <a:fillRef idx="0">
              <a:schemeClr val="accent1"/>
            </a:fillRef>
            <a:effectRef idx="1">
              <a:schemeClr val="accent1"/>
            </a:effectRef>
            <a:fontRef idx="minor">
              <a:schemeClr val="tx1"/>
            </a:fontRef>
          </p:style>
        </p:cxnSp>
        <p:sp>
          <p:nvSpPr>
            <p:cNvPr id="170" name="Isosceles Triangle 169"/>
            <p:cNvSpPr/>
            <p:nvPr/>
          </p:nvSpPr>
          <p:spPr>
            <a:xfrm>
              <a:off x="8319481" y="4180439"/>
              <a:ext cx="398080" cy="350660"/>
            </a:xfrm>
            <a:prstGeom prst="triangle">
              <a:avLst/>
            </a:prstGeom>
            <a:gradFill>
              <a:gsLst>
                <a:gs pos="0">
                  <a:schemeClr val="accent6"/>
                </a:gs>
                <a:gs pos="59000">
                  <a:schemeClr val="tx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74" name="TextBox 173"/>
          <p:cNvSpPr txBox="1"/>
          <p:nvPr/>
        </p:nvSpPr>
        <p:spPr>
          <a:xfrm>
            <a:off x="1503377" y="2133633"/>
            <a:ext cx="435223" cy="369332"/>
          </a:xfrm>
          <a:prstGeom prst="rect">
            <a:avLst/>
          </a:prstGeom>
          <a:noFill/>
        </p:spPr>
        <p:txBody>
          <a:bodyPr wrap="none" rtlCol="0">
            <a:spAutoFit/>
          </a:bodyPr>
          <a:lstStyle/>
          <a:p>
            <a:r>
              <a:rPr lang="en-US" dirty="0" smtClean="0"/>
              <a:t>A1</a:t>
            </a:r>
            <a:endParaRPr lang="en-US" dirty="0"/>
          </a:p>
        </p:txBody>
      </p:sp>
      <p:sp>
        <p:nvSpPr>
          <p:cNvPr id="175" name="TextBox 174"/>
          <p:cNvSpPr txBox="1"/>
          <p:nvPr/>
        </p:nvSpPr>
        <p:spPr>
          <a:xfrm>
            <a:off x="3100521" y="4054091"/>
            <a:ext cx="407721" cy="369332"/>
          </a:xfrm>
          <a:prstGeom prst="rect">
            <a:avLst/>
          </a:prstGeom>
          <a:noFill/>
        </p:spPr>
        <p:txBody>
          <a:bodyPr wrap="none" rtlCol="0">
            <a:spAutoFit/>
          </a:bodyPr>
          <a:lstStyle/>
          <a:p>
            <a:r>
              <a:rPr lang="en-US" dirty="0"/>
              <a:t>S</a:t>
            </a:r>
            <a:r>
              <a:rPr lang="en-US" dirty="0" smtClean="0"/>
              <a:t>1</a:t>
            </a:r>
            <a:endParaRPr lang="en-US" dirty="0"/>
          </a:p>
        </p:txBody>
      </p:sp>
      <p:sp>
        <p:nvSpPr>
          <p:cNvPr id="176" name="TextBox 175"/>
          <p:cNvSpPr txBox="1"/>
          <p:nvPr/>
        </p:nvSpPr>
        <p:spPr>
          <a:xfrm>
            <a:off x="2743438" y="3672624"/>
            <a:ext cx="407721" cy="369332"/>
          </a:xfrm>
          <a:prstGeom prst="rect">
            <a:avLst/>
          </a:prstGeom>
          <a:noFill/>
        </p:spPr>
        <p:txBody>
          <a:bodyPr wrap="none" rtlCol="0">
            <a:spAutoFit/>
          </a:bodyPr>
          <a:lstStyle/>
          <a:p>
            <a:r>
              <a:rPr lang="en-US" dirty="0" smtClean="0"/>
              <a:t>S</a:t>
            </a:r>
            <a:r>
              <a:rPr lang="en-US" dirty="0"/>
              <a:t>2</a:t>
            </a:r>
          </a:p>
        </p:txBody>
      </p:sp>
      <p:sp>
        <p:nvSpPr>
          <p:cNvPr id="177" name="TextBox 176"/>
          <p:cNvSpPr txBox="1"/>
          <p:nvPr/>
        </p:nvSpPr>
        <p:spPr>
          <a:xfrm>
            <a:off x="5910739" y="4061165"/>
            <a:ext cx="407721" cy="369332"/>
          </a:xfrm>
          <a:prstGeom prst="rect">
            <a:avLst/>
          </a:prstGeom>
          <a:noFill/>
        </p:spPr>
        <p:txBody>
          <a:bodyPr wrap="none" rtlCol="0">
            <a:spAutoFit/>
          </a:bodyPr>
          <a:lstStyle/>
          <a:p>
            <a:r>
              <a:rPr lang="en-US" dirty="0" smtClean="0"/>
              <a:t>S4</a:t>
            </a:r>
            <a:endParaRPr lang="en-US" dirty="0"/>
          </a:p>
        </p:txBody>
      </p:sp>
      <p:sp>
        <p:nvSpPr>
          <p:cNvPr id="178" name="TextBox 177"/>
          <p:cNvSpPr txBox="1"/>
          <p:nvPr/>
        </p:nvSpPr>
        <p:spPr>
          <a:xfrm>
            <a:off x="6318460" y="4060462"/>
            <a:ext cx="407721" cy="369332"/>
          </a:xfrm>
          <a:prstGeom prst="rect">
            <a:avLst/>
          </a:prstGeom>
          <a:noFill/>
        </p:spPr>
        <p:txBody>
          <a:bodyPr wrap="none" rtlCol="0">
            <a:spAutoFit/>
          </a:bodyPr>
          <a:lstStyle/>
          <a:p>
            <a:r>
              <a:rPr lang="en-US" dirty="0" smtClean="0"/>
              <a:t>S5</a:t>
            </a:r>
            <a:endParaRPr lang="en-US" dirty="0"/>
          </a:p>
        </p:txBody>
      </p:sp>
      <p:sp>
        <p:nvSpPr>
          <p:cNvPr id="179" name="TextBox 178"/>
          <p:cNvSpPr txBox="1"/>
          <p:nvPr/>
        </p:nvSpPr>
        <p:spPr>
          <a:xfrm>
            <a:off x="3431569" y="1965281"/>
            <a:ext cx="435223" cy="369332"/>
          </a:xfrm>
          <a:prstGeom prst="rect">
            <a:avLst/>
          </a:prstGeom>
          <a:noFill/>
        </p:spPr>
        <p:txBody>
          <a:bodyPr wrap="none" rtlCol="0">
            <a:spAutoFit/>
          </a:bodyPr>
          <a:lstStyle/>
          <a:p>
            <a:r>
              <a:rPr lang="en-US" dirty="0" smtClean="0"/>
              <a:t>A2</a:t>
            </a:r>
            <a:endParaRPr lang="en-US" dirty="0"/>
          </a:p>
        </p:txBody>
      </p:sp>
      <p:sp>
        <p:nvSpPr>
          <p:cNvPr id="180" name="TextBox 179"/>
          <p:cNvSpPr txBox="1"/>
          <p:nvPr/>
        </p:nvSpPr>
        <p:spPr>
          <a:xfrm>
            <a:off x="6144250" y="1963031"/>
            <a:ext cx="427220" cy="369332"/>
          </a:xfrm>
          <a:prstGeom prst="rect">
            <a:avLst/>
          </a:prstGeom>
          <a:noFill/>
        </p:spPr>
        <p:txBody>
          <a:bodyPr wrap="none" rtlCol="0">
            <a:spAutoFit/>
          </a:bodyPr>
          <a:lstStyle/>
          <a:p>
            <a:r>
              <a:rPr lang="en-US" dirty="0" smtClean="0"/>
              <a:t>B1</a:t>
            </a:r>
            <a:endParaRPr lang="en-US" dirty="0"/>
          </a:p>
        </p:txBody>
      </p:sp>
      <p:sp>
        <p:nvSpPr>
          <p:cNvPr id="182" name="TextBox 181"/>
          <p:cNvSpPr txBox="1"/>
          <p:nvPr/>
        </p:nvSpPr>
        <p:spPr>
          <a:xfrm>
            <a:off x="8170505" y="2136512"/>
            <a:ext cx="427220" cy="369332"/>
          </a:xfrm>
          <a:prstGeom prst="rect">
            <a:avLst/>
          </a:prstGeom>
          <a:noFill/>
        </p:spPr>
        <p:txBody>
          <a:bodyPr wrap="none" rtlCol="0">
            <a:spAutoFit/>
          </a:bodyPr>
          <a:lstStyle/>
          <a:p>
            <a:r>
              <a:rPr lang="en-US" dirty="0" smtClean="0"/>
              <a:t>B2</a:t>
            </a:r>
            <a:endParaRPr lang="en-US" dirty="0"/>
          </a:p>
        </p:txBody>
      </p:sp>
      <p:sp>
        <p:nvSpPr>
          <p:cNvPr id="183" name="Oval 182"/>
          <p:cNvSpPr/>
          <p:nvPr/>
        </p:nvSpPr>
        <p:spPr>
          <a:xfrm>
            <a:off x="3129621" y="435878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5" name="Straight Connector 184"/>
          <p:cNvCxnSpPr>
            <a:stCxn id="183" idx="6"/>
            <a:endCxn id="301" idx="2"/>
          </p:cNvCxnSpPr>
          <p:nvPr/>
        </p:nvCxnSpPr>
        <p:spPr>
          <a:xfrm flipV="1">
            <a:off x="3237260" y="4407288"/>
            <a:ext cx="836957" cy="411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291" idx="6"/>
            <a:endCxn id="188" idx="2"/>
          </p:cNvCxnSpPr>
          <p:nvPr/>
        </p:nvCxnSpPr>
        <p:spPr>
          <a:xfrm>
            <a:off x="3585857" y="2341937"/>
            <a:ext cx="604780" cy="605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2720763" y="2997361"/>
            <a:ext cx="435223" cy="369332"/>
          </a:xfrm>
          <a:prstGeom prst="rect">
            <a:avLst/>
          </a:prstGeom>
          <a:noFill/>
        </p:spPr>
        <p:txBody>
          <a:bodyPr wrap="none" rtlCol="0">
            <a:spAutoFit/>
          </a:bodyPr>
          <a:lstStyle/>
          <a:p>
            <a:r>
              <a:rPr lang="en-US" dirty="0" smtClean="0"/>
              <a:t>A3</a:t>
            </a:r>
            <a:endParaRPr lang="en-US" dirty="0"/>
          </a:p>
        </p:txBody>
      </p:sp>
      <p:sp>
        <p:nvSpPr>
          <p:cNvPr id="192" name="TextBox 191"/>
          <p:cNvSpPr txBox="1"/>
          <p:nvPr/>
        </p:nvSpPr>
        <p:spPr>
          <a:xfrm>
            <a:off x="6839223" y="3005469"/>
            <a:ext cx="427220" cy="369332"/>
          </a:xfrm>
          <a:prstGeom prst="rect">
            <a:avLst/>
          </a:prstGeom>
          <a:noFill/>
        </p:spPr>
        <p:txBody>
          <a:bodyPr wrap="none" rtlCol="0">
            <a:spAutoFit/>
          </a:bodyPr>
          <a:lstStyle/>
          <a:p>
            <a:r>
              <a:rPr lang="en-US" dirty="0"/>
              <a:t>B</a:t>
            </a:r>
            <a:r>
              <a:rPr lang="en-US" dirty="0" smtClean="0"/>
              <a:t>3</a:t>
            </a:r>
            <a:endParaRPr lang="en-US" dirty="0"/>
          </a:p>
        </p:txBody>
      </p:sp>
      <p:sp>
        <p:nvSpPr>
          <p:cNvPr id="258" name="Oval 257"/>
          <p:cNvSpPr/>
          <p:nvPr/>
        </p:nvSpPr>
        <p:spPr>
          <a:xfrm>
            <a:off x="2691541" y="390630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60" name="Straight Connector 210"/>
          <p:cNvCxnSpPr>
            <a:stCxn id="228" idx="4"/>
            <a:endCxn id="227" idx="4"/>
          </p:cNvCxnSpPr>
          <p:nvPr/>
        </p:nvCxnSpPr>
        <p:spPr>
          <a:xfrm rot="5400000">
            <a:off x="4829191" y="3413018"/>
            <a:ext cx="131970" cy="1170299"/>
          </a:xfrm>
          <a:prstGeom prst="curvedConnector3">
            <a:avLst>
              <a:gd name="adj1" fmla="val 273221"/>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272" name="TextBox 271"/>
          <p:cNvSpPr txBox="1"/>
          <p:nvPr/>
        </p:nvSpPr>
        <p:spPr>
          <a:xfrm>
            <a:off x="3734934" y="4060462"/>
            <a:ext cx="407721" cy="369332"/>
          </a:xfrm>
          <a:prstGeom prst="rect">
            <a:avLst/>
          </a:prstGeom>
          <a:noFill/>
        </p:spPr>
        <p:txBody>
          <a:bodyPr wrap="none" rtlCol="0">
            <a:spAutoFit/>
          </a:bodyPr>
          <a:lstStyle/>
          <a:p>
            <a:r>
              <a:rPr lang="en-US" dirty="0" smtClean="0"/>
              <a:t>S3</a:t>
            </a:r>
            <a:endParaRPr lang="en-US" dirty="0"/>
          </a:p>
        </p:txBody>
      </p:sp>
      <p:sp>
        <p:nvSpPr>
          <p:cNvPr id="273" name="TextBox 272"/>
          <p:cNvSpPr txBox="1"/>
          <p:nvPr/>
        </p:nvSpPr>
        <p:spPr>
          <a:xfrm>
            <a:off x="6878456" y="3565256"/>
            <a:ext cx="407721" cy="369332"/>
          </a:xfrm>
          <a:prstGeom prst="rect">
            <a:avLst/>
          </a:prstGeom>
          <a:noFill/>
        </p:spPr>
        <p:txBody>
          <a:bodyPr wrap="none" rtlCol="0">
            <a:spAutoFit/>
          </a:bodyPr>
          <a:lstStyle/>
          <a:p>
            <a:r>
              <a:rPr lang="en-US" dirty="0" smtClean="0"/>
              <a:t>S6</a:t>
            </a:r>
            <a:endParaRPr lang="en-US" dirty="0"/>
          </a:p>
        </p:txBody>
      </p:sp>
      <p:sp>
        <p:nvSpPr>
          <p:cNvPr id="276" name="TextBox 275"/>
          <p:cNvSpPr txBox="1"/>
          <p:nvPr/>
        </p:nvSpPr>
        <p:spPr>
          <a:xfrm>
            <a:off x="664690" y="3210887"/>
            <a:ext cx="2233489" cy="646331"/>
          </a:xfrm>
          <a:prstGeom prst="rect">
            <a:avLst/>
          </a:prstGeom>
          <a:noFill/>
        </p:spPr>
        <p:txBody>
          <a:bodyPr wrap="square" rtlCol="0">
            <a:spAutoFit/>
          </a:bodyPr>
          <a:lstStyle/>
          <a:p>
            <a:r>
              <a:rPr lang="en-US" dirty="0" smtClean="0"/>
              <a:t>Static Engineered GFP adaptation</a:t>
            </a:r>
            <a:endParaRPr lang="en-US" dirty="0"/>
          </a:p>
        </p:txBody>
      </p:sp>
      <p:cxnSp>
        <p:nvCxnSpPr>
          <p:cNvPr id="278" name="Straight Arrow Connector 277"/>
          <p:cNvCxnSpPr>
            <a:stCxn id="276" idx="3"/>
            <a:endCxn id="166" idx="1"/>
          </p:cNvCxnSpPr>
          <p:nvPr/>
        </p:nvCxnSpPr>
        <p:spPr>
          <a:xfrm flipV="1">
            <a:off x="2898179" y="3275852"/>
            <a:ext cx="2494095" cy="2582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8" name="TextBox 287"/>
          <p:cNvSpPr txBox="1"/>
          <p:nvPr/>
        </p:nvSpPr>
        <p:spPr>
          <a:xfrm>
            <a:off x="2898179" y="5136610"/>
            <a:ext cx="4146688" cy="369332"/>
          </a:xfrm>
          <a:prstGeom prst="rect">
            <a:avLst/>
          </a:prstGeom>
          <a:noFill/>
        </p:spPr>
        <p:txBody>
          <a:bodyPr wrap="none" rtlCol="0">
            <a:spAutoFit/>
          </a:bodyPr>
          <a:lstStyle/>
          <a:p>
            <a:r>
              <a:rPr lang="en-US" b="1" dirty="0" smtClean="0">
                <a:solidFill>
                  <a:srgbClr val="0000FF"/>
                </a:solidFill>
              </a:rPr>
              <a:t>NSI Provisioned [SDH] Tunnel Connection</a:t>
            </a:r>
            <a:endParaRPr lang="en-US" b="1" dirty="0">
              <a:solidFill>
                <a:srgbClr val="0000FF"/>
              </a:solidFill>
            </a:endParaRPr>
          </a:p>
        </p:txBody>
      </p:sp>
      <p:cxnSp>
        <p:nvCxnSpPr>
          <p:cNvPr id="303" name="Straight Arrow Connector 302"/>
          <p:cNvCxnSpPr>
            <a:stCxn id="288" idx="0"/>
          </p:cNvCxnSpPr>
          <p:nvPr/>
        </p:nvCxnSpPr>
        <p:spPr>
          <a:xfrm flipV="1">
            <a:off x="4971523" y="4354672"/>
            <a:ext cx="0" cy="781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8" name="Oval 187"/>
          <p:cNvSpPr/>
          <p:nvPr/>
        </p:nvSpPr>
        <p:spPr>
          <a:xfrm>
            <a:off x="4190637" y="2295376"/>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9" name="Oval 188"/>
          <p:cNvSpPr/>
          <p:nvPr/>
        </p:nvSpPr>
        <p:spPr>
          <a:xfrm>
            <a:off x="5795593" y="2280149"/>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7" name="Oval 226"/>
          <p:cNvSpPr/>
          <p:nvPr/>
        </p:nvSpPr>
        <p:spPr>
          <a:xfrm>
            <a:off x="4256206" y="3958921"/>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8" name="Oval 227"/>
          <p:cNvSpPr/>
          <p:nvPr/>
        </p:nvSpPr>
        <p:spPr>
          <a:xfrm>
            <a:off x="5426505" y="3826951"/>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9" name="Straight Connector 228"/>
          <p:cNvCxnSpPr>
            <a:stCxn id="189" idx="6"/>
            <a:endCxn id="296" idx="2"/>
          </p:cNvCxnSpPr>
          <p:nvPr/>
        </p:nvCxnSpPr>
        <p:spPr>
          <a:xfrm>
            <a:off x="5903232" y="2332765"/>
            <a:ext cx="499389" cy="6895"/>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52" name="TextBox 251"/>
          <p:cNvSpPr txBox="1"/>
          <p:nvPr/>
        </p:nvSpPr>
        <p:spPr>
          <a:xfrm>
            <a:off x="4417408" y="2008777"/>
            <a:ext cx="1305466" cy="338554"/>
          </a:xfrm>
          <a:prstGeom prst="rect">
            <a:avLst/>
          </a:prstGeom>
          <a:noFill/>
        </p:spPr>
        <p:txBody>
          <a:bodyPr wrap="none" rtlCol="0">
            <a:spAutoFit/>
          </a:bodyPr>
          <a:lstStyle/>
          <a:p>
            <a:r>
              <a:rPr lang="en-US" sz="1600" dirty="0" err="1" smtClean="0"/>
              <a:t>Curacao.EFTS</a:t>
            </a:r>
            <a:endParaRPr lang="en-US" sz="1600" dirty="0"/>
          </a:p>
        </p:txBody>
      </p:sp>
      <p:cxnSp>
        <p:nvCxnSpPr>
          <p:cNvPr id="261" name="Straight Arrow Connector 260"/>
          <p:cNvCxnSpPr>
            <a:stCxn id="276" idx="3"/>
            <a:endCxn id="170" idx="1"/>
          </p:cNvCxnSpPr>
          <p:nvPr/>
        </p:nvCxnSpPr>
        <p:spPr>
          <a:xfrm flipV="1">
            <a:off x="2898179" y="3287970"/>
            <a:ext cx="1332743" cy="2460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8" name="TextBox 267"/>
          <p:cNvSpPr txBox="1"/>
          <p:nvPr/>
        </p:nvSpPr>
        <p:spPr>
          <a:xfrm>
            <a:off x="5771384" y="1963169"/>
            <a:ext cx="424741" cy="369332"/>
          </a:xfrm>
          <a:prstGeom prst="rect">
            <a:avLst/>
          </a:prstGeom>
          <a:noFill/>
        </p:spPr>
        <p:txBody>
          <a:bodyPr wrap="none" rtlCol="0">
            <a:spAutoFit/>
          </a:bodyPr>
          <a:lstStyle/>
          <a:p>
            <a:r>
              <a:rPr lang="en-US" dirty="0" smtClean="0"/>
              <a:t>C1</a:t>
            </a:r>
            <a:endParaRPr lang="en-US" dirty="0"/>
          </a:p>
        </p:txBody>
      </p:sp>
      <p:sp>
        <p:nvSpPr>
          <p:cNvPr id="269" name="TextBox 268"/>
          <p:cNvSpPr txBox="1"/>
          <p:nvPr/>
        </p:nvSpPr>
        <p:spPr>
          <a:xfrm>
            <a:off x="3873535" y="1963307"/>
            <a:ext cx="424741" cy="369332"/>
          </a:xfrm>
          <a:prstGeom prst="rect">
            <a:avLst/>
          </a:prstGeom>
          <a:noFill/>
        </p:spPr>
        <p:txBody>
          <a:bodyPr wrap="none" rtlCol="0">
            <a:spAutoFit/>
          </a:bodyPr>
          <a:lstStyle/>
          <a:p>
            <a:r>
              <a:rPr lang="en-US" dirty="0" smtClean="0"/>
              <a:t>C2</a:t>
            </a:r>
            <a:endParaRPr lang="en-US" dirty="0"/>
          </a:p>
        </p:txBody>
      </p:sp>
      <p:sp>
        <p:nvSpPr>
          <p:cNvPr id="270" name="TextBox 269"/>
          <p:cNvSpPr txBox="1"/>
          <p:nvPr/>
        </p:nvSpPr>
        <p:spPr>
          <a:xfrm>
            <a:off x="3603149" y="2369152"/>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
        <p:nvSpPr>
          <p:cNvPr id="271" name="TextBox 270"/>
          <p:cNvSpPr txBox="1"/>
          <p:nvPr/>
        </p:nvSpPr>
        <p:spPr>
          <a:xfrm>
            <a:off x="5886957" y="2355976"/>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Tree>
    <p:extLst>
      <p:ext uri="{BB962C8B-B14F-4D97-AF65-F5344CB8AC3E}">
        <p14:creationId xmlns:p14="http://schemas.microsoft.com/office/powerpoint/2010/main" val="62481903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p:cNvSpPr/>
          <p:nvPr/>
        </p:nvSpPr>
        <p:spPr>
          <a:xfrm>
            <a:off x="14524" y="3606130"/>
            <a:ext cx="9142605" cy="1603359"/>
          </a:xfrm>
          <a:prstGeom prst="rect">
            <a:avLst/>
          </a:prstGeom>
          <a:solidFill>
            <a:schemeClr val="accent1">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2103846" y="3937407"/>
            <a:ext cx="1121341" cy="939762"/>
            <a:chOff x="1287475" y="3861285"/>
            <a:chExt cx="1257163" cy="1084749"/>
          </a:xfrm>
          <a:solidFill>
            <a:schemeClr val="bg1">
              <a:lumMod val="65000"/>
            </a:schemeClr>
          </a:solidFill>
        </p:grpSpPr>
        <p:grpSp>
          <p:nvGrpSpPr>
            <p:cNvPr id="60" name="Group 59"/>
            <p:cNvGrpSpPr/>
            <p:nvPr/>
          </p:nvGrpSpPr>
          <p:grpSpPr>
            <a:xfrm>
              <a:off x="1791445" y="3946852"/>
              <a:ext cx="753193" cy="660169"/>
              <a:chOff x="4248963" y="2018872"/>
              <a:chExt cx="753193" cy="660169"/>
            </a:xfrm>
            <a:grpFill/>
          </p:grpSpPr>
          <p:cxnSp>
            <p:nvCxnSpPr>
              <p:cNvPr id="62" name="Straight Connector 61"/>
              <p:cNvCxnSpPr/>
              <p:nvPr/>
            </p:nvCxnSpPr>
            <p:spPr>
              <a:xfrm flipH="1" flipV="1">
                <a:off x="4464211" y="2018872"/>
                <a:ext cx="7581" cy="473109"/>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4401982" y="2490340"/>
                <a:ext cx="600174" cy="0"/>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248963" y="225256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grpSp>
        <p:sp>
          <p:nvSpPr>
            <p:cNvPr id="85" name="Oval 84"/>
            <p:cNvSpPr/>
            <p:nvPr/>
          </p:nvSpPr>
          <p:spPr>
            <a:xfrm>
              <a:off x="1287475" y="3861285"/>
              <a:ext cx="1211577" cy="1084749"/>
            </a:xfrm>
            <a:prstGeom prst="ellipse">
              <a:avLst/>
            </a:prstGeom>
            <a:solidFill>
              <a:schemeClr val="tx2">
                <a:lumMod val="20000"/>
                <a:lumOff val="80000"/>
                <a:alpha val="67000"/>
              </a:scheme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3" name="Rectangle 2"/>
          <p:cNvSpPr/>
          <p:nvPr/>
        </p:nvSpPr>
        <p:spPr>
          <a:xfrm>
            <a:off x="1395" y="1625600"/>
            <a:ext cx="9142605" cy="1603359"/>
          </a:xfrm>
          <a:prstGeom prst="rect">
            <a:avLst/>
          </a:prstGeom>
          <a:solidFill>
            <a:schemeClr val="accent6">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03341" y="642251"/>
            <a:ext cx="8229600" cy="832753"/>
          </a:xfrm>
        </p:spPr>
        <p:txBody>
          <a:bodyPr>
            <a:normAutofit/>
          </a:bodyPr>
          <a:lstStyle/>
          <a:p>
            <a:r>
              <a:rPr lang="en-US" sz="2400" dirty="0"/>
              <a:t>Advanced Topics:  Multi-Service NSI Environments</a:t>
            </a:r>
            <a:br>
              <a:rPr lang="en-US" sz="2400" dirty="0"/>
            </a:br>
            <a:r>
              <a:rPr lang="en-US" sz="2400" dirty="0"/>
              <a:t>Explicit </a:t>
            </a:r>
            <a:r>
              <a:rPr lang="en-US" sz="2400" dirty="0" smtClean="0"/>
              <a:t>“stacking” </a:t>
            </a:r>
            <a:r>
              <a:rPr lang="en-US" sz="2400" b="1" dirty="0" smtClean="0"/>
              <a:t>Adaptation</a:t>
            </a:r>
            <a:endParaRPr lang="en-US" sz="2400" b="1" dirty="0"/>
          </a:p>
        </p:txBody>
      </p:sp>
      <p:grpSp>
        <p:nvGrpSpPr>
          <p:cNvPr id="160" name="Group 159"/>
          <p:cNvGrpSpPr/>
          <p:nvPr/>
        </p:nvGrpSpPr>
        <p:grpSpPr>
          <a:xfrm>
            <a:off x="4074217" y="3787173"/>
            <a:ext cx="1910777" cy="1212031"/>
            <a:chOff x="3446259" y="3803248"/>
            <a:chExt cx="2272330" cy="1399023"/>
          </a:xfrm>
        </p:grpSpPr>
        <p:grpSp>
          <p:nvGrpSpPr>
            <p:cNvPr id="31" name="Group 30"/>
            <p:cNvGrpSpPr/>
            <p:nvPr/>
          </p:nvGrpSpPr>
          <p:grpSpPr>
            <a:xfrm>
              <a:off x="3505200" y="3803248"/>
              <a:ext cx="2213389" cy="1348398"/>
              <a:chOff x="3209586" y="1865822"/>
              <a:chExt cx="2213389" cy="1348398"/>
            </a:xfrm>
          </p:grpSpPr>
          <p:cxnSp>
            <p:nvCxnSpPr>
              <p:cNvPr id="32" name="Straight Connector 31"/>
              <p:cNvCxnSpPr>
                <a:stCxn id="40" idx="1"/>
                <a:endCxn id="181" idx="3"/>
              </p:cNvCxnSpPr>
              <p:nvPr/>
            </p:nvCxnSpPr>
            <p:spPr>
              <a:xfrm flipV="1">
                <a:off x="3232032" y="2326112"/>
                <a:ext cx="1117214"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42" idx="1"/>
                <a:endCxn id="41" idx="3"/>
              </p:cNvCxnSpPr>
              <p:nvPr/>
            </p:nvCxnSpPr>
            <p:spPr>
              <a:xfrm flipV="1">
                <a:off x="3982303" y="2582211"/>
                <a:ext cx="10395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40" idx="1"/>
                <a:endCxn id="42" idx="3"/>
              </p:cNvCxnSpPr>
              <p:nvPr/>
            </p:nvCxnSpPr>
            <p:spPr>
              <a:xfrm>
                <a:off x="3232032" y="2582211"/>
                <a:ext cx="11483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209586" y="2445139"/>
                <a:ext cx="221487" cy="797"/>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170365" y="1865822"/>
                <a:ext cx="0" cy="25763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81" idx="1"/>
                <a:endCxn id="41" idx="3"/>
              </p:cNvCxnSpPr>
              <p:nvPr/>
            </p:nvCxnSpPr>
            <p:spPr>
              <a:xfrm>
                <a:off x="3951167" y="2326112"/>
                <a:ext cx="1070686"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23203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1" name="Rectangle 40"/>
              <p:cNvSpPr/>
              <p:nvPr/>
            </p:nvSpPr>
            <p:spPr>
              <a:xfrm>
                <a:off x="462377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2" name="Rectangle 41"/>
              <p:cNvSpPr/>
              <p:nvPr/>
            </p:nvSpPr>
            <p:spPr>
              <a:xfrm>
                <a:off x="3982303" y="2787741"/>
                <a:ext cx="398080" cy="426479"/>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81" name="Rectangle 180"/>
              <p:cNvSpPr/>
              <p:nvPr/>
            </p:nvSpPr>
            <p:spPr>
              <a:xfrm>
                <a:off x="3951167" y="211287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191" name="Straight Connector 190"/>
              <p:cNvCxnSpPr>
                <a:stCxn id="41" idx="3"/>
                <a:endCxn id="81" idx="6"/>
              </p:cNvCxnSpPr>
              <p:nvPr/>
            </p:nvCxnSpPr>
            <p:spPr>
              <a:xfrm flipV="1">
                <a:off x="5021853" y="2578508"/>
                <a:ext cx="401122" cy="370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41" idx="0"/>
              </p:cNvCxnSpPr>
              <p:nvPr/>
            </p:nvCxnSpPr>
            <p:spPr>
              <a:xfrm flipV="1">
                <a:off x="4822814" y="1927693"/>
                <a:ext cx="0" cy="44127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40" idx="0"/>
              </p:cNvCxnSpPr>
              <p:nvPr/>
            </p:nvCxnSpPr>
            <p:spPr>
              <a:xfrm flipV="1">
                <a:off x="3431073" y="2159913"/>
                <a:ext cx="0" cy="20905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446259" y="3829597"/>
              <a:ext cx="2272330" cy="1372674"/>
            </a:xfrm>
            <a:prstGeom prst="ellipse">
              <a:avLst/>
            </a:prstGeom>
            <a:solidFill>
              <a:srgbClr val="C6D9F1">
                <a:alpha val="69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162" name="Group 161"/>
          <p:cNvGrpSpPr/>
          <p:nvPr/>
        </p:nvGrpSpPr>
        <p:grpSpPr>
          <a:xfrm>
            <a:off x="1892890" y="1929124"/>
            <a:ext cx="1692967" cy="1151315"/>
            <a:chOff x="870540" y="1878324"/>
            <a:chExt cx="2015222" cy="1374664"/>
          </a:xfrm>
        </p:grpSpPr>
        <p:grpSp>
          <p:nvGrpSpPr>
            <p:cNvPr id="30" name="Group 29"/>
            <p:cNvGrpSpPr/>
            <p:nvPr/>
          </p:nvGrpSpPr>
          <p:grpSpPr>
            <a:xfrm>
              <a:off x="885133" y="1911115"/>
              <a:ext cx="2000629" cy="1279050"/>
              <a:chOff x="2985603" y="1981136"/>
              <a:chExt cx="2000629" cy="1279050"/>
            </a:xfrm>
          </p:grpSpPr>
          <p:cxnSp>
            <p:nvCxnSpPr>
              <p:cNvPr id="12" name="Straight Connector 11"/>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9" name="Rectangle 8"/>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10" name="Rectangle 9"/>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58" name="Oval 57"/>
            <p:cNvSpPr/>
            <p:nvPr/>
          </p:nvSpPr>
          <p:spPr>
            <a:xfrm>
              <a:off x="870540" y="1878324"/>
              <a:ext cx="2000630" cy="1374664"/>
            </a:xfrm>
            <a:prstGeom prst="ellipse">
              <a:avLst/>
            </a:prstGeom>
            <a:solidFill>
              <a:schemeClr val="accent6">
                <a:lumMod val="40000"/>
                <a:lumOff val="60000"/>
                <a:alpha val="83000"/>
              </a:schemeClr>
            </a:solidFill>
            <a:ln>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76" name="TextBox 75"/>
          <p:cNvSpPr txBox="1"/>
          <p:nvPr/>
        </p:nvSpPr>
        <p:spPr>
          <a:xfrm>
            <a:off x="1286008" y="2689269"/>
            <a:ext cx="1129336" cy="338554"/>
          </a:xfrm>
          <a:prstGeom prst="rect">
            <a:avLst/>
          </a:prstGeom>
          <a:noFill/>
        </p:spPr>
        <p:txBody>
          <a:bodyPr wrap="none" rtlCol="0">
            <a:spAutoFit/>
          </a:bodyPr>
          <a:lstStyle/>
          <a:p>
            <a:r>
              <a:rPr lang="en-US" sz="1600" dirty="0" err="1" smtClean="0"/>
              <a:t>Aruba.EFTS</a:t>
            </a:r>
            <a:endParaRPr lang="en-US" sz="1600" dirty="0"/>
          </a:p>
        </p:txBody>
      </p:sp>
      <p:sp>
        <p:nvSpPr>
          <p:cNvPr id="78" name="TextBox 77"/>
          <p:cNvSpPr txBox="1"/>
          <p:nvPr/>
        </p:nvSpPr>
        <p:spPr>
          <a:xfrm>
            <a:off x="5097594" y="4707892"/>
            <a:ext cx="1412666" cy="338554"/>
          </a:xfrm>
          <a:prstGeom prst="rect">
            <a:avLst/>
          </a:prstGeom>
          <a:noFill/>
        </p:spPr>
        <p:txBody>
          <a:bodyPr wrap="none" rtlCol="0">
            <a:spAutoFit/>
          </a:bodyPr>
          <a:lstStyle/>
          <a:p>
            <a:r>
              <a:rPr lang="en-US" sz="1600" dirty="0" err="1" smtClean="0"/>
              <a:t>Curacao.TDMS</a:t>
            </a:r>
            <a:endParaRPr lang="en-US" sz="1600" dirty="0"/>
          </a:p>
        </p:txBody>
      </p:sp>
      <p:sp>
        <p:nvSpPr>
          <p:cNvPr id="2" name="TextBox 1"/>
          <p:cNvSpPr txBox="1"/>
          <p:nvPr/>
        </p:nvSpPr>
        <p:spPr>
          <a:xfrm>
            <a:off x="7884" y="5305671"/>
            <a:ext cx="2685726" cy="646331"/>
          </a:xfrm>
          <a:prstGeom prst="rect">
            <a:avLst/>
          </a:prstGeom>
          <a:noFill/>
        </p:spPr>
        <p:txBody>
          <a:bodyPr wrap="none" rtlCol="0">
            <a:spAutoFit/>
          </a:bodyPr>
          <a:lstStyle/>
          <a:p>
            <a:r>
              <a:rPr lang="en-US" dirty="0" smtClean="0"/>
              <a:t>The physical infrastructure</a:t>
            </a:r>
          </a:p>
          <a:p>
            <a:r>
              <a:rPr lang="en-US" dirty="0" smtClean="0"/>
              <a:t>layer</a:t>
            </a:r>
          </a:p>
        </p:txBody>
      </p:sp>
      <p:sp>
        <p:nvSpPr>
          <p:cNvPr id="84" name="TextBox 83"/>
          <p:cNvSpPr txBox="1"/>
          <p:nvPr/>
        </p:nvSpPr>
        <p:spPr>
          <a:xfrm>
            <a:off x="2752123" y="4707892"/>
            <a:ext cx="1236536" cy="338554"/>
          </a:xfrm>
          <a:prstGeom prst="rect">
            <a:avLst/>
          </a:prstGeom>
          <a:noFill/>
        </p:spPr>
        <p:txBody>
          <a:bodyPr wrap="none" rtlCol="0">
            <a:spAutoFit/>
          </a:bodyPr>
          <a:lstStyle/>
          <a:p>
            <a:r>
              <a:rPr lang="en-US" sz="1600" dirty="0" err="1" smtClean="0"/>
              <a:t>Aruba.TDMS</a:t>
            </a:r>
            <a:endParaRPr lang="en-US" sz="1600" dirty="0"/>
          </a:p>
        </p:txBody>
      </p:sp>
      <p:grpSp>
        <p:nvGrpSpPr>
          <p:cNvPr id="161" name="Group 160"/>
          <p:cNvGrpSpPr/>
          <p:nvPr/>
        </p:nvGrpSpPr>
        <p:grpSpPr>
          <a:xfrm>
            <a:off x="6642566" y="3768972"/>
            <a:ext cx="1389758" cy="1230232"/>
            <a:chOff x="6612486" y="3650064"/>
            <a:chExt cx="1558092" cy="1420032"/>
          </a:xfrm>
        </p:grpSpPr>
        <p:grpSp>
          <p:nvGrpSpPr>
            <p:cNvPr id="99" name="Group 98"/>
            <p:cNvGrpSpPr/>
            <p:nvPr/>
          </p:nvGrpSpPr>
          <p:grpSpPr>
            <a:xfrm>
              <a:off x="6612486" y="3650064"/>
              <a:ext cx="1558091" cy="1177935"/>
              <a:chOff x="3236834" y="1716448"/>
              <a:chExt cx="1558091" cy="1177935"/>
            </a:xfrm>
          </p:grpSpPr>
          <p:cxnSp>
            <p:nvCxnSpPr>
              <p:cNvPr id="100" name="Straight Connector 99"/>
              <p:cNvCxnSpPr>
                <a:stCxn id="108" idx="3"/>
                <a:endCxn id="109" idx="3"/>
              </p:cNvCxnSpPr>
              <p:nvPr/>
            </p:nvCxnSpPr>
            <p:spPr>
              <a:xfrm flipV="1">
                <a:off x="3696460" y="2031548"/>
                <a:ext cx="453096" cy="40885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239" idx="3"/>
                <a:endCxn id="108" idx="3"/>
              </p:cNvCxnSpPr>
              <p:nvPr/>
            </p:nvCxnSpPr>
            <p:spPr>
              <a:xfrm flipH="1" flipV="1">
                <a:off x="3696460" y="2440402"/>
                <a:ext cx="848457" cy="24074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endCxn id="113" idx="2"/>
              </p:cNvCxnSpPr>
              <p:nvPr/>
            </p:nvCxnSpPr>
            <p:spPr>
              <a:xfrm flipH="1">
                <a:off x="3236834" y="2464093"/>
                <a:ext cx="266653" cy="381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109" idx="0"/>
              </p:cNvCxnSpPr>
              <p:nvPr/>
            </p:nvCxnSpPr>
            <p:spPr>
              <a:xfrm flipV="1">
                <a:off x="3950516" y="1716448"/>
                <a:ext cx="0" cy="10186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239" idx="3"/>
                <a:endCxn id="109" idx="1"/>
              </p:cNvCxnSpPr>
              <p:nvPr/>
            </p:nvCxnSpPr>
            <p:spPr>
              <a:xfrm flipH="1" flipV="1">
                <a:off x="3751476" y="2031548"/>
                <a:ext cx="793441" cy="649597"/>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3298380" y="222716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09" name="Rectangle 108"/>
              <p:cNvSpPr/>
              <p:nvPr/>
            </p:nvSpPr>
            <p:spPr>
              <a:xfrm>
                <a:off x="3751476" y="1818308"/>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239" name="Rectangle 238"/>
              <p:cNvSpPr/>
              <p:nvPr/>
            </p:nvSpPr>
            <p:spPr>
              <a:xfrm>
                <a:off x="4146837" y="2467905"/>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250" name="Straight Connector 249"/>
              <p:cNvCxnSpPr>
                <a:stCxn id="239" idx="3"/>
              </p:cNvCxnSpPr>
              <p:nvPr/>
            </p:nvCxnSpPr>
            <p:spPr>
              <a:xfrm>
                <a:off x="4544917" y="2681145"/>
                <a:ext cx="250008" cy="0"/>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113" name="Oval 112"/>
            <p:cNvSpPr/>
            <p:nvPr/>
          </p:nvSpPr>
          <p:spPr>
            <a:xfrm>
              <a:off x="6612486" y="3732944"/>
              <a:ext cx="1558092" cy="1337152"/>
            </a:xfrm>
            <a:prstGeom prst="ellipse">
              <a:avLst/>
            </a:prstGeom>
            <a:solidFill>
              <a:srgbClr val="C6D9F1">
                <a:alpha val="70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12" name="TextBox 111"/>
          <p:cNvSpPr txBox="1"/>
          <p:nvPr/>
        </p:nvSpPr>
        <p:spPr>
          <a:xfrm>
            <a:off x="7369649" y="4716986"/>
            <a:ext cx="1379003" cy="338554"/>
          </a:xfrm>
          <a:prstGeom prst="rect">
            <a:avLst/>
          </a:prstGeom>
          <a:noFill/>
        </p:spPr>
        <p:txBody>
          <a:bodyPr wrap="none" rtlCol="0">
            <a:spAutoFit/>
          </a:bodyPr>
          <a:lstStyle/>
          <a:p>
            <a:r>
              <a:rPr lang="en-US" sz="1600" dirty="0" err="1" smtClean="0"/>
              <a:t>Bonaire.TDMS</a:t>
            </a:r>
            <a:endParaRPr lang="en-US" sz="1600" dirty="0"/>
          </a:p>
        </p:txBody>
      </p:sp>
      <p:grpSp>
        <p:nvGrpSpPr>
          <p:cNvPr id="208" name="Group 207"/>
          <p:cNvGrpSpPr/>
          <p:nvPr/>
        </p:nvGrpSpPr>
        <p:grpSpPr>
          <a:xfrm>
            <a:off x="1297802" y="5727227"/>
            <a:ext cx="2675106" cy="890179"/>
            <a:chOff x="295692" y="5562359"/>
            <a:chExt cx="3014414" cy="890179"/>
          </a:xfrm>
        </p:grpSpPr>
        <p:grpSp>
          <p:nvGrpSpPr>
            <p:cNvPr id="44" name="Group 43"/>
            <p:cNvGrpSpPr/>
            <p:nvPr/>
          </p:nvGrpSpPr>
          <p:grpSpPr>
            <a:xfrm>
              <a:off x="295692" y="5599035"/>
              <a:ext cx="3014414" cy="853503"/>
              <a:chOff x="104188" y="5565167"/>
              <a:chExt cx="3561588" cy="853503"/>
            </a:xfrm>
          </p:grpSpPr>
          <p:sp>
            <p:nvSpPr>
              <p:cNvPr id="125" name="Oval 124"/>
              <p:cNvSpPr/>
              <p:nvPr/>
            </p:nvSpPr>
            <p:spPr>
              <a:xfrm>
                <a:off x="104188" y="5565167"/>
                <a:ext cx="3561588" cy="853503"/>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259726" y="5758758"/>
                <a:ext cx="1456187" cy="529969"/>
                <a:chOff x="3298380" y="1933558"/>
                <a:chExt cx="2124595" cy="1554083"/>
              </a:xfrm>
              <a:solidFill>
                <a:schemeClr val="bg1">
                  <a:lumMod val="75000"/>
                </a:schemeClr>
              </a:solidFill>
            </p:grpSpPr>
            <p:cxnSp>
              <p:nvCxnSpPr>
                <p:cNvPr id="115" name="Straight Connector 114"/>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540762" y="2455382"/>
                  <a:ext cx="882213"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Rectangle 122"/>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Rectangle 123"/>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1" name="Rectangle 150"/>
            <p:cNvSpPr/>
            <p:nvPr/>
          </p:nvSpPr>
          <p:spPr>
            <a:xfrm>
              <a:off x="777277" y="5562359"/>
              <a:ext cx="644878"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grpSp>
        <p:nvGrpSpPr>
          <p:cNvPr id="209" name="Group 208"/>
          <p:cNvGrpSpPr/>
          <p:nvPr/>
        </p:nvGrpSpPr>
        <p:grpSpPr>
          <a:xfrm>
            <a:off x="3942992" y="5686477"/>
            <a:ext cx="2414868" cy="819635"/>
            <a:chOff x="3522139" y="5599035"/>
            <a:chExt cx="2414868" cy="819635"/>
          </a:xfrm>
        </p:grpSpPr>
        <p:grpSp>
          <p:nvGrpSpPr>
            <p:cNvPr id="138" name="Group 137"/>
            <p:cNvGrpSpPr/>
            <p:nvPr/>
          </p:nvGrpSpPr>
          <p:grpSpPr>
            <a:xfrm>
              <a:off x="3522139" y="5683111"/>
              <a:ext cx="2414868" cy="735559"/>
              <a:chOff x="5440875" y="5612392"/>
              <a:chExt cx="3254755" cy="806278"/>
            </a:xfrm>
          </p:grpSpPr>
          <p:sp>
            <p:nvSpPr>
              <p:cNvPr id="139" name="Oval 138"/>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0" name="Group 139"/>
              <p:cNvGrpSpPr/>
              <p:nvPr/>
            </p:nvGrpSpPr>
            <p:grpSpPr>
              <a:xfrm>
                <a:off x="6410490" y="5712003"/>
                <a:ext cx="1226871" cy="635948"/>
                <a:chOff x="3055562" y="1933558"/>
                <a:chExt cx="1790020" cy="1554083"/>
              </a:xfrm>
              <a:solidFill>
                <a:schemeClr val="bg1">
                  <a:lumMod val="75000"/>
                </a:schemeClr>
              </a:solidFill>
            </p:grpSpPr>
            <p:cxnSp>
              <p:nvCxnSpPr>
                <p:cNvPr id="141" name="Straight Connector 140"/>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Rectangle 148"/>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Rectangle 149"/>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8" name="Rectangle 157"/>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cxnSp>
        <p:nvCxnSpPr>
          <p:cNvPr id="171" name="Straight Connector 170"/>
          <p:cNvCxnSpPr>
            <a:stCxn id="81" idx="6"/>
            <a:endCxn id="113" idx="2"/>
          </p:cNvCxnSpPr>
          <p:nvPr/>
        </p:nvCxnSpPr>
        <p:spPr>
          <a:xfrm>
            <a:off x="5984994" y="4404602"/>
            <a:ext cx="657572" cy="1538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6405001" y="1825157"/>
            <a:ext cx="1692967" cy="1289199"/>
            <a:chOff x="870540" y="1878324"/>
            <a:chExt cx="2015222" cy="1539296"/>
          </a:xfrm>
        </p:grpSpPr>
        <p:grpSp>
          <p:nvGrpSpPr>
            <p:cNvPr id="195" name="Group 194"/>
            <p:cNvGrpSpPr/>
            <p:nvPr/>
          </p:nvGrpSpPr>
          <p:grpSpPr>
            <a:xfrm>
              <a:off x="885133" y="1911115"/>
              <a:ext cx="2000629" cy="1506505"/>
              <a:chOff x="2985603" y="1981136"/>
              <a:chExt cx="2000629" cy="1506505"/>
            </a:xfrm>
          </p:grpSpPr>
          <p:cxnSp>
            <p:nvCxnSpPr>
              <p:cNvPr id="197" name="Straight Connector 196"/>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V="1">
                <a:off x="3990281" y="3090359"/>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205" name="Rectangle 20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6" name="Rectangle 205"/>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7" name="Rectangle 206"/>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196" name="Oval 195"/>
            <p:cNvSpPr/>
            <p:nvPr/>
          </p:nvSpPr>
          <p:spPr>
            <a:xfrm>
              <a:off x="870540" y="1878324"/>
              <a:ext cx="2000629" cy="1440164"/>
            </a:xfrm>
            <a:prstGeom prst="ellipse">
              <a:avLst/>
            </a:prstGeom>
            <a:solidFill>
              <a:srgbClr val="FCD5B5">
                <a:alpha val="84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212" name="Group 211"/>
          <p:cNvGrpSpPr/>
          <p:nvPr/>
        </p:nvGrpSpPr>
        <p:grpSpPr>
          <a:xfrm>
            <a:off x="6324810" y="5628837"/>
            <a:ext cx="2414868" cy="819635"/>
            <a:chOff x="3522139" y="5599035"/>
            <a:chExt cx="2414868" cy="819635"/>
          </a:xfrm>
        </p:grpSpPr>
        <p:grpSp>
          <p:nvGrpSpPr>
            <p:cNvPr id="213" name="Group 212"/>
            <p:cNvGrpSpPr/>
            <p:nvPr/>
          </p:nvGrpSpPr>
          <p:grpSpPr>
            <a:xfrm>
              <a:off x="3522139" y="5683111"/>
              <a:ext cx="2414868" cy="735559"/>
              <a:chOff x="5440875" y="5612392"/>
              <a:chExt cx="3254755" cy="806278"/>
            </a:xfrm>
          </p:grpSpPr>
          <p:sp>
            <p:nvSpPr>
              <p:cNvPr id="215" name="Oval 214"/>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6" name="Group 215"/>
              <p:cNvGrpSpPr/>
              <p:nvPr/>
            </p:nvGrpSpPr>
            <p:grpSpPr>
              <a:xfrm>
                <a:off x="6410490" y="5712003"/>
                <a:ext cx="1226871" cy="635948"/>
                <a:chOff x="3055562" y="1933558"/>
                <a:chExt cx="1790020" cy="1554083"/>
              </a:xfrm>
              <a:solidFill>
                <a:schemeClr val="bg1">
                  <a:lumMod val="75000"/>
                </a:schemeClr>
              </a:solidFill>
            </p:grpSpPr>
            <p:cxnSp>
              <p:nvCxnSpPr>
                <p:cNvPr id="217" name="Straight Connector 216"/>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24" name="Rectangle 223"/>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Rectangle 224"/>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6" name="Rectangle 225"/>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14" name="Rectangle 213"/>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sp>
        <p:nvSpPr>
          <p:cNvPr id="265" name="TextBox 264"/>
          <p:cNvSpPr txBox="1"/>
          <p:nvPr/>
        </p:nvSpPr>
        <p:spPr>
          <a:xfrm>
            <a:off x="52696" y="4099694"/>
            <a:ext cx="1336574" cy="646331"/>
          </a:xfrm>
          <a:prstGeom prst="rect">
            <a:avLst/>
          </a:prstGeom>
          <a:noFill/>
        </p:spPr>
        <p:txBody>
          <a:bodyPr wrap="none" rtlCol="0">
            <a:spAutoFit/>
          </a:bodyPr>
          <a:lstStyle/>
          <a:p>
            <a:r>
              <a:rPr lang="en-US" dirty="0" smtClean="0"/>
              <a:t>The “TDMS” </a:t>
            </a:r>
          </a:p>
          <a:p>
            <a:r>
              <a:rPr lang="en-US" dirty="0" smtClean="0"/>
              <a:t>layer</a:t>
            </a:r>
          </a:p>
        </p:txBody>
      </p:sp>
      <p:sp>
        <p:nvSpPr>
          <p:cNvPr id="266" name="TextBox 265"/>
          <p:cNvSpPr txBox="1"/>
          <p:nvPr/>
        </p:nvSpPr>
        <p:spPr>
          <a:xfrm>
            <a:off x="81829" y="2080430"/>
            <a:ext cx="1215973" cy="646331"/>
          </a:xfrm>
          <a:prstGeom prst="rect">
            <a:avLst/>
          </a:prstGeom>
          <a:noFill/>
        </p:spPr>
        <p:txBody>
          <a:bodyPr wrap="none" rtlCol="0">
            <a:spAutoFit/>
          </a:bodyPr>
          <a:lstStyle/>
          <a:p>
            <a:r>
              <a:rPr lang="en-US" dirty="0" smtClean="0"/>
              <a:t>The “EFTS” </a:t>
            </a:r>
          </a:p>
          <a:p>
            <a:r>
              <a:rPr lang="en-US" dirty="0" smtClean="0"/>
              <a:t>layer</a:t>
            </a:r>
          </a:p>
        </p:txBody>
      </p:sp>
      <p:sp>
        <p:nvSpPr>
          <p:cNvPr id="279" name="TextBox 278"/>
          <p:cNvSpPr txBox="1"/>
          <p:nvPr/>
        </p:nvSpPr>
        <p:spPr>
          <a:xfrm>
            <a:off x="2114976" y="6374977"/>
            <a:ext cx="688810" cy="338554"/>
          </a:xfrm>
          <a:prstGeom prst="rect">
            <a:avLst/>
          </a:prstGeom>
          <a:noFill/>
        </p:spPr>
        <p:txBody>
          <a:bodyPr wrap="none" rtlCol="0">
            <a:spAutoFit/>
          </a:bodyPr>
          <a:lstStyle/>
          <a:p>
            <a:r>
              <a:rPr lang="en-US" sz="1600" dirty="0" smtClean="0"/>
              <a:t>Aruba</a:t>
            </a:r>
            <a:endParaRPr lang="en-US" sz="1600" dirty="0"/>
          </a:p>
        </p:txBody>
      </p:sp>
      <p:sp>
        <p:nvSpPr>
          <p:cNvPr id="280" name="TextBox 279"/>
          <p:cNvSpPr txBox="1"/>
          <p:nvPr/>
        </p:nvSpPr>
        <p:spPr>
          <a:xfrm>
            <a:off x="7105340" y="6336835"/>
            <a:ext cx="831277" cy="338554"/>
          </a:xfrm>
          <a:prstGeom prst="rect">
            <a:avLst/>
          </a:prstGeom>
          <a:noFill/>
        </p:spPr>
        <p:txBody>
          <a:bodyPr wrap="none" rtlCol="0">
            <a:spAutoFit/>
          </a:bodyPr>
          <a:lstStyle/>
          <a:p>
            <a:r>
              <a:rPr lang="en-US" sz="1600" dirty="0" smtClean="0"/>
              <a:t>Bonaire</a:t>
            </a:r>
            <a:endParaRPr lang="en-US" sz="1600" dirty="0"/>
          </a:p>
        </p:txBody>
      </p:sp>
      <p:sp>
        <p:nvSpPr>
          <p:cNvPr id="281" name="TextBox 280"/>
          <p:cNvSpPr txBox="1"/>
          <p:nvPr/>
        </p:nvSpPr>
        <p:spPr>
          <a:xfrm>
            <a:off x="4741400" y="6356682"/>
            <a:ext cx="864940" cy="338554"/>
          </a:xfrm>
          <a:prstGeom prst="rect">
            <a:avLst/>
          </a:prstGeom>
          <a:noFill/>
        </p:spPr>
        <p:txBody>
          <a:bodyPr wrap="none" rtlCol="0">
            <a:spAutoFit/>
          </a:bodyPr>
          <a:lstStyle/>
          <a:p>
            <a:r>
              <a:rPr lang="en-US" sz="1600" dirty="0" smtClean="0"/>
              <a:t>Curacao</a:t>
            </a:r>
            <a:endParaRPr lang="en-US" sz="1600" dirty="0"/>
          </a:p>
        </p:txBody>
      </p:sp>
      <p:sp>
        <p:nvSpPr>
          <p:cNvPr id="291" name="Oval 290"/>
          <p:cNvSpPr/>
          <p:nvPr/>
        </p:nvSpPr>
        <p:spPr>
          <a:xfrm>
            <a:off x="3478218" y="2289321"/>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Oval 291"/>
          <p:cNvSpPr/>
          <p:nvPr/>
        </p:nvSpPr>
        <p:spPr>
          <a:xfrm>
            <a:off x="3093472" y="195217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2279384" y="193547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1884224" y="230116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2691541" y="2984966"/>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6389921" y="220449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7222146" y="378956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4886715" y="489397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5931174" y="435839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Oval 299"/>
          <p:cNvSpPr/>
          <p:nvPr/>
        </p:nvSpPr>
        <p:spPr>
          <a:xfrm>
            <a:off x="4877868" y="3750809"/>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1" name="Oval 300"/>
          <p:cNvSpPr/>
          <p:nvPr/>
        </p:nvSpPr>
        <p:spPr>
          <a:xfrm>
            <a:off x="4074217" y="435467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9" name="Oval 308"/>
          <p:cNvSpPr/>
          <p:nvPr/>
        </p:nvSpPr>
        <p:spPr>
          <a:xfrm>
            <a:off x="7941302" y="455211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0" name="Oval 309"/>
          <p:cNvSpPr/>
          <p:nvPr/>
        </p:nvSpPr>
        <p:spPr>
          <a:xfrm>
            <a:off x="6620807" y="4368794"/>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Oval 310"/>
          <p:cNvSpPr/>
          <p:nvPr/>
        </p:nvSpPr>
        <p:spPr>
          <a:xfrm>
            <a:off x="7994877" y="218926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7601646"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3" name="Oval 312"/>
          <p:cNvSpPr/>
          <p:nvPr/>
        </p:nvSpPr>
        <p:spPr>
          <a:xfrm>
            <a:off x="6791495"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Oval 313"/>
          <p:cNvSpPr/>
          <p:nvPr/>
        </p:nvSpPr>
        <p:spPr>
          <a:xfrm>
            <a:off x="7207203" y="297520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p:cNvSpPr txBox="1"/>
          <p:nvPr/>
        </p:nvSpPr>
        <p:spPr>
          <a:xfrm>
            <a:off x="7462790" y="2557484"/>
            <a:ext cx="1271802" cy="338554"/>
          </a:xfrm>
          <a:prstGeom prst="rect">
            <a:avLst/>
          </a:prstGeom>
          <a:noFill/>
        </p:spPr>
        <p:txBody>
          <a:bodyPr wrap="none" rtlCol="0">
            <a:spAutoFit/>
          </a:bodyPr>
          <a:lstStyle/>
          <a:p>
            <a:r>
              <a:rPr lang="en-US" sz="1600" dirty="0" err="1" smtClean="0"/>
              <a:t>Bonaire.EFTS</a:t>
            </a:r>
            <a:endParaRPr lang="en-US" sz="1600" dirty="0"/>
          </a:p>
        </p:txBody>
      </p:sp>
      <p:grpSp>
        <p:nvGrpSpPr>
          <p:cNvPr id="152" name="Group 151"/>
          <p:cNvGrpSpPr/>
          <p:nvPr/>
        </p:nvGrpSpPr>
        <p:grpSpPr>
          <a:xfrm>
            <a:off x="7097857" y="3116247"/>
            <a:ext cx="352233" cy="670927"/>
            <a:chOff x="7809957" y="3817819"/>
            <a:chExt cx="398080" cy="882910"/>
          </a:xfrm>
        </p:grpSpPr>
        <p:cxnSp>
          <p:nvCxnSpPr>
            <p:cNvPr id="153" name="Straight Connector 152"/>
            <p:cNvCxnSpPr>
              <a:endCxn id="166" idx="0"/>
            </p:cNvCxnSpPr>
            <p:nvPr/>
          </p:nvCxnSpPr>
          <p:spPr>
            <a:xfrm flipH="1">
              <a:off x="8008998" y="3817819"/>
              <a:ext cx="750" cy="263107"/>
            </a:xfrm>
            <a:prstGeom prst="line">
              <a:avLst/>
            </a:prstGeom>
            <a:ln w="57150" cmpd="sng">
              <a:solidFill>
                <a:srgbClr val="F79646"/>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166" idx="3"/>
            </p:cNvCxnSpPr>
            <p:nvPr/>
          </p:nvCxnSpPr>
          <p:spPr>
            <a:xfrm>
              <a:off x="8008998" y="4431586"/>
              <a:ext cx="2251" cy="269143"/>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66" name="Isosceles Triangle 165"/>
            <p:cNvSpPr/>
            <p:nvPr/>
          </p:nvSpPr>
          <p:spPr>
            <a:xfrm>
              <a:off x="7809957" y="4080926"/>
              <a:ext cx="398080" cy="350660"/>
            </a:xfrm>
            <a:prstGeom prst="triangle">
              <a:avLst/>
            </a:prstGeom>
            <a:gradFill>
              <a:gsLst>
                <a:gs pos="0">
                  <a:schemeClr val="accent1">
                    <a:tint val="100000"/>
                    <a:shade val="100000"/>
                    <a:satMod val="130000"/>
                  </a:schemeClr>
                </a:gs>
                <a:gs pos="59000">
                  <a:schemeClr val="accent6"/>
                </a:gs>
              </a:gsLst>
            </a:gra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7" name="Group 166"/>
          <p:cNvGrpSpPr/>
          <p:nvPr/>
        </p:nvGrpSpPr>
        <p:grpSpPr>
          <a:xfrm flipV="1">
            <a:off x="2575107" y="3090198"/>
            <a:ext cx="328632" cy="814945"/>
            <a:chOff x="8281525" y="3916342"/>
            <a:chExt cx="398080" cy="983010"/>
          </a:xfrm>
        </p:grpSpPr>
        <p:cxnSp>
          <p:nvCxnSpPr>
            <p:cNvPr id="168" name="Straight Connector 167"/>
            <p:cNvCxnSpPr>
              <a:stCxn id="170" idx="3"/>
              <a:endCxn id="295" idx="4"/>
            </p:cNvCxnSpPr>
            <p:nvPr/>
          </p:nvCxnSpPr>
          <p:spPr>
            <a:xfrm>
              <a:off x="8480565" y="4531099"/>
              <a:ext cx="7193" cy="368253"/>
            </a:xfrm>
            <a:prstGeom prst="line">
              <a:avLst/>
            </a:prstGeom>
            <a:ln w="5715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235" idx="0"/>
              <a:endCxn id="170" idx="0"/>
            </p:cNvCxnSpPr>
            <p:nvPr/>
          </p:nvCxnSpPr>
          <p:spPr>
            <a:xfrm flipH="1">
              <a:off x="8480565" y="3916342"/>
              <a:ext cx="7193" cy="264095"/>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70" name="Isosceles Triangle 169"/>
            <p:cNvSpPr/>
            <p:nvPr/>
          </p:nvSpPr>
          <p:spPr>
            <a:xfrm>
              <a:off x="8281525" y="4180438"/>
              <a:ext cx="398080" cy="350660"/>
            </a:xfrm>
            <a:prstGeom prst="triangle">
              <a:avLst/>
            </a:prstGeom>
            <a:gradFill>
              <a:gsLst>
                <a:gs pos="0">
                  <a:schemeClr val="accent6"/>
                </a:gs>
                <a:gs pos="59000">
                  <a:schemeClr val="tx2">
                    <a:lumMod val="60000"/>
                    <a:lumOff val="40000"/>
                  </a:schemeClr>
                </a:gs>
              </a:gsLst>
            </a:gra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74" name="TextBox 173"/>
          <p:cNvSpPr txBox="1"/>
          <p:nvPr/>
        </p:nvSpPr>
        <p:spPr>
          <a:xfrm>
            <a:off x="1503377" y="2133633"/>
            <a:ext cx="435223" cy="369332"/>
          </a:xfrm>
          <a:prstGeom prst="rect">
            <a:avLst/>
          </a:prstGeom>
          <a:noFill/>
        </p:spPr>
        <p:txBody>
          <a:bodyPr wrap="none" rtlCol="0">
            <a:spAutoFit/>
          </a:bodyPr>
          <a:lstStyle/>
          <a:p>
            <a:r>
              <a:rPr lang="en-US" dirty="0" smtClean="0"/>
              <a:t>A1</a:t>
            </a:r>
            <a:endParaRPr lang="en-US" dirty="0"/>
          </a:p>
        </p:txBody>
      </p:sp>
      <p:sp>
        <p:nvSpPr>
          <p:cNvPr id="175" name="TextBox 174"/>
          <p:cNvSpPr txBox="1"/>
          <p:nvPr/>
        </p:nvSpPr>
        <p:spPr>
          <a:xfrm>
            <a:off x="3100521" y="4054091"/>
            <a:ext cx="407721" cy="369332"/>
          </a:xfrm>
          <a:prstGeom prst="rect">
            <a:avLst/>
          </a:prstGeom>
          <a:noFill/>
        </p:spPr>
        <p:txBody>
          <a:bodyPr wrap="none" rtlCol="0">
            <a:spAutoFit/>
          </a:bodyPr>
          <a:lstStyle/>
          <a:p>
            <a:r>
              <a:rPr lang="en-US" dirty="0"/>
              <a:t>S</a:t>
            </a:r>
            <a:r>
              <a:rPr lang="en-US" dirty="0" smtClean="0"/>
              <a:t>1</a:t>
            </a:r>
            <a:endParaRPr lang="en-US" dirty="0"/>
          </a:p>
        </p:txBody>
      </p:sp>
      <p:sp>
        <p:nvSpPr>
          <p:cNvPr id="176" name="TextBox 175"/>
          <p:cNvSpPr txBox="1"/>
          <p:nvPr/>
        </p:nvSpPr>
        <p:spPr>
          <a:xfrm>
            <a:off x="2817466" y="3671374"/>
            <a:ext cx="407721" cy="369332"/>
          </a:xfrm>
          <a:prstGeom prst="rect">
            <a:avLst/>
          </a:prstGeom>
          <a:noFill/>
        </p:spPr>
        <p:txBody>
          <a:bodyPr wrap="none" rtlCol="0">
            <a:spAutoFit/>
          </a:bodyPr>
          <a:lstStyle/>
          <a:p>
            <a:r>
              <a:rPr lang="en-US" dirty="0" smtClean="0"/>
              <a:t>S</a:t>
            </a:r>
            <a:r>
              <a:rPr lang="en-US" dirty="0"/>
              <a:t>2</a:t>
            </a:r>
          </a:p>
        </p:txBody>
      </p:sp>
      <p:sp>
        <p:nvSpPr>
          <p:cNvPr id="177" name="TextBox 176"/>
          <p:cNvSpPr txBox="1"/>
          <p:nvPr/>
        </p:nvSpPr>
        <p:spPr>
          <a:xfrm>
            <a:off x="5910739" y="4061165"/>
            <a:ext cx="407721" cy="369332"/>
          </a:xfrm>
          <a:prstGeom prst="rect">
            <a:avLst/>
          </a:prstGeom>
          <a:noFill/>
        </p:spPr>
        <p:txBody>
          <a:bodyPr wrap="none" rtlCol="0">
            <a:spAutoFit/>
          </a:bodyPr>
          <a:lstStyle/>
          <a:p>
            <a:r>
              <a:rPr lang="en-US" dirty="0" smtClean="0"/>
              <a:t>S4</a:t>
            </a:r>
            <a:endParaRPr lang="en-US" dirty="0"/>
          </a:p>
        </p:txBody>
      </p:sp>
      <p:sp>
        <p:nvSpPr>
          <p:cNvPr id="178" name="TextBox 177"/>
          <p:cNvSpPr txBox="1"/>
          <p:nvPr/>
        </p:nvSpPr>
        <p:spPr>
          <a:xfrm>
            <a:off x="6318460" y="4060462"/>
            <a:ext cx="407721" cy="369332"/>
          </a:xfrm>
          <a:prstGeom prst="rect">
            <a:avLst/>
          </a:prstGeom>
          <a:noFill/>
        </p:spPr>
        <p:txBody>
          <a:bodyPr wrap="none" rtlCol="0">
            <a:spAutoFit/>
          </a:bodyPr>
          <a:lstStyle/>
          <a:p>
            <a:r>
              <a:rPr lang="en-US" dirty="0" smtClean="0"/>
              <a:t>S5</a:t>
            </a:r>
            <a:endParaRPr lang="en-US" dirty="0"/>
          </a:p>
        </p:txBody>
      </p:sp>
      <p:sp>
        <p:nvSpPr>
          <p:cNvPr id="179" name="TextBox 178"/>
          <p:cNvSpPr txBox="1"/>
          <p:nvPr/>
        </p:nvSpPr>
        <p:spPr>
          <a:xfrm>
            <a:off x="3592787" y="2135273"/>
            <a:ext cx="435223" cy="369332"/>
          </a:xfrm>
          <a:prstGeom prst="rect">
            <a:avLst/>
          </a:prstGeom>
          <a:noFill/>
        </p:spPr>
        <p:txBody>
          <a:bodyPr wrap="none" rtlCol="0">
            <a:spAutoFit/>
          </a:bodyPr>
          <a:lstStyle/>
          <a:p>
            <a:r>
              <a:rPr lang="en-US" dirty="0" smtClean="0"/>
              <a:t>A2</a:t>
            </a:r>
            <a:endParaRPr lang="en-US" dirty="0"/>
          </a:p>
        </p:txBody>
      </p:sp>
      <p:sp>
        <p:nvSpPr>
          <p:cNvPr id="180" name="TextBox 179"/>
          <p:cNvSpPr txBox="1"/>
          <p:nvPr/>
        </p:nvSpPr>
        <p:spPr>
          <a:xfrm>
            <a:off x="5973591" y="2052518"/>
            <a:ext cx="427220" cy="369332"/>
          </a:xfrm>
          <a:prstGeom prst="rect">
            <a:avLst/>
          </a:prstGeom>
          <a:noFill/>
        </p:spPr>
        <p:txBody>
          <a:bodyPr wrap="none" rtlCol="0">
            <a:spAutoFit/>
          </a:bodyPr>
          <a:lstStyle/>
          <a:p>
            <a:r>
              <a:rPr lang="en-US" dirty="0" smtClean="0"/>
              <a:t>B1</a:t>
            </a:r>
            <a:endParaRPr lang="en-US" dirty="0"/>
          </a:p>
        </p:txBody>
      </p:sp>
      <p:sp>
        <p:nvSpPr>
          <p:cNvPr id="182" name="TextBox 181"/>
          <p:cNvSpPr txBox="1"/>
          <p:nvPr/>
        </p:nvSpPr>
        <p:spPr>
          <a:xfrm>
            <a:off x="8157805" y="2053962"/>
            <a:ext cx="427220" cy="369332"/>
          </a:xfrm>
          <a:prstGeom prst="rect">
            <a:avLst/>
          </a:prstGeom>
          <a:noFill/>
        </p:spPr>
        <p:txBody>
          <a:bodyPr wrap="none" rtlCol="0">
            <a:spAutoFit/>
          </a:bodyPr>
          <a:lstStyle/>
          <a:p>
            <a:r>
              <a:rPr lang="en-US" dirty="0" smtClean="0"/>
              <a:t>B2</a:t>
            </a:r>
            <a:endParaRPr lang="en-US" dirty="0"/>
          </a:p>
        </p:txBody>
      </p:sp>
      <p:sp>
        <p:nvSpPr>
          <p:cNvPr id="183" name="Oval 182"/>
          <p:cNvSpPr/>
          <p:nvPr/>
        </p:nvSpPr>
        <p:spPr>
          <a:xfrm>
            <a:off x="3129621" y="435878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5" name="Straight Connector 184"/>
          <p:cNvCxnSpPr>
            <a:stCxn id="183" idx="6"/>
            <a:endCxn id="301" idx="2"/>
          </p:cNvCxnSpPr>
          <p:nvPr/>
        </p:nvCxnSpPr>
        <p:spPr>
          <a:xfrm flipV="1">
            <a:off x="3237260" y="4407288"/>
            <a:ext cx="836957" cy="411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2720763" y="2997361"/>
            <a:ext cx="435223" cy="369332"/>
          </a:xfrm>
          <a:prstGeom prst="rect">
            <a:avLst/>
          </a:prstGeom>
          <a:noFill/>
        </p:spPr>
        <p:txBody>
          <a:bodyPr wrap="none" rtlCol="0">
            <a:spAutoFit/>
          </a:bodyPr>
          <a:lstStyle/>
          <a:p>
            <a:r>
              <a:rPr lang="en-US" dirty="0" smtClean="0"/>
              <a:t>A3</a:t>
            </a:r>
            <a:endParaRPr lang="en-US" dirty="0"/>
          </a:p>
        </p:txBody>
      </p:sp>
      <p:sp>
        <p:nvSpPr>
          <p:cNvPr id="192" name="TextBox 191"/>
          <p:cNvSpPr txBox="1"/>
          <p:nvPr/>
        </p:nvSpPr>
        <p:spPr>
          <a:xfrm>
            <a:off x="6724784" y="2933861"/>
            <a:ext cx="478756" cy="369332"/>
          </a:xfrm>
          <a:prstGeom prst="rect">
            <a:avLst/>
          </a:prstGeom>
          <a:noFill/>
        </p:spPr>
        <p:txBody>
          <a:bodyPr wrap="square" rtlCol="0">
            <a:spAutoFit/>
          </a:bodyPr>
          <a:lstStyle/>
          <a:p>
            <a:r>
              <a:rPr lang="en-US" dirty="0"/>
              <a:t>B</a:t>
            </a:r>
            <a:r>
              <a:rPr lang="en-US" dirty="0" smtClean="0"/>
              <a:t>3</a:t>
            </a:r>
            <a:endParaRPr lang="en-US" dirty="0"/>
          </a:p>
        </p:txBody>
      </p:sp>
      <p:sp>
        <p:nvSpPr>
          <p:cNvPr id="272" name="TextBox 271"/>
          <p:cNvSpPr txBox="1"/>
          <p:nvPr/>
        </p:nvSpPr>
        <p:spPr>
          <a:xfrm>
            <a:off x="3734934" y="4060462"/>
            <a:ext cx="407721" cy="369332"/>
          </a:xfrm>
          <a:prstGeom prst="rect">
            <a:avLst/>
          </a:prstGeom>
          <a:noFill/>
        </p:spPr>
        <p:txBody>
          <a:bodyPr wrap="none" rtlCol="0">
            <a:spAutoFit/>
          </a:bodyPr>
          <a:lstStyle/>
          <a:p>
            <a:r>
              <a:rPr lang="en-US" dirty="0" smtClean="0"/>
              <a:t>S3</a:t>
            </a:r>
            <a:endParaRPr lang="en-US" dirty="0"/>
          </a:p>
        </p:txBody>
      </p:sp>
      <p:sp>
        <p:nvSpPr>
          <p:cNvPr id="273" name="TextBox 272"/>
          <p:cNvSpPr txBox="1"/>
          <p:nvPr/>
        </p:nvSpPr>
        <p:spPr>
          <a:xfrm>
            <a:off x="6861383" y="3559464"/>
            <a:ext cx="407721" cy="369332"/>
          </a:xfrm>
          <a:prstGeom prst="rect">
            <a:avLst/>
          </a:prstGeom>
          <a:noFill/>
        </p:spPr>
        <p:txBody>
          <a:bodyPr wrap="none" rtlCol="0">
            <a:spAutoFit/>
          </a:bodyPr>
          <a:lstStyle/>
          <a:p>
            <a:r>
              <a:rPr lang="en-US" dirty="0" smtClean="0"/>
              <a:t>S6</a:t>
            </a:r>
            <a:endParaRPr lang="en-US" dirty="0"/>
          </a:p>
        </p:txBody>
      </p:sp>
      <p:sp>
        <p:nvSpPr>
          <p:cNvPr id="276" name="TextBox 275"/>
          <p:cNvSpPr txBox="1"/>
          <p:nvPr/>
        </p:nvSpPr>
        <p:spPr>
          <a:xfrm>
            <a:off x="3365837" y="2782688"/>
            <a:ext cx="3100358" cy="944082"/>
          </a:xfrm>
          <a:prstGeom prst="rect">
            <a:avLst/>
          </a:prstGeom>
          <a:noFill/>
        </p:spPr>
        <p:txBody>
          <a:bodyPr wrap="square" rtlCol="0">
            <a:spAutoFit/>
          </a:bodyPr>
          <a:lstStyle/>
          <a:p>
            <a:pPr algn="ctr"/>
            <a:r>
              <a:rPr lang="en-US" dirty="0" smtClean="0"/>
              <a:t>Static Engineered GFP adaptation, but announced as Service Adaptation Points</a:t>
            </a:r>
            <a:endParaRPr lang="en-US" dirty="0"/>
          </a:p>
        </p:txBody>
      </p:sp>
      <p:cxnSp>
        <p:nvCxnSpPr>
          <p:cNvPr id="278" name="Straight Arrow Connector 277"/>
          <p:cNvCxnSpPr>
            <a:stCxn id="276" idx="3"/>
            <a:endCxn id="166" idx="1"/>
          </p:cNvCxnSpPr>
          <p:nvPr/>
        </p:nvCxnSpPr>
        <p:spPr>
          <a:xfrm>
            <a:off x="6466195" y="3254729"/>
            <a:ext cx="719720" cy="1946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p:cNvCxnSpPr>
            <a:stCxn id="276" idx="1"/>
            <a:endCxn id="170" idx="4"/>
          </p:cNvCxnSpPr>
          <p:nvPr/>
        </p:nvCxnSpPr>
        <p:spPr>
          <a:xfrm flipH="1">
            <a:off x="2903739" y="3254729"/>
            <a:ext cx="462098" cy="1407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a:off x="790703" y="3163669"/>
            <a:ext cx="1829572" cy="646331"/>
          </a:xfrm>
          <a:prstGeom prst="rect">
            <a:avLst/>
          </a:prstGeom>
          <a:noFill/>
        </p:spPr>
        <p:txBody>
          <a:bodyPr wrap="none" rtlCol="0">
            <a:spAutoFit/>
          </a:bodyPr>
          <a:lstStyle/>
          <a:p>
            <a:pPr algn="r"/>
            <a:r>
              <a:rPr lang="en-US" b="1" dirty="0" smtClean="0">
                <a:solidFill>
                  <a:srgbClr val="FF0000"/>
                </a:solidFill>
              </a:rPr>
              <a:t>SAP</a:t>
            </a:r>
          </a:p>
          <a:p>
            <a:pPr algn="r"/>
            <a:r>
              <a:rPr lang="en-US" b="1" dirty="0" smtClean="0">
                <a:solidFill>
                  <a:srgbClr val="FF0000"/>
                </a:solidFill>
              </a:rPr>
              <a:t>(A3,push,GFP,S2)</a:t>
            </a:r>
            <a:endParaRPr lang="en-US" b="1" dirty="0">
              <a:solidFill>
                <a:srgbClr val="FF0000"/>
              </a:solidFill>
            </a:endParaRPr>
          </a:p>
        </p:txBody>
      </p:sp>
      <p:sp>
        <p:nvSpPr>
          <p:cNvPr id="184" name="TextBox 183"/>
          <p:cNvSpPr txBox="1"/>
          <p:nvPr/>
        </p:nvSpPr>
        <p:spPr>
          <a:xfrm>
            <a:off x="7401368" y="3105971"/>
            <a:ext cx="1779416" cy="646331"/>
          </a:xfrm>
          <a:prstGeom prst="rect">
            <a:avLst/>
          </a:prstGeom>
          <a:noFill/>
        </p:spPr>
        <p:txBody>
          <a:bodyPr wrap="none" rtlCol="0">
            <a:spAutoFit/>
          </a:bodyPr>
          <a:lstStyle/>
          <a:p>
            <a:r>
              <a:rPr lang="en-US" b="1" dirty="0" smtClean="0">
                <a:solidFill>
                  <a:srgbClr val="FF0000"/>
                </a:solidFill>
              </a:rPr>
              <a:t>SAP</a:t>
            </a:r>
          </a:p>
          <a:p>
            <a:r>
              <a:rPr lang="en-US" b="1" dirty="0" smtClean="0">
                <a:solidFill>
                  <a:srgbClr val="FF0000"/>
                </a:solidFill>
              </a:rPr>
              <a:t>(S6,pop, GFP,B3)</a:t>
            </a:r>
            <a:endParaRPr lang="en-US" b="1" dirty="0">
              <a:solidFill>
                <a:srgbClr val="FF0000"/>
              </a:solidFill>
            </a:endParaRPr>
          </a:p>
        </p:txBody>
      </p:sp>
      <p:sp>
        <p:nvSpPr>
          <p:cNvPr id="188" name="TextBox 187"/>
          <p:cNvSpPr txBox="1"/>
          <p:nvPr/>
        </p:nvSpPr>
        <p:spPr>
          <a:xfrm>
            <a:off x="6038813" y="4368794"/>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
        <p:nvSpPr>
          <p:cNvPr id="189" name="TextBox 188"/>
          <p:cNvSpPr txBox="1"/>
          <p:nvPr/>
        </p:nvSpPr>
        <p:spPr>
          <a:xfrm>
            <a:off x="3380856" y="4373054"/>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
        <p:nvSpPr>
          <p:cNvPr id="235" name="Oval 234"/>
          <p:cNvSpPr/>
          <p:nvPr/>
        </p:nvSpPr>
        <p:spPr>
          <a:xfrm>
            <a:off x="2691541" y="390514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4848334"/>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p:cNvSpPr/>
          <p:nvPr/>
        </p:nvSpPr>
        <p:spPr>
          <a:xfrm>
            <a:off x="14524" y="3606130"/>
            <a:ext cx="9142605" cy="1603359"/>
          </a:xfrm>
          <a:prstGeom prst="rect">
            <a:avLst/>
          </a:prstGeom>
          <a:solidFill>
            <a:schemeClr val="accent1">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2103846" y="3937407"/>
            <a:ext cx="1121341" cy="939762"/>
            <a:chOff x="1287475" y="3861285"/>
            <a:chExt cx="1257163" cy="1084749"/>
          </a:xfrm>
          <a:solidFill>
            <a:schemeClr val="bg1">
              <a:lumMod val="65000"/>
            </a:schemeClr>
          </a:solidFill>
        </p:grpSpPr>
        <p:grpSp>
          <p:nvGrpSpPr>
            <p:cNvPr id="60" name="Group 59"/>
            <p:cNvGrpSpPr/>
            <p:nvPr/>
          </p:nvGrpSpPr>
          <p:grpSpPr>
            <a:xfrm>
              <a:off x="1791445" y="3946852"/>
              <a:ext cx="753193" cy="660169"/>
              <a:chOff x="4248963" y="2018872"/>
              <a:chExt cx="753193" cy="660169"/>
            </a:xfrm>
            <a:grpFill/>
          </p:grpSpPr>
          <p:cxnSp>
            <p:nvCxnSpPr>
              <p:cNvPr id="62" name="Straight Connector 61"/>
              <p:cNvCxnSpPr/>
              <p:nvPr/>
            </p:nvCxnSpPr>
            <p:spPr>
              <a:xfrm flipH="1" flipV="1">
                <a:off x="4464211" y="2018872"/>
                <a:ext cx="7581" cy="473109"/>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a:off x="4401982" y="2490340"/>
                <a:ext cx="600174" cy="0"/>
              </a:xfrm>
              <a:prstGeom prst="line">
                <a:avLst/>
              </a:prstGeom>
              <a:grpFill/>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248963" y="225256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grpSp>
        <p:sp>
          <p:nvSpPr>
            <p:cNvPr id="85" name="Oval 84"/>
            <p:cNvSpPr/>
            <p:nvPr/>
          </p:nvSpPr>
          <p:spPr>
            <a:xfrm>
              <a:off x="1287475" y="3861285"/>
              <a:ext cx="1211577" cy="1084749"/>
            </a:xfrm>
            <a:prstGeom prst="ellipse">
              <a:avLst/>
            </a:prstGeom>
            <a:solidFill>
              <a:schemeClr val="tx2">
                <a:lumMod val="20000"/>
                <a:lumOff val="80000"/>
                <a:alpha val="67000"/>
              </a:scheme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3" name="Rectangle 2"/>
          <p:cNvSpPr/>
          <p:nvPr/>
        </p:nvSpPr>
        <p:spPr>
          <a:xfrm>
            <a:off x="1395" y="1625600"/>
            <a:ext cx="9142605" cy="1603359"/>
          </a:xfrm>
          <a:prstGeom prst="rect">
            <a:avLst/>
          </a:prstGeom>
          <a:solidFill>
            <a:schemeClr val="accent6">
              <a:lumMod val="20000"/>
              <a:lumOff val="80000"/>
            </a:schemeClr>
          </a:solidFill>
          <a:ln>
            <a:noFill/>
          </a:ln>
          <a:effectLst>
            <a:softEdge rad="254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0754" y="302074"/>
            <a:ext cx="8229600" cy="832753"/>
          </a:xfrm>
        </p:spPr>
        <p:txBody>
          <a:bodyPr>
            <a:normAutofit/>
          </a:bodyPr>
          <a:lstStyle/>
          <a:p>
            <a:r>
              <a:rPr lang="en-US" sz="2400" dirty="0"/>
              <a:t>Advanced Topics:  Multi-Service NSI Environments</a:t>
            </a:r>
            <a:br>
              <a:rPr lang="en-US" sz="2400" dirty="0"/>
            </a:br>
            <a:r>
              <a:rPr lang="en-US" sz="2400" dirty="0"/>
              <a:t> </a:t>
            </a:r>
            <a:r>
              <a:rPr lang="en-US" sz="2400" dirty="0" smtClean="0"/>
              <a:t>Hidden “swapped”</a:t>
            </a:r>
            <a:r>
              <a:rPr lang="en-US" sz="2400" b="1" dirty="0" smtClean="0"/>
              <a:t> Adaptation</a:t>
            </a:r>
            <a:endParaRPr lang="en-US" sz="2400" b="1" dirty="0"/>
          </a:p>
        </p:txBody>
      </p:sp>
      <p:grpSp>
        <p:nvGrpSpPr>
          <p:cNvPr id="160" name="Group 159"/>
          <p:cNvGrpSpPr/>
          <p:nvPr/>
        </p:nvGrpSpPr>
        <p:grpSpPr>
          <a:xfrm>
            <a:off x="4074217" y="3787173"/>
            <a:ext cx="1910777" cy="1212031"/>
            <a:chOff x="3446259" y="3803248"/>
            <a:chExt cx="2272330" cy="1399023"/>
          </a:xfrm>
        </p:grpSpPr>
        <p:grpSp>
          <p:nvGrpSpPr>
            <p:cNvPr id="31" name="Group 30"/>
            <p:cNvGrpSpPr/>
            <p:nvPr/>
          </p:nvGrpSpPr>
          <p:grpSpPr>
            <a:xfrm>
              <a:off x="3505200" y="3803248"/>
              <a:ext cx="2213389" cy="1348398"/>
              <a:chOff x="3209586" y="1865822"/>
              <a:chExt cx="2213389" cy="1348398"/>
            </a:xfrm>
          </p:grpSpPr>
          <p:cxnSp>
            <p:nvCxnSpPr>
              <p:cNvPr id="32" name="Straight Connector 31"/>
              <p:cNvCxnSpPr>
                <a:stCxn id="40" idx="1"/>
                <a:endCxn id="181" idx="3"/>
              </p:cNvCxnSpPr>
              <p:nvPr/>
            </p:nvCxnSpPr>
            <p:spPr>
              <a:xfrm flipV="1">
                <a:off x="3232032" y="2326112"/>
                <a:ext cx="1117214"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42" idx="1"/>
                <a:endCxn id="41" idx="3"/>
              </p:cNvCxnSpPr>
              <p:nvPr/>
            </p:nvCxnSpPr>
            <p:spPr>
              <a:xfrm flipV="1">
                <a:off x="3982303" y="2582211"/>
                <a:ext cx="10395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40" idx="1"/>
                <a:endCxn id="42" idx="3"/>
              </p:cNvCxnSpPr>
              <p:nvPr/>
            </p:nvCxnSpPr>
            <p:spPr>
              <a:xfrm>
                <a:off x="3232032" y="2582211"/>
                <a:ext cx="1148350" cy="41876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209586" y="2445139"/>
                <a:ext cx="221487" cy="797"/>
              </a:xfrm>
              <a:prstGeom prst="line">
                <a:avLst/>
              </a:prstGeom>
              <a:ln w="57150"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170365" y="1865822"/>
                <a:ext cx="0" cy="25763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81" idx="1"/>
                <a:endCxn id="41" idx="3"/>
              </p:cNvCxnSpPr>
              <p:nvPr/>
            </p:nvCxnSpPr>
            <p:spPr>
              <a:xfrm>
                <a:off x="3951167" y="2326112"/>
                <a:ext cx="1070686" cy="25609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23203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1" name="Rectangle 40"/>
              <p:cNvSpPr/>
              <p:nvPr/>
            </p:nvSpPr>
            <p:spPr>
              <a:xfrm>
                <a:off x="4623773" y="236897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42" name="Rectangle 41"/>
              <p:cNvSpPr/>
              <p:nvPr/>
            </p:nvSpPr>
            <p:spPr>
              <a:xfrm>
                <a:off x="3982303" y="2787741"/>
                <a:ext cx="398080" cy="426479"/>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81" name="Rectangle 180"/>
              <p:cNvSpPr/>
              <p:nvPr/>
            </p:nvSpPr>
            <p:spPr>
              <a:xfrm>
                <a:off x="3951167" y="2112873"/>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191" name="Straight Connector 190"/>
              <p:cNvCxnSpPr>
                <a:stCxn id="41" idx="3"/>
                <a:endCxn id="81" idx="6"/>
              </p:cNvCxnSpPr>
              <p:nvPr/>
            </p:nvCxnSpPr>
            <p:spPr>
              <a:xfrm flipV="1">
                <a:off x="5021853" y="2578508"/>
                <a:ext cx="401122" cy="370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41" idx="0"/>
              </p:cNvCxnSpPr>
              <p:nvPr/>
            </p:nvCxnSpPr>
            <p:spPr>
              <a:xfrm flipV="1">
                <a:off x="4822814" y="1927693"/>
                <a:ext cx="0" cy="44127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40" idx="0"/>
              </p:cNvCxnSpPr>
              <p:nvPr/>
            </p:nvCxnSpPr>
            <p:spPr>
              <a:xfrm flipV="1">
                <a:off x="3431073" y="2159913"/>
                <a:ext cx="0" cy="209059"/>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446259" y="3829597"/>
              <a:ext cx="2272330" cy="1372674"/>
            </a:xfrm>
            <a:prstGeom prst="ellipse">
              <a:avLst/>
            </a:prstGeom>
            <a:solidFill>
              <a:srgbClr val="C6D9F1">
                <a:alpha val="69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162" name="Group 161"/>
          <p:cNvGrpSpPr/>
          <p:nvPr/>
        </p:nvGrpSpPr>
        <p:grpSpPr>
          <a:xfrm>
            <a:off x="1892890" y="1929124"/>
            <a:ext cx="1692967" cy="1151315"/>
            <a:chOff x="870540" y="1878324"/>
            <a:chExt cx="2015222" cy="1374664"/>
          </a:xfrm>
        </p:grpSpPr>
        <p:grpSp>
          <p:nvGrpSpPr>
            <p:cNvPr id="30" name="Group 29"/>
            <p:cNvGrpSpPr/>
            <p:nvPr/>
          </p:nvGrpSpPr>
          <p:grpSpPr>
            <a:xfrm>
              <a:off x="885133" y="1911115"/>
              <a:ext cx="2000629" cy="1279050"/>
              <a:chOff x="2985603" y="1981136"/>
              <a:chExt cx="2000629" cy="1279050"/>
            </a:xfrm>
          </p:grpSpPr>
          <p:cxnSp>
            <p:nvCxnSpPr>
              <p:cNvPr id="12" name="Straight Connector 11"/>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9" name="Rectangle 8"/>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10" name="Rectangle 9"/>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58" name="Oval 57"/>
            <p:cNvSpPr/>
            <p:nvPr/>
          </p:nvSpPr>
          <p:spPr>
            <a:xfrm>
              <a:off x="870540" y="1878324"/>
              <a:ext cx="2000630" cy="1374664"/>
            </a:xfrm>
            <a:prstGeom prst="ellipse">
              <a:avLst/>
            </a:prstGeom>
            <a:solidFill>
              <a:schemeClr val="accent6">
                <a:lumMod val="40000"/>
                <a:lumOff val="60000"/>
                <a:alpha val="83000"/>
              </a:schemeClr>
            </a:solidFill>
            <a:ln>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76" name="TextBox 75"/>
          <p:cNvSpPr txBox="1"/>
          <p:nvPr/>
        </p:nvSpPr>
        <p:spPr>
          <a:xfrm>
            <a:off x="1286008" y="2689269"/>
            <a:ext cx="1129336" cy="338554"/>
          </a:xfrm>
          <a:prstGeom prst="rect">
            <a:avLst/>
          </a:prstGeom>
          <a:noFill/>
        </p:spPr>
        <p:txBody>
          <a:bodyPr wrap="none" rtlCol="0">
            <a:spAutoFit/>
          </a:bodyPr>
          <a:lstStyle/>
          <a:p>
            <a:r>
              <a:rPr lang="en-US" sz="1600" dirty="0" err="1" smtClean="0"/>
              <a:t>Aruba.EFTS</a:t>
            </a:r>
            <a:endParaRPr lang="en-US" sz="1600" dirty="0"/>
          </a:p>
        </p:txBody>
      </p:sp>
      <p:sp>
        <p:nvSpPr>
          <p:cNvPr id="78" name="TextBox 77"/>
          <p:cNvSpPr txBox="1"/>
          <p:nvPr/>
        </p:nvSpPr>
        <p:spPr>
          <a:xfrm>
            <a:off x="5097594" y="4707892"/>
            <a:ext cx="1412666" cy="338554"/>
          </a:xfrm>
          <a:prstGeom prst="rect">
            <a:avLst/>
          </a:prstGeom>
          <a:noFill/>
        </p:spPr>
        <p:txBody>
          <a:bodyPr wrap="none" rtlCol="0">
            <a:spAutoFit/>
          </a:bodyPr>
          <a:lstStyle/>
          <a:p>
            <a:r>
              <a:rPr lang="en-US" sz="1600" dirty="0" err="1" smtClean="0"/>
              <a:t>Curacao.TDMS</a:t>
            </a:r>
            <a:endParaRPr lang="en-US" sz="1600" dirty="0"/>
          </a:p>
        </p:txBody>
      </p:sp>
      <p:sp>
        <p:nvSpPr>
          <p:cNvPr id="2" name="TextBox 1"/>
          <p:cNvSpPr txBox="1"/>
          <p:nvPr/>
        </p:nvSpPr>
        <p:spPr>
          <a:xfrm>
            <a:off x="7884" y="5305671"/>
            <a:ext cx="2685726" cy="646331"/>
          </a:xfrm>
          <a:prstGeom prst="rect">
            <a:avLst/>
          </a:prstGeom>
          <a:noFill/>
        </p:spPr>
        <p:txBody>
          <a:bodyPr wrap="none" rtlCol="0">
            <a:spAutoFit/>
          </a:bodyPr>
          <a:lstStyle/>
          <a:p>
            <a:r>
              <a:rPr lang="en-US" dirty="0" smtClean="0"/>
              <a:t>The physical infrastructure</a:t>
            </a:r>
          </a:p>
          <a:p>
            <a:r>
              <a:rPr lang="en-US" dirty="0" smtClean="0"/>
              <a:t>layer</a:t>
            </a:r>
          </a:p>
        </p:txBody>
      </p:sp>
      <p:sp>
        <p:nvSpPr>
          <p:cNvPr id="84" name="TextBox 83"/>
          <p:cNvSpPr txBox="1"/>
          <p:nvPr/>
        </p:nvSpPr>
        <p:spPr>
          <a:xfrm>
            <a:off x="2752123" y="4707892"/>
            <a:ext cx="1236536" cy="338554"/>
          </a:xfrm>
          <a:prstGeom prst="rect">
            <a:avLst/>
          </a:prstGeom>
          <a:noFill/>
        </p:spPr>
        <p:txBody>
          <a:bodyPr wrap="none" rtlCol="0">
            <a:spAutoFit/>
          </a:bodyPr>
          <a:lstStyle/>
          <a:p>
            <a:r>
              <a:rPr lang="en-US" sz="1600" dirty="0" err="1" smtClean="0"/>
              <a:t>Aruba.TDMS</a:t>
            </a:r>
            <a:endParaRPr lang="en-US" sz="1600" dirty="0"/>
          </a:p>
        </p:txBody>
      </p:sp>
      <p:grpSp>
        <p:nvGrpSpPr>
          <p:cNvPr id="161" name="Group 160"/>
          <p:cNvGrpSpPr/>
          <p:nvPr/>
        </p:nvGrpSpPr>
        <p:grpSpPr>
          <a:xfrm>
            <a:off x="6642566" y="3768972"/>
            <a:ext cx="1389758" cy="1230232"/>
            <a:chOff x="6612486" y="3650064"/>
            <a:chExt cx="1558092" cy="1420032"/>
          </a:xfrm>
        </p:grpSpPr>
        <p:grpSp>
          <p:nvGrpSpPr>
            <p:cNvPr id="99" name="Group 98"/>
            <p:cNvGrpSpPr/>
            <p:nvPr/>
          </p:nvGrpSpPr>
          <p:grpSpPr>
            <a:xfrm>
              <a:off x="6612486" y="3650064"/>
              <a:ext cx="1558091" cy="1177935"/>
              <a:chOff x="3236834" y="1716448"/>
              <a:chExt cx="1558091" cy="1177935"/>
            </a:xfrm>
          </p:grpSpPr>
          <p:cxnSp>
            <p:nvCxnSpPr>
              <p:cNvPr id="100" name="Straight Connector 99"/>
              <p:cNvCxnSpPr>
                <a:stCxn id="108" idx="3"/>
                <a:endCxn id="109" idx="3"/>
              </p:cNvCxnSpPr>
              <p:nvPr/>
            </p:nvCxnSpPr>
            <p:spPr>
              <a:xfrm flipV="1">
                <a:off x="3696460" y="2031548"/>
                <a:ext cx="453096" cy="40885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239" idx="3"/>
                <a:endCxn id="108" idx="3"/>
              </p:cNvCxnSpPr>
              <p:nvPr/>
            </p:nvCxnSpPr>
            <p:spPr>
              <a:xfrm flipH="1" flipV="1">
                <a:off x="3696460" y="2440402"/>
                <a:ext cx="848457" cy="240743"/>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endCxn id="113" idx="2"/>
              </p:cNvCxnSpPr>
              <p:nvPr/>
            </p:nvCxnSpPr>
            <p:spPr>
              <a:xfrm flipH="1">
                <a:off x="3236834" y="2464093"/>
                <a:ext cx="266653" cy="381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109" idx="0"/>
              </p:cNvCxnSpPr>
              <p:nvPr/>
            </p:nvCxnSpPr>
            <p:spPr>
              <a:xfrm flipV="1">
                <a:off x="3950516" y="1716448"/>
                <a:ext cx="0" cy="101861"/>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239" idx="3"/>
                <a:endCxn id="109" idx="1"/>
              </p:cNvCxnSpPr>
              <p:nvPr/>
            </p:nvCxnSpPr>
            <p:spPr>
              <a:xfrm flipH="1" flipV="1">
                <a:off x="3751476" y="2031548"/>
                <a:ext cx="793441" cy="649597"/>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3298380" y="2227162"/>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109" name="Rectangle 108"/>
              <p:cNvSpPr/>
              <p:nvPr/>
            </p:nvSpPr>
            <p:spPr>
              <a:xfrm>
                <a:off x="3751476" y="1818308"/>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sp>
            <p:nvSpPr>
              <p:cNvPr id="239" name="Rectangle 238"/>
              <p:cNvSpPr/>
              <p:nvPr/>
            </p:nvSpPr>
            <p:spPr>
              <a:xfrm>
                <a:off x="4146837" y="2467905"/>
                <a:ext cx="398080" cy="426478"/>
              </a:xfrm>
              <a:prstGeom prst="rect">
                <a:avLst/>
              </a:prstGeom>
              <a:solidFill>
                <a:schemeClr val="tx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a:t>
                </a:r>
                <a:endParaRPr lang="en-US" sz="1600" dirty="0"/>
              </a:p>
            </p:txBody>
          </p:sp>
          <p:cxnSp>
            <p:nvCxnSpPr>
              <p:cNvPr id="250" name="Straight Connector 249"/>
              <p:cNvCxnSpPr>
                <a:stCxn id="239" idx="3"/>
              </p:cNvCxnSpPr>
              <p:nvPr/>
            </p:nvCxnSpPr>
            <p:spPr>
              <a:xfrm>
                <a:off x="4544917" y="2681145"/>
                <a:ext cx="250008" cy="0"/>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grpSp>
        <p:sp>
          <p:nvSpPr>
            <p:cNvPr id="113" name="Oval 112"/>
            <p:cNvSpPr/>
            <p:nvPr/>
          </p:nvSpPr>
          <p:spPr>
            <a:xfrm>
              <a:off x="6612486" y="3732944"/>
              <a:ext cx="1558092" cy="1337152"/>
            </a:xfrm>
            <a:prstGeom prst="ellipse">
              <a:avLst/>
            </a:prstGeom>
            <a:solidFill>
              <a:srgbClr val="C6D9F1">
                <a:alpha val="70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12" name="TextBox 111"/>
          <p:cNvSpPr txBox="1"/>
          <p:nvPr/>
        </p:nvSpPr>
        <p:spPr>
          <a:xfrm>
            <a:off x="7369649" y="4716986"/>
            <a:ext cx="1379003" cy="338554"/>
          </a:xfrm>
          <a:prstGeom prst="rect">
            <a:avLst/>
          </a:prstGeom>
          <a:noFill/>
        </p:spPr>
        <p:txBody>
          <a:bodyPr wrap="none" rtlCol="0">
            <a:spAutoFit/>
          </a:bodyPr>
          <a:lstStyle/>
          <a:p>
            <a:r>
              <a:rPr lang="en-US" sz="1600" dirty="0" err="1" smtClean="0"/>
              <a:t>Bonaire.TDMS</a:t>
            </a:r>
            <a:endParaRPr lang="en-US" sz="1600" dirty="0"/>
          </a:p>
        </p:txBody>
      </p:sp>
      <p:grpSp>
        <p:nvGrpSpPr>
          <p:cNvPr id="208" name="Group 207"/>
          <p:cNvGrpSpPr/>
          <p:nvPr/>
        </p:nvGrpSpPr>
        <p:grpSpPr>
          <a:xfrm>
            <a:off x="1297802" y="5727227"/>
            <a:ext cx="2675106" cy="890179"/>
            <a:chOff x="295692" y="5562359"/>
            <a:chExt cx="3014414" cy="890179"/>
          </a:xfrm>
        </p:grpSpPr>
        <p:grpSp>
          <p:nvGrpSpPr>
            <p:cNvPr id="44" name="Group 43"/>
            <p:cNvGrpSpPr/>
            <p:nvPr/>
          </p:nvGrpSpPr>
          <p:grpSpPr>
            <a:xfrm>
              <a:off x="295692" y="5599035"/>
              <a:ext cx="3014414" cy="853503"/>
              <a:chOff x="104188" y="5565167"/>
              <a:chExt cx="3561588" cy="853503"/>
            </a:xfrm>
          </p:grpSpPr>
          <p:sp>
            <p:nvSpPr>
              <p:cNvPr id="125" name="Oval 124"/>
              <p:cNvSpPr/>
              <p:nvPr/>
            </p:nvSpPr>
            <p:spPr>
              <a:xfrm>
                <a:off x="104188" y="5565167"/>
                <a:ext cx="3561588" cy="853503"/>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259726" y="5758758"/>
                <a:ext cx="1456187" cy="529969"/>
                <a:chOff x="3298380" y="1933558"/>
                <a:chExt cx="2124595" cy="1554083"/>
              </a:xfrm>
              <a:solidFill>
                <a:schemeClr val="bg1">
                  <a:lumMod val="75000"/>
                </a:schemeClr>
              </a:solidFill>
            </p:grpSpPr>
            <p:cxnSp>
              <p:nvCxnSpPr>
                <p:cNvPr id="115" name="Straight Connector 114"/>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4540762" y="2455382"/>
                  <a:ext cx="882213"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Rectangle 122"/>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Rectangle 123"/>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1" name="Rectangle 150"/>
            <p:cNvSpPr/>
            <p:nvPr/>
          </p:nvSpPr>
          <p:spPr>
            <a:xfrm>
              <a:off x="777277" y="5562359"/>
              <a:ext cx="644878"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grpSp>
        <p:nvGrpSpPr>
          <p:cNvPr id="209" name="Group 208"/>
          <p:cNvGrpSpPr/>
          <p:nvPr/>
        </p:nvGrpSpPr>
        <p:grpSpPr>
          <a:xfrm>
            <a:off x="3942992" y="5686477"/>
            <a:ext cx="2414868" cy="819635"/>
            <a:chOff x="3522139" y="5599035"/>
            <a:chExt cx="2414868" cy="819635"/>
          </a:xfrm>
        </p:grpSpPr>
        <p:grpSp>
          <p:nvGrpSpPr>
            <p:cNvPr id="138" name="Group 137"/>
            <p:cNvGrpSpPr/>
            <p:nvPr/>
          </p:nvGrpSpPr>
          <p:grpSpPr>
            <a:xfrm>
              <a:off x="3522139" y="5683111"/>
              <a:ext cx="2414868" cy="735559"/>
              <a:chOff x="5440875" y="5612392"/>
              <a:chExt cx="3254755" cy="806278"/>
            </a:xfrm>
          </p:grpSpPr>
          <p:sp>
            <p:nvSpPr>
              <p:cNvPr id="139" name="Oval 138"/>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0" name="Group 139"/>
              <p:cNvGrpSpPr/>
              <p:nvPr/>
            </p:nvGrpSpPr>
            <p:grpSpPr>
              <a:xfrm>
                <a:off x="6410490" y="5712003"/>
                <a:ext cx="1226871" cy="635948"/>
                <a:chOff x="3055562" y="1933558"/>
                <a:chExt cx="1790020" cy="1554083"/>
              </a:xfrm>
              <a:solidFill>
                <a:schemeClr val="bg1">
                  <a:lumMod val="75000"/>
                </a:schemeClr>
              </a:solidFill>
            </p:grpSpPr>
            <p:cxnSp>
              <p:nvCxnSpPr>
                <p:cNvPr id="141" name="Straight Connector 140"/>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9" name="Rectangle 148"/>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Rectangle 149"/>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158" name="Rectangle 157"/>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cxnSp>
        <p:nvCxnSpPr>
          <p:cNvPr id="171" name="Straight Connector 170"/>
          <p:cNvCxnSpPr>
            <a:stCxn id="81" idx="6"/>
            <a:endCxn id="113" idx="2"/>
          </p:cNvCxnSpPr>
          <p:nvPr/>
        </p:nvCxnSpPr>
        <p:spPr>
          <a:xfrm>
            <a:off x="5984994" y="4404602"/>
            <a:ext cx="657572" cy="15387"/>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6405001" y="1825157"/>
            <a:ext cx="1692967" cy="1289199"/>
            <a:chOff x="870540" y="1878324"/>
            <a:chExt cx="2015222" cy="1539296"/>
          </a:xfrm>
        </p:grpSpPr>
        <p:grpSp>
          <p:nvGrpSpPr>
            <p:cNvPr id="195" name="Group 194"/>
            <p:cNvGrpSpPr/>
            <p:nvPr/>
          </p:nvGrpSpPr>
          <p:grpSpPr>
            <a:xfrm>
              <a:off x="885133" y="1911115"/>
              <a:ext cx="2000629" cy="1506505"/>
              <a:chOff x="2985603" y="1981136"/>
              <a:chExt cx="2000629" cy="1506505"/>
            </a:xfrm>
          </p:grpSpPr>
          <p:cxnSp>
            <p:nvCxnSpPr>
              <p:cNvPr id="197" name="Straight Connector 196"/>
              <p:cNvCxnSpPr/>
              <p:nvPr/>
            </p:nvCxnSpPr>
            <p:spPr>
              <a:xfrm flipV="1">
                <a:off x="3554289" y="2454617"/>
                <a:ext cx="834073" cy="947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3971325" y="2454617"/>
                <a:ext cx="492862" cy="578115"/>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554289" y="2464094"/>
                <a:ext cx="417036" cy="568637"/>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985603" y="2445139"/>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3496669"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464187" y="1981136"/>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540762" y="2445904"/>
                <a:ext cx="445470" cy="9478"/>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V="1">
                <a:off x="3990281" y="3090359"/>
                <a:ext cx="0" cy="397282"/>
              </a:xfrm>
              <a:prstGeom prst="line">
                <a:avLst/>
              </a:pr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205" name="Rectangle 204"/>
              <p:cNvSpPr/>
              <p:nvPr/>
            </p:nvSpPr>
            <p:spPr>
              <a:xfrm>
                <a:off x="3298380"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6" name="Rectangle 205"/>
              <p:cNvSpPr/>
              <p:nvPr/>
            </p:nvSpPr>
            <p:spPr>
              <a:xfrm>
                <a:off x="4265897" y="2227162"/>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sp>
            <p:nvSpPr>
              <p:cNvPr id="207" name="Rectangle 206"/>
              <p:cNvSpPr/>
              <p:nvPr/>
            </p:nvSpPr>
            <p:spPr>
              <a:xfrm>
                <a:off x="3783264" y="2833708"/>
                <a:ext cx="398080" cy="426478"/>
              </a:xfrm>
              <a:prstGeom prst="rect">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a:t>
                </a:r>
                <a:endParaRPr lang="en-US" sz="1600" dirty="0"/>
              </a:p>
            </p:txBody>
          </p:sp>
        </p:grpSp>
        <p:sp>
          <p:nvSpPr>
            <p:cNvPr id="196" name="Oval 195"/>
            <p:cNvSpPr/>
            <p:nvPr/>
          </p:nvSpPr>
          <p:spPr>
            <a:xfrm>
              <a:off x="870540" y="1878324"/>
              <a:ext cx="2000629" cy="1440164"/>
            </a:xfrm>
            <a:prstGeom prst="ellipse">
              <a:avLst/>
            </a:prstGeom>
            <a:solidFill>
              <a:srgbClr val="FCD5B5">
                <a:alpha val="84000"/>
              </a:srgbClr>
            </a:solidFill>
            <a:ln>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212" name="Group 211"/>
          <p:cNvGrpSpPr/>
          <p:nvPr/>
        </p:nvGrpSpPr>
        <p:grpSpPr>
          <a:xfrm>
            <a:off x="6324810" y="5628837"/>
            <a:ext cx="2414868" cy="819635"/>
            <a:chOff x="3522139" y="5599035"/>
            <a:chExt cx="2414868" cy="819635"/>
          </a:xfrm>
        </p:grpSpPr>
        <p:grpSp>
          <p:nvGrpSpPr>
            <p:cNvPr id="213" name="Group 212"/>
            <p:cNvGrpSpPr/>
            <p:nvPr/>
          </p:nvGrpSpPr>
          <p:grpSpPr>
            <a:xfrm>
              <a:off x="3522139" y="5683111"/>
              <a:ext cx="2414868" cy="735559"/>
              <a:chOff x="5440875" y="5612392"/>
              <a:chExt cx="3254755" cy="806278"/>
            </a:xfrm>
          </p:grpSpPr>
          <p:sp>
            <p:nvSpPr>
              <p:cNvPr id="215" name="Oval 214"/>
              <p:cNvSpPr/>
              <p:nvPr/>
            </p:nvSpPr>
            <p:spPr>
              <a:xfrm>
                <a:off x="5440875" y="5612392"/>
                <a:ext cx="3254755" cy="806278"/>
              </a:xfrm>
              <a:prstGeom prst="ellipse">
                <a:avLst/>
              </a:prstGeom>
              <a:solidFill>
                <a:schemeClr val="bg1">
                  <a:lumMod val="85000"/>
                </a:schemeClr>
              </a:solidFill>
              <a:ln>
                <a:solidFill>
                  <a:schemeClr val="tx1"/>
                </a:solidFill>
                <a:prstDash val="dash"/>
              </a:ln>
              <a:effectLst>
                <a:softEdge rad="127000"/>
              </a:effectLst>
              <a:scene3d>
                <a:camera prst="orthographicFront">
                  <a:rot lat="0" lon="0" rev="0"/>
                </a:camera>
                <a:lightRig rig="flat" dir="tl">
                  <a:rot lat="0" lon="0" rev="6360000"/>
                </a:lightRig>
              </a:scene3d>
              <a:sp3d prstMaterial="fla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6" name="Group 215"/>
              <p:cNvGrpSpPr/>
              <p:nvPr/>
            </p:nvGrpSpPr>
            <p:grpSpPr>
              <a:xfrm>
                <a:off x="6410490" y="5712003"/>
                <a:ext cx="1226871" cy="635948"/>
                <a:chOff x="3055562" y="1933558"/>
                <a:chExt cx="1790020" cy="1554083"/>
              </a:xfrm>
              <a:solidFill>
                <a:schemeClr val="bg1">
                  <a:lumMod val="75000"/>
                </a:schemeClr>
              </a:solidFill>
            </p:grpSpPr>
            <p:cxnSp>
              <p:nvCxnSpPr>
                <p:cNvPr id="217" name="Straight Connector 216"/>
                <p:cNvCxnSpPr/>
                <p:nvPr/>
              </p:nvCxnSpPr>
              <p:spPr>
                <a:xfrm flipV="1">
                  <a:off x="3554289" y="2454617"/>
                  <a:ext cx="834073" cy="947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3971325" y="2454617"/>
                  <a:ext cx="492862" cy="578115"/>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554289" y="2464094"/>
                  <a:ext cx="417036" cy="568637"/>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3496669"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4464187" y="1933558"/>
                  <a:ext cx="0" cy="444860"/>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055562" y="2464094"/>
                  <a:ext cx="1790020" cy="8712"/>
                </a:xfrm>
                <a:prstGeom prst="line">
                  <a:avLst/>
                </a:prstGeom>
                <a:grpFill/>
                <a:ln w="285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V="1">
                  <a:off x="3990281" y="3090359"/>
                  <a:ext cx="0" cy="397282"/>
                </a:xfrm>
                <a:prstGeom prst="line">
                  <a:avLst/>
                </a:prstGeom>
                <a:grpFill/>
                <a:ln w="285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24" name="Rectangle 223"/>
                <p:cNvSpPr/>
                <p:nvPr/>
              </p:nvSpPr>
              <p:spPr>
                <a:xfrm>
                  <a:off x="3298380"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Rectangle 224"/>
                <p:cNvSpPr/>
                <p:nvPr/>
              </p:nvSpPr>
              <p:spPr>
                <a:xfrm>
                  <a:off x="4265897" y="2227162"/>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6" name="Rectangle 225"/>
                <p:cNvSpPr/>
                <p:nvPr/>
              </p:nvSpPr>
              <p:spPr>
                <a:xfrm>
                  <a:off x="3783264" y="2833708"/>
                  <a:ext cx="398080" cy="426478"/>
                </a:xfrm>
                <a:prstGeom prst="rect">
                  <a:avLst/>
                </a:prstGeom>
                <a:grpFill/>
                <a:ln w="9525" cmpd="sng">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14" name="Rectangle 213"/>
            <p:cNvSpPr/>
            <p:nvPr/>
          </p:nvSpPr>
          <p:spPr>
            <a:xfrm>
              <a:off x="3653364" y="5599035"/>
              <a:ext cx="491337" cy="311428"/>
            </a:xfrm>
            <a:prstGeom prst="rect">
              <a:avLst/>
            </a:prstGeom>
            <a:solidFill>
              <a:schemeClr val="bg1">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NRM</a:t>
              </a:r>
              <a:endParaRPr lang="en-US" sz="1200" dirty="0"/>
            </a:p>
          </p:txBody>
        </p:sp>
      </p:grpSp>
      <p:sp>
        <p:nvSpPr>
          <p:cNvPr id="265" name="TextBox 264"/>
          <p:cNvSpPr txBox="1"/>
          <p:nvPr/>
        </p:nvSpPr>
        <p:spPr>
          <a:xfrm>
            <a:off x="52696" y="4099694"/>
            <a:ext cx="1776711" cy="646331"/>
          </a:xfrm>
          <a:prstGeom prst="rect">
            <a:avLst/>
          </a:prstGeom>
          <a:noFill/>
        </p:spPr>
        <p:txBody>
          <a:bodyPr wrap="none" rtlCol="0">
            <a:spAutoFit/>
          </a:bodyPr>
          <a:lstStyle/>
          <a:p>
            <a:r>
              <a:rPr lang="en-US" dirty="0" smtClean="0"/>
              <a:t>The “TDMS” </a:t>
            </a:r>
          </a:p>
          <a:p>
            <a:r>
              <a:rPr lang="en-US" dirty="0" smtClean="0"/>
              <a:t>NSI service layer</a:t>
            </a:r>
          </a:p>
        </p:txBody>
      </p:sp>
      <p:sp>
        <p:nvSpPr>
          <p:cNvPr id="266" name="TextBox 265"/>
          <p:cNvSpPr txBox="1"/>
          <p:nvPr/>
        </p:nvSpPr>
        <p:spPr>
          <a:xfrm>
            <a:off x="81829" y="2080430"/>
            <a:ext cx="1776711" cy="646331"/>
          </a:xfrm>
          <a:prstGeom prst="rect">
            <a:avLst/>
          </a:prstGeom>
          <a:noFill/>
        </p:spPr>
        <p:txBody>
          <a:bodyPr wrap="none" rtlCol="0">
            <a:spAutoFit/>
          </a:bodyPr>
          <a:lstStyle/>
          <a:p>
            <a:r>
              <a:rPr lang="en-US" dirty="0" smtClean="0"/>
              <a:t>The “EFTS” </a:t>
            </a:r>
          </a:p>
          <a:p>
            <a:r>
              <a:rPr lang="en-US" dirty="0" smtClean="0"/>
              <a:t>NSI service layer</a:t>
            </a:r>
          </a:p>
        </p:txBody>
      </p:sp>
      <p:sp>
        <p:nvSpPr>
          <p:cNvPr id="279" name="TextBox 278"/>
          <p:cNvSpPr txBox="1"/>
          <p:nvPr/>
        </p:nvSpPr>
        <p:spPr>
          <a:xfrm>
            <a:off x="2114976" y="6374977"/>
            <a:ext cx="688810" cy="338554"/>
          </a:xfrm>
          <a:prstGeom prst="rect">
            <a:avLst/>
          </a:prstGeom>
          <a:noFill/>
        </p:spPr>
        <p:txBody>
          <a:bodyPr wrap="none" rtlCol="0">
            <a:spAutoFit/>
          </a:bodyPr>
          <a:lstStyle/>
          <a:p>
            <a:r>
              <a:rPr lang="en-US" sz="1600" dirty="0" smtClean="0"/>
              <a:t>Aruba</a:t>
            </a:r>
            <a:endParaRPr lang="en-US" sz="1600" dirty="0"/>
          </a:p>
        </p:txBody>
      </p:sp>
      <p:sp>
        <p:nvSpPr>
          <p:cNvPr id="280" name="TextBox 279"/>
          <p:cNvSpPr txBox="1"/>
          <p:nvPr/>
        </p:nvSpPr>
        <p:spPr>
          <a:xfrm>
            <a:off x="7105340" y="6336835"/>
            <a:ext cx="831277" cy="338554"/>
          </a:xfrm>
          <a:prstGeom prst="rect">
            <a:avLst/>
          </a:prstGeom>
          <a:noFill/>
        </p:spPr>
        <p:txBody>
          <a:bodyPr wrap="none" rtlCol="0">
            <a:spAutoFit/>
          </a:bodyPr>
          <a:lstStyle/>
          <a:p>
            <a:r>
              <a:rPr lang="en-US" sz="1600" dirty="0" smtClean="0"/>
              <a:t>Bonaire</a:t>
            </a:r>
            <a:endParaRPr lang="en-US" sz="1600" dirty="0"/>
          </a:p>
        </p:txBody>
      </p:sp>
      <p:sp>
        <p:nvSpPr>
          <p:cNvPr id="281" name="TextBox 280"/>
          <p:cNvSpPr txBox="1"/>
          <p:nvPr/>
        </p:nvSpPr>
        <p:spPr>
          <a:xfrm>
            <a:off x="4741400" y="6356682"/>
            <a:ext cx="864940" cy="338554"/>
          </a:xfrm>
          <a:prstGeom prst="rect">
            <a:avLst/>
          </a:prstGeom>
          <a:noFill/>
        </p:spPr>
        <p:txBody>
          <a:bodyPr wrap="none" rtlCol="0">
            <a:spAutoFit/>
          </a:bodyPr>
          <a:lstStyle/>
          <a:p>
            <a:r>
              <a:rPr lang="en-US" sz="1600" dirty="0" smtClean="0"/>
              <a:t>Curacao</a:t>
            </a:r>
            <a:endParaRPr lang="en-US" sz="1600" dirty="0"/>
          </a:p>
        </p:txBody>
      </p:sp>
      <p:sp>
        <p:nvSpPr>
          <p:cNvPr id="291" name="Oval 290"/>
          <p:cNvSpPr/>
          <p:nvPr/>
        </p:nvSpPr>
        <p:spPr>
          <a:xfrm>
            <a:off x="3478218" y="2289321"/>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Oval 291"/>
          <p:cNvSpPr/>
          <p:nvPr/>
        </p:nvSpPr>
        <p:spPr>
          <a:xfrm>
            <a:off x="3093472" y="195217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2279384" y="193547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1884224" y="230116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2691541" y="2984966"/>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6389921" y="2204494"/>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7222146" y="3789566"/>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4886715" y="489397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5931174" y="435839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0" name="Oval 299"/>
          <p:cNvSpPr/>
          <p:nvPr/>
        </p:nvSpPr>
        <p:spPr>
          <a:xfrm>
            <a:off x="4877868" y="3750809"/>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1" name="Oval 300"/>
          <p:cNvSpPr/>
          <p:nvPr/>
        </p:nvSpPr>
        <p:spPr>
          <a:xfrm>
            <a:off x="4074217" y="435467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9" name="Oval 308"/>
          <p:cNvSpPr/>
          <p:nvPr/>
        </p:nvSpPr>
        <p:spPr>
          <a:xfrm>
            <a:off x="7941302" y="4552112"/>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0" name="Oval 309"/>
          <p:cNvSpPr/>
          <p:nvPr/>
        </p:nvSpPr>
        <p:spPr>
          <a:xfrm>
            <a:off x="6620807" y="4368794"/>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Oval 310"/>
          <p:cNvSpPr/>
          <p:nvPr/>
        </p:nvSpPr>
        <p:spPr>
          <a:xfrm>
            <a:off x="7994877" y="218926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7601646"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3" name="Oval 312"/>
          <p:cNvSpPr/>
          <p:nvPr/>
        </p:nvSpPr>
        <p:spPr>
          <a:xfrm>
            <a:off x="6791495" y="1846947"/>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Oval 313"/>
          <p:cNvSpPr/>
          <p:nvPr/>
        </p:nvSpPr>
        <p:spPr>
          <a:xfrm>
            <a:off x="7207203" y="2975208"/>
            <a:ext cx="107639" cy="105231"/>
          </a:xfrm>
          <a:prstGeom prst="ellipse">
            <a:avLst/>
          </a:prstGeom>
          <a:solidFill>
            <a:srgbClr val="E46C0A"/>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p:cNvSpPr txBox="1"/>
          <p:nvPr/>
        </p:nvSpPr>
        <p:spPr>
          <a:xfrm>
            <a:off x="7462790" y="2557484"/>
            <a:ext cx="1271802" cy="338554"/>
          </a:xfrm>
          <a:prstGeom prst="rect">
            <a:avLst/>
          </a:prstGeom>
          <a:noFill/>
        </p:spPr>
        <p:txBody>
          <a:bodyPr wrap="none" rtlCol="0">
            <a:spAutoFit/>
          </a:bodyPr>
          <a:lstStyle/>
          <a:p>
            <a:r>
              <a:rPr lang="en-US" sz="1600" dirty="0" err="1" smtClean="0"/>
              <a:t>Bonaire.EFTS</a:t>
            </a:r>
            <a:endParaRPr lang="en-US" sz="1600" dirty="0"/>
          </a:p>
        </p:txBody>
      </p:sp>
      <p:grpSp>
        <p:nvGrpSpPr>
          <p:cNvPr id="152" name="Group 151"/>
          <p:cNvGrpSpPr/>
          <p:nvPr/>
        </p:nvGrpSpPr>
        <p:grpSpPr>
          <a:xfrm>
            <a:off x="7097857" y="3116247"/>
            <a:ext cx="352233" cy="670927"/>
            <a:chOff x="7809957" y="3817819"/>
            <a:chExt cx="398080" cy="882910"/>
          </a:xfrm>
        </p:grpSpPr>
        <p:cxnSp>
          <p:nvCxnSpPr>
            <p:cNvPr id="153" name="Straight Connector 152"/>
            <p:cNvCxnSpPr>
              <a:endCxn id="166" idx="0"/>
            </p:cNvCxnSpPr>
            <p:nvPr/>
          </p:nvCxnSpPr>
          <p:spPr>
            <a:xfrm flipH="1">
              <a:off x="8008998" y="3817819"/>
              <a:ext cx="750" cy="263107"/>
            </a:xfrm>
            <a:prstGeom prst="line">
              <a:avLst/>
            </a:prstGeom>
            <a:ln w="57150" cmpd="sng">
              <a:solidFill>
                <a:srgbClr val="F79646"/>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a:stCxn id="166" idx="3"/>
            </p:cNvCxnSpPr>
            <p:nvPr/>
          </p:nvCxnSpPr>
          <p:spPr>
            <a:xfrm>
              <a:off x="8008998" y="4431586"/>
              <a:ext cx="2251" cy="269143"/>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66" name="Isosceles Triangle 165"/>
            <p:cNvSpPr/>
            <p:nvPr/>
          </p:nvSpPr>
          <p:spPr>
            <a:xfrm>
              <a:off x="7809957" y="4080926"/>
              <a:ext cx="398080" cy="350660"/>
            </a:xfrm>
            <a:prstGeom prst="triangle">
              <a:avLst/>
            </a:prstGeom>
            <a:gradFill>
              <a:gsLst>
                <a:gs pos="0">
                  <a:schemeClr val="accent1">
                    <a:tint val="100000"/>
                    <a:shade val="100000"/>
                    <a:satMod val="130000"/>
                  </a:schemeClr>
                </a:gs>
                <a:gs pos="59000">
                  <a:schemeClr val="accent6"/>
                </a:gs>
              </a:gsLst>
            </a:gra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7" name="Group 166"/>
          <p:cNvGrpSpPr/>
          <p:nvPr/>
        </p:nvGrpSpPr>
        <p:grpSpPr>
          <a:xfrm flipV="1">
            <a:off x="2575107" y="3090198"/>
            <a:ext cx="328632" cy="814945"/>
            <a:chOff x="8281525" y="3916342"/>
            <a:chExt cx="398080" cy="983010"/>
          </a:xfrm>
        </p:grpSpPr>
        <p:cxnSp>
          <p:nvCxnSpPr>
            <p:cNvPr id="168" name="Straight Connector 167"/>
            <p:cNvCxnSpPr>
              <a:stCxn id="170" idx="3"/>
              <a:endCxn id="295" idx="4"/>
            </p:cNvCxnSpPr>
            <p:nvPr/>
          </p:nvCxnSpPr>
          <p:spPr>
            <a:xfrm>
              <a:off x="8480565" y="4531099"/>
              <a:ext cx="7193" cy="368253"/>
            </a:xfrm>
            <a:prstGeom prst="line">
              <a:avLst/>
            </a:prstGeom>
            <a:ln w="57150" cmpd="sng">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235" idx="0"/>
              <a:endCxn id="170" idx="0"/>
            </p:cNvCxnSpPr>
            <p:nvPr/>
          </p:nvCxnSpPr>
          <p:spPr>
            <a:xfrm flipH="1">
              <a:off x="8480565" y="3916342"/>
              <a:ext cx="7193" cy="264095"/>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70" name="Isosceles Triangle 169"/>
            <p:cNvSpPr/>
            <p:nvPr/>
          </p:nvSpPr>
          <p:spPr>
            <a:xfrm>
              <a:off x="8281525" y="4180438"/>
              <a:ext cx="398080" cy="350660"/>
            </a:xfrm>
            <a:prstGeom prst="triangle">
              <a:avLst/>
            </a:prstGeom>
            <a:gradFill>
              <a:gsLst>
                <a:gs pos="0">
                  <a:schemeClr val="accent6"/>
                </a:gs>
                <a:gs pos="59000">
                  <a:schemeClr val="tx2">
                    <a:lumMod val="60000"/>
                    <a:lumOff val="40000"/>
                  </a:schemeClr>
                </a:gs>
              </a:gsLst>
            </a:gra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74" name="TextBox 173"/>
          <p:cNvSpPr txBox="1"/>
          <p:nvPr/>
        </p:nvSpPr>
        <p:spPr>
          <a:xfrm>
            <a:off x="1503377" y="2133633"/>
            <a:ext cx="435223" cy="369332"/>
          </a:xfrm>
          <a:prstGeom prst="rect">
            <a:avLst/>
          </a:prstGeom>
          <a:noFill/>
        </p:spPr>
        <p:txBody>
          <a:bodyPr wrap="none" rtlCol="0">
            <a:spAutoFit/>
          </a:bodyPr>
          <a:lstStyle/>
          <a:p>
            <a:r>
              <a:rPr lang="en-US" dirty="0" smtClean="0"/>
              <a:t>A1</a:t>
            </a:r>
            <a:endParaRPr lang="en-US" dirty="0"/>
          </a:p>
        </p:txBody>
      </p:sp>
      <p:sp>
        <p:nvSpPr>
          <p:cNvPr id="175" name="TextBox 174"/>
          <p:cNvSpPr txBox="1"/>
          <p:nvPr/>
        </p:nvSpPr>
        <p:spPr>
          <a:xfrm>
            <a:off x="3100521" y="4054091"/>
            <a:ext cx="407721" cy="369332"/>
          </a:xfrm>
          <a:prstGeom prst="rect">
            <a:avLst/>
          </a:prstGeom>
          <a:noFill/>
        </p:spPr>
        <p:txBody>
          <a:bodyPr wrap="none" rtlCol="0">
            <a:spAutoFit/>
          </a:bodyPr>
          <a:lstStyle/>
          <a:p>
            <a:r>
              <a:rPr lang="en-US" dirty="0"/>
              <a:t>S</a:t>
            </a:r>
            <a:r>
              <a:rPr lang="en-US" dirty="0" smtClean="0"/>
              <a:t>1</a:t>
            </a:r>
            <a:endParaRPr lang="en-US" dirty="0"/>
          </a:p>
        </p:txBody>
      </p:sp>
      <p:sp>
        <p:nvSpPr>
          <p:cNvPr id="176" name="TextBox 175"/>
          <p:cNvSpPr txBox="1"/>
          <p:nvPr/>
        </p:nvSpPr>
        <p:spPr>
          <a:xfrm>
            <a:off x="2817466" y="3671374"/>
            <a:ext cx="407721" cy="369332"/>
          </a:xfrm>
          <a:prstGeom prst="rect">
            <a:avLst/>
          </a:prstGeom>
          <a:noFill/>
        </p:spPr>
        <p:txBody>
          <a:bodyPr wrap="none" rtlCol="0">
            <a:spAutoFit/>
          </a:bodyPr>
          <a:lstStyle/>
          <a:p>
            <a:r>
              <a:rPr lang="en-US" dirty="0" smtClean="0"/>
              <a:t>S</a:t>
            </a:r>
            <a:r>
              <a:rPr lang="en-US" dirty="0"/>
              <a:t>2</a:t>
            </a:r>
          </a:p>
        </p:txBody>
      </p:sp>
      <p:sp>
        <p:nvSpPr>
          <p:cNvPr id="177" name="TextBox 176"/>
          <p:cNvSpPr txBox="1"/>
          <p:nvPr/>
        </p:nvSpPr>
        <p:spPr>
          <a:xfrm>
            <a:off x="5910739" y="4061165"/>
            <a:ext cx="407721" cy="369332"/>
          </a:xfrm>
          <a:prstGeom prst="rect">
            <a:avLst/>
          </a:prstGeom>
          <a:noFill/>
        </p:spPr>
        <p:txBody>
          <a:bodyPr wrap="none" rtlCol="0">
            <a:spAutoFit/>
          </a:bodyPr>
          <a:lstStyle/>
          <a:p>
            <a:r>
              <a:rPr lang="en-US" dirty="0" smtClean="0"/>
              <a:t>S4</a:t>
            </a:r>
            <a:endParaRPr lang="en-US" dirty="0"/>
          </a:p>
        </p:txBody>
      </p:sp>
      <p:sp>
        <p:nvSpPr>
          <p:cNvPr id="178" name="TextBox 177"/>
          <p:cNvSpPr txBox="1"/>
          <p:nvPr/>
        </p:nvSpPr>
        <p:spPr>
          <a:xfrm>
            <a:off x="6318460" y="4060462"/>
            <a:ext cx="407721" cy="369332"/>
          </a:xfrm>
          <a:prstGeom prst="rect">
            <a:avLst/>
          </a:prstGeom>
          <a:noFill/>
        </p:spPr>
        <p:txBody>
          <a:bodyPr wrap="none" rtlCol="0">
            <a:spAutoFit/>
          </a:bodyPr>
          <a:lstStyle/>
          <a:p>
            <a:r>
              <a:rPr lang="en-US" dirty="0" smtClean="0"/>
              <a:t>S5</a:t>
            </a:r>
            <a:endParaRPr lang="en-US" dirty="0"/>
          </a:p>
        </p:txBody>
      </p:sp>
      <p:sp>
        <p:nvSpPr>
          <p:cNvPr id="179" name="TextBox 178"/>
          <p:cNvSpPr txBox="1"/>
          <p:nvPr/>
        </p:nvSpPr>
        <p:spPr>
          <a:xfrm>
            <a:off x="3592787" y="2135273"/>
            <a:ext cx="435223" cy="369332"/>
          </a:xfrm>
          <a:prstGeom prst="rect">
            <a:avLst/>
          </a:prstGeom>
          <a:noFill/>
        </p:spPr>
        <p:txBody>
          <a:bodyPr wrap="none" rtlCol="0">
            <a:spAutoFit/>
          </a:bodyPr>
          <a:lstStyle/>
          <a:p>
            <a:r>
              <a:rPr lang="en-US" dirty="0" smtClean="0"/>
              <a:t>A2</a:t>
            </a:r>
            <a:endParaRPr lang="en-US" dirty="0"/>
          </a:p>
        </p:txBody>
      </p:sp>
      <p:sp>
        <p:nvSpPr>
          <p:cNvPr id="180" name="TextBox 179"/>
          <p:cNvSpPr txBox="1"/>
          <p:nvPr/>
        </p:nvSpPr>
        <p:spPr>
          <a:xfrm>
            <a:off x="5973591" y="2052518"/>
            <a:ext cx="427220" cy="369332"/>
          </a:xfrm>
          <a:prstGeom prst="rect">
            <a:avLst/>
          </a:prstGeom>
          <a:noFill/>
        </p:spPr>
        <p:txBody>
          <a:bodyPr wrap="none" rtlCol="0">
            <a:spAutoFit/>
          </a:bodyPr>
          <a:lstStyle/>
          <a:p>
            <a:r>
              <a:rPr lang="en-US" dirty="0" smtClean="0"/>
              <a:t>B1</a:t>
            </a:r>
            <a:endParaRPr lang="en-US" dirty="0"/>
          </a:p>
        </p:txBody>
      </p:sp>
      <p:sp>
        <p:nvSpPr>
          <p:cNvPr id="182" name="TextBox 181"/>
          <p:cNvSpPr txBox="1"/>
          <p:nvPr/>
        </p:nvSpPr>
        <p:spPr>
          <a:xfrm>
            <a:off x="8157805" y="2053962"/>
            <a:ext cx="427220" cy="369332"/>
          </a:xfrm>
          <a:prstGeom prst="rect">
            <a:avLst/>
          </a:prstGeom>
          <a:noFill/>
        </p:spPr>
        <p:txBody>
          <a:bodyPr wrap="none" rtlCol="0">
            <a:spAutoFit/>
          </a:bodyPr>
          <a:lstStyle/>
          <a:p>
            <a:r>
              <a:rPr lang="en-US" dirty="0" smtClean="0"/>
              <a:t>B2</a:t>
            </a:r>
            <a:endParaRPr lang="en-US" dirty="0"/>
          </a:p>
        </p:txBody>
      </p:sp>
      <p:sp>
        <p:nvSpPr>
          <p:cNvPr id="183" name="Oval 182"/>
          <p:cNvSpPr/>
          <p:nvPr/>
        </p:nvSpPr>
        <p:spPr>
          <a:xfrm>
            <a:off x="3129621" y="4358783"/>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5" name="Straight Connector 184"/>
          <p:cNvCxnSpPr>
            <a:stCxn id="183" idx="6"/>
            <a:endCxn id="301" idx="2"/>
          </p:cNvCxnSpPr>
          <p:nvPr/>
        </p:nvCxnSpPr>
        <p:spPr>
          <a:xfrm flipV="1">
            <a:off x="3237260" y="4407288"/>
            <a:ext cx="836957" cy="4111"/>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90" name="TextBox 189"/>
          <p:cNvSpPr txBox="1"/>
          <p:nvPr/>
        </p:nvSpPr>
        <p:spPr>
          <a:xfrm>
            <a:off x="2720763" y="2997361"/>
            <a:ext cx="435223" cy="369332"/>
          </a:xfrm>
          <a:prstGeom prst="rect">
            <a:avLst/>
          </a:prstGeom>
          <a:noFill/>
        </p:spPr>
        <p:txBody>
          <a:bodyPr wrap="none" rtlCol="0">
            <a:spAutoFit/>
          </a:bodyPr>
          <a:lstStyle/>
          <a:p>
            <a:r>
              <a:rPr lang="en-US" dirty="0" smtClean="0"/>
              <a:t>A3</a:t>
            </a:r>
            <a:endParaRPr lang="en-US" dirty="0"/>
          </a:p>
        </p:txBody>
      </p:sp>
      <p:sp>
        <p:nvSpPr>
          <p:cNvPr id="192" name="TextBox 191"/>
          <p:cNvSpPr txBox="1"/>
          <p:nvPr/>
        </p:nvSpPr>
        <p:spPr>
          <a:xfrm>
            <a:off x="6724784" y="2933861"/>
            <a:ext cx="478756" cy="369332"/>
          </a:xfrm>
          <a:prstGeom prst="rect">
            <a:avLst/>
          </a:prstGeom>
          <a:noFill/>
        </p:spPr>
        <p:txBody>
          <a:bodyPr wrap="square" rtlCol="0">
            <a:spAutoFit/>
          </a:bodyPr>
          <a:lstStyle/>
          <a:p>
            <a:r>
              <a:rPr lang="en-US" dirty="0"/>
              <a:t>B</a:t>
            </a:r>
            <a:r>
              <a:rPr lang="en-US" dirty="0" smtClean="0"/>
              <a:t>3</a:t>
            </a:r>
            <a:endParaRPr lang="en-US" dirty="0"/>
          </a:p>
        </p:txBody>
      </p:sp>
      <p:sp>
        <p:nvSpPr>
          <p:cNvPr id="272" name="TextBox 271"/>
          <p:cNvSpPr txBox="1"/>
          <p:nvPr/>
        </p:nvSpPr>
        <p:spPr>
          <a:xfrm>
            <a:off x="3734934" y="4060462"/>
            <a:ext cx="407721" cy="369332"/>
          </a:xfrm>
          <a:prstGeom prst="rect">
            <a:avLst/>
          </a:prstGeom>
          <a:noFill/>
        </p:spPr>
        <p:txBody>
          <a:bodyPr wrap="none" rtlCol="0">
            <a:spAutoFit/>
          </a:bodyPr>
          <a:lstStyle/>
          <a:p>
            <a:r>
              <a:rPr lang="en-US" dirty="0" smtClean="0"/>
              <a:t>S3</a:t>
            </a:r>
            <a:endParaRPr lang="en-US" dirty="0"/>
          </a:p>
        </p:txBody>
      </p:sp>
      <p:sp>
        <p:nvSpPr>
          <p:cNvPr id="273" name="TextBox 272"/>
          <p:cNvSpPr txBox="1"/>
          <p:nvPr/>
        </p:nvSpPr>
        <p:spPr>
          <a:xfrm>
            <a:off x="6861383" y="3559464"/>
            <a:ext cx="407721" cy="369332"/>
          </a:xfrm>
          <a:prstGeom prst="rect">
            <a:avLst/>
          </a:prstGeom>
          <a:noFill/>
        </p:spPr>
        <p:txBody>
          <a:bodyPr wrap="none" rtlCol="0">
            <a:spAutoFit/>
          </a:bodyPr>
          <a:lstStyle/>
          <a:p>
            <a:r>
              <a:rPr lang="en-US" dirty="0" smtClean="0"/>
              <a:t>S6</a:t>
            </a:r>
            <a:endParaRPr lang="en-US" dirty="0"/>
          </a:p>
        </p:txBody>
      </p:sp>
      <p:sp>
        <p:nvSpPr>
          <p:cNvPr id="276" name="TextBox 275"/>
          <p:cNvSpPr txBox="1"/>
          <p:nvPr/>
        </p:nvSpPr>
        <p:spPr>
          <a:xfrm>
            <a:off x="3365837" y="2617903"/>
            <a:ext cx="3100358" cy="1200329"/>
          </a:xfrm>
          <a:prstGeom prst="rect">
            <a:avLst/>
          </a:prstGeom>
          <a:noFill/>
        </p:spPr>
        <p:txBody>
          <a:bodyPr wrap="square" rtlCol="0">
            <a:spAutoFit/>
          </a:bodyPr>
          <a:lstStyle/>
          <a:p>
            <a:pPr algn="ctr"/>
            <a:r>
              <a:rPr lang="en-US" dirty="0" smtClean="0"/>
              <a:t>Static engineered GFP adaptation, but announced as SDP with no technical specifics </a:t>
            </a:r>
            <a:endParaRPr lang="en-US" dirty="0"/>
          </a:p>
        </p:txBody>
      </p:sp>
      <p:cxnSp>
        <p:nvCxnSpPr>
          <p:cNvPr id="278" name="Straight Arrow Connector 277"/>
          <p:cNvCxnSpPr>
            <a:stCxn id="276" idx="3"/>
            <a:endCxn id="166" idx="1"/>
          </p:cNvCxnSpPr>
          <p:nvPr/>
        </p:nvCxnSpPr>
        <p:spPr>
          <a:xfrm>
            <a:off x="6466195" y="3218068"/>
            <a:ext cx="719720" cy="2313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p:cNvCxnSpPr>
            <a:stCxn id="276" idx="1"/>
            <a:endCxn id="170" idx="4"/>
          </p:cNvCxnSpPr>
          <p:nvPr/>
        </p:nvCxnSpPr>
        <p:spPr>
          <a:xfrm flipH="1">
            <a:off x="2903739" y="3218068"/>
            <a:ext cx="462098" cy="1774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a:off x="1546237" y="3163669"/>
            <a:ext cx="891252" cy="646331"/>
          </a:xfrm>
          <a:prstGeom prst="rect">
            <a:avLst/>
          </a:prstGeom>
          <a:noFill/>
        </p:spPr>
        <p:txBody>
          <a:bodyPr wrap="none" rtlCol="0">
            <a:spAutoFit/>
          </a:bodyPr>
          <a:lstStyle/>
          <a:p>
            <a:pPr algn="r"/>
            <a:r>
              <a:rPr lang="en-US" b="1" dirty="0" smtClean="0">
                <a:solidFill>
                  <a:srgbClr val="FF0000"/>
                </a:solidFill>
              </a:rPr>
              <a:t>SDP</a:t>
            </a:r>
          </a:p>
          <a:p>
            <a:pPr algn="r"/>
            <a:r>
              <a:rPr lang="en-US" b="1" dirty="0" smtClean="0">
                <a:solidFill>
                  <a:srgbClr val="FF0000"/>
                </a:solidFill>
              </a:rPr>
              <a:t>(A3,S2)</a:t>
            </a:r>
            <a:endParaRPr lang="en-US" b="1" dirty="0">
              <a:solidFill>
                <a:srgbClr val="FF0000"/>
              </a:solidFill>
            </a:endParaRPr>
          </a:p>
        </p:txBody>
      </p:sp>
      <p:sp>
        <p:nvSpPr>
          <p:cNvPr id="184" name="TextBox 183"/>
          <p:cNvSpPr txBox="1"/>
          <p:nvPr/>
        </p:nvSpPr>
        <p:spPr>
          <a:xfrm>
            <a:off x="7601646" y="3090197"/>
            <a:ext cx="895197" cy="646331"/>
          </a:xfrm>
          <a:prstGeom prst="rect">
            <a:avLst/>
          </a:prstGeom>
          <a:noFill/>
        </p:spPr>
        <p:txBody>
          <a:bodyPr wrap="none" rtlCol="0">
            <a:spAutoFit/>
          </a:bodyPr>
          <a:lstStyle/>
          <a:p>
            <a:r>
              <a:rPr lang="en-US" b="1" dirty="0" smtClean="0">
                <a:solidFill>
                  <a:srgbClr val="FF0000"/>
                </a:solidFill>
              </a:rPr>
              <a:t>SDP</a:t>
            </a:r>
          </a:p>
          <a:p>
            <a:r>
              <a:rPr lang="en-US" b="1" dirty="0" smtClean="0">
                <a:solidFill>
                  <a:srgbClr val="FF0000"/>
                </a:solidFill>
              </a:rPr>
              <a:t>(S6,B3)</a:t>
            </a:r>
            <a:endParaRPr lang="en-US" b="1" dirty="0">
              <a:solidFill>
                <a:srgbClr val="FF0000"/>
              </a:solidFill>
            </a:endParaRPr>
          </a:p>
        </p:txBody>
      </p:sp>
      <p:sp>
        <p:nvSpPr>
          <p:cNvPr id="188" name="TextBox 187"/>
          <p:cNvSpPr txBox="1"/>
          <p:nvPr/>
        </p:nvSpPr>
        <p:spPr>
          <a:xfrm>
            <a:off x="6038813" y="4368794"/>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
        <p:nvSpPr>
          <p:cNvPr id="189" name="TextBox 188"/>
          <p:cNvSpPr txBox="1"/>
          <p:nvPr/>
        </p:nvSpPr>
        <p:spPr>
          <a:xfrm>
            <a:off x="3380856" y="4373054"/>
            <a:ext cx="562136" cy="369332"/>
          </a:xfrm>
          <a:prstGeom prst="rect">
            <a:avLst/>
          </a:prstGeom>
          <a:noFill/>
        </p:spPr>
        <p:txBody>
          <a:bodyPr wrap="none" rtlCol="0">
            <a:spAutoFit/>
          </a:bodyPr>
          <a:lstStyle/>
          <a:p>
            <a:r>
              <a:rPr lang="en-US" b="1" dirty="0" smtClean="0">
                <a:solidFill>
                  <a:srgbClr val="FF0000"/>
                </a:solidFill>
              </a:rPr>
              <a:t>SDP</a:t>
            </a:r>
            <a:endParaRPr lang="en-US" b="1" dirty="0">
              <a:solidFill>
                <a:srgbClr val="FF0000"/>
              </a:solidFill>
            </a:endParaRPr>
          </a:p>
        </p:txBody>
      </p:sp>
      <p:sp>
        <p:nvSpPr>
          <p:cNvPr id="235" name="Oval 234"/>
          <p:cNvSpPr/>
          <p:nvPr/>
        </p:nvSpPr>
        <p:spPr>
          <a:xfrm>
            <a:off x="2691541" y="3905145"/>
            <a:ext cx="107639" cy="105231"/>
          </a:xfrm>
          <a:prstGeom prst="ellipse">
            <a:avLst/>
          </a:prstGeom>
          <a:solidFill>
            <a:schemeClr val="tx2">
              <a:lumMod val="60000"/>
              <a:lumOff val="40000"/>
            </a:schemeClr>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72" name="Straight Connector 171"/>
          <p:cNvCxnSpPr>
            <a:stCxn id="295" idx="2"/>
            <a:endCxn id="235" idx="2"/>
          </p:cNvCxnSpPr>
          <p:nvPr/>
        </p:nvCxnSpPr>
        <p:spPr>
          <a:xfrm rot="10800000" flipV="1">
            <a:off x="2691541" y="3037581"/>
            <a:ext cx="12700" cy="920179"/>
          </a:xfrm>
          <a:prstGeom prst="curvedConnector3">
            <a:avLst>
              <a:gd name="adj1" fmla="val 1800000"/>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1"/>
          <p:cNvCxnSpPr>
            <a:stCxn id="297" idx="6"/>
            <a:endCxn id="314" idx="6"/>
          </p:cNvCxnSpPr>
          <p:nvPr/>
        </p:nvCxnSpPr>
        <p:spPr>
          <a:xfrm flipH="1" flipV="1">
            <a:off x="7314842" y="3027824"/>
            <a:ext cx="14943" cy="814358"/>
          </a:xfrm>
          <a:prstGeom prst="curvedConnector3">
            <a:avLst>
              <a:gd name="adj1" fmla="val -1529813"/>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797579" y="1098127"/>
            <a:ext cx="7787446" cy="830997"/>
          </a:xfrm>
          <a:prstGeom prst="rect">
            <a:avLst/>
          </a:prstGeom>
          <a:noFill/>
        </p:spPr>
        <p:txBody>
          <a:bodyPr wrap="square" rtlCol="0">
            <a:spAutoFit/>
          </a:bodyPr>
          <a:lstStyle/>
          <a:p>
            <a:pPr algn="ctr"/>
            <a:r>
              <a:rPr lang="en-US" sz="1600" dirty="0" smtClean="0"/>
              <a:t>Service Payload must be very clearly defined in all service domains in order to strip ingress framing and replace it with native transport framing.  Likewise, transport framing is stripped and replaced with egress framing .</a:t>
            </a:r>
            <a:endParaRPr lang="en-US" sz="1600" dirty="0"/>
          </a:p>
        </p:txBody>
      </p:sp>
    </p:spTree>
    <p:extLst>
      <p:ext uri="{BB962C8B-B14F-4D97-AF65-F5344CB8AC3E}">
        <p14:creationId xmlns:p14="http://schemas.microsoft.com/office/powerpoint/2010/main" val="8194003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79072</TotalTime>
  <Words>9194</Words>
  <Application>Microsoft Macintosh PowerPoint</Application>
  <PresentationFormat>On-screen Show (4:3)</PresentationFormat>
  <Paragraphs>1517</Paragraphs>
  <Slides>100</Slides>
  <Notes>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Waveform</vt:lpstr>
      <vt:lpstr>Network Services Interface Network Engineering Tutorial</vt:lpstr>
      <vt:lpstr>Today’s Objectives:</vt:lpstr>
      <vt:lpstr>Presenters:</vt:lpstr>
      <vt:lpstr> Schedule</vt:lpstr>
      <vt:lpstr>Set the Stage:  NSI in a slide</vt:lpstr>
      <vt:lpstr>Introduction Connection Oriented Service Concepts</vt:lpstr>
      <vt:lpstr>INDER’s Slides</vt:lpstr>
      <vt:lpstr>Introduction NSI – The Network Services Interface</vt:lpstr>
      <vt:lpstr>Why is NSI different?</vt:lpstr>
      <vt:lpstr>NSI Features</vt:lpstr>
      <vt:lpstr>The Network Services Interface</vt:lpstr>
      <vt:lpstr>The Network Services Interface</vt:lpstr>
      <vt:lpstr>NSI Framework Overview</vt:lpstr>
      <vt:lpstr>NSI Framework Overview</vt:lpstr>
      <vt:lpstr>NSI: A Basic Overview:</vt:lpstr>
      <vt:lpstr>The NSI Connection</vt:lpstr>
      <vt:lpstr>The NSI Topology</vt:lpstr>
      <vt:lpstr>Adjacency</vt:lpstr>
      <vt:lpstr>Service Termination Points</vt:lpstr>
      <vt:lpstr>STP Identifiers</vt:lpstr>
      <vt:lpstr>STP “2-tuple” Identifiers</vt:lpstr>
      <vt:lpstr>STP References and Type Value Pairs</vt:lpstr>
      <vt:lpstr>Anatomy of a NSI “Connection”</vt:lpstr>
      <vt:lpstr>NSI Connection Service</vt:lpstr>
      <vt:lpstr>Path Finding and Connection Segmentation</vt:lpstr>
      <vt:lpstr>Segmentation and end-to-end  Connections</vt:lpstr>
      <vt:lpstr>NSI Network Adjacency</vt:lpstr>
      <vt:lpstr>Constructing the NSI Topology Model</vt:lpstr>
      <vt:lpstr>OGF Network Markup Language</vt:lpstr>
      <vt:lpstr>NSI Topology Issues</vt:lpstr>
      <vt:lpstr>Pt to Any Pt STP “n-tuple” References</vt:lpstr>
      <vt:lpstr>NSI + NML Topology</vt:lpstr>
      <vt:lpstr>NSI is Technology Agnostic</vt:lpstr>
      <vt:lpstr>“Technology Agnostic”  </vt:lpstr>
      <vt:lpstr>NSI Protocols</vt:lpstr>
      <vt:lpstr>NSI Connection Service Protocol</vt:lpstr>
      <vt:lpstr>Basic NSI-CS Connection Life Cycle</vt:lpstr>
      <vt:lpstr>Basic NSI-CS Primitives:</vt:lpstr>
      <vt:lpstr>Special Primitives:</vt:lpstr>
      <vt:lpstr>NSI Reservation Request</vt:lpstr>
      <vt:lpstr>The Network Service Agent</vt:lpstr>
      <vt:lpstr>NSI Request Segmentation</vt:lpstr>
      <vt:lpstr>The Service Tree</vt:lpstr>
      <vt:lpstr>The Service Tree</vt:lpstr>
      <vt:lpstr>The Service Tree</vt:lpstr>
      <vt:lpstr>Tree and Chain Processing</vt:lpstr>
      <vt:lpstr>Tree vs Chain Processing</vt:lpstr>
      <vt:lpstr>NSI Connection Segmentation</vt:lpstr>
      <vt:lpstr>NSI-CS Protocol State Machine </vt:lpstr>
      <vt:lpstr>NSI CS State Transitions</vt:lpstr>
      <vt:lpstr>NSI State Machines</vt:lpstr>
      <vt:lpstr>Service Definitions</vt:lpstr>
      <vt:lpstr>Service Definitions</vt:lpstr>
      <vt:lpstr>Service Compatibility</vt:lpstr>
      <vt:lpstr>Service Definitions</vt:lpstr>
      <vt:lpstr>Questions?</vt:lpstr>
      <vt:lpstr>Exercise #1 Basic Connection Life Cycle</vt:lpstr>
      <vt:lpstr>Exercise #1 Basic Connection Life Cycle</vt:lpstr>
      <vt:lpstr>Introduction NSI-CS State Machines and the Message Delivery Layer</vt:lpstr>
      <vt:lpstr>Tomohiro’s Slides</vt:lpstr>
      <vt:lpstr>A Peek at the  NSI Web Service Description (WSDL) </vt:lpstr>
      <vt:lpstr>Lunch</vt:lpstr>
      <vt:lpstr>Exercise #2 Multi-Domain </vt:lpstr>
      <vt:lpstr>Exercise #2 multi-Domain Connections</vt:lpstr>
      <vt:lpstr>Introduction NML Topology for NSI</vt:lpstr>
      <vt:lpstr>Jeroen’s Slides</vt:lpstr>
      <vt:lpstr>Exercise #3 Topology Descriptions</vt:lpstr>
      <vt:lpstr>Exercise #3 Topology Descriptions</vt:lpstr>
      <vt:lpstr>Introduction Putting It Together</vt:lpstr>
      <vt:lpstr>Getting Started</vt:lpstr>
      <vt:lpstr>1. NSI Test Lab - Learning</vt:lpstr>
      <vt:lpstr>2. Find a common “NSI service” community </vt:lpstr>
      <vt:lpstr>Construct or adopt a Service Definition</vt:lpstr>
      <vt:lpstr>3. Lay out your intra-domain engineering</vt:lpstr>
      <vt:lpstr>4. Select the software</vt:lpstr>
      <vt:lpstr>NSI Test Lab – Software Evaluation</vt:lpstr>
      <vt:lpstr>5. Lay out your test domain</vt:lpstr>
      <vt:lpstr>Introduction The GLIF Automated GOLE</vt:lpstr>
      <vt:lpstr>The GLIF Automated GOLE Pilot Project</vt:lpstr>
      <vt:lpstr>    Automated GOLE Fabric</vt:lpstr>
      <vt:lpstr>What is the AutomatedGOLE “Fabric”?</vt:lpstr>
      <vt:lpstr>Automated GOLE + NSI </vt:lpstr>
      <vt:lpstr>Automation by NSI: </vt:lpstr>
      <vt:lpstr>Initial monitoring &amp; visualization</vt:lpstr>
      <vt:lpstr>Pointers</vt:lpstr>
      <vt:lpstr>Discussion, other topics, closing</vt:lpstr>
      <vt:lpstr>NSI Development &amp; Road Map</vt:lpstr>
      <vt:lpstr>NSI Development and Roadmap</vt:lpstr>
      <vt:lpstr>NSI Version 3</vt:lpstr>
      <vt:lpstr>Advanced NSI Topics: NSI+SDN</vt:lpstr>
      <vt:lpstr>NSI as inter-Domain Transit Services </vt:lpstr>
      <vt:lpstr>SDN transit technology with NSI inter-Domain </vt:lpstr>
      <vt:lpstr>SDN Slicing using NSI for inter-Domain Adjacencies</vt:lpstr>
      <vt:lpstr>Advanced NSI Topics:  Composable Services</vt:lpstr>
      <vt:lpstr>Advanced Topics: Negotiated Services</vt:lpstr>
      <vt:lpstr>Advanced Topics:  Multi-Service NSI Environments Tunneled Adjacency</vt:lpstr>
      <vt:lpstr>Advanced Topics:  Multi-Service NSI Environments Transit Service</vt:lpstr>
      <vt:lpstr>Advanced Topics:  Multi-Service NSI Environments Explicit “stacking” Adaptation</vt:lpstr>
      <vt:lpstr>Advanced Topics:  Multi-Service NSI Environments  Hidden “swapped” Adaptation</vt:lpstr>
      <vt:lpstr>OGF NSI Working Group</vt:lpstr>
    </vt:vector>
  </TitlesOfParts>
  <Company>NORDUnet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Service Interface Workshop</dc:title>
  <dc:creator>Jerry Sobieski</dc:creator>
  <cp:lastModifiedBy>Jerry Sobieski</cp:lastModifiedBy>
  <cp:revision>644</cp:revision>
  <dcterms:created xsi:type="dcterms:W3CDTF">2012-02-23T11:40:16Z</dcterms:created>
  <dcterms:modified xsi:type="dcterms:W3CDTF">2013-01-13T17:28:03Z</dcterms:modified>
</cp:coreProperties>
</file>