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wmf" ContentType="image/x-wm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6" r:id="rId1"/>
    <p:sldMasterId id="2147483729" r:id="rId2"/>
  </p:sldMasterIdLst>
  <p:notesMasterIdLst>
    <p:notesMasterId r:id="rId31"/>
  </p:notesMasterIdLst>
  <p:handoutMasterIdLst>
    <p:handoutMasterId r:id="rId32"/>
  </p:handoutMasterIdLst>
  <p:sldIdLst>
    <p:sldId id="256" r:id="rId3"/>
    <p:sldId id="29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7" r:id="rId15"/>
    <p:sldId id="270" r:id="rId16"/>
    <p:sldId id="295" r:id="rId17"/>
    <p:sldId id="271" r:id="rId18"/>
    <p:sldId id="278" r:id="rId19"/>
    <p:sldId id="296" r:id="rId20"/>
    <p:sldId id="279" r:id="rId21"/>
    <p:sldId id="280" r:id="rId22"/>
    <p:sldId id="291" r:id="rId23"/>
    <p:sldId id="277" r:id="rId24"/>
    <p:sldId id="272" r:id="rId25"/>
    <p:sldId id="282" r:id="rId26"/>
    <p:sldId id="273" r:id="rId27"/>
    <p:sldId id="293" r:id="rId28"/>
    <p:sldId id="274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12741-06DC-2E43-9B46-97070A1B951D}" type="datetimeFigureOut">
              <a:rPr lang="en-US" smtClean="0"/>
              <a:t>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F827-B810-C04E-9D0F-B630696F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2094C-F1AD-2841-B191-31F9895AEFE8}" type="datetimeFigureOut">
              <a:rPr lang="en-US" smtClean="0"/>
              <a:t>1/12/13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36D55-76E4-4747-ADA5-A0507F0D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9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as a water pipe,</a:t>
            </a:r>
            <a:r>
              <a:rPr lang="en-US" baseline="0" dirty="0" smtClean="0"/>
              <a:t> Bandwidth is the maximum water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6D55-76E4-4747-ADA5-A0507F0DF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for appropriate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6D55-76E4-4747-ADA5-A0507F0DF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6D55-76E4-4747-ADA5-A0507F0DF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4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Unproven in</a:t>
            </a:r>
            <a:r>
              <a:rPr lang="en-US" baseline="0" dirty="0" smtClean="0"/>
              <a:t> scale, </a:t>
            </a:r>
            <a:r>
              <a:rPr lang="en-US" baseline="0" dirty="0" err="1" smtClean="0"/>
              <a:t>AutoGOLE</a:t>
            </a:r>
            <a:r>
              <a:rPr lang="en-US" baseline="0" smtClean="0"/>
              <a:t>, Topology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6D55-76E4-4747-ADA5-A0507F0DF9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Connection Service, a service used to request and manage transport connections.  Another example is the Topology Service; this is used to exchange network topologies.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8D081-E150-814C-BD99-D1A5C94B420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33887"/>
            <a:ext cx="6096000" cy="1470025"/>
          </a:xfrm>
        </p:spPr>
        <p:txBody>
          <a:bodyPr anchor="b">
            <a:noAutofit/>
          </a:bodyPr>
          <a:lstStyle>
            <a:lvl1pPr algn="l">
              <a:defRPr sz="3200" baseline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134035"/>
            <a:ext cx="6096000" cy="89748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90800" y="3429000"/>
            <a:ext cx="4495800" cy="906462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9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4321" y="433887"/>
            <a:ext cx="1468359" cy="172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1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3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8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97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6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07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85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5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85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ECCB-72E2-4644-8FC8-62B88CBB402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ESnet_color_sm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71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433887"/>
            <a:ext cx="6096000" cy="1733177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>
                <a:solidFill>
                  <a:srgbClr val="FF6600"/>
                </a:solidFill>
              </a:rPr>
              <a:t>Connection Oriented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056377"/>
            <a:ext cx="6096000" cy="897481"/>
          </a:xfrm>
        </p:spPr>
        <p:txBody>
          <a:bodyPr/>
          <a:lstStyle/>
          <a:p>
            <a:r>
              <a:rPr lang="en-US" dirty="0" smtClean="0"/>
              <a:t>Inder Monga</a:t>
            </a:r>
          </a:p>
          <a:p>
            <a:r>
              <a:rPr lang="en-US" dirty="0"/>
              <a:t>Chief Technologist, ESnet</a:t>
            </a:r>
          </a:p>
          <a:p>
            <a:r>
              <a:rPr lang="en-US" dirty="0"/>
              <a:t>Co-chair, </a:t>
            </a:r>
            <a:r>
              <a:rPr lang="en-US" dirty="0" smtClean="0"/>
              <a:t>NSI </a:t>
            </a:r>
            <a:r>
              <a:rPr lang="en-US" dirty="0"/>
              <a:t>working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90800" y="4302817"/>
            <a:ext cx="4495800" cy="906462"/>
          </a:xfrm>
        </p:spPr>
        <p:txBody>
          <a:bodyPr/>
          <a:lstStyle/>
          <a:p>
            <a:r>
              <a:rPr lang="en-US" dirty="0" smtClean="0"/>
              <a:t>NSI Tutorial</a:t>
            </a:r>
            <a:r>
              <a:rPr lang="en-US" dirty="0"/>
              <a:t> </a:t>
            </a:r>
            <a:r>
              <a:rPr lang="en-US" dirty="0" smtClean="0"/>
              <a:t>@ TIP 2013</a:t>
            </a:r>
          </a:p>
          <a:p>
            <a:r>
              <a:rPr lang="en-US" dirty="0" smtClean="0"/>
              <a:t>January 13</a:t>
            </a:r>
            <a:r>
              <a:rPr lang="en-US" baseline="30000" dirty="0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4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Time</a:t>
            </a:r>
            <a:r>
              <a:rPr lang="en-US" dirty="0" smtClean="0"/>
              <a:t>: Now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Duration</a:t>
            </a:r>
            <a:r>
              <a:rPr lang="en-US" dirty="0" smtClean="0"/>
              <a:t>: Till when I please</a:t>
            </a:r>
          </a:p>
          <a:p>
            <a:endParaRPr lang="en-US" dirty="0" smtClean="0"/>
          </a:p>
          <a:p>
            <a:r>
              <a:rPr lang="en-US" dirty="0" smtClean="0"/>
              <a:t>Scheduled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Time</a:t>
            </a:r>
            <a:r>
              <a:rPr lang="en-US" dirty="0" smtClean="0"/>
              <a:t>: Start-time, specific time in the future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Duration</a:t>
            </a:r>
            <a:r>
              <a:rPr lang="en-US" dirty="0" smtClean="0"/>
              <a:t>: End-time OR time duration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Resources reserved </a:t>
            </a:r>
            <a:r>
              <a:rPr lang="en-US" dirty="0" smtClean="0"/>
              <a:t>for a certain application at a certain “schedule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Bandwidth, Path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On-demand </a:t>
            </a:r>
            <a:r>
              <a:rPr lang="en-US" dirty="0" smtClean="0"/>
              <a:t>is equivalent to instant bandwidth reservation with no specified end-time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Path-Finding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296"/>
            <a:ext cx="8229600" cy="48678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ends of the network</a:t>
            </a:r>
          </a:p>
          <a:p>
            <a:pPr lvl="1"/>
            <a:r>
              <a:rPr lang="en-US" sz="2000" dirty="0" smtClean="0"/>
              <a:t>Start = </a:t>
            </a:r>
            <a:r>
              <a:rPr lang="en-US" sz="2000" dirty="0" smtClean="0">
                <a:solidFill>
                  <a:srgbClr val="FF6600"/>
                </a:solidFill>
              </a:rPr>
              <a:t>A</a:t>
            </a:r>
            <a:r>
              <a:rPr lang="en-US" sz="2000" dirty="0" smtClean="0"/>
              <a:t> point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nd = </a:t>
            </a:r>
            <a:r>
              <a:rPr lang="en-US" sz="2000" dirty="0" smtClean="0">
                <a:solidFill>
                  <a:srgbClr val="FF6600"/>
                </a:solidFill>
              </a:rPr>
              <a:t>Z</a:t>
            </a:r>
            <a:r>
              <a:rPr lang="en-US" sz="2000" dirty="0" smtClean="0"/>
              <a:t> </a:t>
            </a:r>
            <a:r>
              <a:rPr lang="en-US" sz="2000" dirty="0" smtClean="0"/>
              <a:t>point</a:t>
            </a:r>
            <a:endParaRPr lang="en-US" sz="2000" dirty="0" smtClean="0"/>
          </a:p>
          <a:p>
            <a:r>
              <a:rPr lang="en-US" sz="2400" dirty="0" smtClean="0"/>
              <a:t>Path</a:t>
            </a:r>
          </a:p>
          <a:p>
            <a:pPr lvl="1"/>
            <a:r>
              <a:rPr lang="en-US" sz="2000" dirty="0" smtClean="0"/>
              <a:t>Creating a physical or virtual circuit between points </a:t>
            </a:r>
            <a:r>
              <a:rPr lang="en-US" sz="2000" dirty="0" smtClean="0">
                <a:solidFill>
                  <a:srgbClr val="FF6600"/>
                </a:solidFill>
              </a:rPr>
              <a:t>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6600"/>
                </a:solidFill>
              </a:rPr>
              <a:t>Z </a:t>
            </a:r>
            <a:r>
              <a:rPr lang="en-US" sz="2000" dirty="0" smtClean="0">
                <a:solidFill>
                  <a:srgbClr val="FFFFFF"/>
                </a:solidFill>
              </a:rPr>
              <a:t>passing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smtClean="0"/>
              <a:t>through multiple network </a:t>
            </a:r>
            <a:r>
              <a:rPr lang="en-US" sz="2000" dirty="0" smtClean="0"/>
              <a:t>devices</a:t>
            </a:r>
            <a:endParaRPr lang="en-US" sz="2000" dirty="0"/>
          </a:p>
          <a:p>
            <a:r>
              <a:rPr lang="en-US" sz="2400" dirty="0" smtClean="0"/>
              <a:t>Can be single or multi-</a:t>
            </a:r>
            <a:r>
              <a:rPr lang="en-US" sz="2400" dirty="0" smtClean="0"/>
              <a:t>domain</a:t>
            </a:r>
          </a:p>
          <a:p>
            <a:r>
              <a:rPr lang="en-US" sz="2400" dirty="0" smtClean="0"/>
              <a:t>Multi-layer path-finding a lot more complex than at  a single layer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980885" y="5535524"/>
            <a:ext cx="1524549" cy="7907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ESnet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5032569" y="5140130"/>
            <a:ext cx="1524549" cy="7907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USLHCnet</a:t>
            </a:r>
            <a:endParaRPr lang="en-US" sz="1400" dirty="0"/>
          </a:p>
        </p:txBody>
      </p:sp>
      <p:sp>
        <p:nvSpPr>
          <p:cNvPr id="9" name="Cloud 8"/>
          <p:cNvSpPr/>
          <p:nvPr/>
        </p:nvSpPr>
        <p:spPr>
          <a:xfrm>
            <a:off x="6970041" y="5345985"/>
            <a:ext cx="1524549" cy="7907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CERN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1096626" y="5345985"/>
            <a:ext cx="1524549" cy="7907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BNL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181586" y="5664736"/>
            <a:ext cx="6541270" cy="518020"/>
          </a:xfrm>
          <a:custGeom>
            <a:avLst/>
            <a:gdLst>
              <a:gd name="connsiteX0" fmla="*/ 0 w 6541270"/>
              <a:gd name="connsiteY0" fmla="*/ 314110 h 518020"/>
              <a:gd name="connsiteX1" fmla="*/ 1377740 w 6541270"/>
              <a:gd name="connsiteY1" fmla="*/ 146367 h 518020"/>
              <a:gd name="connsiteX2" fmla="*/ 1832993 w 6541270"/>
              <a:gd name="connsiteY2" fmla="*/ 254202 h 518020"/>
              <a:gd name="connsiteX3" fmla="*/ 2384089 w 6541270"/>
              <a:gd name="connsiteY3" fmla="*/ 517798 h 518020"/>
              <a:gd name="connsiteX4" fmla="*/ 3270635 w 6541270"/>
              <a:gd name="connsiteY4" fmla="*/ 206275 h 518020"/>
              <a:gd name="connsiteX5" fmla="*/ 3917574 w 6541270"/>
              <a:gd name="connsiteY5" fmla="*/ 26550 h 518020"/>
              <a:gd name="connsiteX6" fmla="*/ 5199471 w 6541270"/>
              <a:gd name="connsiteY6" fmla="*/ 14569 h 518020"/>
              <a:gd name="connsiteX7" fmla="*/ 5870370 w 6541270"/>
              <a:gd name="connsiteY7" fmla="*/ 158349 h 518020"/>
              <a:gd name="connsiteX8" fmla="*/ 6541270 w 6541270"/>
              <a:gd name="connsiteY8" fmla="*/ 469872 h 51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1270" h="518020">
                <a:moveTo>
                  <a:pt x="0" y="314110"/>
                </a:moveTo>
                <a:cubicBezTo>
                  <a:pt x="536120" y="235231"/>
                  <a:pt x="1072241" y="156352"/>
                  <a:pt x="1377740" y="146367"/>
                </a:cubicBezTo>
                <a:cubicBezTo>
                  <a:pt x="1683239" y="136382"/>
                  <a:pt x="1665268" y="192297"/>
                  <a:pt x="1832993" y="254202"/>
                </a:cubicBezTo>
                <a:cubicBezTo>
                  <a:pt x="2000718" y="316107"/>
                  <a:pt x="2144482" y="525786"/>
                  <a:pt x="2384089" y="517798"/>
                </a:cubicBezTo>
                <a:cubicBezTo>
                  <a:pt x="2623696" y="509810"/>
                  <a:pt x="3015054" y="288150"/>
                  <a:pt x="3270635" y="206275"/>
                </a:cubicBezTo>
                <a:cubicBezTo>
                  <a:pt x="3526216" y="124400"/>
                  <a:pt x="3596101" y="58501"/>
                  <a:pt x="3917574" y="26550"/>
                </a:cubicBezTo>
                <a:cubicBezTo>
                  <a:pt x="4239047" y="-5401"/>
                  <a:pt x="4874005" y="-7397"/>
                  <a:pt x="5199471" y="14569"/>
                </a:cubicBezTo>
                <a:cubicBezTo>
                  <a:pt x="5524937" y="36535"/>
                  <a:pt x="5646737" y="82465"/>
                  <a:pt x="5870370" y="158349"/>
                </a:cubicBezTo>
                <a:cubicBezTo>
                  <a:pt x="6094003" y="234233"/>
                  <a:pt x="6541270" y="469872"/>
                  <a:pt x="6541270" y="469872"/>
                </a:cubicBezTo>
              </a:path>
            </a:pathLst>
          </a:cu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8397" y="590761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22856" y="6141647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3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Unidirectional vs. Bidirectional</a:t>
            </a:r>
            <a:br>
              <a:rPr lang="en-US" dirty="0" smtClean="0"/>
            </a:b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3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protocols are bidirectional but may not require symmetric reservations</a:t>
            </a:r>
          </a:p>
          <a:p>
            <a:pPr lvl="1"/>
            <a:r>
              <a:rPr lang="en-US" dirty="0" smtClean="0"/>
              <a:t>Example: Large data transfer</a:t>
            </a:r>
          </a:p>
          <a:p>
            <a:r>
              <a:rPr lang="en-US" dirty="0" smtClean="0"/>
              <a:t>Two kinds of bidirectional:</a:t>
            </a:r>
          </a:p>
          <a:p>
            <a:pPr lvl="1"/>
            <a:r>
              <a:rPr lang="en-US" dirty="0" smtClean="0"/>
              <a:t>Associated</a:t>
            </a:r>
          </a:p>
          <a:p>
            <a:pPr lvl="2"/>
            <a:r>
              <a:rPr lang="en-US" dirty="0" smtClean="0"/>
              <a:t>Two unidirectional paths</a:t>
            </a:r>
          </a:p>
          <a:p>
            <a:pPr lvl="2"/>
            <a:r>
              <a:rPr lang="en-US" dirty="0" smtClean="0"/>
              <a:t>Complex management, since independent entities</a:t>
            </a:r>
          </a:p>
          <a:p>
            <a:pPr lvl="2"/>
            <a:r>
              <a:rPr lang="en-US" dirty="0" smtClean="0"/>
              <a:t>May follow different routes</a:t>
            </a:r>
          </a:p>
          <a:p>
            <a:pPr lvl="1"/>
            <a:r>
              <a:rPr lang="en-US" dirty="0" smtClean="0"/>
              <a:t>Co-routed</a:t>
            </a:r>
          </a:p>
          <a:p>
            <a:pPr lvl="2"/>
            <a:r>
              <a:rPr lang="en-US" dirty="0" smtClean="0"/>
              <a:t>Forward and backward follow the same route</a:t>
            </a:r>
          </a:p>
          <a:p>
            <a:pPr lvl="2"/>
            <a:r>
              <a:rPr lang="en-US" dirty="0" smtClean="0"/>
              <a:t>Usually setup as part of a single operation</a:t>
            </a:r>
          </a:p>
          <a:p>
            <a:pPr lvl="2"/>
            <a:r>
              <a:rPr lang="en-US" dirty="0" smtClean="0"/>
              <a:t>Transport paths are typically co-routed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of interconnected devices</a:t>
            </a:r>
          </a:p>
          <a:p>
            <a:pPr lvl="1"/>
            <a:r>
              <a:rPr lang="en-US" dirty="0" smtClean="0"/>
              <a:t>Intra-domain</a:t>
            </a:r>
          </a:p>
          <a:p>
            <a:pPr lvl="1"/>
            <a:r>
              <a:rPr lang="en-US" dirty="0" smtClean="0"/>
              <a:t>Inter-</a:t>
            </a:r>
            <a:r>
              <a:rPr lang="en-US" dirty="0" smtClean="0"/>
              <a:t>domain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 smtClean="0"/>
              <a:t>and technology </a:t>
            </a:r>
            <a:r>
              <a:rPr lang="en-US" dirty="0" smtClean="0"/>
              <a:t>characteristics</a:t>
            </a:r>
          </a:p>
          <a:p>
            <a:endParaRPr lang="en-US" dirty="0"/>
          </a:p>
          <a:p>
            <a:r>
              <a:rPr lang="en-US" dirty="0" smtClean="0"/>
              <a:t>Can represent the physical layer limitations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topologies refer to logical connections or limited subsets of the physical topology</a:t>
            </a:r>
          </a:p>
          <a:p>
            <a:endParaRPr lang="en-US" dirty="0"/>
          </a:p>
          <a:p>
            <a:r>
              <a:rPr lang="en-US" dirty="0" smtClean="0"/>
              <a:t>Physical topology is the most straightforward</a:t>
            </a:r>
          </a:p>
          <a:p>
            <a:pPr lvl="1"/>
            <a:r>
              <a:rPr lang="en-US" dirty="0" smtClean="0"/>
              <a:t>Which port, node, location, etc.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Path Computation Engine (PCE)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Choose a path based on Topology, current </a:t>
            </a:r>
            <a:r>
              <a:rPr lang="en-US" dirty="0" smtClean="0"/>
              <a:t>network state </a:t>
            </a:r>
            <a:r>
              <a:rPr lang="en-US" dirty="0" smtClean="0"/>
              <a:t>and certain criteria</a:t>
            </a:r>
          </a:p>
          <a:p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smtClean="0"/>
              <a:t>network state</a:t>
            </a:r>
            <a:endParaRPr lang="en-US" dirty="0" smtClean="0"/>
          </a:p>
          <a:p>
            <a:pPr lvl="1"/>
            <a:r>
              <a:rPr lang="en-US" dirty="0" smtClean="0"/>
              <a:t>Available capacity and resource </a:t>
            </a:r>
            <a:r>
              <a:rPr lang="en-US" dirty="0" smtClean="0"/>
              <a:t>commitments</a:t>
            </a:r>
          </a:p>
          <a:p>
            <a:pPr lvl="1"/>
            <a:r>
              <a:rPr lang="en-US" dirty="0" smtClean="0"/>
              <a:t>Includes reservations in the future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Green energy</a:t>
            </a:r>
          </a:p>
          <a:p>
            <a:pPr lvl="1"/>
            <a:r>
              <a:rPr lang="en-US" dirty="0" smtClean="0"/>
              <a:t>Your favorite metric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737"/>
            <a:ext cx="8229600" cy="49283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Ability to change certain parameters of the reservation</a:t>
            </a:r>
          </a:p>
          <a:p>
            <a:pPr lvl="1"/>
            <a:r>
              <a:rPr lang="en-US" dirty="0" smtClean="0"/>
              <a:t>May or may not cause service outage</a:t>
            </a:r>
          </a:p>
          <a:p>
            <a:pPr lvl="1"/>
            <a:r>
              <a:rPr lang="en-US" dirty="0" smtClean="0"/>
              <a:t>Focus on a </a:t>
            </a:r>
            <a:r>
              <a:rPr lang="en-US" i="1" dirty="0" smtClean="0"/>
              <a:t>very limited </a:t>
            </a:r>
            <a:r>
              <a:rPr lang="en-US" dirty="0" smtClean="0"/>
              <a:t>set of parameters</a:t>
            </a:r>
          </a:p>
          <a:p>
            <a:r>
              <a:rPr lang="en-US" dirty="0" smtClean="0"/>
              <a:t>Modify can be powerful for applications facing a varying workload</a:t>
            </a:r>
          </a:p>
          <a:p>
            <a:pPr lvl="1"/>
            <a:r>
              <a:rPr lang="en-US" dirty="0" smtClean="0"/>
              <a:t>Can only be implemented at Layer 2 or above in the network</a:t>
            </a:r>
          </a:p>
          <a:p>
            <a:pPr lvl="1"/>
            <a:r>
              <a:rPr lang="en-US" dirty="0" smtClean="0"/>
              <a:t>Duration is typically the most modified parameter where the connection remains the same</a:t>
            </a:r>
          </a:p>
          <a:p>
            <a:pPr lvl="1"/>
            <a:r>
              <a:rPr lang="en-US" dirty="0" smtClean="0"/>
              <a:t>Bandwidth is the next most common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Bandwidth </a:t>
            </a:r>
            <a:r>
              <a:rPr lang="en-US" dirty="0" err="1" smtClean="0"/>
              <a:t>vs</a:t>
            </a:r>
            <a:r>
              <a:rPr lang="en-US" dirty="0" smtClean="0"/>
              <a:t> Connection</a:t>
            </a:r>
            <a:br>
              <a:rPr lang="en-US" dirty="0" smtClean="0"/>
            </a:br>
            <a:r>
              <a:rPr lang="en-US" dirty="0" smtClean="0"/>
              <a:t>on-Demand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Bandwidth-on-demand does not have to mean a new connection setup</a:t>
            </a:r>
          </a:p>
          <a:p>
            <a:pPr lvl="1"/>
            <a:r>
              <a:rPr lang="en-US" sz="2000" dirty="0" smtClean="0"/>
              <a:t>~0 bandwidth circuits</a:t>
            </a:r>
          </a:p>
          <a:p>
            <a:pPr lvl="1"/>
            <a:r>
              <a:rPr lang="en-US" sz="2000" dirty="0" smtClean="0"/>
              <a:t>Use modify to add bandwidth, if available</a:t>
            </a:r>
          </a:p>
          <a:p>
            <a:endParaRPr lang="en-US" sz="2400" dirty="0" smtClean="0"/>
          </a:p>
          <a:p>
            <a:r>
              <a:rPr lang="en-US" sz="2400" dirty="0" smtClean="0"/>
              <a:t>Connection-on-demand is what most of us refer to as </a:t>
            </a:r>
            <a:r>
              <a:rPr lang="en-US" sz="2400" dirty="0" err="1" smtClean="0"/>
              <a:t>BoD</a:t>
            </a:r>
            <a:endParaRPr lang="en-US" sz="2400" dirty="0" smtClean="0"/>
          </a:p>
          <a:p>
            <a:pPr lvl="1"/>
            <a:r>
              <a:rPr lang="en-US" sz="2000" dirty="0" smtClean="0"/>
              <a:t>Provisioning and teardown of new connections are more resource intensive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Question – What suits your purpose?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736"/>
            <a:ext cx="8229600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28" y="2627104"/>
            <a:ext cx="2452872" cy="34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and </a:t>
            </a:r>
            <a:r>
              <a:rPr lang="en-US" dirty="0" err="1" smtClean="0"/>
              <a:t>Lightpaths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4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Lambda</a:t>
            </a:r>
          </a:p>
          <a:p>
            <a:pPr lvl="1"/>
            <a:r>
              <a:rPr lang="en-US" sz="2400" dirty="0" smtClean="0"/>
              <a:t>Wavelength or a physical circuit</a:t>
            </a:r>
          </a:p>
          <a:p>
            <a:pPr lvl="1"/>
            <a:endParaRPr lang="en-US" sz="2400" dirty="0"/>
          </a:p>
          <a:p>
            <a:r>
              <a:rPr lang="en-US" sz="2800" dirty="0" err="1" smtClean="0"/>
              <a:t>Lightpath</a:t>
            </a:r>
            <a:endParaRPr lang="en-US" sz="2800" dirty="0" smtClean="0"/>
          </a:p>
          <a:p>
            <a:pPr lvl="1"/>
            <a:r>
              <a:rPr lang="en-US" sz="2400" dirty="0" smtClean="0"/>
              <a:t>Communications channel aka virtual circuit</a:t>
            </a:r>
          </a:p>
          <a:p>
            <a:pPr lvl="1"/>
            <a:r>
              <a:rPr lang="en-US" sz="2400" dirty="0" smtClean="0"/>
              <a:t>Connects two points in the network</a:t>
            </a:r>
          </a:p>
          <a:p>
            <a:pPr lvl="1"/>
            <a:r>
              <a:rPr lang="en-US" sz="2400" dirty="0" smtClean="0"/>
              <a:t>Has capacity associated with it</a:t>
            </a:r>
          </a:p>
          <a:p>
            <a:pPr lvl="1"/>
            <a:r>
              <a:rPr lang="en-US" sz="2400" dirty="0" smtClean="0"/>
              <a:t>Technology agnostic, multiple ways to build a circuit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479819" y="5510867"/>
            <a:ext cx="2843117" cy="98595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322936" y="5510867"/>
            <a:ext cx="2843117" cy="98595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-1316690" y="2924370"/>
            <a:ext cx="139826" cy="1398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57437" y="5954538"/>
            <a:ext cx="139826" cy="1398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159" y="5814727"/>
            <a:ext cx="139826" cy="1398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49732" y="5731785"/>
            <a:ext cx="5383279" cy="665076"/>
          </a:xfrm>
          <a:custGeom>
            <a:avLst/>
            <a:gdLst>
              <a:gd name="connsiteX0" fmla="*/ 0 w 5383279"/>
              <a:gd name="connsiteY0" fmla="*/ 338324 h 665076"/>
              <a:gd name="connsiteX1" fmla="*/ 978778 w 5383279"/>
              <a:gd name="connsiteY1" fmla="*/ 454833 h 665076"/>
              <a:gd name="connsiteX2" fmla="*/ 1526427 w 5383279"/>
              <a:gd name="connsiteY2" fmla="*/ 35401 h 665076"/>
              <a:gd name="connsiteX3" fmla="*/ 2353728 w 5383279"/>
              <a:gd name="connsiteY3" fmla="*/ 47052 h 665076"/>
              <a:gd name="connsiteX4" fmla="*/ 2714943 w 5383279"/>
              <a:gd name="connsiteY4" fmla="*/ 245117 h 665076"/>
              <a:gd name="connsiteX5" fmla="*/ 2889725 w 5383279"/>
              <a:gd name="connsiteY5" fmla="*/ 245117 h 665076"/>
              <a:gd name="connsiteX6" fmla="*/ 3810243 w 5383279"/>
              <a:gd name="connsiteY6" fmla="*/ 175212 h 665076"/>
              <a:gd name="connsiteX7" fmla="*/ 4183110 w 5383279"/>
              <a:gd name="connsiteY7" fmla="*/ 664549 h 665076"/>
              <a:gd name="connsiteX8" fmla="*/ 5033715 w 5383279"/>
              <a:gd name="connsiteY8" fmla="*/ 268419 h 665076"/>
              <a:gd name="connsiteX9" fmla="*/ 5383279 w 5383279"/>
              <a:gd name="connsiteY9" fmla="*/ 186863 h 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3279" h="665076">
                <a:moveTo>
                  <a:pt x="0" y="338324"/>
                </a:moveTo>
                <a:cubicBezTo>
                  <a:pt x="362187" y="421822"/>
                  <a:pt x="724374" y="505320"/>
                  <a:pt x="978778" y="454833"/>
                </a:cubicBezTo>
                <a:cubicBezTo>
                  <a:pt x="1233182" y="404346"/>
                  <a:pt x="1297269" y="103364"/>
                  <a:pt x="1526427" y="35401"/>
                </a:cubicBezTo>
                <a:cubicBezTo>
                  <a:pt x="1755585" y="-32562"/>
                  <a:pt x="2155642" y="12099"/>
                  <a:pt x="2353728" y="47052"/>
                </a:cubicBezTo>
                <a:cubicBezTo>
                  <a:pt x="2551814" y="82005"/>
                  <a:pt x="2625610" y="212106"/>
                  <a:pt x="2714943" y="245117"/>
                </a:cubicBezTo>
                <a:cubicBezTo>
                  <a:pt x="2804276" y="278128"/>
                  <a:pt x="2707175" y="256768"/>
                  <a:pt x="2889725" y="245117"/>
                </a:cubicBezTo>
                <a:cubicBezTo>
                  <a:pt x="3072275" y="233466"/>
                  <a:pt x="3594679" y="105307"/>
                  <a:pt x="3810243" y="175212"/>
                </a:cubicBezTo>
                <a:cubicBezTo>
                  <a:pt x="4025807" y="245117"/>
                  <a:pt x="3979198" y="649015"/>
                  <a:pt x="4183110" y="664549"/>
                </a:cubicBezTo>
                <a:cubicBezTo>
                  <a:pt x="4387022" y="680084"/>
                  <a:pt x="4833687" y="348033"/>
                  <a:pt x="5033715" y="268419"/>
                </a:cubicBezTo>
                <a:cubicBezTo>
                  <a:pt x="5233743" y="188805"/>
                  <a:pt x="5383279" y="186863"/>
                  <a:pt x="5383279" y="186863"/>
                </a:cubicBez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3029549" y="5814727"/>
            <a:ext cx="7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 </a:t>
            </a:r>
            <a:r>
              <a:rPr lang="en-US" sz="1100" dirty="0" err="1" smtClean="0"/>
              <a:t>Gbps</a:t>
            </a:r>
            <a:endParaRPr lang="en-US" sz="1100" dirty="0" smtClean="0"/>
          </a:p>
          <a:p>
            <a:r>
              <a:rPr lang="en-US" sz="1100" dirty="0" err="1" smtClean="0"/>
              <a:t>Lightpath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888563" y="5599283"/>
            <a:ext cx="1140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Network Aruba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5478338" y="5512926"/>
            <a:ext cx="1140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Network Curacao</a:t>
            </a:r>
            <a:endParaRPr lang="en-US" sz="11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33" y="1600200"/>
            <a:ext cx="8480867" cy="46470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applications not familiar with the topology might assume </a:t>
            </a:r>
            <a:r>
              <a:rPr lang="en-US" sz="2800" dirty="0" err="1" smtClean="0"/>
              <a:t>BoD</a:t>
            </a:r>
            <a:r>
              <a:rPr lang="en-US" sz="2800" dirty="0" smtClean="0"/>
              <a:t> capabilities that is not physically possible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For example: </a:t>
            </a:r>
          </a:p>
          <a:p>
            <a:pPr lvl="2"/>
            <a:r>
              <a:rPr lang="en-US" sz="2000" dirty="0" smtClean="0"/>
              <a:t>40G NIC on application host, 10G WAN connectivity of DC</a:t>
            </a:r>
          </a:p>
          <a:p>
            <a:pPr lvl="2"/>
            <a:r>
              <a:rPr lang="en-US" sz="2000" dirty="0" smtClean="0"/>
              <a:t>Can’t do 40G flows over nx10G connectivity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Site Network Architecture</a:t>
            </a:r>
            <a:br>
              <a:rPr lang="en-US" dirty="0" smtClean="0"/>
            </a:br>
            <a:r>
              <a:rPr lang="en-US" dirty="0" smtClean="0"/>
              <a:t>Science DMZ design patterns</a:t>
            </a:r>
            <a:endParaRPr lang="en-US" dirty="0"/>
          </a:p>
        </p:txBody>
      </p:sp>
      <p:pic>
        <p:nvPicPr>
          <p:cNvPr id="6" name="Content Placeholder 7" descr="science-dmz-simple-v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14428" r="14412" b="17595"/>
          <a:stretch/>
        </p:blipFill>
        <p:spPr>
          <a:xfrm>
            <a:off x="2590800" y="1314152"/>
            <a:ext cx="3664925" cy="27564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5" descr="science-dmz-aggregate-jt-talk-v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b="14427"/>
          <a:stretch>
            <a:fillRect/>
          </a:stretch>
        </p:blipFill>
        <p:spPr>
          <a:xfrm>
            <a:off x="3874464" y="3736993"/>
            <a:ext cx="5968932" cy="3282682"/>
          </a:xfrm>
          <a:prstGeom prst="rect">
            <a:avLst/>
          </a:prstGeom>
        </p:spPr>
      </p:pic>
      <p:pic>
        <p:nvPicPr>
          <p:cNvPr id="8" name="Content Placeholder 7" descr="science-dmz-aggregate-jt-talk-v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b="14427"/>
          <a:stretch>
            <a:fillRect/>
          </a:stretch>
        </p:blipFill>
        <p:spPr>
          <a:xfrm>
            <a:off x="-515260" y="4070651"/>
            <a:ext cx="5068263" cy="27873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869" y="3552327"/>
            <a:ext cx="102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3400348"/>
            <a:ext cx="233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Supercomputer Center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8302" y="2207130"/>
            <a:ext cx="165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DMZ</a:t>
            </a:r>
          </a:p>
          <a:p>
            <a:r>
              <a:rPr lang="en-US" dirty="0" smtClean="0"/>
              <a:t>Abstract Design</a:t>
            </a:r>
            <a:endParaRPr lang="en-US" dirty="0"/>
          </a:p>
        </p:txBody>
      </p:sp>
      <p:pic>
        <p:nvPicPr>
          <p:cNvPr id="13" name="Content Placeholder 7" descr="science-dmz-simple-v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14428" r="14412" b="17595"/>
          <a:stretch/>
        </p:blipFill>
        <p:spPr>
          <a:xfrm>
            <a:off x="1146403" y="1215894"/>
            <a:ext cx="6703894" cy="50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2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4297"/>
          </a:xfrm>
        </p:spPr>
        <p:txBody>
          <a:bodyPr>
            <a:normAutofit/>
          </a:bodyPr>
          <a:lstStyle/>
          <a:p>
            <a:r>
              <a:rPr lang="en-US" sz="2800" dirty="0"/>
              <a:t>‘Guaranteed Reservations’ of other applications might consume all resources</a:t>
            </a:r>
          </a:p>
          <a:p>
            <a:pPr lvl="1"/>
            <a:r>
              <a:rPr lang="en-US" sz="2400" dirty="0"/>
              <a:t>Even though the traffic profile indicates a lot of </a:t>
            </a:r>
            <a:r>
              <a:rPr lang="en-US" sz="2400" dirty="0" smtClean="0"/>
              <a:t>headroom</a:t>
            </a:r>
            <a:endParaRPr lang="en-US" sz="2800" dirty="0" smtClean="0"/>
          </a:p>
          <a:p>
            <a:r>
              <a:rPr lang="en-US" sz="2800" dirty="0" smtClean="0"/>
              <a:t>Some of these reservations might be scheduled</a:t>
            </a:r>
          </a:p>
          <a:p>
            <a:pPr lvl="1"/>
            <a:r>
              <a:rPr lang="en-US" sz="2400" dirty="0" smtClean="0"/>
              <a:t>Similar to hotel reservation</a:t>
            </a:r>
            <a:endParaRPr lang="en-US" dirty="0"/>
          </a:p>
          <a:p>
            <a:r>
              <a:rPr lang="en-US" sz="2800" dirty="0" smtClean="0"/>
              <a:t>An intermediate network domain might have resource constraints</a:t>
            </a:r>
          </a:p>
          <a:p>
            <a:pPr lvl="1"/>
            <a:r>
              <a:rPr lang="en-US" sz="2400" dirty="0" smtClean="0"/>
              <a:t>Path finding needs to be intelligent</a:t>
            </a:r>
          </a:p>
          <a:p>
            <a:pPr lvl="1"/>
            <a:r>
              <a:rPr lang="en-US" sz="2400" dirty="0" smtClean="0"/>
              <a:t>Path computation may take a lot of cycles if </a:t>
            </a:r>
            <a:r>
              <a:rPr lang="en-US" sz="2400" dirty="0" smtClean="0"/>
              <a:t>networks </a:t>
            </a:r>
            <a:r>
              <a:rPr lang="en-US" sz="2400" dirty="0" smtClean="0"/>
              <a:t>are</a:t>
            </a:r>
            <a:r>
              <a:rPr lang="en-US" sz="2400" dirty="0" smtClean="0"/>
              <a:t> </a:t>
            </a:r>
            <a:r>
              <a:rPr lang="en-US" sz="2400" dirty="0" smtClean="0"/>
              <a:t>‘reservation congested’</a:t>
            </a:r>
            <a:endParaRPr lang="en-US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Multi-layer, multi-domain, multi-vendor, On-Demand, Bandwidth Scheduling and Reservation </a:t>
            </a:r>
            <a:r>
              <a:rPr lang="en-US" dirty="0" smtClean="0">
                <a:solidFill>
                  <a:srgbClr val="FF6600"/>
                </a:solidFill>
              </a:rPr>
              <a:t>Service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Service </a:t>
            </a:r>
            <a:r>
              <a:rPr lang="en-US" dirty="0" smtClean="0"/>
              <a:t>is the most important aspect</a:t>
            </a:r>
            <a:r>
              <a:rPr lang="en-US" dirty="0" smtClean="0">
                <a:solidFill>
                  <a:srgbClr val="FF6600"/>
                </a:solidFill>
              </a:rPr>
              <a:t>, protocols </a:t>
            </a:r>
            <a:r>
              <a:rPr lang="en-US" dirty="0" smtClean="0">
                <a:solidFill>
                  <a:srgbClr val="FFFFFF"/>
                </a:solidFill>
              </a:rPr>
              <a:t>only are building blocks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63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else is needed for a service?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Authorization and </a:t>
            </a:r>
            <a:r>
              <a:rPr lang="en-US" dirty="0" smtClean="0"/>
              <a:t>Authentication, Trust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lobal federated system that works well with applications</a:t>
            </a:r>
          </a:p>
          <a:p>
            <a:r>
              <a:rPr lang="en-US" dirty="0" smtClean="0"/>
              <a:t>Service Level Agreements</a:t>
            </a:r>
          </a:p>
          <a:p>
            <a:pPr lvl="1"/>
            <a:r>
              <a:rPr lang="en-US" dirty="0" smtClean="0"/>
              <a:t>What is the lowest common denominator across the multi-domain network?</a:t>
            </a:r>
          </a:p>
          <a:p>
            <a:r>
              <a:rPr lang="en-US" dirty="0" smtClean="0"/>
              <a:t>Service Definition</a:t>
            </a:r>
          </a:p>
          <a:p>
            <a:pPr lvl="1"/>
            <a:r>
              <a:rPr lang="en-US" dirty="0" smtClean="0"/>
              <a:t>Consistent view of the end-to-end service</a:t>
            </a:r>
          </a:p>
          <a:p>
            <a:pPr lvl="1"/>
            <a:r>
              <a:rPr lang="en-US" dirty="0" smtClean="0"/>
              <a:t>Homogenous service over heterogeneous technologies</a:t>
            </a:r>
          </a:p>
          <a:p>
            <a:r>
              <a:rPr lang="en-US" dirty="0" smtClean="0"/>
              <a:t>Monitoring and measurement</a:t>
            </a:r>
          </a:p>
          <a:p>
            <a:pPr lvl="1"/>
            <a:r>
              <a:rPr lang="en-US" dirty="0" smtClean="0"/>
              <a:t>End-to-end as well</a:t>
            </a:r>
          </a:p>
          <a:p>
            <a:r>
              <a:rPr lang="en-US" dirty="0" smtClean="0"/>
              <a:t>Multi-domain debugging</a:t>
            </a:r>
          </a:p>
          <a:p>
            <a:pPr lvl="1"/>
            <a:r>
              <a:rPr lang="en-US" dirty="0" smtClean="0"/>
              <a:t>How do you find errors, report them so they can be debugged and fixed?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Top to Bottom view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25</a:t>
            </a:fld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1655020" y="5331934"/>
            <a:ext cx="5869092" cy="789492"/>
          </a:xfrm>
          <a:prstGeom prst="parallelogram">
            <a:avLst>
              <a:gd name="adj" fmla="val 1003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Plane: </a:t>
            </a:r>
          </a:p>
          <a:p>
            <a:pPr algn="ctr"/>
            <a:r>
              <a:rPr lang="en-US" dirty="0" smtClean="0"/>
              <a:t>carries real bits, electrical and optical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1655020" y="4345864"/>
            <a:ext cx="5869092" cy="789492"/>
          </a:xfrm>
          <a:prstGeom prst="parallelogram">
            <a:avLst>
              <a:gd name="adj" fmla="val 1003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 Plane: </a:t>
            </a:r>
          </a:p>
          <a:p>
            <a:pPr algn="ctr"/>
            <a:r>
              <a:rPr lang="en-US" dirty="0" smtClean="0"/>
              <a:t>distributed management of</a:t>
            </a:r>
            <a:br>
              <a:rPr lang="en-US" dirty="0" smtClean="0"/>
            </a:br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655020" y="3359793"/>
            <a:ext cx="5869092" cy="789492"/>
          </a:xfrm>
          <a:prstGeom prst="parallelogram">
            <a:avLst>
              <a:gd name="adj" fmla="val 1003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Management Plane:</a:t>
            </a:r>
          </a:p>
          <a:p>
            <a:pPr algn="ctr"/>
            <a:r>
              <a:rPr lang="en-US" dirty="0" smtClean="0"/>
              <a:t>Provisioning and management of the network devices and as a system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1655020" y="2373722"/>
            <a:ext cx="5869092" cy="789492"/>
          </a:xfrm>
          <a:prstGeom prst="parallelogram">
            <a:avLst>
              <a:gd name="adj" fmla="val 1003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 Plane:</a:t>
            </a:r>
          </a:p>
          <a:p>
            <a:pPr algn="ctr"/>
            <a:r>
              <a:rPr lang="en-US" dirty="0" smtClean="0"/>
              <a:t>End-to-end services, application-oriented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3200" y="2312911"/>
            <a:ext cx="749062" cy="6672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66418" y="2353900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8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Imonga</a:t>
            </a:r>
            <a:r>
              <a:rPr lang="en-US" dirty="0" smtClean="0"/>
              <a:t> at </a:t>
            </a:r>
            <a:r>
              <a:rPr lang="en-US" dirty="0" err="1" smtClean="0"/>
              <a:t>es.net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process in OGF</a:t>
            </a:r>
          </a:p>
          <a:p>
            <a:r>
              <a:rPr lang="en-US" dirty="0" smtClean="0"/>
              <a:t>Strong participation from NREN community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4"/>
          <p:cNvGrpSpPr/>
          <p:nvPr/>
        </p:nvGrpSpPr>
        <p:grpSpPr>
          <a:xfrm>
            <a:off x="220824" y="986134"/>
            <a:ext cx="8971831" cy="2672260"/>
            <a:chOff x="220824" y="986134"/>
            <a:chExt cx="8971831" cy="2672260"/>
          </a:xfrm>
        </p:grpSpPr>
        <p:sp>
          <p:nvSpPr>
            <p:cNvPr id="211" name="Parallelogram 210"/>
            <p:cNvSpPr/>
            <p:nvPr/>
          </p:nvSpPr>
          <p:spPr>
            <a:xfrm>
              <a:off x="220824" y="986134"/>
              <a:ext cx="8971831" cy="262066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271480" y="3289062"/>
              <a:ext cx="1608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Service Plane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Service Framework concepts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816" y="2120900"/>
            <a:ext cx="177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Requestor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1350" y="2120900"/>
            <a:ext cx="1044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grpSp>
        <p:nvGrpSpPr>
          <p:cNvPr id="4" name="Group 26"/>
          <p:cNvGrpSpPr/>
          <p:nvPr/>
        </p:nvGrpSpPr>
        <p:grpSpPr>
          <a:xfrm>
            <a:off x="2527300" y="1940983"/>
            <a:ext cx="3517900" cy="1225550"/>
            <a:chOff x="2527300" y="1940983"/>
            <a:chExt cx="3517900" cy="1225550"/>
          </a:xfrm>
        </p:grpSpPr>
        <p:sp>
          <p:nvSpPr>
            <p:cNvPr id="19" name="Freeform 18"/>
            <p:cNvSpPr/>
            <p:nvPr/>
          </p:nvSpPr>
          <p:spPr>
            <a:xfrm>
              <a:off x="2527300" y="1940983"/>
              <a:ext cx="3517900" cy="535517"/>
            </a:xfrm>
            <a:custGeom>
              <a:avLst/>
              <a:gdLst>
                <a:gd name="connsiteX0" fmla="*/ 0 w 3517900"/>
                <a:gd name="connsiteY0" fmla="*/ 535517 h 535517"/>
                <a:gd name="connsiteX1" fmla="*/ 1625600 w 3517900"/>
                <a:gd name="connsiteY1" fmla="*/ 2117 h 535517"/>
                <a:gd name="connsiteX2" fmla="*/ 3517900 w 3517900"/>
                <a:gd name="connsiteY2" fmla="*/ 522817 h 535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7900" h="535517">
                  <a:moveTo>
                    <a:pt x="0" y="535517"/>
                  </a:moveTo>
                  <a:cubicBezTo>
                    <a:pt x="519641" y="269875"/>
                    <a:pt x="1039283" y="4234"/>
                    <a:pt x="1625600" y="2117"/>
                  </a:cubicBezTo>
                  <a:cubicBezTo>
                    <a:pt x="2211917" y="0"/>
                    <a:pt x="3204633" y="438150"/>
                    <a:pt x="3517900" y="522817"/>
                  </a:cubicBezTo>
                </a:path>
              </a:pathLst>
            </a:custGeom>
            <a:ln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52700" y="2641600"/>
              <a:ext cx="3403600" cy="524933"/>
            </a:xfrm>
            <a:custGeom>
              <a:avLst/>
              <a:gdLst>
                <a:gd name="connsiteX0" fmla="*/ 3403600 w 3403600"/>
                <a:gd name="connsiteY0" fmla="*/ 0 h 524933"/>
                <a:gd name="connsiteX1" fmla="*/ 1841500 w 3403600"/>
                <a:gd name="connsiteY1" fmla="*/ 520700 h 524933"/>
                <a:gd name="connsiteX2" fmla="*/ 0 w 3403600"/>
                <a:gd name="connsiteY2" fmla="*/ 25400 h 524933"/>
                <a:gd name="connsiteX3" fmla="*/ 0 w 3403600"/>
                <a:gd name="connsiteY3" fmla="*/ 25400 h 524933"/>
                <a:gd name="connsiteX4" fmla="*/ 0 w 3403600"/>
                <a:gd name="connsiteY4" fmla="*/ 25400 h 52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00" h="524933">
                  <a:moveTo>
                    <a:pt x="3403600" y="0"/>
                  </a:moveTo>
                  <a:cubicBezTo>
                    <a:pt x="2906183" y="258233"/>
                    <a:pt x="2408767" y="516467"/>
                    <a:pt x="1841500" y="520700"/>
                  </a:cubicBezTo>
                  <a:cubicBezTo>
                    <a:pt x="1274233" y="524933"/>
                    <a:pt x="0" y="25400"/>
                    <a:pt x="0" y="25400"/>
                  </a:cubicBezTo>
                  <a:lnTo>
                    <a:pt x="0" y="25400"/>
                  </a:lnTo>
                  <a:lnTo>
                    <a:pt x="0" y="25400"/>
                  </a:lnTo>
                </a:path>
              </a:pathLst>
            </a:custGeom>
            <a:ln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2799445" y="1114870"/>
            <a:ext cx="3132734" cy="2670524"/>
            <a:chOff x="2799445" y="1114870"/>
            <a:chExt cx="3132734" cy="2670524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3046809" y="2615803"/>
              <a:ext cx="2337594" cy="1588"/>
            </a:xfrm>
            <a:prstGeom prst="line">
              <a:avLst/>
            </a:prstGeom>
            <a:ln>
              <a:solidFill>
                <a:srgbClr val="3366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99445" y="1114870"/>
              <a:ext cx="31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Network Services Interface (NSI)</a:t>
              </a:r>
              <a:endParaRPr lang="en-US" sz="1400" dirty="0"/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947707" y="1268757"/>
            <a:ext cx="6692900" cy="1897776"/>
            <a:chOff x="952500" y="1357659"/>
            <a:chExt cx="6692900" cy="1897776"/>
          </a:xfrm>
        </p:grpSpPr>
        <p:sp>
          <p:nvSpPr>
            <p:cNvPr id="29" name="Rectangle 28"/>
            <p:cNvSpPr/>
            <p:nvPr/>
          </p:nvSpPr>
          <p:spPr>
            <a:xfrm>
              <a:off x="952500" y="1421159"/>
              <a:ext cx="1600200" cy="18342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9502" y="2387473"/>
              <a:ext cx="1460659" cy="49863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NSI Requestor</a:t>
              </a:r>
            </a:p>
            <a:p>
              <a:pPr algn="ctr"/>
              <a:r>
                <a:rPr lang="en-US" sz="1400" dirty="0" smtClean="0"/>
                <a:t>Agent (RA)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5200" y="1357659"/>
              <a:ext cx="1600200" cy="18342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45200" y="2387473"/>
              <a:ext cx="1257300" cy="4686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NSI</a:t>
              </a:r>
              <a:r>
                <a:rPr lang="en-US" sz="1400" dirty="0" smtClean="0"/>
                <a:t> Provider</a:t>
              </a:r>
            </a:p>
            <a:p>
              <a:pPr algn="ctr"/>
              <a:r>
                <a:rPr lang="en-US" sz="1400" dirty="0" smtClean="0"/>
                <a:t>Agent (PA)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7180" y="2886103"/>
              <a:ext cx="571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NSA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99458" y="2868831"/>
              <a:ext cx="571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NSA</a:t>
              </a:r>
              <a:endParaRPr lang="en-US" dirty="0"/>
            </a:p>
          </p:txBody>
        </p:sp>
      </p:grpSp>
      <p:grpSp>
        <p:nvGrpSpPr>
          <p:cNvPr id="9" name="Group 48"/>
          <p:cNvGrpSpPr/>
          <p:nvPr/>
        </p:nvGrpSpPr>
        <p:grpSpPr>
          <a:xfrm>
            <a:off x="1018623" y="1640573"/>
            <a:ext cx="6586215" cy="537783"/>
            <a:chOff x="1018623" y="1640573"/>
            <a:chExt cx="6586215" cy="537783"/>
          </a:xfrm>
        </p:grpSpPr>
        <p:sp>
          <p:nvSpPr>
            <p:cNvPr id="45" name="Rectangle 44"/>
            <p:cNvSpPr/>
            <p:nvPr/>
          </p:nvSpPr>
          <p:spPr>
            <a:xfrm>
              <a:off x="1018623" y="1640573"/>
              <a:ext cx="731676" cy="53778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Network Service A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74545" y="1640573"/>
              <a:ext cx="731676" cy="53778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Network Service B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17240" y="1640573"/>
              <a:ext cx="731676" cy="53778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Network Service A</a:t>
              </a:r>
              <a:endParaRPr lang="en-US" sz="11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73162" y="1640573"/>
              <a:ext cx="731676" cy="53778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Network Service B</a:t>
              </a:r>
              <a:endParaRPr lang="en-US" sz="11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209536" y="6032500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 = Network Services Agent</a:t>
            </a:r>
          </a:p>
          <a:p>
            <a:r>
              <a:rPr lang="en-US" sz="1400" dirty="0" smtClean="0"/>
              <a:t>NRM = Network Resource Manager</a:t>
            </a:r>
            <a:endParaRPr lang="en-US" sz="1400" dirty="0"/>
          </a:p>
        </p:txBody>
      </p:sp>
      <p:grpSp>
        <p:nvGrpSpPr>
          <p:cNvPr id="10" name="Group 207"/>
          <p:cNvGrpSpPr/>
          <p:nvPr/>
        </p:nvGrpSpPr>
        <p:grpSpPr>
          <a:xfrm>
            <a:off x="921240" y="2799027"/>
            <a:ext cx="6972197" cy="2863584"/>
            <a:chOff x="921240" y="2799027"/>
            <a:chExt cx="6972197" cy="2863584"/>
          </a:xfrm>
        </p:grpSpPr>
        <p:sp>
          <p:nvSpPr>
            <p:cNvPr id="35" name="Trapezoid 34"/>
            <p:cNvSpPr/>
            <p:nvPr/>
          </p:nvSpPr>
          <p:spPr>
            <a:xfrm>
              <a:off x="921240" y="4795836"/>
              <a:ext cx="1618921" cy="866775"/>
            </a:xfrm>
            <a:prstGeom prst="trapezoid">
              <a:avLst>
                <a:gd name="adj" fmla="val 2063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 smtClean="0"/>
                <a:t>Local Resources</a:t>
              </a:r>
              <a:endParaRPr lang="en-GB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2500" y="2824429"/>
              <a:ext cx="561423" cy="431006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NRM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83977" y="2799027"/>
              <a:ext cx="561423" cy="431006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NRM</a:t>
              </a:r>
              <a:endParaRPr lang="en-US" sz="1200" dirty="0"/>
            </a:p>
          </p:txBody>
        </p:sp>
        <p:sp>
          <p:nvSpPr>
            <p:cNvPr id="53" name="Trapezoid 52"/>
            <p:cNvSpPr/>
            <p:nvPr/>
          </p:nvSpPr>
          <p:spPr>
            <a:xfrm>
              <a:off x="6274516" y="4795836"/>
              <a:ext cx="1618921" cy="866775"/>
            </a:xfrm>
            <a:prstGeom prst="trapezoid">
              <a:avLst>
                <a:gd name="adj" fmla="val 2063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 smtClean="0"/>
                <a:t>Local Resources</a:t>
              </a:r>
              <a:endParaRPr lang="en-GB" sz="1400" dirty="0"/>
            </a:p>
          </p:txBody>
        </p:sp>
        <p:cxnSp>
          <p:nvCxnSpPr>
            <p:cNvPr id="55" name="Straight Connector 54"/>
            <p:cNvCxnSpPr>
              <a:endCxn id="35" idx="1"/>
            </p:cNvCxnSpPr>
            <p:nvPr/>
          </p:nvCxnSpPr>
          <p:spPr>
            <a:xfrm rot="16200000" flipH="1">
              <a:off x="-5306" y="4213239"/>
              <a:ext cx="1973791" cy="58178"/>
            </a:xfrm>
            <a:prstGeom prst="line">
              <a:avLst/>
            </a:prstGeom>
            <a:ln w="9525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5" idx="3"/>
            </p:cNvCxnSpPr>
            <p:nvPr/>
          </p:nvCxnSpPr>
          <p:spPr>
            <a:xfrm rot="16200000" flipH="1">
              <a:off x="995430" y="3773930"/>
              <a:ext cx="1973787" cy="936800"/>
            </a:xfrm>
            <a:prstGeom prst="line">
              <a:avLst/>
            </a:prstGeom>
            <a:ln w="9525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3" idx="1"/>
            </p:cNvCxnSpPr>
            <p:nvPr/>
          </p:nvCxnSpPr>
          <p:spPr>
            <a:xfrm rot="5400000">
              <a:off x="5730616" y="3888772"/>
              <a:ext cx="1973790" cy="707114"/>
            </a:xfrm>
            <a:prstGeom prst="line">
              <a:avLst/>
            </a:prstGeom>
            <a:ln w="9525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53" idx="3"/>
            </p:cNvCxnSpPr>
            <p:nvPr/>
          </p:nvCxnSpPr>
          <p:spPr>
            <a:xfrm rot="16200000" flipH="1">
              <a:off x="6717524" y="4142749"/>
              <a:ext cx="1973788" cy="199161"/>
            </a:xfrm>
            <a:prstGeom prst="line">
              <a:avLst/>
            </a:prstGeom>
            <a:ln w="9525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08"/>
          <p:cNvGrpSpPr/>
          <p:nvPr/>
        </p:nvGrpSpPr>
        <p:grpSpPr>
          <a:xfrm>
            <a:off x="2048934" y="1782980"/>
            <a:ext cx="5177366" cy="1472455"/>
            <a:chOff x="2048934" y="1782980"/>
            <a:chExt cx="5177366" cy="1472455"/>
          </a:xfrm>
        </p:grpSpPr>
        <p:sp>
          <p:nvSpPr>
            <p:cNvPr id="73" name="Can 72"/>
            <p:cNvSpPr/>
            <p:nvPr/>
          </p:nvSpPr>
          <p:spPr>
            <a:xfrm rot="16200000">
              <a:off x="3537328" y="1230158"/>
              <a:ext cx="1472455" cy="2578099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32" idx="3"/>
              <a:endCxn id="37" idx="1"/>
            </p:cNvCxnSpPr>
            <p:nvPr/>
          </p:nvCxnSpPr>
          <p:spPr>
            <a:xfrm flipV="1">
              <a:off x="2535368" y="2532901"/>
              <a:ext cx="3505039" cy="1498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2048934" y="2171700"/>
              <a:ext cx="5177366" cy="378883"/>
            </a:xfrm>
            <a:custGeom>
              <a:avLst/>
              <a:gdLst>
                <a:gd name="connsiteX0" fmla="*/ 211666 w 5177366"/>
                <a:gd name="connsiteY0" fmla="*/ 25400 h 378883"/>
                <a:gd name="connsiteX1" fmla="*/ 605366 w 5177366"/>
                <a:gd name="connsiteY1" fmla="*/ 330200 h 378883"/>
                <a:gd name="connsiteX2" fmla="*/ 3843866 w 5177366"/>
                <a:gd name="connsiteY2" fmla="*/ 317500 h 378883"/>
                <a:gd name="connsiteX3" fmla="*/ 5177366 w 5177366"/>
                <a:gd name="connsiteY3" fmla="*/ 0 h 37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7366" h="378883">
                  <a:moveTo>
                    <a:pt x="211666" y="25400"/>
                  </a:moveTo>
                  <a:cubicBezTo>
                    <a:pt x="105833" y="153458"/>
                    <a:pt x="0" y="281517"/>
                    <a:pt x="605366" y="330200"/>
                  </a:cubicBezTo>
                  <a:cubicBezTo>
                    <a:pt x="1210732" y="378883"/>
                    <a:pt x="3081866" y="372533"/>
                    <a:pt x="3843866" y="317500"/>
                  </a:cubicBezTo>
                  <a:cubicBezTo>
                    <a:pt x="4605866" y="262467"/>
                    <a:pt x="5177366" y="0"/>
                    <a:pt x="5177366" y="0"/>
                  </a:cubicBezTo>
                </a:path>
              </a:pathLst>
            </a:cu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213"/>
          <p:cNvGrpSpPr/>
          <p:nvPr/>
        </p:nvGrpSpPr>
        <p:grpSpPr>
          <a:xfrm>
            <a:off x="0" y="4267200"/>
            <a:ext cx="8971831" cy="1841500"/>
            <a:chOff x="0" y="4267200"/>
            <a:chExt cx="8971831" cy="1841500"/>
          </a:xfrm>
        </p:grpSpPr>
        <p:sp>
          <p:nvSpPr>
            <p:cNvPr id="210" name="Parallelogram 209"/>
            <p:cNvSpPr/>
            <p:nvPr/>
          </p:nvSpPr>
          <p:spPr>
            <a:xfrm>
              <a:off x="0" y="4267200"/>
              <a:ext cx="8971831" cy="18415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 smtClean="0">
                  <a:solidFill>
                    <a:schemeClr val="tx1"/>
                  </a:solidFill>
                </a:rPr>
                <a:t>Transport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Plane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42"/>
            <p:cNvGrpSpPr/>
            <p:nvPr/>
          </p:nvGrpSpPr>
          <p:grpSpPr>
            <a:xfrm>
              <a:off x="295730" y="4467874"/>
              <a:ext cx="5858373" cy="1470991"/>
              <a:chOff x="2527300" y="4568687"/>
              <a:chExt cx="5858373" cy="147099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527300" y="4568687"/>
                <a:ext cx="2819399" cy="147099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3136900" y="4568687"/>
                <a:ext cx="392683" cy="165915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H="1">
                <a:off x="3850259" y="5387460"/>
                <a:ext cx="679174" cy="207818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196773" y="5100430"/>
                <a:ext cx="572790" cy="116089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6200000" flipH="1">
                <a:off x="2918089" y="5405230"/>
                <a:ext cx="506896" cy="1524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28736" y="4797287"/>
                <a:ext cx="665018" cy="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85"/>
              <p:cNvGrpSpPr/>
              <p:nvPr/>
            </p:nvGrpSpPr>
            <p:grpSpPr>
              <a:xfrm>
                <a:off x="3365500" y="4721087"/>
                <a:ext cx="457200" cy="152400"/>
                <a:chOff x="5791200" y="4800600"/>
                <a:chExt cx="304800" cy="152400"/>
              </a:xfrm>
            </p:grpSpPr>
            <p:sp>
              <p:nvSpPr>
                <p:cNvPr id="87" name="Trapezoid 86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93"/>
              <p:cNvGrpSpPr/>
              <p:nvPr/>
            </p:nvGrpSpPr>
            <p:grpSpPr>
              <a:xfrm>
                <a:off x="4203700" y="4721087"/>
                <a:ext cx="457200" cy="152400"/>
                <a:chOff x="5791200" y="4800600"/>
                <a:chExt cx="304800" cy="152400"/>
              </a:xfrm>
            </p:grpSpPr>
            <p:sp>
              <p:nvSpPr>
                <p:cNvPr id="95" name="Trapezoid 94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01"/>
              <p:cNvGrpSpPr/>
              <p:nvPr/>
            </p:nvGrpSpPr>
            <p:grpSpPr>
              <a:xfrm>
                <a:off x="2908300" y="51020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03" name="Trapezoid 102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09"/>
              <p:cNvGrpSpPr/>
              <p:nvPr/>
            </p:nvGrpSpPr>
            <p:grpSpPr>
              <a:xfrm>
                <a:off x="3898900" y="50258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11" name="Trapezoid 110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17"/>
              <p:cNvGrpSpPr/>
              <p:nvPr/>
            </p:nvGrpSpPr>
            <p:grpSpPr>
              <a:xfrm>
                <a:off x="4660900" y="51782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19" name="Trapezoid 118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125"/>
              <p:cNvGrpSpPr/>
              <p:nvPr/>
            </p:nvGrpSpPr>
            <p:grpSpPr>
              <a:xfrm>
                <a:off x="3136900" y="57116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27" name="Trapezoid 126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133"/>
              <p:cNvGrpSpPr/>
              <p:nvPr/>
            </p:nvGrpSpPr>
            <p:grpSpPr>
              <a:xfrm>
                <a:off x="4127500" y="57116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35" name="Trapezoid 134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Straight Connector 141"/>
              <p:cNvCxnSpPr>
                <a:stCxn id="218" idx="3"/>
                <a:endCxn id="187" idx="1"/>
              </p:cNvCxnSpPr>
              <p:nvPr/>
            </p:nvCxnSpPr>
            <p:spPr>
              <a:xfrm flipV="1">
                <a:off x="4974770" y="5178287"/>
                <a:ext cx="3410903" cy="27926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143"/>
            <p:cNvGrpSpPr/>
            <p:nvPr/>
          </p:nvGrpSpPr>
          <p:grpSpPr>
            <a:xfrm>
              <a:off x="5757378" y="4467874"/>
              <a:ext cx="2819399" cy="1470991"/>
              <a:chOff x="2527300" y="4568687"/>
              <a:chExt cx="2819399" cy="1470991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2527300" y="4568687"/>
                <a:ext cx="2819399" cy="147099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3136900" y="4568687"/>
                <a:ext cx="392683" cy="165915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6200000" flipH="1">
                <a:off x="3850259" y="5387460"/>
                <a:ext cx="679174" cy="207818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196773" y="5100430"/>
                <a:ext cx="572790" cy="116089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6200000" flipH="1">
                <a:off x="2918089" y="5405230"/>
                <a:ext cx="506896" cy="1524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628736" y="4797287"/>
                <a:ext cx="665018" cy="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85"/>
              <p:cNvGrpSpPr/>
              <p:nvPr/>
            </p:nvGrpSpPr>
            <p:grpSpPr>
              <a:xfrm>
                <a:off x="3365500" y="4721087"/>
                <a:ext cx="457200" cy="152400"/>
                <a:chOff x="5791200" y="4800600"/>
                <a:chExt cx="304800" cy="152400"/>
              </a:xfrm>
            </p:grpSpPr>
            <p:sp>
              <p:nvSpPr>
                <p:cNvPr id="201" name="Trapezoid 200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93"/>
              <p:cNvGrpSpPr/>
              <p:nvPr/>
            </p:nvGrpSpPr>
            <p:grpSpPr>
              <a:xfrm>
                <a:off x="4203700" y="47210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94" name="Trapezoid 193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101"/>
              <p:cNvGrpSpPr/>
              <p:nvPr/>
            </p:nvGrpSpPr>
            <p:grpSpPr>
              <a:xfrm>
                <a:off x="2908300" y="51020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87" name="Trapezoid 186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109"/>
              <p:cNvGrpSpPr/>
              <p:nvPr/>
            </p:nvGrpSpPr>
            <p:grpSpPr>
              <a:xfrm>
                <a:off x="3898900" y="50258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80" name="Trapezoid 179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117"/>
              <p:cNvGrpSpPr/>
              <p:nvPr/>
            </p:nvGrpSpPr>
            <p:grpSpPr>
              <a:xfrm>
                <a:off x="4660900" y="51782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73" name="Trapezoid 172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125"/>
              <p:cNvGrpSpPr/>
              <p:nvPr/>
            </p:nvGrpSpPr>
            <p:grpSpPr>
              <a:xfrm>
                <a:off x="3136900" y="57116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66" name="Trapezoid 165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133"/>
              <p:cNvGrpSpPr/>
              <p:nvPr/>
            </p:nvGrpSpPr>
            <p:grpSpPr>
              <a:xfrm>
                <a:off x="4127500" y="5711687"/>
                <a:ext cx="457200" cy="152400"/>
                <a:chOff x="5791200" y="4800600"/>
                <a:chExt cx="304800" cy="152400"/>
              </a:xfrm>
            </p:grpSpPr>
            <p:sp>
              <p:nvSpPr>
                <p:cNvPr id="159" name="Trapezoid 158"/>
                <p:cNvSpPr/>
                <p:nvPr/>
              </p:nvSpPr>
              <p:spPr>
                <a:xfrm>
                  <a:off x="5791200" y="4800600"/>
                  <a:ext cx="304800" cy="152400"/>
                </a:xfrm>
                <a:prstGeom prst="trapezoid">
                  <a:avLst>
                    <a:gd name="adj" fmla="val 20637"/>
                  </a:avLst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000" dirty="0"/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863771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6200000" flipH="1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5849257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979886" y="4833257"/>
                  <a:ext cx="43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5979886" y="4909457"/>
                  <a:ext cx="580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5400000">
                  <a:off x="5905500" y="4835071"/>
                  <a:ext cx="76200" cy="72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Straight Connector 157"/>
              <p:cNvCxnSpPr/>
              <p:nvPr/>
            </p:nvCxnSpPr>
            <p:spPr>
              <a:xfrm>
                <a:off x="4557486" y="5820544"/>
                <a:ext cx="381000" cy="76200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TextBox 207"/>
          <p:cNvSpPr txBox="1"/>
          <p:nvPr/>
        </p:nvSpPr>
        <p:spPr>
          <a:xfrm>
            <a:off x="4566" y="6108700"/>
            <a:ext cx="4040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* Slides contain animation, does not show in </a:t>
            </a:r>
            <a:r>
              <a:rPr lang="en-US" sz="1400" i="1" dirty="0" err="1" smtClean="0">
                <a:solidFill>
                  <a:srgbClr val="FF0000"/>
                </a:solidFill>
              </a:rPr>
              <a:t>pdf</a:t>
            </a:r>
            <a:endParaRPr lang="en-US" sz="1400" i="1" dirty="0">
              <a:solidFill>
                <a:srgbClr val="FF0000"/>
              </a:solidFill>
            </a:endParaRPr>
          </a:p>
        </p:txBody>
      </p:sp>
      <p:grpSp>
        <p:nvGrpSpPr>
          <p:cNvPr id="38" name="Group 218"/>
          <p:cNvGrpSpPr/>
          <p:nvPr/>
        </p:nvGrpSpPr>
        <p:grpSpPr>
          <a:xfrm>
            <a:off x="174994" y="3730151"/>
            <a:ext cx="8774872" cy="537049"/>
            <a:chOff x="174994" y="3730151"/>
            <a:chExt cx="8774872" cy="537049"/>
          </a:xfrm>
        </p:grpSpPr>
        <p:sp>
          <p:nvSpPr>
            <p:cNvPr id="215" name="laptop"/>
            <p:cNvSpPr>
              <a:spLocks noEditPoints="1" noChangeArrowheads="1"/>
            </p:cNvSpPr>
            <p:nvPr/>
          </p:nvSpPr>
          <p:spPr bwMode="auto">
            <a:xfrm>
              <a:off x="174994" y="3730151"/>
              <a:ext cx="688773" cy="537049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0 h 21600"/>
                <a:gd name="T6" fmla="*/ 2147483647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0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aptop"/>
            <p:cNvSpPr>
              <a:spLocks noEditPoints="1" noChangeArrowheads="1"/>
            </p:cNvSpPr>
            <p:nvPr/>
          </p:nvSpPr>
          <p:spPr bwMode="auto">
            <a:xfrm>
              <a:off x="8261093" y="3730151"/>
              <a:ext cx="688773" cy="537049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0 h 21600"/>
                <a:gd name="T6" fmla="*/ 2147483647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0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8" name="Freeform 217"/>
          <p:cNvSpPr/>
          <p:nvPr/>
        </p:nvSpPr>
        <p:spPr>
          <a:xfrm>
            <a:off x="647700" y="4241800"/>
            <a:ext cx="7747000" cy="863600"/>
          </a:xfrm>
          <a:custGeom>
            <a:avLst/>
            <a:gdLst>
              <a:gd name="connsiteX0" fmla="*/ 0 w 7747000"/>
              <a:gd name="connsiteY0" fmla="*/ 25400 h 863600"/>
              <a:gd name="connsiteX1" fmla="*/ 762000 w 7747000"/>
              <a:gd name="connsiteY1" fmla="*/ 444500 h 863600"/>
              <a:gd name="connsiteX2" fmla="*/ 1295400 w 7747000"/>
              <a:gd name="connsiteY2" fmla="*/ 762000 h 863600"/>
              <a:gd name="connsiteX3" fmla="*/ 2095500 w 7747000"/>
              <a:gd name="connsiteY3" fmla="*/ 863600 h 863600"/>
              <a:gd name="connsiteX4" fmla="*/ 5651500 w 7747000"/>
              <a:gd name="connsiteY4" fmla="*/ 863600 h 863600"/>
              <a:gd name="connsiteX5" fmla="*/ 6273800 w 7747000"/>
              <a:gd name="connsiteY5" fmla="*/ 469900 h 863600"/>
              <a:gd name="connsiteX6" fmla="*/ 7112000 w 7747000"/>
              <a:gd name="connsiteY6" fmla="*/ 469900 h 863600"/>
              <a:gd name="connsiteX7" fmla="*/ 7747000 w 7747000"/>
              <a:gd name="connsiteY7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7000" h="863600">
                <a:moveTo>
                  <a:pt x="0" y="25400"/>
                </a:moveTo>
                <a:lnTo>
                  <a:pt x="762000" y="444500"/>
                </a:lnTo>
                <a:cubicBezTo>
                  <a:pt x="1286314" y="764204"/>
                  <a:pt x="1079412" y="762000"/>
                  <a:pt x="1295400" y="762000"/>
                </a:cubicBezTo>
                <a:lnTo>
                  <a:pt x="2095500" y="863600"/>
                </a:lnTo>
                <a:lnTo>
                  <a:pt x="5651500" y="863600"/>
                </a:lnTo>
                <a:lnTo>
                  <a:pt x="6273800" y="469900"/>
                </a:lnTo>
                <a:lnTo>
                  <a:pt x="7112000" y="469900"/>
                </a:lnTo>
                <a:lnTo>
                  <a:pt x="7747000" y="0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8889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>
        <p14:prism/>
      </p:transition>
    </mc:Choice>
    <mc:Fallback xmlns:mv="urn:schemas-microsoft-com:mac:vml" xmlns="">
      <p:transition>
        <p:cov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407"/>
            <a:ext cx="8229600" cy="1143000"/>
          </a:xfrm>
        </p:spPr>
        <p:txBody>
          <a:bodyPr/>
          <a:lstStyle/>
          <a:p>
            <a:r>
              <a:rPr lang="en-US" dirty="0" smtClean="0"/>
              <a:t>Myth Busters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56166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Bandwidth: </a:t>
            </a:r>
          </a:p>
          <a:p>
            <a:pPr lvl="1"/>
            <a:r>
              <a:rPr lang="en-US" dirty="0" smtClean="0"/>
              <a:t>Maximum c</a:t>
            </a:r>
            <a:r>
              <a:rPr lang="en-US" dirty="0" smtClean="0"/>
              <a:t>apacity </a:t>
            </a:r>
            <a:r>
              <a:rPr lang="en-US" dirty="0" smtClean="0"/>
              <a:t>of a given </a:t>
            </a:r>
            <a:r>
              <a:rPr lang="en-US" dirty="0" err="1" smtClean="0"/>
              <a:t>lightpath</a:t>
            </a:r>
            <a:r>
              <a:rPr lang="en-US" dirty="0" smtClean="0"/>
              <a:t>/lambda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Throughput: </a:t>
            </a:r>
          </a:p>
          <a:p>
            <a:pPr lvl="1"/>
            <a:r>
              <a:rPr lang="en-US" dirty="0" smtClean="0"/>
              <a:t>How many </a:t>
            </a:r>
            <a:r>
              <a:rPr lang="en-US" dirty="0" smtClean="0"/>
              <a:t>application bits</a:t>
            </a:r>
            <a:r>
              <a:rPr lang="en-US" dirty="0" smtClean="0"/>
              <a:t>/second can </a:t>
            </a:r>
            <a:r>
              <a:rPr lang="en-US" dirty="0" smtClean="0"/>
              <a:t>get carried </a:t>
            </a:r>
            <a:r>
              <a:rPr lang="en-US" dirty="0" smtClean="0"/>
              <a:t>between any two points of the network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639624" y="1421407"/>
            <a:ext cx="2330425" cy="1468011"/>
            <a:chOff x="5639624" y="1421407"/>
            <a:chExt cx="2330425" cy="1468011"/>
          </a:xfrm>
        </p:grpSpPr>
        <p:sp>
          <p:nvSpPr>
            <p:cNvPr id="4" name="Oval 3"/>
            <p:cNvSpPr/>
            <p:nvPr/>
          </p:nvSpPr>
          <p:spPr>
            <a:xfrm>
              <a:off x="5639624" y="2221289"/>
              <a:ext cx="687475" cy="6681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</a:p>
            <a:p>
              <a:pPr algn="ctr"/>
              <a:r>
                <a:rPr lang="en-US" sz="1100" dirty="0" smtClean="0"/>
                <a:t>Gbps</a:t>
              </a:r>
              <a:endParaRPr lang="en-US" sz="11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549413" y="1421407"/>
              <a:ext cx="1420636" cy="146801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100</a:t>
              </a:r>
            </a:p>
            <a:p>
              <a:pPr algn="ctr"/>
              <a:r>
                <a:rPr lang="en-US" sz="2400" dirty="0" smtClean="0"/>
                <a:t>Gbps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607" y="1875792"/>
            <a:ext cx="6122907" cy="2000455"/>
            <a:chOff x="314607" y="1875792"/>
            <a:chExt cx="6122907" cy="2000455"/>
          </a:xfrm>
        </p:grpSpPr>
        <p:sp>
          <p:nvSpPr>
            <p:cNvPr id="7" name="Rectangle 6"/>
            <p:cNvSpPr/>
            <p:nvPr/>
          </p:nvSpPr>
          <p:spPr>
            <a:xfrm>
              <a:off x="314607" y="1875792"/>
              <a:ext cx="4998759" cy="1526265"/>
            </a:xfrm>
            <a:prstGeom prst="rect">
              <a:avLst/>
            </a:prstGeom>
            <a:noFill/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10445" y="3506915"/>
              <a:ext cx="2427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  <a:latin typeface="Lucida Handwriting"/>
                  <a:cs typeface="Lucida Handwriting"/>
                </a:rPr>
                <a:t>Network property</a:t>
              </a:r>
              <a:endParaRPr lang="en-US" dirty="0">
                <a:solidFill>
                  <a:srgbClr val="FF6600"/>
                </a:solidFill>
                <a:latin typeface="Lucida Handwriting"/>
                <a:cs typeface="Lucida Handwriting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4607" y="4107873"/>
            <a:ext cx="8512658" cy="2285903"/>
            <a:chOff x="314607" y="4317589"/>
            <a:chExt cx="8512658" cy="2285903"/>
          </a:xfrm>
        </p:grpSpPr>
        <p:sp>
          <p:nvSpPr>
            <p:cNvPr id="9" name="Rectangle 8"/>
            <p:cNvSpPr/>
            <p:nvPr/>
          </p:nvSpPr>
          <p:spPr>
            <a:xfrm>
              <a:off x="314607" y="4317589"/>
              <a:ext cx="4998759" cy="1808574"/>
            </a:xfrm>
            <a:prstGeom prst="rect">
              <a:avLst/>
            </a:prstGeom>
            <a:noFill/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13538" y="6234160"/>
              <a:ext cx="4813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  <a:latin typeface="Lucida Handwriting"/>
                  <a:cs typeface="Lucida Handwriting"/>
                </a:rPr>
                <a:t>Application or end-to-end property</a:t>
              </a:r>
              <a:endParaRPr lang="en-US" dirty="0">
                <a:solidFill>
                  <a:srgbClr val="FF6600"/>
                </a:solidFill>
                <a:latin typeface="Lucida Handwriting"/>
                <a:cs typeface="Lucida Handwriting"/>
              </a:endParaRP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01/13/13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19791" y="3984949"/>
            <a:ext cx="3664309" cy="1868454"/>
            <a:chOff x="5419791" y="3984949"/>
            <a:chExt cx="3664309" cy="186845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22547" r="30032"/>
            <a:stretch/>
          </p:blipFill>
          <p:spPr>
            <a:xfrm>
              <a:off x="5419791" y="4317589"/>
              <a:ext cx="3664309" cy="153581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433400" y="3984949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From </a:t>
              </a:r>
              <a:r>
                <a:rPr lang="en-US" dirty="0" err="1" smtClean="0"/>
                <a:t>my.es.net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3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On-Demand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324"/>
            <a:ext cx="8229600" cy="5145661"/>
          </a:xfrm>
        </p:spPr>
        <p:txBody>
          <a:bodyPr>
            <a:normAutofit/>
          </a:bodyPr>
          <a:lstStyle/>
          <a:p>
            <a:r>
              <a:rPr lang="en-US" dirty="0" smtClean="0"/>
              <a:t>Bandwidth, not throughput</a:t>
            </a:r>
          </a:p>
          <a:p>
            <a:r>
              <a:rPr lang="en-US" dirty="0" smtClean="0"/>
              <a:t>“On-demand” is defined by </a:t>
            </a:r>
            <a:r>
              <a:rPr lang="en-US" b="1" dirty="0" smtClean="0"/>
              <a:t>time-scale</a:t>
            </a:r>
          </a:p>
          <a:p>
            <a:pPr lvl="1"/>
            <a:r>
              <a:rPr lang="en-US" dirty="0" smtClean="0"/>
              <a:t>Not O(days or months) </a:t>
            </a:r>
          </a:p>
          <a:p>
            <a:pPr lvl="1"/>
            <a:r>
              <a:rPr lang="en-US" dirty="0" smtClean="0"/>
              <a:t>But O(seconds to minutes)</a:t>
            </a:r>
          </a:p>
          <a:p>
            <a:r>
              <a:rPr lang="en-US" dirty="0" smtClean="0"/>
              <a:t>Additional property</a:t>
            </a:r>
          </a:p>
          <a:p>
            <a:pPr lvl="1"/>
            <a:r>
              <a:rPr lang="en-US" dirty="0" smtClean="0"/>
              <a:t>Software-controlled</a:t>
            </a:r>
          </a:p>
          <a:p>
            <a:pPr lvl="1"/>
            <a:r>
              <a:rPr lang="en-US" dirty="0" smtClean="0"/>
              <a:t>GUI or Application</a:t>
            </a:r>
            <a:br>
              <a:rPr lang="en-US" dirty="0" smtClean="0"/>
            </a:br>
            <a:r>
              <a:rPr lang="en-US" dirty="0" smtClean="0"/>
              <a:t>initiated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184" y="1945698"/>
            <a:ext cx="1674257" cy="1082381"/>
          </a:xfrm>
          <a:prstGeom prst="rect">
            <a:avLst/>
          </a:prstGeom>
        </p:spPr>
      </p:pic>
      <p:pic>
        <p:nvPicPr>
          <p:cNvPr id="6" name="Picture 5" descr="OSCARS-WBUI-CreateReservation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8" y="3996252"/>
            <a:ext cx="4573419" cy="275396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8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truths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415466" cy="480998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Application can try engineer their end-to-end throughput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Application currently can request </a:t>
            </a:r>
            <a:br>
              <a:rPr lang="en-US" sz="2800" dirty="0" smtClean="0"/>
            </a:br>
            <a:r>
              <a:rPr lang="en-US" sz="2800" dirty="0" smtClean="0"/>
              <a:t>point-to-point bandwidth</a:t>
            </a:r>
          </a:p>
          <a:p>
            <a:pPr lvl="1"/>
            <a:r>
              <a:rPr lang="en-US" sz="2000" dirty="0" smtClean="0"/>
              <a:t>As supported in </a:t>
            </a:r>
            <a:r>
              <a:rPr lang="en-US" sz="2000" dirty="0" smtClean="0"/>
              <a:t>many installations today</a:t>
            </a:r>
          </a:p>
          <a:p>
            <a:pPr lvl="1"/>
            <a:r>
              <a:rPr lang="en-US" sz="2000" dirty="0" smtClean="0"/>
              <a:t>Focus of first protocol of NSI framework</a:t>
            </a:r>
            <a:endParaRPr lang="en-US" sz="2000" dirty="0" smtClean="0"/>
          </a:p>
          <a:p>
            <a:pPr lvl="1"/>
            <a:r>
              <a:rPr lang="en-US" sz="2000" dirty="0" smtClean="0"/>
              <a:t>Point-to-multi-point investigated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Throughput ?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  <a:r>
              <a:rPr lang="en-US" sz="2800" dirty="0" smtClean="0"/>
              <a:t>Bandwidth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!=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≤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032226" y="3647546"/>
            <a:ext cx="3366541" cy="2286905"/>
            <a:chOff x="5032226" y="3647546"/>
            <a:chExt cx="3366541" cy="2286905"/>
          </a:xfrm>
        </p:grpSpPr>
        <p:sp>
          <p:nvSpPr>
            <p:cNvPr id="4" name="Oval 3"/>
            <p:cNvSpPr/>
            <p:nvPr/>
          </p:nvSpPr>
          <p:spPr>
            <a:xfrm>
              <a:off x="6978131" y="3647546"/>
              <a:ext cx="1420636" cy="146801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978131" y="4078629"/>
              <a:ext cx="524346" cy="547591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0" idx="0"/>
            </p:cNvCxnSpPr>
            <p:nvPr/>
          </p:nvCxnSpPr>
          <p:spPr>
            <a:xfrm flipV="1">
              <a:off x="7811185" y="5115557"/>
              <a:ext cx="1" cy="4495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6423" y="556511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Gbps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2226" y="3873720"/>
              <a:ext cx="1432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</a:t>
              </a:r>
            </a:p>
            <a:p>
              <a:r>
                <a:rPr lang="en-US" dirty="0" smtClean="0"/>
                <a:t>12 Gbps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  <a:endCxn id="5" idx="2"/>
            </p:cNvCxnSpPr>
            <p:nvPr/>
          </p:nvCxnSpPr>
          <p:spPr>
            <a:xfrm>
              <a:off x="6464492" y="4196886"/>
              <a:ext cx="513639" cy="155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415086" y="4339026"/>
              <a:ext cx="669074" cy="70808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4626" y="4723940"/>
              <a:ext cx="1432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B</a:t>
              </a:r>
            </a:p>
            <a:p>
              <a:r>
                <a:rPr lang="en-US" dirty="0" smtClean="0"/>
                <a:t>28 Gbps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9" idx="3"/>
            </p:cNvCxnSpPr>
            <p:nvPr/>
          </p:nvCxnSpPr>
          <p:spPr>
            <a:xfrm flipV="1">
              <a:off x="6616892" y="4943410"/>
              <a:ext cx="896178" cy="1036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464492" y="1522441"/>
            <a:ext cx="2349471" cy="1747170"/>
            <a:chOff x="6464492" y="1522441"/>
            <a:chExt cx="2349471" cy="174717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492" y="1736124"/>
              <a:ext cx="2349471" cy="153348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850208" y="1522441"/>
              <a:ext cx="1836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TCP congestion performance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5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038526" y="2680768"/>
            <a:ext cx="4870517" cy="2467034"/>
            <a:chOff x="4038526" y="2494352"/>
            <a:chExt cx="4870517" cy="2467034"/>
          </a:xfrm>
        </p:grpSpPr>
        <p:sp>
          <p:nvSpPr>
            <p:cNvPr id="11" name="Cloud 10"/>
            <p:cNvSpPr/>
            <p:nvPr/>
          </p:nvSpPr>
          <p:spPr>
            <a:xfrm>
              <a:off x="5357462" y="2494352"/>
              <a:ext cx="1524549" cy="79078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ESnet</a:t>
              </a:r>
              <a:endParaRPr lang="en-US" dirty="0"/>
            </a:p>
          </p:txBody>
        </p:sp>
        <p:sp>
          <p:nvSpPr>
            <p:cNvPr id="12" name="Cloud 11"/>
            <p:cNvSpPr/>
            <p:nvPr/>
          </p:nvSpPr>
          <p:spPr>
            <a:xfrm>
              <a:off x="6666365" y="3007396"/>
              <a:ext cx="1524549" cy="79078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NERSC</a:t>
              </a:r>
              <a:endParaRPr lang="en-US" sz="1400" dirty="0"/>
            </a:p>
          </p:txBody>
        </p:sp>
        <p:sp>
          <p:nvSpPr>
            <p:cNvPr id="14" name="Cloud 13"/>
            <p:cNvSpPr/>
            <p:nvPr/>
          </p:nvSpPr>
          <p:spPr>
            <a:xfrm>
              <a:off x="4038526" y="3103249"/>
              <a:ext cx="1524549" cy="79078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BNL</a:t>
              </a:r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3389" y="3989891"/>
              <a:ext cx="1435654" cy="97149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7749" y="3989891"/>
              <a:ext cx="1295326" cy="97149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“Guaranteed”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1276"/>
          </a:xfrm>
        </p:spPr>
        <p:txBody>
          <a:bodyPr>
            <a:normAutofit/>
          </a:bodyPr>
          <a:lstStyle/>
          <a:p>
            <a:r>
              <a:rPr lang="en-US" dirty="0" smtClean="0"/>
              <a:t>Bandwidth reserved for a single flow or set of application </a:t>
            </a:r>
            <a:r>
              <a:rPr lang="en-US" dirty="0" smtClean="0"/>
              <a:t>flows (or </a:t>
            </a:r>
            <a:r>
              <a:rPr lang="en-US" dirty="0" err="1" smtClean="0"/>
              <a:t>lightpath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Edge-to-edge</a:t>
            </a:r>
          </a:p>
          <a:p>
            <a:pPr lvl="1"/>
            <a:r>
              <a:rPr lang="en-US" dirty="0" smtClean="0"/>
              <a:t>End-to-</a:t>
            </a:r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Related concepts</a:t>
            </a:r>
          </a:p>
          <a:p>
            <a:pPr lvl="1"/>
            <a:r>
              <a:rPr lang="en-US" dirty="0" smtClean="0"/>
              <a:t>Best Effort</a:t>
            </a:r>
          </a:p>
          <a:p>
            <a:pPr lvl="2"/>
            <a:r>
              <a:rPr lang="en-US" dirty="0" smtClean="0"/>
              <a:t>Public Internet</a:t>
            </a:r>
          </a:p>
          <a:p>
            <a:pPr lvl="1"/>
            <a:r>
              <a:rPr lang="en-US" dirty="0" smtClean="0"/>
              <a:t>Oversubscription</a:t>
            </a:r>
          </a:p>
          <a:p>
            <a:pPr lvl="2"/>
            <a:r>
              <a:rPr lang="en-US" dirty="0" smtClean="0"/>
              <a:t>Aggregation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6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415117" y="2835319"/>
            <a:ext cx="1329818" cy="430382"/>
          </a:xfrm>
          <a:custGeom>
            <a:avLst/>
            <a:gdLst>
              <a:gd name="connsiteX0" fmla="*/ 0 w 1329818"/>
              <a:gd name="connsiteY0" fmla="*/ 430382 h 430382"/>
              <a:gd name="connsiteX1" fmla="*/ 479214 w 1329818"/>
              <a:gd name="connsiteY1" fmla="*/ 34988 h 430382"/>
              <a:gd name="connsiteX2" fmla="*/ 1042290 w 1329818"/>
              <a:gd name="connsiteY2" fmla="*/ 58951 h 430382"/>
              <a:gd name="connsiteX3" fmla="*/ 1329818 w 1329818"/>
              <a:gd name="connsiteY3" fmla="*/ 382456 h 43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9818" h="430382">
                <a:moveTo>
                  <a:pt x="0" y="430382"/>
                </a:moveTo>
                <a:cubicBezTo>
                  <a:pt x="152749" y="263637"/>
                  <a:pt x="305499" y="96893"/>
                  <a:pt x="479214" y="34988"/>
                </a:cubicBezTo>
                <a:cubicBezTo>
                  <a:pt x="652929" y="-26917"/>
                  <a:pt x="900523" y="1040"/>
                  <a:pt x="1042290" y="58951"/>
                </a:cubicBezTo>
                <a:cubicBezTo>
                  <a:pt x="1184057" y="116862"/>
                  <a:pt x="1329818" y="382456"/>
                  <a:pt x="1329818" y="382456"/>
                </a:cubicBezTo>
              </a:path>
            </a:pathLst>
          </a:custGeom>
          <a:ln>
            <a:solidFill>
              <a:srgbClr val="FFFF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876001" y="3303190"/>
            <a:ext cx="2837342" cy="801227"/>
          </a:xfrm>
          <a:custGeom>
            <a:avLst/>
            <a:gdLst>
              <a:gd name="connsiteX0" fmla="*/ 0 w 2837342"/>
              <a:gd name="connsiteY0" fmla="*/ 765282 h 801227"/>
              <a:gd name="connsiteX1" fmla="*/ 491195 w 2837342"/>
              <a:gd name="connsiteY1" fmla="*/ 118273 h 801227"/>
              <a:gd name="connsiteX2" fmla="*/ 826644 w 2837342"/>
              <a:gd name="connsiteY2" fmla="*/ 46383 h 801227"/>
              <a:gd name="connsiteX3" fmla="*/ 1713190 w 2837342"/>
              <a:gd name="connsiteY3" fmla="*/ 10438 h 801227"/>
              <a:gd name="connsiteX4" fmla="*/ 1940817 w 2837342"/>
              <a:gd name="connsiteY4" fmla="*/ 238090 h 801227"/>
              <a:gd name="connsiteX5" fmla="*/ 2767461 w 2837342"/>
              <a:gd name="connsiteY5" fmla="*/ 657447 h 801227"/>
              <a:gd name="connsiteX6" fmla="*/ 2791421 w 2837342"/>
              <a:gd name="connsiteY6" fmla="*/ 801227 h 80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7342" h="801227">
                <a:moveTo>
                  <a:pt x="0" y="765282"/>
                </a:moveTo>
                <a:cubicBezTo>
                  <a:pt x="176710" y="501685"/>
                  <a:pt x="353421" y="238089"/>
                  <a:pt x="491195" y="118273"/>
                </a:cubicBezTo>
                <a:cubicBezTo>
                  <a:pt x="628969" y="-1544"/>
                  <a:pt x="622978" y="64355"/>
                  <a:pt x="826644" y="46383"/>
                </a:cubicBezTo>
                <a:cubicBezTo>
                  <a:pt x="1030310" y="28411"/>
                  <a:pt x="1527495" y="-21513"/>
                  <a:pt x="1713190" y="10438"/>
                </a:cubicBezTo>
                <a:cubicBezTo>
                  <a:pt x="1898886" y="42389"/>
                  <a:pt x="1765105" y="130255"/>
                  <a:pt x="1940817" y="238090"/>
                </a:cubicBezTo>
                <a:cubicBezTo>
                  <a:pt x="2116529" y="345925"/>
                  <a:pt x="2625694" y="563591"/>
                  <a:pt x="2767461" y="657447"/>
                </a:cubicBezTo>
                <a:cubicBezTo>
                  <a:pt x="2909228" y="751303"/>
                  <a:pt x="2791421" y="801227"/>
                  <a:pt x="2791421" y="801227"/>
                </a:cubicBezTo>
              </a:path>
            </a:pathLst>
          </a:custGeom>
          <a:ln>
            <a:solidFill>
              <a:srgbClr val="CCFFC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7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737668" y="1521659"/>
            <a:ext cx="4726090" cy="1635363"/>
            <a:chOff x="3737668" y="1521659"/>
            <a:chExt cx="4726090" cy="163536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28168"/>
            <a:stretch/>
          </p:blipFill>
          <p:spPr>
            <a:xfrm>
              <a:off x="3843403" y="1853949"/>
              <a:ext cx="3594307" cy="1219200"/>
            </a:xfrm>
            <a:prstGeom prst="rect">
              <a:avLst/>
            </a:prstGeom>
          </p:spPr>
        </p:pic>
        <p:sp>
          <p:nvSpPr>
            <p:cNvPr id="7" name="Half Frame 6"/>
            <p:cNvSpPr/>
            <p:nvPr/>
          </p:nvSpPr>
          <p:spPr>
            <a:xfrm rot="16200000">
              <a:off x="4860904" y="398423"/>
              <a:ext cx="1635363" cy="3881836"/>
            </a:xfrm>
            <a:prstGeom prst="halfFrame">
              <a:avLst>
                <a:gd name="adj1" fmla="val 4949"/>
                <a:gd name="adj2" fmla="val 430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737668" y="2204613"/>
              <a:ext cx="3690147" cy="1490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05893" y="1894463"/>
              <a:ext cx="757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</a:t>
              </a:r>
              <a:r>
                <a:rPr lang="en-US" sz="1200" i="1" dirty="0" smtClean="0"/>
                <a:t>ropped</a:t>
              </a:r>
              <a:endParaRPr lang="en-US" sz="12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599797" y="1833788"/>
              <a:ext cx="0" cy="3376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378673" y="183378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2Gbps max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of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4243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or </a:t>
            </a:r>
            <a:r>
              <a:rPr lang="en-US" dirty="0" smtClean="0"/>
              <a:t>exact</a:t>
            </a:r>
          </a:p>
          <a:p>
            <a:pPr lvl="1"/>
            <a:r>
              <a:rPr lang="en-US" sz="2400" dirty="0" smtClean="0"/>
              <a:t>Ceiling</a:t>
            </a:r>
          </a:p>
          <a:p>
            <a:pPr lvl="1"/>
            <a:r>
              <a:rPr lang="en-US" sz="2400" dirty="0" smtClean="0"/>
              <a:t>Peak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Floor</a:t>
            </a:r>
          </a:p>
          <a:p>
            <a:pPr lvl="1"/>
            <a:r>
              <a:rPr lang="en-US" sz="2400" dirty="0" smtClean="0"/>
              <a:t>Traffic above floor marked for discard if congestion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0287" y="3208625"/>
            <a:ext cx="54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15" y="1853949"/>
            <a:ext cx="1447800" cy="3267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3699639" y="3616388"/>
            <a:ext cx="4970831" cy="2004696"/>
            <a:chOff x="3699639" y="3616388"/>
            <a:chExt cx="4970831" cy="2004696"/>
          </a:xfrm>
        </p:grpSpPr>
        <p:sp>
          <p:nvSpPr>
            <p:cNvPr id="13" name="Half Frame 12"/>
            <p:cNvSpPr/>
            <p:nvPr/>
          </p:nvSpPr>
          <p:spPr>
            <a:xfrm rot="16200000">
              <a:off x="4822875" y="2493152"/>
              <a:ext cx="1635363" cy="3881836"/>
            </a:xfrm>
            <a:prstGeom prst="halfFrame">
              <a:avLst>
                <a:gd name="adj1" fmla="val 4949"/>
                <a:gd name="adj2" fmla="val 430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28168"/>
            <a:stretch/>
          </p:blipFill>
          <p:spPr>
            <a:xfrm>
              <a:off x="3809547" y="3943434"/>
              <a:ext cx="3594307" cy="1219200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V="1">
              <a:off x="3749648" y="4681454"/>
              <a:ext cx="3690147" cy="1490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378673" y="3952033"/>
              <a:ext cx="1298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1Gbps floor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599797" y="3939760"/>
              <a:ext cx="10256" cy="553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705893" y="3939760"/>
              <a:ext cx="754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Marked </a:t>
              </a:r>
            </a:p>
            <a:p>
              <a:r>
                <a:rPr lang="en-US" sz="1200" i="1" dirty="0" smtClean="0"/>
                <a:t>but not</a:t>
              </a:r>
            </a:p>
            <a:p>
              <a:r>
                <a:rPr lang="en-US" sz="1200" i="1" dirty="0" smtClean="0"/>
                <a:t>dropped</a:t>
              </a:r>
              <a:endParaRPr lang="en-US" sz="1200" i="1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599797" y="4696362"/>
              <a:ext cx="0" cy="4662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705893" y="4802533"/>
              <a:ext cx="9645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Guaranteed</a:t>
              </a:r>
              <a:endParaRPr lang="en-US" sz="12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9203" y="5251752"/>
              <a:ext cx="540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 smtClean="0">
                  <a:sym typeface="Wingdings"/>
                </a:rPr>
                <a:t>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955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 (networks)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boundaries are broad and can be arbitrary</a:t>
            </a:r>
          </a:p>
          <a:p>
            <a:r>
              <a:rPr lang="en-US" dirty="0" smtClean="0"/>
              <a:t>Single Domain</a:t>
            </a:r>
          </a:p>
          <a:p>
            <a:pPr lvl="1"/>
            <a:r>
              <a:rPr lang="en-US" dirty="0" smtClean="0"/>
              <a:t>Single administrative management entity</a:t>
            </a:r>
            <a:endParaRPr lang="en-US" dirty="0"/>
          </a:p>
          <a:p>
            <a:r>
              <a:rPr lang="en-US" dirty="0" smtClean="0"/>
              <a:t>Multi-domain</a:t>
            </a:r>
          </a:p>
          <a:p>
            <a:pPr lvl="1"/>
            <a:r>
              <a:rPr lang="en-US" dirty="0" smtClean="0"/>
              <a:t>Multiple administrative management entities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8</a:t>
            </a:fld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2745651" y="5535524"/>
            <a:ext cx="1524549" cy="7907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ESnet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797335" y="5140130"/>
            <a:ext cx="1524549" cy="7907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USLHCnet</a:t>
            </a:r>
            <a:endParaRPr lang="en-US" sz="1400" dirty="0"/>
          </a:p>
        </p:txBody>
      </p:sp>
      <p:sp>
        <p:nvSpPr>
          <p:cNvPr id="10" name="Cloud 9"/>
          <p:cNvSpPr/>
          <p:nvPr/>
        </p:nvSpPr>
        <p:spPr>
          <a:xfrm>
            <a:off x="6734807" y="5345985"/>
            <a:ext cx="1524549" cy="7907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CERN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861392" y="5345985"/>
            <a:ext cx="1524549" cy="7907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BNL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946352" y="5664736"/>
            <a:ext cx="6541270" cy="518020"/>
          </a:xfrm>
          <a:custGeom>
            <a:avLst/>
            <a:gdLst>
              <a:gd name="connsiteX0" fmla="*/ 0 w 6541270"/>
              <a:gd name="connsiteY0" fmla="*/ 314110 h 518020"/>
              <a:gd name="connsiteX1" fmla="*/ 1377740 w 6541270"/>
              <a:gd name="connsiteY1" fmla="*/ 146367 h 518020"/>
              <a:gd name="connsiteX2" fmla="*/ 1832993 w 6541270"/>
              <a:gd name="connsiteY2" fmla="*/ 254202 h 518020"/>
              <a:gd name="connsiteX3" fmla="*/ 2384089 w 6541270"/>
              <a:gd name="connsiteY3" fmla="*/ 517798 h 518020"/>
              <a:gd name="connsiteX4" fmla="*/ 3270635 w 6541270"/>
              <a:gd name="connsiteY4" fmla="*/ 206275 h 518020"/>
              <a:gd name="connsiteX5" fmla="*/ 3917574 w 6541270"/>
              <a:gd name="connsiteY5" fmla="*/ 26550 h 518020"/>
              <a:gd name="connsiteX6" fmla="*/ 5199471 w 6541270"/>
              <a:gd name="connsiteY6" fmla="*/ 14569 h 518020"/>
              <a:gd name="connsiteX7" fmla="*/ 5870370 w 6541270"/>
              <a:gd name="connsiteY7" fmla="*/ 158349 h 518020"/>
              <a:gd name="connsiteX8" fmla="*/ 6541270 w 6541270"/>
              <a:gd name="connsiteY8" fmla="*/ 469872 h 51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1270" h="518020">
                <a:moveTo>
                  <a:pt x="0" y="314110"/>
                </a:moveTo>
                <a:cubicBezTo>
                  <a:pt x="536120" y="235231"/>
                  <a:pt x="1072241" y="156352"/>
                  <a:pt x="1377740" y="146367"/>
                </a:cubicBezTo>
                <a:cubicBezTo>
                  <a:pt x="1683239" y="136382"/>
                  <a:pt x="1665268" y="192297"/>
                  <a:pt x="1832993" y="254202"/>
                </a:cubicBezTo>
                <a:cubicBezTo>
                  <a:pt x="2000718" y="316107"/>
                  <a:pt x="2144482" y="525786"/>
                  <a:pt x="2384089" y="517798"/>
                </a:cubicBezTo>
                <a:cubicBezTo>
                  <a:pt x="2623696" y="509810"/>
                  <a:pt x="3015054" y="288150"/>
                  <a:pt x="3270635" y="206275"/>
                </a:cubicBezTo>
                <a:cubicBezTo>
                  <a:pt x="3526216" y="124400"/>
                  <a:pt x="3596101" y="58501"/>
                  <a:pt x="3917574" y="26550"/>
                </a:cubicBezTo>
                <a:cubicBezTo>
                  <a:pt x="4239047" y="-5401"/>
                  <a:pt x="4874005" y="-7397"/>
                  <a:pt x="5199471" y="14569"/>
                </a:cubicBezTo>
                <a:cubicBezTo>
                  <a:pt x="5524937" y="36535"/>
                  <a:pt x="5646737" y="82465"/>
                  <a:pt x="5870370" y="158349"/>
                </a:cubicBezTo>
                <a:cubicBezTo>
                  <a:pt x="6094003" y="234233"/>
                  <a:pt x="6541270" y="469872"/>
                  <a:pt x="6541270" y="469872"/>
                </a:cubicBezTo>
              </a:path>
            </a:pathLst>
          </a:cu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78141" y="1693404"/>
            <a:ext cx="3011120" cy="3257089"/>
            <a:chOff x="5178141" y="1693404"/>
            <a:chExt cx="3011120" cy="32570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772406" y="2140321"/>
              <a:ext cx="26949" cy="2810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"/>
              <a:endCxn id="10" idx="0"/>
            </p:cNvCxnSpPr>
            <p:nvPr/>
          </p:nvCxnSpPr>
          <p:spPr>
            <a:xfrm>
              <a:off x="5617879" y="2111375"/>
              <a:ext cx="26949" cy="2810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141" y="1693404"/>
              <a:ext cx="879475" cy="417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684" y="1722350"/>
              <a:ext cx="825577" cy="417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 flipH="1">
              <a:off x="6057616" y="1947530"/>
              <a:ext cx="13060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BoD</a:t>
            </a:r>
            <a:r>
              <a:rPr lang="en-US" dirty="0" smtClean="0"/>
              <a:t> Spans Network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33" y="1555526"/>
            <a:ext cx="8229600" cy="4525963"/>
          </a:xfrm>
        </p:spPr>
        <p:txBody>
          <a:bodyPr/>
          <a:lstStyle/>
          <a:p>
            <a:r>
              <a:rPr lang="en-US" dirty="0" smtClean="0"/>
              <a:t>Layer 3/2.5: MPLS</a:t>
            </a:r>
          </a:p>
          <a:p>
            <a:endParaRPr lang="en-US" dirty="0"/>
          </a:p>
          <a:p>
            <a:r>
              <a:rPr lang="en-US" dirty="0" smtClean="0"/>
              <a:t>Layer 2: Carrier Eth.</a:t>
            </a:r>
          </a:p>
          <a:p>
            <a:endParaRPr lang="en-US" dirty="0"/>
          </a:p>
          <a:p>
            <a:r>
              <a:rPr lang="en-US" dirty="0" smtClean="0"/>
              <a:t>Layer 1: </a:t>
            </a:r>
            <a:r>
              <a:rPr lang="en-US" dirty="0" err="1" smtClean="0"/>
              <a:t>Lightpath</a:t>
            </a:r>
            <a:r>
              <a:rPr lang="en-US" dirty="0" smtClean="0"/>
              <a:t>/OTN</a:t>
            </a:r>
          </a:p>
          <a:p>
            <a:endParaRPr lang="en-US" dirty="0"/>
          </a:p>
          <a:p>
            <a:r>
              <a:rPr lang="en-US" dirty="0" smtClean="0"/>
              <a:t>Layer 0: Wavelength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01/13/13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ECCB-72E2-4644-8FC8-62B88CBB402C}" type="slidenum">
              <a:rPr lang="en-US" smtClean="0"/>
              <a:t>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32039" y="4921547"/>
            <a:ext cx="2957222" cy="725152"/>
            <a:chOff x="5232039" y="4921547"/>
            <a:chExt cx="2957222" cy="725152"/>
          </a:xfrm>
        </p:grpSpPr>
        <p:pic>
          <p:nvPicPr>
            <p:cNvPr id="8" name="Picture 15" descr="DVVDM_L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616" y="5213921"/>
              <a:ext cx="1298448" cy="2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039" y="4921547"/>
              <a:ext cx="825577" cy="725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684" y="4921547"/>
              <a:ext cx="825577" cy="725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232039" y="3742308"/>
            <a:ext cx="2957222" cy="812404"/>
            <a:chOff x="5232039" y="3742308"/>
            <a:chExt cx="2957222" cy="812404"/>
          </a:xfrm>
        </p:grpSpPr>
        <p:pic>
          <p:nvPicPr>
            <p:cNvPr id="9" name="Picture 20" descr="DigXCon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039" y="3742308"/>
              <a:ext cx="825577" cy="8124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0" descr="DigXCon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684" y="3742308"/>
              <a:ext cx="825577" cy="8124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/>
            <p:cNvCxnSpPr/>
            <p:nvPr/>
          </p:nvCxnSpPr>
          <p:spPr>
            <a:xfrm flipH="1">
              <a:off x="6057616" y="4148510"/>
              <a:ext cx="13060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232039" y="2517704"/>
            <a:ext cx="2957222" cy="809901"/>
            <a:chOff x="5232039" y="2517704"/>
            <a:chExt cx="2957222" cy="809901"/>
          </a:xfrm>
        </p:grpSpPr>
        <p:pic>
          <p:nvPicPr>
            <p:cNvPr id="11" name="Picture 47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039" y="2517704"/>
              <a:ext cx="825577" cy="809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7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684" y="2517704"/>
              <a:ext cx="825577" cy="809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/>
            <p:nvPr/>
          </p:nvCxnSpPr>
          <p:spPr>
            <a:xfrm flipH="1">
              <a:off x="6049996" y="2893554"/>
              <a:ext cx="13060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5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rev="1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ESnet New Template.thmx</Template>
  <TotalTime>2079</TotalTime>
  <Words>1309</Words>
  <Application>Microsoft Macintosh PowerPoint</Application>
  <PresentationFormat>On-screen Show (4:3)</PresentationFormat>
  <Paragraphs>334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Black</vt:lpstr>
      <vt:lpstr>Office Theme</vt:lpstr>
      <vt:lpstr>Introduction to  Connection Oriented Concepts</vt:lpstr>
      <vt:lpstr>Lambdas and Lightpaths</vt:lpstr>
      <vt:lpstr>Myth Busters</vt:lpstr>
      <vt:lpstr>On-Demand</vt:lpstr>
      <vt:lpstr>Some more truths</vt:lpstr>
      <vt:lpstr>“Guaranteed” Bandwidth</vt:lpstr>
      <vt:lpstr>Styles of Guarantee</vt:lpstr>
      <vt:lpstr>Domains (networks)</vt:lpstr>
      <vt:lpstr>BoD Spans Network Layers</vt:lpstr>
      <vt:lpstr>Scheduling</vt:lpstr>
      <vt:lpstr>Reservation</vt:lpstr>
      <vt:lpstr>Path-Finding</vt:lpstr>
      <vt:lpstr>Unidirectional vs. Bidirectional paths</vt:lpstr>
      <vt:lpstr>Topology</vt:lpstr>
      <vt:lpstr>Topology (contd.)</vt:lpstr>
      <vt:lpstr>Path Computation Engine (PCE)</vt:lpstr>
      <vt:lpstr>Modify</vt:lpstr>
      <vt:lpstr>Bandwidth vs Connection on-Demand</vt:lpstr>
      <vt:lpstr>Limitations</vt:lpstr>
      <vt:lpstr>Physical Infrastructure</vt:lpstr>
      <vt:lpstr>Site Network Architecture Science DMZ design patterns</vt:lpstr>
      <vt:lpstr>Blocking</vt:lpstr>
      <vt:lpstr>Putting it all together</vt:lpstr>
      <vt:lpstr>What else is needed for a service?</vt:lpstr>
      <vt:lpstr>Top to Bottom view</vt:lpstr>
      <vt:lpstr>Questions?</vt:lpstr>
      <vt:lpstr>Network Services Interface</vt:lpstr>
      <vt:lpstr>Network Service Framework concepts</vt:lpstr>
    </vt:vector>
  </TitlesOfParts>
  <Company>LBNL - ESnet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Bandwidth on Demand Concepts</dc:title>
  <dc:creator>Inder Monga</dc:creator>
  <cp:lastModifiedBy>Inder Monga</cp:lastModifiedBy>
  <cp:revision>56</cp:revision>
  <dcterms:created xsi:type="dcterms:W3CDTF">2012-12-10T17:29:07Z</dcterms:created>
  <dcterms:modified xsi:type="dcterms:W3CDTF">2013-01-13T15:30:01Z</dcterms:modified>
</cp:coreProperties>
</file>