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447" r:id="rId2"/>
    <p:sldId id="500" r:id="rId3"/>
    <p:sldId id="546" r:id="rId4"/>
    <p:sldId id="547" r:id="rId5"/>
    <p:sldId id="548" r:id="rId6"/>
    <p:sldId id="535" r:id="rId7"/>
    <p:sldId id="536" r:id="rId8"/>
    <p:sldId id="518" r:id="rId9"/>
    <p:sldId id="537" r:id="rId10"/>
    <p:sldId id="538" r:id="rId11"/>
    <p:sldId id="505" r:id="rId12"/>
    <p:sldId id="506" r:id="rId13"/>
    <p:sldId id="507" r:id="rId14"/>
    <p:sldId id="508" r:id="rId15"/>
    <p:sldId id="493" r:id="rId16"/>
    <p:sldId id="509" r:id="rId17"/>
    <p:sldId id="510" r:id="rId18"/>
    <p:sldId id="511" r:id="rId19"/>
    <p:sldId id="512" r:id="rId20"/>
    <p:sldId id="513" r:id="rId21"/>
    <p:sldId id="514" r:id="rId22"/>
    <p:sldId id="515" r:id="rId23"/>
    <p:sldId id="516" r:id="rId24"/>
    <p:sldId id="517" r:id="rId25"/>
    <p:sldId id="519" r:id="rId26"/>
    <p:sldId id="520" r:id="rId27"/>
    <p:sldId id="521" r:id="rId28"/>
    <p:sldId id="522" r:id="rId29"/>
    <p:sldId id="542" r:id="rId30"/>
    <p:sldId id="523" r:id="rId31"/>
    <p:sldId id="524" r:id="rId32"/>
    <p:sldId id="525" r:id="rId33"/>
    <p:sldId id="526" r:id="rId34"/>
    <p:sldId id="499" r:id="rId35"/>
    <p:sldId id="539" r:id="rId36"/>
    <p:sldId id="540" r:id="rId37"/>
    <p:sldId id="541" r:id="rId38"/>
    <p:sldId id="497" r:id="rId39"/>
    <p:sldId id="543" r:id="rId40"/>
  </p:sldIdLst>
  <p:sldSz cx="9144000" cy="6858000" type="screen4x3"/>
  <p:notesSz cx="7099300" cy="10234613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MacAuley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E58FF"/>
    <a:srgbClr val="5DAD41"/>
    <a:srgbClr val="6AD0D8"/>
    <a:srgbClr val="9A425B"/>
    <a:srgbClr val="703042"/>
    <a:srgbClr val="31B3BD"/>
    <a:srgbClr val="DDDDDD"/>
  </p:clrMru>
  <p:extLst>
    <p:ext uri="{E76CE94A-603C-4142-B9EB-6D1370010A27}">
      <p14:discardImageEditData xmlns:mc="http://schemas.openxmlformats.org/markup-compatibility/2006" xmlns:mv="urn:schemas-microsoft-com:mac:vml" xmlns="" xmlns:p14="http://schemas.microsoft.com/office/powerpoint/2010/main" val="0"/>
    </p:ext>
    <p:ext uri="{D31A062A-798A-4329-ABDD-BBA856620510}">
      <p14:defaultImageDpi xmlns:mc="http://schemas.openxmlformats.org/markup-compatibility/2006" xmlns:mv="urn:schemas-microsoft-com:mac:vml"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1" autoAdjust="0"/>
    <p:restoredTop sz="95331" autoAdjust="0"/>
  </p:normalViewPr>
  <p:slideViewPr>
    <p:cSldViewPr>
      <p:cViewPr varScale="1">
        <p:scale>
          <a:sx n="85" d="100"/>
          <a:sy n="85" d="100"/>
        </p:scale>
        <p:origin x="-840" y="-78"/>
      </p:cViewPr>
      <p:guideLst>
        <p:guide orient="horz"/>
        <p:guide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75" tIns="49487" rIns="98975" bIns="49487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75" tIns="49487" rIns="98975" bIns="49487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ja-JP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722885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75" tIns="49487" rIns="98975" bIns="49487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ja-JP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5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75" tIns="49487" rIns="98975" bIns="49487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33D29E7A-0766-A942-B672-27F8D29DD4B6}" type="slidenum">
              <a:rPr lang="en-US" altLang="ja-JP"/>
              <a:pPr/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7155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75" tIns="49487" rIns="98975" bIns="49487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75" tIns="49487" rIns="98975" bIns="49487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6" y="4861442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75" tIns="49487" rIns="98975" bIns="49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2885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75" tIns="49487" rIns="98975" bIns="49487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5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75" tIns="49487" rIns="98975" bIns="49487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E92AFA64-A76D-9C49-B38A-2066043BAC97}" type="slidenum">
              <a:rPr lang="en-US" altLang="ja-JP"/>
              <a:pPr/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5758918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3AB7E-FE3D-FA4A-AD14-918E793BC2DC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/>
              <a:pPr/>
              <a:t>23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/>
              <a:pPr/>
              <a:t>26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/>
              <a:pPr/>
              <a:t>27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/>
              <a:pPr/>
              <a:t>28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dirty="0" smtClean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0AEB6-1484-4914-8EA0-191E9F958646}" type="slidenum">
              <a:rPr lang="ja-JP" altLang="en-US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rPr>
              <a:pPr/>
              <a:t>31</a:t>
            </a:fld>
            <a:endParaRPr lang="ja-JP" altLang="en-US">
              <a:solidFill>
                <a:srgbClr val="000000"/>
              </a:solidFill>
              <a:latin typeface="Arial" pitchFamily="34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dirty="0" smtClean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0AEB6-1484-4914-8EA0-191E9F958646}" type="slidenum">
              <a:rPr lang="ja-JP" altLang="en-US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rPr>
              <a:pPr/>
              <a:t>33</a:t>
            </a:fld>
            <a:endParaRPr lang="ja-JP" altLang="en-US">
              <a:solidFill>
                <a:srgbClr val="000000"/>
              </a:solidFill>
              <a:latin typeface="Arial" pitchFamily="34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dirty="0" smtClean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0AEB6-1484-4914-8EA0-191E9F958646}" type="slidenum">
              <a:rPr lang="ja-JP" altLang="en-US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rPr>
              <a:pPr/>
              <a:t>39</a:t>
            </a:fld>
            <a:endParaRPr lang="ja-JP" altLang="en-US">
              <a:solidFill>
                <a:srgbClr val="000000"/>
              </a:solidFill>
              <a:latin typeface="Arial" pitchFamily="34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dirty="0" smtClean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0AEB6-1484-4914-8EA0-191E9F958646}" type="slidenum">
              <a:rPr lang="ja-JP" altLang="en-US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rPr>
              <a:pPr/>
              <a:t>7</a:t>
            </a:fld>
            <a:endParaRPr lang="ja-JP" altLang="en-US">
              <a:solidFill>
                <a:srgbClr val="000000"/>
              </a:solidFill>
              <a:latin typeface="Arial" pitchFamily="34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dirty="0" smtClean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0AEB6-1484-4914-8EA0-191E9F958646}" type="slidenum">
              <a:rPr lang="ja-JP" altLang="en-US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rPr>
              <a:pPr/>
              <a:t>8</a:t>
            </a:fld>
            <a:endParaRPr lang="ja-JP" altLang="en-US">
              <a:solidFill>
                <a:srgbClr val="000000"/>
              </a:solidFill>
              <a:latin typeface="Arial" pitchFamily="34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dirty="0" smtClean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0AEB6-1484-4914-8EA0-191E9F958646}" type="slidenum">
              <a:rPr lang="ja-JP" altLang="en-US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rPr>
              <a:pPr/>
              <a:t>9</a:t>
            </a:fld>
            <a:endParaRPr lang="ja-JP" altLang="en-US">
              <a:solidFill>
                <a:srgbClr val="000000"/>
              </a:solidFill>
              <a:latin typeface="Arial" pitchFamily="34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/>
              <a:pPr/>
              <a:t>13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/>
              <a:pPr/>
              <a:t>18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/>
              <a:pPr/>
              <a:t>22</a:t>
            </a:fld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976E72-D201-7D44-BDBC-9EE2CAC40C0D}" type="datetime1">
              <a:rPr lang="en-CA" altLang="ja-JP" smtClean="0"/>
              <a:pPr/>
              <a:t>14/01/2013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00607-A82F-184E-8B41-FBE9D4E8F079}" type="slidenum">
              <a:rPr lang="ja-JP" altLang="en-US"/>
              <a:pPr/>
              <a:t>&lt;#&gt;</a:t>
            </a:fld>
            <a:endParaRPr lang="ja-JP" altLang="en-US"/>
          </a:p>
        </p:txBody>
      </p:sp>
      <p:sp>
        <p:nvSpPr>
          <p:cNvPr id="7" name="Rectangle 12"/>
          <p:cNvSpPr txBox="1">
            <a:spLocks noChangeArrowheads="1"/>
          </p:cNvSpPr>
          <p:nvPr userDrawn="1"/>
        </p:nvSpPr>
        <p:spPr bwMode="auto">
          <a:xfrm>
            <a:off x="1447800" y="27432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+mj-lt"/>
                <a:ea typeface="+mj-ea"/>
                <a:cs typeface="ＭＳ Ｐゴシック" pitchFamily="1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9pPr>
          </a:lstStyle>
          <a:p>
            <a:r>
              <a:rPr kumimoji="1" lang="en-US" altLang="ja-JP" dirty="0" smtClean="0">
                <a:solidFill>
                  <a:prstClr val="black"/>
                </a:solidFill>
                <a:latin typeface="Calibri"/>
                <a:ea typeface="ＭＳ Ｐゴシック"/>
              </a:rPr>
              <a:t>Click to edit Master title style</a:t>
            </a:r>
            <a:endParaRPr kumimoji="1" lang="en-US" altLang="ja-JP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 userDrawn="1"/>
        </p:nvSpPr>
        <p:spPr bwMode="auto">
          <a:xfrm>
            <a:off x="1524000" y="3657600"/>
            <a:ext cx="7620000" cy="533400"/>
          </a:xfrm>
          <a:prstGeom prst="rect">
            <a:avLst/>
          </a:prstGeom>
          <a:solidFill>
            <a:srgbClr val="5DAD41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ＭＳ Ｐゴシック" pitchFamily="1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mtClean="0">
                <a:solidFill>
                  <a:prstClr val="white"/>
                </a:solidFill>
                <a:latin typeface="Calibri"/>
                <a:ea typeface="ＭＳ Ｐゴシック"/>
              </a:rPr>
              <a:t>Click to edit Master subtitle style</a:t>
            </a:r>
            <a:endParaRPr kumimoji="1" lang="en-US" altLang="ja-JP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ja-JP" sz="60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© 2007 Open Grid Forum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6893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DD3D84-7D4E-3F4F-B21A-783DC8B43423}" type="datetime1">
              <a:rPr lang="en-CA" altLang="ja-JP" smtClean="0"/>
              <a:pPr/>
              <a:t>14/01/2013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FFC26-1A9F-4046-AA39-5E41219842CE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56244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428913-E750-4A41-90C3-581EDD324003}" type="datetime1">
              <a:rPr lang="en-CA" altLang="ja-JP" smtClean="0"/>
              <a:pPr/>
              <a:t>14/01/2013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389B5E-688B-BD43-A91E-C6EF142B67E3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73538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1447800" y="2743200"/>
            <a:ext cx="7696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4000" y="3657600"/>
            <a:ext cx="7620000" cy="533400"/>
          </a:xfrm>
          <a:solidFill>
            <a:srgbClr val="5DAD41"/>
          </a:solidFill>
        </p:spPr>
        <p:txBody>
          <a:bodyPr/>
          <a:lstStyle>
            <a:lvl1pPr marL="0" indent="0">
              <a:buFont typeface="Times" pitchFamily="1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ja-JP" sz="600"/>
              <a:t>© 2007 Open Grid Forum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22982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6D7901-24BD-C743-8826-8447EB88E1A8}" type="datetime1">
              <a:rPr lang="en-CA" altLang="ja-JP" smtClean="0"/>
              <a:pPr/>
              <a:t>14/01/2013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1AF8C-7A12-5B48-97B4-B02E92ED6DFA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3287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54D85B-AEEA-A84D-ADBB-74A64FC8298B}" type="datetime1">
              <a:rPr lang="en-CA" altLang="ja-JP" smtClean="0"/>
              <a:pPr/>
              <a:t>14/01/2013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5315-1C11-D547-93C5-A2D505F6D283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49327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3E8096-2FD4-3D4E-AEDE-3B2D5947EED9}" type="datetime1">
              <a:rPr lang="en-CA" altLang="ja-JP" smtClean="0"/>
              <a:pPr/>
              <a:t>14/01/2013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FA7C1-7D52-A040-873E-E9DD258CD189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425066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E0A61-9ED5-A749-8DEC-707CD068D32A}" type="datetime1">
              <a:rPr lang="en-CA" altLang="ja-JP" smtClean="0"/>
              <a:pPr/>
              <a:t>14/01/2013</a:t>
            </a:fld>
            <a:endParaRPr lang="ja-JP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B7B7F-5BD4-E24D-B3A1-CCA660298FEF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00828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F103A0-9535-6F43-BFF4-5B1686FEEFB3}" type="datetime1">
              <a:rPr lang="en-CA" altLang="ja-JP" smtClean="0"/>
              <a:pPr/>
              <a:t>14/01/2013</a:t>
            </a:fld>
            <a:endParaRPr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1B073-6666-854C-8743-0370E2E4A5F8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22517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1E68A-4193-2845-BC3B-2D7FAD9A1A2E}" type="datetime1">
              <a:rPr lang="en-CA" altLang="ja-JP" smtClean="0"/>
              <a:pPr/>
              <a:t>14/01/2013</a:t>
            </a:fld>
            <a:endParaRPr lang="ja-JP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ECC60-3DD3-AE49-BAB4-19F5E93B8770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5173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53DC0-0467-D142-B3C4-CC5D2A5BDA74}" type="datetime1">
              <a:rPr lang="en-CA" altLang="ja-JP" smtClean="0"/>
              <a:pPr/>
              <a:t>14/01/2013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74341-0AF1-AB45-9ECF-F13C01DC443D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401195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ABCD52-78F3-E946-B930-DE2813A8F2D1}" type="datetime1">
              <a:rPr lang="en-CA" altLang="ja-JP" smtClean="0"/>
              <a:pPr/>
              <a:t>14/01/2013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1803F-66FA-D742-92AA-E1AD18A13C9E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92343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ja-JP"/>
              <a:t>Click to edit Master title style</a:t>
            </a:r>
            <a:endParaRPr lang="en-US" altLang="ja-JP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ja-JP"/>
              <a:t>Click to edit Master text styles</a:t>
            </a:r>
          </a:p>
          <a:p>
            <a:pPr lvl="1"/>
            <a:r>
              <a:rPr lang="en-CA" altLang="ja-JP"/>
              <a:t>Second level</a:t>
            </a:r>
          </a:p>
          <a:p>
            <a:pPr lvl="2"/>
            <a:r>
              <a:rPr lang="en-CA" altLang="ja-JP"/>
              <a:t>Third level</a:t>
            </a:r>
          </a:p>
          <a:p>
            <a:pPr lvl="3"/>
            <a:r>
              <a:rPr lang="en-CA" altLang="ja-JP"/>
              <a:t>Fourth level</a:t>
            </a:r>
          </a:p>
          <a:p>
            <a:pPr lvl="4"/>
            <a:r>
              <a:rPr lang="en-CA" altLang="ja-JP"/>
              <a:t>Fifth level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algn="l" eaLnBrk="1" hangingPunct="1"/>
            <a:fld id="{9974FE8D-2691-4D40-865B-45A47111ACDC}" type="datetime1">
              <a:rPr kumimoji="1" lang="en-CA" altLang="ja-JP" smtClean="0">
                <a:ea typeface="ＭＳ Ｐゴシック" charset="0"/>
                <a:cs typeface="ＭＳ Ｐゴシック" charset="0"/>
              </a:rPr>
              <a:pPr algn="l" eaLnBrk="1" hangingPunct="1"/>
              <a:t>14/01/2013</a:t>
            </a:fld>
            <a:endParaRPr kumimoji="1" lang="ja-JP" altLang="en-US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eaLnBrk="1" hangingPunct="1"/>
            <a:r>
              <a:rPr kumimoji="1" lang="en-US" altLang="ja-JP" smtClean="0">
                <a:ea typeface="ＭＳ Ｐゴシック" charset="0"/>
                <a:cs typeface="ＭＳ Ｐゴシック" charset="0"/>
              </a:rPr>
              <a:t>3</a:t>
            </a:r>
            <a:endParaRPr kumimoji="1" lang="ja-JP" altLang="en-US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eaLnBrk="1" hangingPunct="1"/>
            <a:fld id="{E932428F-0593-CA49-A6D1-4FA0CCDBFD97}" type="slidenum">
              <a:rPr kumimoji="1" lang="ja-JP" altLang="en-US" smtClean="0">
                <a:ea typeface="ＭＳ Ｐゴシック" charset="0"/>
                <a:cs typeface="ＭＳ Ｐゴシック" charset="0"/>
              </a:rPr>
              <a:pPr eaLnBrk="1" hangingPunct="1"/>
              <a:t>&lt;#&gt;</a:t>
            </a:fld>
            <a:endParaRPr kumimoji="1" lang="ja-JP" altLang="en-US" smtClean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47561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ＭＳ Ｐゴシック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ＭＳ Ｐゴシック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133600"/>
            <a:ext cx="7696200" cy="1143000"/>
          </a:xfrm>
        </p:spPr>
        <p:txBody>
          <a:bodyPr/>
          <a:lstStyle/>
          <a:p>
            <a:pPr algn="l"/>
            <a:r>
              <a:rPr lang="en-US" altLang="ja-JP" sz="3900" dirty="0" smtClean="0"/>
              <a:t>NSI </a:t>
            </a:r>
            <a:r>
              <a:rPr lang="en-US" altLang="ja-JP" sz="3900" dirty="0" smtClean="0"/>
              <a:t>CS </a:t>
            </a:r>
            <a:r>
              <a:rPr lang="en-US" altLang="ja-JP" sz="3900" dirty="0" smtClean="0"/>
              <a:t>Protocol State </a:t>
            </a:r>
            <a:r>
              <a:rPr lang="en-US" altLang="ja-JP" sz="3900" dirty="0" smtClean="0"/>
              <a:t>Machine</a:t>
            </a:r>
            <a:br>
              <a:rPr lang="en-US" altLang="ja-JP" sz="3900" dirty="0" smtClean="0"/>
            </a:br>
            <a:r>
              <a:rPr lang="en-US" altLang="ja-JP" sz="2400" dirty="0" smtClean="0"/>
              <a:t>Note: This </a:t>
            </a:r>
            <a:r>
              <a:rPr lang="en-US" altLang="ja-JP" sz="2400" dirty="0" smtClean="0"/>
              <a:t>slide</a:t>
            </a:r>
            <a:r>
              <a:rPr lang="en-US" altLang="ja-JP" sz="2400" dirty="0" smtClean="0"/>
              <a:t> </a:t>
            </a:r>
            <a:r>
              <a:rPr lang="en-US" altLang="ja-JP" sz="2400" dirty="0" smtClean="0"/>
              <a:t>includes specs which are still under discussion. Subject to </a:t>
            </a:r>
            <a:r>
              <a:rPr lang="en-US" altLang="ja-JP" sz="2400" dirty="0" smtClean="0"/>
              <a:t>change</a:t>
            </a:r>
            <a:endParaRPr lang="en-US" altLang="ja-JP" sz="2400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2400" dirty="0" smtClean="0"/>
              <a:t>Jan. 13, 2013</a:t>
            </a:r>
            <a:endParaRPr lang="en-US" altLang="ja-JP" sz="24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63726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950769" y="1196752"/>
            <a:ext cx="2160240" cy="12416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950769" y="2636912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94585" y="4653136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3462937" y="4653136"/>
            <a:ext cx="2304256" cy="20882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4687073" y="6309320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942657" y="5805264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2492010" y="167516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uRA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480721" y="318911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687073" y="5949280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657" y="5445224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4004721" y="531989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>
            <a:stCxn id="25" idx="2"/>
            <a:endCxn id="26" idx="0"/>
          </p:cNvCxnSpPr>
          <p:nvPr/>
        </p:nvCxnSpPr>
        <p:spPr>
          <a:xfrm flipH="1">
            <a:off x="2984777" y="2107212"/>
            <a:ext cx="11289" cy="10819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6" idx="2"/>
            <a:endCxn id="29" idx="0"/>
          </p:cNvCxnSpPr>
          <p:nvPr/>
        </p:nvCxnSpPr>
        <p:spPr>
          <a:xfrm flipH="1">
            <a:off x="1374705" y="3621162"/>
            <a:ext cx="1610072" cy="18240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6" idx="2"/>
            <a:endCxn id="30" idx="0"/>
          </p:cNvCxnSpPr>
          <p:nvPr/>
        </p:nvCxnSpPr>
        <p:spPr>
          <a:xfrm>
            <a:off x="2984777" y="3621162"/>
            <a:ext cx="1524000" cy="16987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4004721" y="5766048"/>
            <a:ext cx="504056" cy="10919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コンテンツ プレースホルダ 31"/>
          <p:cNvSpPr txBox="1">
            <a:spLocks/>
          </p:cNvSpPr>
          <p:nvPr/>
        </p:nvSpPr>
        <p:spPr>
          <a:xfrm>
            <a:off x="457200" y="44624"/>
            <a:ext cx="8229600" cy="858487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800" noProof="0" dirty="0" smtClean="0">
                <a:cs typeface="+mn-cs"/>
              </a:rPr>
              <a:t>NSA: </a:t>
            </a:r>
            <a:r>
              <a:rPr lang="en-US" altLang="ja-JP" sz="2800" noProof="0" dirty="0" err="1" smtClean="0">
                <a:cs typeface="+mn-cs"/>
              </a:rPr>
              <a:t>uRA</a:t>
            </a:r>
            <a:r>
              <a:rPr lang="en-US" altLang="ja-JP" sz="2800" noProof="0" dirty="0" smtClean="0">
                <a:cs typeface="+mn-cs"/>
              </a:rPr>
              <a:t>, Aggregator and </a:t>
            </a:r>
            <a:r>
              <a:rPr lang="en-US" altLang="ja-JP" sz="2800" noProof="0" dirty="0" err="1" smtClean="0">
                <a:cs typeface="+mn-cs"/>
              </a:rPr>
              <a:t>uPA</a:t>
            </a:r>
            <a:endParaRPr lang="en-US" altLang="ja-JP" sz="2800" noProof="0" dirty="0" smtClean="0"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800" dirty="0" smtClean="0">
                <a:cs typeface="+mn-cs"/>
              </a:rPr>
              <a:t>	</a:t>
            </a:r>
            <a:endParaRPr lang="en-US" altLang="ja-JP" sz="2800" noProof="0" dirty="0" smtClean="0"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5" name="直線コネクタ 44"/>
          <p:cNvCxnSpPr>
            <a:endCxn id="28" idx="0"/>
          </p:cNvCxnSpPr>
          <p:nvPr/>
        </p:nvCxnSpPr>
        <p:spPr>
          <a:xfrm>
            <a:off x="4508777" y="5766048"/>
            <a:ext cx="610344" cy="18323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26" idx="3"/>
          </p:cNvCxnSpPr>
          <p:nvPr/>
        </p:nvCxnSpPr>
        <p:spPr>
          <a:xfrm flipH="1">
            <a:off x="3488833" y="1916790"/>
            <a:ext cx="2883416" cy="1488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2" idx="1"/>
            <a:endCxn id="29" idx="3"/>
          </p:cNvCxnSpPr>
          <p:nvPr/>
        </p:nvCxnSpPr>
        <p:spPr>
          <a:xfrm flipH="1">
            <a:off x="1806753" y="4185380"/>
            <a:ext cx="4637506" cy="14758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>
            <a:off x="4860041" y="1916790"/>
            <a:ext cx="1512208" cy="3312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2" idx="1"/>
          </p:cNvCxnSpPr>
          <p:nvPr/>
        </p:nvCxnSpPr>
        <p:spPr>
          <a:xfrm flipH="1">
            <a:off x="5463825" y="4185380"/>
            <a:ext cx="980434" cy="17864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4259" y="3140960"/>
            <a:ext cx="2315535" cy="208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9850" y="548600"/>
            <a:ext cx="2292297" cy="230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950769" y="1196752"/>
            <a:ext cx="2160240" cy="12416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950769" y="2636912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94585" y="4653136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3462937" y="4653136"/>
            <a:ext cx="2304256" cy="20882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4687073" y="6309320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942657" y="5805264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2492010" y="167516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uRA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480721" y="318911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687073" y="5949280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657" y="5445224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4004721" y="531989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>
            <a:stCxn id="25" idx="2"/>
            <a:endCxn id="26" idx="0"/>
          </p:cNvCxnSpPr>
          <p:nvPr/>
        </p:nvCxnSpPr>
        <p:spPr>
          <a:xfrm flipH="1">
            <a:off x="2984777" y="2107212"/>
            <a:ext cx="11289" cy="10819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6" idx="2"/>
            <a:endCxn id="29" idx="0"/>
          </p:cNvCxnSpPr>
          <p:nvPr/>
        </p:nvCxnSpPr>
        <p:spPr>
          <a:xfrm flipH="1">
            <a:off x="1374705" y="3621162"/>
            <a:ext cx="1610072" cy="18240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6" idx="2"/>
            <a:endCxn id="30" idx="0"/>
          </p:cNvCxnSpPr>
          <p:nvPr/>
        </p:nvCxnSpPr>
        <p:spPr>
          <a:xfrm>
            <a:off x="2984777" y="3621162"/>
            <a:ext cx="1524000" cy="16987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4004721" y="5766048"/>
            <a:ext cx="504056" cy="10919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コンテンツ プレースホルダ 31"/>
          <p:cNvSpPr txBox="1">
            <a:spLocks/>
          </p:cNvSpPr>
          <p:nvPr/>
        </p:nvSpPr>
        <p:spPr>
          <a:xfrm>
            <a:off x="457200" y="44624"/>
            <a:ext cx="8229600" cy="858487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800" noProof="0" dirty="0" smtClean="0">
                <a:cs typeface="+mn-cs"/>
              </a:rPr>
              <a:t>Reservation example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800" dirty="0" smtClean="0">
                <a:cs typeface="+mn-cs"/>
              </a:rPr>
              <a:t>	</a:t>
            </a:r>
            <a:endParaRPr lang="en-US" altLang="ja-JP" sz="2800" noProof="0" dirty="0" smtClean="0"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5" name="直線コネクタ 44"/>
          <p:cNvCxnSpPr>
            <a:endCxn id="28" idx="0"/>
          </p:cNvCxnSpPr>
          <p:nvPr/>
        </p:nvCxnSpPr>
        <p:spPr>
          <a:xfrm>
            <a:off x="4508777" y="5766048"/>
            <a:ext cx="610344" cy="18323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グループ化 31"/>
          <p:cNvGrpSpPr/>
          <p:nvPr/>
        </p:nvGrpSpPr>
        <p:grpSpPr>
          <a:xfrm>
            <a:off x="3275820" y="2204830"/>
            <a:ext cx="2638488" cy="648090"/>
            <a:chOff x="3275820" y="2204830"/>
            <a:chExt cx="2638488" cy="648090"/>
          </a:xfrm>
          <a:solidFill>
            <a:schemeClr val="bg1"/>
          </a:solidFill>
        </p:grpSpPr>
        <p:cxnSp>
          <p:nvCxnSpPr>
            <p:cNvPr id="22" name="直線矢印コネクタ 21"/>
            <p:cNvCxnSpPr/>
            <p:nvPr/>
          </p:nvCxnSpPr>
          <p:spPr>
            <a:xfrm>
              <a:off x="3275820" y="2204830"/>
              <a:ext cx="0" cy="648090"/>
            </a:xfrm>
            <a:prstGeom prst="straightConnector1">
              <a:avLst/>
            </a:prstGeom>
            <a:grpFill/>
            <a:ln w="7620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3491850" y="2276840"/>
              <a:ext cx="2422458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2000" dirty="0" err="1" smtClean="0">
                  <a:solidFill>
                    <a:srgbClr val="1E58FF"/>
                  </a:solidFill>
                </a:rPr>
                <a:t>NSI_Reservation.rq</a:t>
              </a:r>
              <a:endParaRPr kumimoji="1" lang="ja-JP" altLang="en-US" sz="2000" dirty="0">
                <a:solidFill>
                  <a:srgbClr val="1E58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62614" y="1643606"/>
            <a:ext cx="5337717" cy="42814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 smtClean="0"/>
              <a:t>NSA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8972"/>
          </a:xfrm>
        </p:spPr>
        <p:txBody>
          <a:bodyPr/>
          <a:lstStyle/>
          <a:p>
            <a:r>
              <a:rPr kumimoji="1" lang="en-US" altLang="ja-JP" dirty="0" smtClean="0"/>
              <a:t>Aggregator NSA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222810" y="1817225"/>
            <a:ext cx="1412488" cy="3899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Message</a:t>
            </a:r>
          </a:p>
          <a:p>
            <a:pPr algn="ctr"/>
            <a:r>
              <a:rPr kumimoji="1" lang="en-US" altLang="ja-JP" dirty="0" smtClean="0"/>
              <a:t>Handler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4155688" y="2144787"/>
            <a:ext cx="944135" cy="18511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7" name="角丸四角形 6"/>
          <p:cNvSpPr/>
          <p:nvPr/>
        </p:nvSpPr>
        <p:spPr>
          <a:xfrm>
            <a:off x="4213489" y="2218996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Resv</a:t>
            </a:r>
            <a:r>
              <a:rPr kumimoji="1" lang="en-US" altLang="ja-JP" sz="1600" dirty="0" smtClean="0"/>
              <a:t>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4213489" y="2806483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Prov.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4308088" y="2051865"/>
            <a:ext cx="944135" cy="18511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7" name="角丸四角形 16"/>
          <p:cNvSpPr/>
          <p:nvPr/>
        </p:nvSpPr>
        <p:spPr>
          <a:xfrm>
            <a:off x="4365889" y="2126074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Resv</a:t>
            </a:r>
            <a:r>
              <a:rPr kumimoji="1" lang="en-US" altLang="ja-JP" sz="1600" dirty="0" smtClean="0"/>
              <a:t>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4365889" y="2713561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Prov.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21" name="角丸四角形 20"/>
          <p:cNvSpPr/>
          <p:nvPr/>
        </p:nvSpPr>
        <p:spPr>
          <a:xfrm>
            <a:off x="4460488" y="1958943"/>
            <a:ext cx="944135" cy="18511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2" name="角丸四角形 21"/>
          <p:cNvSpPr/>
          <p:nvPr/>
        </p:nvSpPr>
        <p:spPr>
          <a:xfrm>
            <a:off x="4518289" y="2033152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Resv</a:t>
            </a:r>
            <a:r>
              <a:rPr kumimoji="1" lang="en-US" altLang="ja-JP" sz="1600" dirty="0" smtClean="0"/>
              <a:t>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23" name="角丸四角形 22"/>
          <p:cNvSpPr/>
          <p:nvPr/>
        </p:nvSpPr>
        <p:spPr>
          <a:xfrm>
            <a:off x="4518289" y="2620639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Prov.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grpSp>
        <p:nvGrpSpPr>
          <p:cNvPr id="35" name="グループ化 34"/>
          <p:cNvGrpSpPr/>
          <p:nvPr/>
        </p:nvGrpSpPr>
        <p:grpSpPr>
          <a:xfrm>
            <a:off x="4612888" y="1866021"/>
            <a:ext cx="944135" cy="1851103"/>
            <a:chOff x="4612888" y="1866021"/>
            <a:chExt cx="944135" cy="1851103"/>
          </a:xfrm>
        </p:grpSpPr>
        <p:sp>
          <p:nvSpPr>
            <p:cNvPr id="26" name="角丸四角形 25"/>
            <p:cNvSpPr/>
            <p:nvPr/>
          </p:nvSpPr>
          <p:spPr>
            <a:xfrm>
              <a:off x="4612888" y="1866021"/>
              <a:ext cx="944135" cy="185110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Lifecycle</a:t>
              </a:r>
            </a:p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SM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4670689" y="1940230"/>
              <a:ext cx="824673" cy="5194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/>
                <a:t>Resv</a:t>
              </a:r>
              <a:r>
                <a:rPr kumimoji="1" lang="en-US" altLang="ja-JP" sz="1600" dirty="0" smtClean="0"/>
                <a:t>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4670689" y="2527717"/>
              <a:ext cx="824673" cy="5194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Prov.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</p:grpSp>
      <p:grpSp>
        <p:nvGrpSpPr>
          <p:cNvPr id="5" name="グループ化 44"/>
          <p:cNvGrpSpPr/>
          <p:nvPr/>
        </p:nvGrpSpPr>
        <p:grpSpPr>
          <a:xfrm>
            <a:off x="3620430" y="2152221"/>
            <a:ext cx="1037066" cy="85494"/>
            <a:chOff x="379142" y="4133385"/>
            <a:chExt cx="1037066" cy="85494"/>
          </a:xfrm>
        </p:grpSpPr>
        <p:cxnSp>
          <p:nvCxnSpPr>
            <p:cNvPr id="39" name="直線矢印コネクタ 38"/>
            <p:cNvCxnSpPr/>
            <p:nvPr/>
          </p:nvCxnSpPr>
          <p:spPr>
            <a:xfrm>
              <a:off x="379142" y="4133385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H="1">
              <a:off x="382862" y="4218879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45"/>
          <p:cNvGrpSpPr/>
          <p:nvPr/>
        </p:nvGrpSpPr>
        <p:grpSpPr>
          <a:xfrm>
            <a:off x="3620430" y="2743235"/>
            <a:ext cx="1037066" cy="85494"/>
            <a:chOff x="379142" y="4133385"/>
            <a:chExt cx="1037066" cy="85494"/>
          </a:xfrm>
        </p:grpSpPr>
        <p:cxnSp>
          <p:nvCxnSpPr>
            <p:cNvPr id="47" name="直線矢印コネクタ 46"/>
            <p:cNvCxnSpPr/>
            <p:nvPr/>
          </p:nvCxnSpPr>
          <p:spPr>
            <a:xfrm>
              <a:off x="379142" y="4133385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>
            <a:xfrm flipH="1">
              <a:off x="382862" y="4218879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グループ化 67"/>
          <p:cNvGrpSpPr/>
          <p:nvPr/>
        </p:nvGrpSpPr>
        <p:grpSpPr>
          <a:xfrm>
            <a:off x="2359027" y="1055684"/>
            <a:ext cx="1260280" cy="739698"/>
            <a:chOff x="2359027" y="1460809"/>
            <a:chExt cx="1260280" cy="739698"/>
          </a:xfrm>
        </p:grpSpPr>
        <p:grpSp>
          <p:nvGrpSpPr>
            <p:cNvPr id="11" name="グループ化 62"/>
            <p:cNvGrpSpPr/>
            <p:nvPr/>
          </p:nvGrpSpPr>
          <p:grpSpPr>
            <a:xfrm>
              <a:off x="2683727" y="1460809"/>
              <a:ext cx="449766" cy="739698"/>
              <a:chOff x="2601951" y="1453375"/>
              <a:chExt cx="449766" cy="739698"/>
            </a:xfrm>
            <a:solidFill>
              <a:schemeClr val="tx1"/>
            </a:solidFill>
          </p:grpSpPr>
          <p:sp>
            <p:nvSpPr>
              <p:cNvPr id="61" name="下矢印 60"/>
              <p:cNvSpPr/>
              <p:nvPr/>
            </p:nvSpPr>
            <p:spPr>
              <a:xfrm>
                <a:off x="2601951" y="1509132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下矢印 61"/>
              <p:cNvSpPr/>
              <p:nvPr/>
            </p:nvSpPr>
            <p:spPr>
              <a:xfrm flipV="1">
                <a:off x="2798956" y="1453375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7" name="テキスト ボックス 66"/>
            <p:cNvSpPr txBox="1"/>
            <p:nvPr/>
          </p:nvSpPr>
          <p:spPr>
            <a:xfrm>
              <a:off x="2359027" y="1702420"/>
              <a:ext cx="12602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NSI message</a:t>
              </a:r>
              <a:endParaRPr kumimoji="1" lang="ja-JP" altLang="en-US" sz="1400" dirty="0"/>
            </a:p>
          </p:txBody>
        </p:sp>
      </p:grpSp>
      <p:grpSp>
        <p:nvGrpSpPr>
          <p:cNvPr id="13" name="グループ化 68"/>
          <p:cNvGrpSpPr/>
          <p:nvPr/>
        </p:nvGrpSpPr>
        <p:grpSpPr>
          <a:xfrm>
            <a:off x="2370179" y="5739160"/>
            <a:ext cx="1260280" cy="739698"/>
            <a:chOff x="2359027" y="1460809"/>
            <a:chExt cx="1260280" cy="739698"/>
          </a:xfrm>
        </p:grpSpPr>
        <p:grpSp>
          <p:nvGrpSpPr>
            <p:cNvPr id="14" name="グループ化 69"/>
            <p:cNvGrpSpPr/>
            <p:nvPr/>
          </p:nvGrpSpPr>
          <p:grpSpPr>
            <a:xfrm>
              <a:off x="2683727" y="1460809"/>
              <a:ext cx="449766" cy="739698"/>
              <a:chOff x="2601951" y="1453375"/>
              <a:chExt cx="449766" cy="739698"/>
            </a:xfrm>
            <a:solidFill>
              <a:schemeClr val="tx1"/>
            </a:solidFill>
          </p:grpSpPr>
          <p:sp>
            <p:nvSpPr>
              <p:cNvPr id="72" name="下矢印 71"/>
              <p:cNvSpPr/>
              <p:nvPr/>
            </p:nvSpPr>
            <p:spPr>
              <a:xfrm>
                <a:off x="2601951" y="1509132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下矢印 72"/>
              <p:cNvSpPr/>
              <p:nvPr/>
            </p:nvSpPr>
            <p:spPr>
              <a:xfrm flipV="1">
                <a:off x="2798956" y="1453375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1" name="テキスト ボックス 70"/>
            <p:cNvSpPr txBox="1"/>
            <p:nvPr/>
          </p:nvSpPr>
          <p:spPr>
            <a:xfrm>
              <a:off x="2359027" y="1702420"/>
              <a:ext cx="12602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NSI message</a:t>
              </a:r>
              <a:endParaRPr kumimoji="1" lang="ja-JP" altLang="en-US" sz="1400" dirty="0"/>
            </a:p>
          </p:txBody>
        </p:sp>
      </p:grpSp>
      <p:sp>
        <p:nvSpPr>
          <p:cNvPr id="36" name="テキスト ボックス 35"/>
          <p:cNvSpPr txBox="1"/>
          <p:nvPr/>
        </p:nvSpPr>
        <p:spPr>
          <a:xfrm>
            <a:off x="1619590" y="1988800"/>
            <a:ext cx="16257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Path Finding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3733762" y="1052670"/>
            <a:ext cx="2638488" cy="648090"/>
            <a:chOff x="3275820" y="2204830"/>
            <a:chExt cx="2638488" cy="648090"/>
          </a:xfrm>
          <a:solidFill>
            <a:schemeClr val="bg1"/>
          </a:solidFill>
        </p:grpSpPr>
        <p:cxnSp>
          <p:nvCxnSpPr>
            <p:cNvPr id="38" name="直線矢印コネクタ 37"/>
            <p:cNvCxnSpPr/>
            <p:nvPr/>
          </p:nvCxnSpPr>
          <p:spPr>
            <a:xfrm>
              <a:off x="3275820" y="2204830"/>
              <a:ext cx="0" cy="648090"/>
            </a:xfrm>
            <a:prstGeom prst="straightConnector1">
              <a:avLst/>
            </a:prstGeom>
            <a:grpFill/>
            <a:ln w="7620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テキスト ボックス 39"/>
            <p:cNvSpPr txBox="1"/>
            <p:nvPr/>
          </p:nvSpPr>
          <p:spPr>
            <a:xfrm>
              <a:off x="3491850" y="2276840"/>
              <a:ext cx="2422458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2000" dirty="0" err="1" smtClean="0">
                  <a:solidFill>
                    <a:srgbClr val="1E58FF"/>
                  </a:solidFill>
                </a:rPr>
                <a:t>NSI_Reservation.rq</a:t>
              </a:r>
              <a:endParaRPr kumimoji="1" lang="ja-JP" altLang="en-US" sz="2000" dirty="0">
                <a:solidFill>
                  <a:srgbClr val="1E58FF"/>
                </a:solidFill>
              </a:endParaRPr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5652150" y="1988800"/>
            <a:ext cx="206338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SMs are created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grpSp>
        <p:nvGrpSpPr>
          <p:cNvPr id="46" name="グループ化 45"/>
          <p:cNvGrpSpPr/>
          <p:nvPr/>
        </p:nvGrpSpPr>
        <p:grpSpPr>
          <a:xfrm>
            <a:off x="3347830" y="1628750"/>
            <a:ext cx="1438214" cy="432060"/>
            <a:chOff x="6372250" y="2636890"/>
            <a:chExt cx="1438214" cy="432060"/>
          </a:xfrm>
        </p:grpSpPr>
        <p:cxnSp>
          <p:nvCxnSpPr>
            <p:cNvPr id="43" name="直線矢印コネクタ 42"/>
            <p:cNvCxnSpPr/>
            <p:nvPr/>
          </p:nvCxnSpPr>
          <p:spPr>
            <a:xfrm>
              <a:off x="6804310" y="3068950"/>
              <a:ext cx="4320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/>
            <p:cNvSpPr txBox="1"/>
            <p:nvPr/>
          </p:nvSpPr>
          <p:spPr>
            <a:xfrm>
              <a:off x="6372250" y="2636890"/>
              <a:ext cx="143821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 smtClean="0">
                  <a:solidFill>
                    <a:srgbClr val="FF0000"/>
                  </a:solidFill>
                </a:rPr>
                <a:t>Reserve.rq</a:t>
              </a:r>
              <a:endParaRPr kumimoji="1" lang="ja-JP" altLang="en-US" sz="2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4359"/>
          <p:cNvSpPr txBox="1">
            <a:spLocks/>
          </p:cNvSpPr>
          <p:nvPr/>
        </p:nvSpPr>
        <p:spPr>
          <a:xfrm>
            <a:off x="943896" y="0"/>
            <a:ext cx="8200103" cy="5798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/>
                <a:ea typeface="+mj-ea"/>
                <a:cs typeface="Arial"/>
              </a:rPr>
              <a:t>AG RSM: Connection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Reservation State Machine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CC60-3DD3-AE49-BAB4-19F5E93B8770}" type="slidenum">
              <a:rPr lang="ja-JP" altLang="en-US" smtClean="0"/>
              <a:pPr/>
              <a:t>13</a:t>
            </a:fld>
            <a:endParaRPr lang="ja-JP" altLang="en-US"/>
          </a:p>
        </p:txBody>
      </p:sp>
      <p:cxnSp>
        <p:nvCxnSpPr>
          <p:cNvPr id="39" name="直線矢印コネクタ 38"/>
          <p:cNvCxnSpPr>
            <a:stCxn id="40" idx="4"/>
            <a:endCxn id="76" idx="0"/>
          </p:cNvCxnSpPr>
          <p:nvPr/>
        </p:nvCxnSpPr>
        <p:spPr>
          <a:xfrm rot="5400000">
            <a:off x="154681" y="1554176"/>
            <a:ext cx="122580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/>
          <p:nvPr/>
        </p:nvSpPr>
        <p:spPr>
          <a:xfrm>
            <a:off x="407582" y="221275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56" name="円/楕円 149"/>
          <p:cNvSpPr/>
          <p:nvPr/>
        </p:nvSpPr>
        <p:spPr>
          <a:xfrm>
            <a:off x="2624762" y="109108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132" name="直線矢印コネクタ 38"/>
          <p:cNvCxnSpPr>
            <a:stCxn id="76" idx="4"/>
            <a:endCxn id="117" idx="0"/>
          </p:cNvCxnSpPr>
          <p:nvPr/>
        </p:nvCxnSpPr>
        <p:spPr>
          <a:xfrm rot="5400000">
            <a:off x="301913" y="3352747"/>
            <a:ext cx="931339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/楕円 149"/>
          <p:cNvSpPr/>
          <p:nvPr/>
        </p:nvSpPr>
        <p:spPr>
          <a:xfrm>
            <a:off x="407582" y="216707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15" name="表 4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214039339"/>
              </p:ext>
            </p:extLst>
          </p:nvPr>
        </p:nvGraphicFramePr>
        <p:xfrm>
          <a:off x="227795" y="3157167"/>
          <a:ext cx="105138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381"/>
              </a:tblGrid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17" name="円/楕円 149"/>
          <p:cNvSpPr/>
          <p:nvPr/>
        </p:nvSpPr>
        <p:spPr>
          <a:xfrm>
            <a:off x="407582" y="381841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Failed</a:t>
            </a:r>
          </a:p>
        </p:txBody>
      </p:sp>
      <p:cxnSp>
        <p:nvCxnSpPr>
          <p:cNvPr id="83" name="直線矢印コネクタ 2"/>
          <p:cNvCxnSpPr>
            <a:stCxn id="85" idx="6"/>
            <a:endCxn id="84" idx="2"/>
          </p:cNvCxnSpPr>
          <p:nvPr/>
        </p:nvCxnSpPr>
        <p:spPr>
          <a:xfrm flipV="1">
            <a:off x="3344762" y="2813605"/>
            <a:ext cx="2007719" cy="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/楕円 149"/>
          <p:cNvSpPr/>
          <p:nvPr/>
        </p:nvSpPr>
        <p:spPr>
          <a:xfrm>
            <a:off x="5352481" y="24536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Checked</a:t>
            </a:r>
          </a:p>
        </p:txBody>
      </p:sp>
      <p:sp>
        <p:nvSpPr>
          <p:cNvPr id="85" name="円/楕円 149"/>
          <p:cNvSpPr/>
          <p:nvPr/>
        </p:nvSpPr>
        <p:spPr>
          <a:xfrm>
            <a:off x="2624762" y="245390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Checking</a:t>
            </a:r>
          </a:p>
        </p:txBody>
      </p:sp>
      <p:cxnSp>
        <p:nvCxnSpPr>
          <p:cNvPr id="94" name="直線矢印コネクタ 20"/>
          <p:cNvCxnSpPr>
            <a:stCxn id="42" idx="0"/>
            <a:endCxn id="85" idx="4"/>
          </p:cNvCxnSpPr>
          <p:nvPr/>
        </p:nvCxnSpPr>
        <p:spPr>
          <a:xfrm flipV="1">
            <a:off x="2984762" y="3173908"/>
            <a:ext cx="0" cy="64281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149"/>
          <p:cNvSpPr/>
          <p:nvPr/>
        </p:nvSpPr>
        <p:spPr>
          <a:xfrm>
            <a:off x="2624762" y="381672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Failed</a:t>
            </a:r>
          </a:p>
        </p:txBody>
      </p:sp>
      <p:cxnSp>
        <p:nvCxnSpPr>
          <p:cNvPr id="66" name="直線矢印コネクタ 20"/>
          <p:cNvCxnSpPr>
            <a:stCxn id="85" idx="0"/>
            <a:endCxn id="56" idx="4"/>
          </p:cNvCxnSpPr>
          <p:nvPr/>
        </p:nvCxnSpPr>
        <p:spPr>
          <a:xfrm flipV="1">
            <a:off x="2984762" y="1811089"/>
            <a:ext cx="0" cy="6428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2"/>
          <p:cNvCxnSpPr>
            <a:stCxn id="84" idx="0"/>
          </p:cNvCxnSpPr>
          <p:nvPr/>
        </p:nvCxnSpPr>
        <p:spPr>
          <a:xfrm flipH="1" flipV="1">
            <a:off x="5709503" y="1811089"/>
            <a:ext cx="2978" cy="642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2"/>
          <p:cNvCxnSpPr>
            <a:endCxn id="56" idx="6"/>
          </p:cNvCxnSpPr>
          <p:nvPr/>
        </p:nvCxnSpPr>
        <p:spPr>
          <a:xfrm flipH="1">
            <a:off x="3344762" y="1451089"/>
            <a:ext cx="20047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80891355"/>
              </p:ext>
            </p:extLst>
          </p:nvPr>
        </p:nvGraphicFramePr>
        <p:xfrm>
          <a:off x="2547369" y="3236501"/>
          <a:ext cx="843084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084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mdfychk.fl</a:t>
                      </a:r>
                      <a:endParaRPr kumimoji="1" lang="en-US" altLang="ja-JP" sz="800" dirty="0" smtClean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表 14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412363509"/>
              </p:ext>
            </p:extLst>
          </p:nvPr>
        </p:nvGraphicFramePr>
        <p:xfrm>
          <a:off x="3905709" y="2572630"/>
          <a:ext cx="808168" cy="438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68"/>
              </a:tblGrid>
              <a:tr h="1310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&lt;mdfychk.cf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&lt;mdfychk.cf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表 14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961104123"/>
              </p:ext>
            </p:extLst>
          </p:nvPr>
        </p:nvGraphicFramePr>
        <p:xfrm>
          <a:off x="4000023" y="1239639"/>
          <a:ext cx="808518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518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&lt;modify.cf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&lt;modify.cf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表 9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293353848"/>
              </p:ext>
            </p:extLst>
          </p:nvPr>
        </p:nvGraphicFramePr>
        <p:xfrm>
          <a:off x="2673051" y="1884903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4116749739"/>
              </p:ext>
            </p:extLst>
          </p:nvPr>
        </p:nvGraphicFramePr>
        <p:xfrm>
          <a:off x="5362658" y="1903952"/>
          <a:ext cx="720616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616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31" name="直線矢印コネクタ 2"/>
          <p:cNvCxnSpPr>
            <a:stCxn id="76" idx="6"/>
            <a:endCxn id="56" idx="2"/>
          </p:cNvCxnSpPr>
          <p:nvPr/>
        </p:nvCxnSpPr>
        <p:spPr>
          <a:xfrm flipV="1">
            <a:off x="1127582" y="1451089"/>
            <a:ext cx="1497180" cy="10759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表 4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796449580"/>
              </p:ext>
            </p:extLst>
          </p:nvPr>
        </p:nvGraphicFramePr>
        <p:xfrm>
          <a:off x="1210548" y="2007997"/>
          <a:ext cx="629541" cy="404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541"/>
              </a:tblGrid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82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0" name="円/楕円 63"/>
          <p:cNvSpPr/>
          <p:nvPr/>
        </p:nvSpPr>
        <p:spPr>
          <a:xfrm>
            <a:off x="5365279" y="1114239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51667" y="4639745"/>
            <a:ext cx="3299199" cy="19871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998442" y="5096945"/>
            <a:ext cx="30293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Transitional States</a:t>
            </a:r>
          </a:p>
          <a:p>
            <a:pPr algn="l"/>
            <a:r>
              <a:rPr lang="en-US" sz="1000" i="1" dirty="0" smtClean="0"/>
              <a:t>NB: Requests* received in this state is queued and processed only when it transitions to a Stable State.  *NB: Exceptions are </a:t>
            </a:r>
            <a:r>
              <a:rPr lang="en-US" sz="1000" i="1" dirty="0" err="1" smtClean="0"/>
              <a:t>term.rq</a:t>
            </a:r>
            <a:r>
              <a:rPr lang="en-US" sz="1000" i="1" dirty="0" smtClean="0"/>
              <a:t> and unexpected messages (e.g. illegal sequence)</a:t>
            </a:r>
            <a:endParaRPr lang="en-US" sz="1000" i="1" dirty="0"/>
          </a:p>
        </p:txBody>
      </p:sp>
      <p:sp>
        <p:nvSpPr>
          <p:cNvPr id="65" name="円/楕円 149"/>
          <p:cNvSpPr/>
          <p:nvPr/>
        </p:nvSpPr>
        <p:spPr>
          <a:xfrm>
            <a:off x="5836057" y="5149809"/>
            <a:ext cx="186600" cy="186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7" name="円/楕円 96"/>
          <p:cNvSpPr/>
          <p:nvPr/>
        </p:nvSpPr>
        <p:spPr>
          <a:xfrm>
            <a:off x="5836057" y="4768809"/>
            <a:ext cx="186600" cy="1866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88457" y="4715945"/>
            <a:ext cx="94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Initial State</a:t>
            </a:r>
            <a:endParaRPr lang="en-US" sz="1200" dirty="0"/>
          </a:p>
        </p:txBody>
      </p:sp>
      <p:sp>
        <p:nvSpPr>
          <p:cNvPr id="69" name="円/楕円 154"/>
          <p:cNvSpPr/>
          <p:nvPr/>
        </p:nvSpPr>
        <p:spPr>
          <a:xfrm>
            <a:off x="5836057" y="5988009"/>
            <a:ext cx="186600" cy="18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76834" y="5926505"/>
            <a:ext cx="110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Stable States</a:t>
            </a:r>
            <a:endParaRPr lang="en-US" sz="1200" dirty="0"/>
          </a:p>
        </p:txBody>
      </p:sp>
      <p:sp>
        <p:nvSpPr>
          <p:cNvPr id="71" name="Slide Number Placeholder 8"/>
          <p:cNvSpPr txBox="1">
            <a:spLocks/>
          </p:cNvSpPr>
          <p:nvPr/>
        </p:nvSpPr>
        <p:spPr>
          <a:xfrm>
            <a:off x="586297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21B073-6666-854C-8743-0370E2E4A5F8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pitchFamily="1" charset="-128"/>
                <a:cs typeface="ＭＳ Ｐゴシック" pitchFamily="1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77" name="円/楕円 149"/>
          <p:cNvSpPr/>
          <p:nvPr/>
        </p:nvSpPr>
        <p:spPr>
          <a:xfrm>
            <a:off x="5834980" y="6335714"/>
            <a:ext cx="186600" cy="186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987380" y="6282850"/>
            <a:ext cx="920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Final State</a:t>
            </a:r>
            <a:endParaRPr lang="en-US" sz="1200" dirty="0"/>
          </a:p>
        </p:txBody>
      </p:sp>
      <p:cxnSp>
        <p:nvCxnSpPr>
          <p:cNvPr id="61" name="直線矢印コネクタ 60"/>
          <p:cNvCxnSpPr>
            <a:endCxn id="74" idx="6"/>
          </p:cNvCxnSpPr>
          <p:nvPr/>
        </p:nvCxnSpPr>
        <p:spPr>
          <a:xfrm rot="10800000">
            <a:off x="3301101" y="5287811"/>
            <a:ext cx="118953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円/楕円 16"/>
          <p:cNvSpPr/>
          <p:nvPr/>
        </p:nvSpPr>
        <p:spPr>
          <a:xfrm>
            <a:off x="2581101" y="4927811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Canceling</a:t>
            </a:r>
          </a:p>
        </p:txBody>
      </p:sp>
      <p:cxnSp>
        <p:nvCxnSpPr>
          <p:cNvPr id="75" name="直線矢印コネクタ 100"/>
          <p:cNvCxnSpPr>
            <a:stCxn id="74" idx="2"/>
          </p:cNvCxnSpPr>
          <p:nvPr/>
        </p:nvCxnSpPr>
        <p:spPr>
          <a:xfrm rot="10800000">
            <a:off x="1400205" y="5287811"/>
            <a:ext cx="118089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円/楕円 80"/>
          <p:cNvSpPr/>
          <p:nvPr/>
        </p:nvSpPr>
        <p:spPr>
          <a:xfrm>
            <a:off x="4496433" y="4926875"/>
            <a:ext cx="720000" cy="72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*1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86" name="円/楕円 149"/>
          <p:cNvSpPr/>
          <p:nvPr/>
        </p:nvSpPr>
        <p:spPr>
          <a:xfrm>
            <a:off x="688717" y="491237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06" name="表 105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549928280"/>
              </p:ext>
            </p:extLst>
          </p:nvPr>
        </p:nvGraphicFramePr>
        <p:xfrm>
          <a:off x="3487012" y="5093814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表 10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528860783"/>
              </p:ext>
            </p:extLst>
          </p:nvPr>
        </p:nvGraphicFramePr>
        <p:xfrm>
          <a:off x="1597843" y="5040516"/>
          <a:ext cx="923766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6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&lt;mdfycncl.cf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&lt;mdfycncl.cf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57" name="テキスト ボックス 56"/>
          <p:cNvSpPr txBox="1"/>
          <p:nvPr/>
        </p:nvSpPr>
        <p:spPr>
          <a:xfrm>
            <a:off x="6452422" y="1828799"/>
            <a:ext cx="2066591" cy="1238491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266700" indent="-266700" algn="l"/>
            <a:r>
              <a:rPr kumimoji="1" lang="en-US" altLang="ja-JP" sz="1600" dirty="0" smtClean="0"/>
              <a:t>*1:Modify Checking, Modify Checked, Modify Failed, Modifying and Reserved</a:t>
            </a:r>
            <a:endParaRPr kumimoji="1" lang="ja-JP" altLang="en-US" sz="1600" dirty="0"/>
          </a:p>
        </p:txBody>
      </p:sp>
      <p:cxnSp>
        <p:nvCxnSpPr>
          <p:cNvPr id="49" name="直線矢印コネクタ 48"/>
          <p:cNvCxnSpPr/>
          <p:nvPr/>
        </p:nvCxnSpPr>
        <p:spPr>
          <a:xfrm rot="5400000">
            <a:off x="143363" y="1520758"/>
            <a:ext cx="1225803" cy="15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表 43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4111646164"/>
              </p:ext>
            </p:extLst>
          </p:nvPr>
        </p:nvGraphicFramePr>
        <p:xfrm>
          <a:off x="292292" y="1107678"/>
          <a:ext cx="904058" cy="396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058"/>
              </a:tblGrid>
              <a:tr h="30895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8242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62614" y="1643606"/>
            <a:ext cx="5337717" cy="42814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 smtClean="0"/>
              <a:t>NSA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8972"/>
          </a:xfrm>
        </p:spPr>
        <p:txBody>
          <a:bodyPr/>
          <a:lstStyle/>
          <a:p>
            <a:r>
              <a:rPr kumimoji="1" lang="en-US" altLang="ja-JP" dirty="0" smtClean="0"/>
              <a:t>Aggregator NSA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222810" y="1817225"/>
            <a:ext cx="1412488" cy="3899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Message</a:t>
            </a:r>
          </a:p>
          <a:p>
            <a:pPr algn="ctr"/>
            <a:r>
              <a:rPr kumimoji="1" lang="en-US" altLang="ja-JP" dirty="0" smtClean="0"/>
              <a:t>Handler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4155688" y="2144787"/>
            <a:ext cx="944135" cy="18511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7" name="角丸四角形 6"/>
          <p:cNvSpPr/>
          <p:nvPr/>
        </p:nvSpPr>
        <p:spPr>
          <a:xfrm>
            <a:off x="4213489" y="2218996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Resv</a:t>
            </a:r>
            <a:r>
              <a:rPr kumimoji="1" lang="en-US" altLang="ja-JP" sz="1600" dirty="0" smtClean="0"/>
              <a:t>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4213489" y="2806483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Prov.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4308088" y="2051865"/>
            <a:ext cx="944135" cy="18511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7" name="角丸四角形 16"/>
          <p:cNvSpPr/>
          <p:nvPr/>
        </p:nvSpPr>
        <p:spPr>
          <a:xfrm>
            <a:off x="4365889" y="2126074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Resv</a:t>
            </a:r>
            <a:r>
              <a:rPr kumimoji="1" lang="en-US" altLang="ja-JP" sz="1600" dirty="0" smtClean="0"/>
              <a:t>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4365889" y="2713561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Prov.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21" name="角丸四角形 20"/>
          <p:cNvSpPr/>
          <p:nvPr/>
        </p:nvSpPr>
        <p:spPr>
          <a:xfrm>
            <a:off x="4460488" y="1958943"/>
            <a:ext cx="944135" cy="18511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2" name="角丸四角形 21"/>
          <p:cNvSpPr/>
          <p:nvPr/>
        </p:nvSpPr>
        <p:spPr>
          <a:xfrm>
            <a:off x="4518289" y="2033152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Resv</a:t>
            </a:r>
            <a:r>
              <a:rPr kumimoji="1" lang="en-US" altLang="ja-JP" sz="1600" dirty="0" smtClean="0"/>
              <a:t>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23" name="角丸四角形 22"/>
          <p:cNvSpPr/>
          <p:nvPr/>
        </p:nvSpPr>
        <p:spPr>
          <a:xfrm>
            <a:off x="4518289" y="2620639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Prov.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grpSp>
        <p:nvGrpSpPr>
          <p:cNvPr id="5" name="グループ化 34"/>
          <p:cNvGrpSpPr/>
          <p:nvPr/>
        </p:nvGrpSpPr>
        <p:grpSpPr>
          <a:xfrm>
            <a:off x="4612888" y="1866021"/>
            <a:ext cx="944135" cy="1851103"/>
            <a:chOff x="4612888" y="1866021"/>
            <a:chExt cx="944135" cy="1851103"/>
          </a:xfrm>
        </p:grpSpPr>
        <p:sp>
          <p:nvSpPr>
            <p:cNvPr id="26" name="角丸四角形 25"/>
            <p:cNvSpPr/>
            <p:nvPr/>
          </p:nvSpPr>
          <p:spPr>
            <a:xfrm>
              <a:off x="4612888" y="1866021"/>
              <a:ext cx="944135" cy="185110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Lifecycle</a:t>
              </a:r>
            </a:p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SM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4670689" y="1940230"/>
              <a:ext cx="824673" cy="5194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/>
                <a:t>Resv</a:t>
              </a:r>
              <a:r>
                <a:rPr kumimoji="1" lang="en-US" altLang="ja-JP" sz="1600" dirty="0" smtClean="0"/>
                <a:t>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4670689" y="2527717"/>
              <a:ext cx="824673" cy="5194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Prov.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</p:grpSp>
      <p:grpSp>
        <p:nvGrpSpPr>
          <p:cNvPr id="9" name="グループ化 44"/>
          <p:cNvGrpSpPr/>
          <p:nvPr/>
        </p:nvGrpSpPr>
        <p:grpSpPr>
          <a:xfrm>
            <a:off x="3620430" y="2152221"/>
            <a:ext cx="1037066" cy="85494"/>
            <a:chOff x="379142" y="4133385"/>
            <a:chExt cx="1037066" cy="85494"/>
          </a:xfrm>
        </p:grpSpPr>
        <p:cxnSp>
          <p:nvCxnSpPr>
            <p:cNvPr id="39" name="直線矢印コネクタ 38"/>
            <p:cNvCxnSpPr/>
            <p:nvPr/>
          </p:nvCxnSpPr>
          <p:spPr>
            <a:xfrm>
              <a:off x="379142" y="4133385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H="1">
              <a:off x="382862" y="4218879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グループ化 45"/>
          <p:cNvGrpSpPr/>
          <p:nvPr/>
        </p:nvGrpSpPr>
        <p:grpSpPr>
          <a:xfrm>
            <a:off x="3620430" y="2743235"/>
            <a:ext cx="1037066" cy="85494"/>
            <a:chOff x="379142" y="4133385"/>
            <a:chExt cx="1037066" cy="85494"/>
          </a:xfrm>
        </p:grpSpPr>
        <p:cxnSp>
          <p:nvCxnSpPr>
            <p:cNvPr id="47" name="直線矢印コネクタ 46"/>
            <p:cNvCxnSpPr/>
            <p:nvPr/>
          </p:nvCxnSpPr>
          <p:spPr>
            <a:xfrm>
              <a:off x="379142" y="4133385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>
            <a:xfrm flipH="1">
              <a:off x="382862" y="4218879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グループ化 67"/>
          <p:cNvGrpSpPr/>
          <p:nvPr/>
        </p:nvGrpSpPr>
        <p:grpSpPr>
          <a:xfrm>
            <a:off x="2359027" y="1055684"/>
            <a:ext cx="1260280" cy="739698"/>
            <a:chOff x="2359027" y="1460809"/>
            <a:chExt cx="1260280" cy="739698"/>
          </a:xfrm>
        </p:grpSpPr>
        <p:grpSp>
          <p:nvGrpSpPr>
            <p:cNvPr id="13" name="グループ化 62"/>
            <p:cNvGrpSpPr/>
            <p:nvPr/>
          </p:nvGrpSpPr>
          <p:grpSpPr>
            <a:xfrm>
              <a:off x="2683727" y="1460809"/>
              <a:ext cx="449766" cy="739698"/>
              <a:chOff x="2601951" y="1453375"/>
              <a:chExt cx="449766" cy="739698"/>
            </a:xfrm>
            <a:solidFill>
              <a:schemeClr val="tx1"/>
            </a:solidFill>
          </p:grpSpPr>
          <p:sp>
            <p:nvSpPr>
              <p:cNvPr id="61" name="下矢印 60"/>
              <p:cNvSpPr/>
              <p:nvPr/>
            </p:nvSpPr>
            <p:spPr>
              <a:xfrm>
                <a:off x="2601951" y="1509132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下矢印 61"/>
              <p:cNvSpPr/>
              <p:nvPr/>
            </p:nvSpPr>
            <p:spPr>
              <a:xfrm flipV="1">
                <a:off x="2798956" y="1453375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7" name="テキスト ボックス 66"/>
            <p:cNvSpPr txBox="1"/>
            <p:nvPr/>
          </p:nvSpPr>
          <p:spPr>
            <a:xfrm>
              <a:off x="2359027" y="1702420"/>
              <a:ext cx="12602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NSI message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68"/>
          <p:cNvGrpSpPr/>
          <p:nvPr/>
        </p:nvGrpSpPr>
        <p:grpSpPr>
          <a:xfrm>
            <a:off x="2370179" y="5739160"/>
            <a:ext cx="1260280" cy="739698"/>
            <a:chOff x="2359027" y="1460809"/>
            <a:chExt cx="1260280" cy="739698"/>
          </a:xfrm>
        </p:grpSpPr>
        <p:grpSp>
          <p:nvGrpSpPr>
            <p:cNvPr id="15" name="グループ化 69"/>
            <p:cNvGrpSpPr/>
            <p:nvPr/>
          </p:nvGrpSpPr>
          <p:grpSpPr>
            <a:xfrm>
              <a:off x="2683727" y="1460809"/>
              <a:ext cx="449766" cy="739698"/>
              <a:chOff x="2601951" y="1453375"/>
              <a:chExt cx="449766" cy="739698"/>
            </a:xfrm>
            <a:solidFill>
              <a:schemeClr val="tx1"/>
            </a:solidFill>
          </p:grpSpPr>
          <p:sp>
            <p:nvSpPr>
              <p:cNvPr id="72" name="下矢印 71"/>
              <p:cNvSpPr/>
              <p:nvPr/>
            </p:nvSpPr>
            <p:spPr>
              <a:xfrm>
                <a:off x="2601951" y="1509132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下矢印 72"/>
              <p:cNvSpPr/>
              <p:nvPr/>
            </p:nvSpPr>
            <p:spPr>
              <a:xfrm flipV="1">
                <a:off x="2798956" y="1453375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1" name="テキスト ボックス 70"/>
            <p:cNvSpPr txBox="1"/>
            <p:nvPr/>
          </p:nvSpPr>
          <p:spPr>
            <a:xfrm>
              <a:off x="2359027" y="1702420"/>
              <a:ext cx="12602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NSI message</a:t>
              </a:r>
              <a:endParaRPr kumimoji="1" lang="ja-JP" altLang="en-US" sz="1400" dirty="0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3347830" y="2348850"/>
            <a:ext cx="1438214" cy="400110"/>
            <a:chOff x="7020340" y="3645030"/>
            <a:chExt cx="1438214" cy="400110"/>
          </a:xfrm>
        </p:grpSpPr>
        <p:sp>
          <p:nvSpPr>
            <p:cNvPr id="50" name="テキスト ボックス 49"/>
            <p:cNvSpPr txBox="1"/>
            <p:nvPr/>
          </p:nvSpPr>
          <p:spPr>
            <a:xfrm>
              <a:off x="7020340" y="3645030"/>
              <a:ext cx="143821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 smtClean="0">
                  <a:solidFill>
                    <a:srgbClr val="FF0000"/>
                  </a:solidFill>
                </a:rPr>
                <a:t>Reserve.rq</a:t>
              </a:r>
              <a:endParaRPr kumimoji="1" lang="ja-JP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直線矢印コネクタ 48"/>
            <p:cNvCxnSpPr/>
            <p:nvPr/>
          </p:nvCxnSpPr>
          <p:spPr>
            <a:xfrm flipH="1">
              <a:off x="7452400" y="3645030"/>
              <a:ext cx="4320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グループ化 58"/>
          <p:cNvGrpSpPr/>
          <p:nvPr/>
        </p:nvGrpSpPr>
        <p:grpSpPr>
          <a:xfrm>
            <a:off x="467430" y="5949350"/>
            <a:ext cx="6815068" cy="648090"/>
            <a:chOff x="467430" y="5949350"/>
            <a:chExt cx="6815068" cy="648090"/>
          </a:xfrm>
        </p:grpSpPr>
        <p:grpSp>
          <p:nvGrpSpPr>
            <p:cNvPr id="53" name="グループ化 36"/>
            <p:cNvGrpSpPr/>
            <p:nvPr/>
          </p:nvGrpSpPr>
          <p:grpSpPr>
            <a:xfrm>
              <a:off x="4644010" y="5949350"/>
              <a:ext cx="2638488" cy="648090"/>
              <a:chOff x="3275820" y="2204830"/>
              <a:chExt cx="2638488" cy="648090"/>
            </a:xfrm>
            <a:solidFill>
              <a:schemeClr val="bg1"/>
            </a:solidFill>
          </p:grpSpPr>
          <p:cxnSp>
            <p:nvCxnSpPr>
              <p:cNvPr id="54" name="直線矢印コネクタ 53"/>
              <p:cNvCxnSpPr/>
              <p:nvPr/>
            </p:nvCxnSpPr>
            <p:spPr>
              <a:xfrm>
                <a:off x="3275820" y="2204830"/>
                <a:ext cx="0" cy="648090"/>
              </a:xfrm>
              <a:prstGeom prst="straightConnector1">
                <a:avLst/>
              </a:prstGeom>
              <a:grpFill/>
              <a:ln w="762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テキスト ボックス 54"/>
              <p:cNvSpPr txBox="1"/>
              <p:nvPr/>
            </p:nvSpPr>
            <p:spPr>
              <a:xfrm>
                <a:off x="3491850" y="2276840"/>
                <a:ext cx="2422458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ja-JP" sz="2000" dirty="0" err="1" smtClean="0">
                    <a:solidFill>
                      <a:srgbClr val="1E58FF"/>
                    </a:solidFill>
                  </a:rPr>
                  <a:t>NSI_Reservation.rq</a:t>
                </a:r>
                <a:endParaRPr kumimoji="1" lang="ja-JP" altLang="en-US" sz="2000" dirty="0">
                  <a:solidFill>
                    <a:srgbClr val="1E58FF"/>
                  </a:solidFill>
                </a:endParaRPr>
              </a:p>
            </p:txBody>
          </p:sp>
        </p:grpSp>
        <p:grpSp>
          <p:nvGrpSpPr>
            <p:cNvPr id="56" name="グループ化 36"/>
            <p:cNvGrpSpPr/>
            <p:nvPr/>
          </p:nvGrpSpPr>
          <p:grpSpPr>
            <a:xfrm>
              <a:off x="467430" y="5949350"/>
              <a:ext cx="2638488" cy="648090"/>
              <a:chOff x="3275820" y="2204830"/>
              <a:chExt cx="2638488" cy="648090"/>
            </a:xfrm>
            <a:solidFill>
              <a:schemeClr val="bg1"/>
            </a:solidFill>
          </p:grpSpPr>
          <p:cxnSp>
            <p:nvCxnSpPr>
              <p:cNvPr id="57" name="直線矢印コネクタ 56"/>
              <p:cNvCxnSpPr/>
              <p:nvPr/>
            </p:nvCxnSpPr>
            <p:spPr>
              <a:xfrm>
                <a:off x="3275820" y="2204830"/>
                <a:ext cx="0" cy="648090"/>
              </a:xfrm>
              <a:prstGeom prst="straightConnector1">
                <a:avLst/>
              </a:prstGeom>
              <a:grpFill/>
              <a:ln w="762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テキスト ボックス 57"/>
              <p:cNvSpPr txBox="1"/>
              <p:nvPr/>
            </p:nvSpPr>
            <p:spPr>
              <a:xfrm>
                <a:off x="3491850" y="2276840"/>
                <a:ext cx="2422458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ja-JP" sz="2000" dirty="0" err="1" smtClean="0">
                    <a:solidFill>
                      <a:srgbClr val="1E58FF"/>
                    </a:solidFill>
                  </a:rPr>
                  <a:t>NSI_Reservation.rq</a:t>
                </a:r>
                <a:endParaRPr kumimoji="1" lang="ja-JP" altLang="en-US" sz="2000" dirty="0">
                  <a:solidFill>
                    <a:srgbClr val="1E58FF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 table an aggregator maintains for each reservation (connection)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95420" y="198880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CON</a:t>
            </a:r>
            <a:endParaRPr kumimoji="1" lang="ja-JP" altLang="en-US" sz="1200" dirty="0"/>
          </a:p>
        </p:txBody>
      </p:sp>
      <p:sp>
        <p:nvSpPr>
          <p:cNvPr id="9" name="正方形/長方形 8"/>
          <p:cNvSpPr/>
          <p:nvPr/>
        </p:nvSpPr>
        <p:spPr>
          <a:xfrm>
            <a:off x="1115520" y="198880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</a:t>
            </a:r>
            <a:endParaRPr kumimoji="1" lang="ja-JP" altLang="en-US" sz="1200" dirty="0"/>
          </a:p>
        </p:txBody>
      </p:sp>
      <p:sp>
        <p:nvSpPr>
          <p:cNvPr id="10" name="正方形/長方形 9"/>
          <p:cNvSpPr/>
          <p:nvPr/>
        </p:nvSpPr>
        <p:spPr>
          <a:xfrm>
            <a:off x="1835620" y="198880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Z</a:t>
            </a:r>
            <a:endParaRPr kumimoji="1"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555720" y="1988800"/>
            <a:ext cx="14402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Parameters</a:t>
            </a:r>
            <a:endParaRPr kumimoji="1" lang="ja-JP" altLang="en-US" sz="1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1835620" y="270890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C_CON1</a:t>
            </a:r>
            <a:endParaRPr kumimoji="1" lang="ja-JP" altLang="en-US" sz="1200" dirty="0"/>
          </a:p>
        </p:txBody>
      </p:sp>
      <p:sp>
        <p:nvSpPr>
          <p:cNvPr id="13" name="正方形/長方形 12"/>
          <p:cNvSpPr/>
          <p:nvPr/>
        </p:nvSpPr>
        <p:spPr>
          <a:xfrm>
            <a:off x="2555720" y="270890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A1</a:t>
            </a:r>
            <a:endParaRPr kumimoji="1" lang="ja-JP" altLang="en-US" sz="1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3275820" y="270890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Z1</a:t>
            </a:r>
            <a:endParaRPr kumimoji="1" lang="ja-JP" altLang="en-US" sz="1200" dirty="0"/>
          </a:p>
        </p:txBody>
      </p:sp>
      <p:sp>
        <p:nvSpPr>
          <p:cNvPr id="15" name="正方形/長方形 14"/>
          <p:cNvSpPr/>
          <p:nvPr/>
        </p:nvSpPr>
        <p:spPr>
          <a:xfrm>
            <a:off x="3995920" y="2708900"/>
            <a:ext cx="14402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Parameters1</a:t>
            </a:r>
            <a:endParaRPr kumimoji="1" lang="ja-JP" altLang="en-US" sz="1200" dirty="0"/>
          </a:p>
        </p:txBody>
      </p:sp>
      <p:sp>
        <p:nvSpPr>
          <p:cNvPr id="16" name="正方形/長方形 15"/>
          <p:cNvSpPr/>
          <p:nvPr/>
        </p:nvSpPr>
        <p:spPr>
          <a:xfrm>
            <a:off x="1115520" y="270890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NSA1</a:t>
            </a:r>
            <a:endParaRPr kumimoji="1" lang="ja-JP" altLang="en-US" sz="1200" dirty="0"/>
          </a:p>
        </p:txBody>
      </p:sp>
      <p:sp>
        <p:nvSpPr>
          <p:cNvPr id="17" name="正方形/長方形 16"/>
          <p:cNvSpPr/>
          <p:nvPr/>
        </p:nvSpPr>
        <p:spPr>
          <a:xfrm>
            <a:off x="1835620" y="299694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C_CON2</a:t>
            </a:r>
            <a:endParaRPr kumimoji="1" lang="ja-JP" altLang="en-US" sz="12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555720" y="299694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A2</a:t>
            </a:r>
            <a:endParaRPr kumimoji="1" lang="ja-JP" altLang="en-US" sz="1200" dirty="0"/>
          </a:p>
        </p:txBody>
      </p:sp>
      <p:sp>
        <p:nvSpPr>
          <p:cNvPr id="19" name="正方形/長方形 18"/>
          <p:cNvSpPr/>
          <p:nvPr/>
        </p:nvSpPr>
        <p:spPr>
          <a:xfrm>
            <a:off x="3275820" y="299694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Z2</a:t>
            </a:r>
            <a:endParaRPr kumimoji="1" lang="ja-JP" altLang="en-US" sz="1200" dirty="0"/>
          </a:p>
        </p:txBody>
      </p:sp>
      <p:sp>
        <p:nvSpPr>
          <p:cNvPr id="20" name="正方形/長方形 19"/>
          <p:cNvSpPr/>
          <p:nvPr/>
        </p:nvSpPr>
        <p:spPr>
          <a:xfrm>
            <a:off x="3995920" y="2996940"/>
            <a:ext cx="14402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Parameters1</a:t>
            </a:r>
            <a:endParaRPr kumimoji="1" lang="ja-JP" altLang="en-US" sz="12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115520" y="299694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NSA2</a:t>
            </a:r>
            <a:endParaRPr kumimoji="1" lang="ja-JP" altLang="en-US" sz="1200" dirty="0"/>
          </a:p>
        </p:txBody>
      </p:sp>
      <p:sp>
        <p:nvSpPr>
          <p:cNvPr id="22" name="正方形/長方形 21"/>
          <p:cNvSpPr/>
          <p:nvPr/>
        </p:nvSpPr>
        <p:spPr>
          <a:xfrm>
            <a:off x="1835620" y="328498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555720" y="328498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4" name="正方形/長方形 23"/>
          <p:cNvSpPr/>
          <p:nvPr/>
        </p:nvSpPr>
        <p:spPr>
          <a:xfrm>
            <a:off x="3275820" y="328498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5" name="正方形/長方形 24"/>
          <p:cNvSpPr/>
          <p:nvPr/>
        </p:nvSpPr>
        <p:spPr>
          <a:xfrm>
            <a:off x="3995920" y="3284980"/>
            <a:ext cx="14402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115520" y="328498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835620" y="357302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8" name="正方形/長方形 27"/>
          <p:cNvSpPr/>
          <p:nvPr/>
        </p:nvSpPr>
        <p:spPr>
          <a:xfrm>
            <a:off x="2555720" y="357302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9" name="正方形/長方形 28"/>
          <p:cNvSpPr/>
          <p:nvPr/>
        </p:nvSpPr>
        <p:spPr>
          <a:xfrm>
            <a:off x="3275820" y="357302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0" name="正方形/長方形 29"/>
          <p:cNvSpPr/>
          <p:nvPr/>
        </p:nvSpPr>
        <p:spPr>
          <a:xfrm>
            <a:off x="3995920" y="3573020"/>
            <a:ext cx="14402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1" name="正方形/長方形 30"/>
          <p:cNvSpPr/>
          <p:nvPr/>
        </p:nvSpPr>
        <p:spPr>
          <a:xfrm>
            <a:off x="1115520" y="357302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2" name="正方形/長方形 31"/>
          <p:cNvSpPr/>
          <p:nvPr/>
        </p:nvSpPr>
        <p:spPr>
          <a:xfrm>
            <a:off x="1835620" y="386106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C_CONn</a:t>
            </a:r>
            <a:endParaRPr kumimoji="1" lang="ja-JP" altLang="en-US" sz="1200" dirty="0"/>
          </a:p>
        </p:txBody>
      </p:sp>
      <p:sp>
        <p:nvSpPr>
          <p:cNvPr id="33" name="正方形/長方形 32"/>
          <p:cNvSpPr/>
          <p:nvPr/>
        </p:nvSpPr>
        <p:spPr>
          <a:xfrm>
            <a:off x="2555720" y="386106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An</a:t>
            </a:r>
            <a:endParaRPr kumimoji="1" lang="ja-JP" altLang="en-US" sz="12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275820" y="386106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Zn</a:t>
            </a:r>
            <a:endParaRPr kumimoji="1" lang="ja-JP" altLang="en-US" sz="1200" dirty="0"/>
          </a:p>
        </p:txBody>
      </p:sp>
      <p:sp>
        <p:nvSpPr>
          <p:cNvPr id="35" name="正方形/長方形 34"/>
          <p:cNvSpPr/>
          <p:nvPr/>
        </p:nvSpPr>
        <p:spPr>
          <a:xfrm>
            <a:off x="3995920" y="3861060"/>
            <a:ext cx="14402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Parametersn</a:t>
            </a:r>
            <a:endParaRPr kumimoji="1" lang="ja-JP" altLang="en-US" sz="1200" dirty="0"/>
          </a:p>
        </p:txBody>
      </p:sp>
      <p:sp>
        <p:nvSpPr>
          <p:cNvPr id="36" name="正方形/長方形 35"/>
          <p:cNvSpPr/>
          <p:nvPr/>
        </p:nvSpPr>
        <p:spPr>
          <a:xfrm>
            <a:off x="1115520" y="386106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NSAn</a:t>
            </a:r>
            <a:endParaRPr kumimoji="1" lang="ja-JP" altLang="en-US" sz="12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43510" y="2348850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 smtClean="0"/>
              <a:t>CL(con)</a:t>
            </a:r>
            <a:endParaRPr kumimoji="1" lang="ja-JP" altLang="en-US" sz="2000" dirty="0"/>
          </a:p>
        </p:txBody>
      </p:sp>
      <p:cxnSp>
        <p:nvCxnSpPr>
          <p:cNvPr id="41" name="図形 40"/>
          <p:cNvCxnSpPr>
            <a:stCxn id="5" idx="2"/>
            <a:endCxn id="36" idx="1"/>
          </p:cNvCxnSpPr>
          <p:nvPr/>
        </p:nvCxnSpPr>
        <p:spPr>
          <a:xfrm rot="16200000" flipH="1">
            <a:off x="71375" y="2960935"/>
            <a:ext cx="1728240" cy="360050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5940190" y="270890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C_COR1</a:t>
            </a:r>
            <a:endParaRPr kumimoji="1" lang="ja-JP" altLang="en-US" sz="1200" dirty="0"/>
          </a:p>
        </p:txBody>
      </p:sp>
      <p:sp>
        <p:nvSpPr>
          <p:cNvPr id="43" name="正方形/長方形 42"/>
          <p:cNvSpPr/>
          <p:nvPr/>
        </p:nvSpPr>
        <p:spPr>
          <a:xfrm>
            <a:off x="6660290" y="270890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RCV1</a:t>
            </a:r>
            <a:endParaRPr kumimoji="1" lang="ja-JP" altLang="en-US" sz="1200" dirty="0"/>
          </a:p>
        </p:txBody>
      </p:sp>
      <p:sp>
        <p:nvSpPr>
          <p:cNvPr id="44" name="正方形/長方形 43"/>
          <p:cNvSpPr/>
          <p:nvPr/>
        </p:nvSpPr>
        <p:spPr>
          <a:xfrm>
            <a:off x="5940190" y="299694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C_COR2</a:t>
            </a:r>
            <a:endParaRPr kumimoji="1" lang="ja-JP" altLang="en-US" sz="1200" dirty="0"/>
          </a:p>
        </p:txBody>
      </p:sp>
      <p:sp>
        <p:nvSpPr>
          <p:cNvPr id="45" name="正方形/長方形 44"/>
          <p:cNvSpPr/>
          <p:nvPr/>
        </p:nvSpPr>
        <p:spPr>
          <a:xfrm>
            <a:off x="6660290" y="299694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RCV2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5940190" y="328498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660290" y="328498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8" name="正方形/長方形 47"/>
          <p:cNvSpPr/>
          <p:nvPr/>
        </p:nvSpPr>
        <p:spPr>
          <a:xfrm>
            <a:off x="5940190" y="357302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9" name="正方形/長方形 48"/>
          <p:cNvSpPr/>
          <p:nvPr/>
        </p:nvSpPr>
        <p:spPr>
          <a:xfrm>
            <a:off x="6660290" y="357302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0" name="正方形/長方形 49"/>
          <p:cNvSpPr/>
          <p:nvPr/>
        </p:nvSpPr>
        <p:spPr>
          <a:xfrm>
            <a:off x="5940190" y="386106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C_CORn</a:t>
            </a:r>
            <a:endParaRPr kumimoji="1" lang="ja-JP" altLang="en-US" sz="1200" dirty="0"/>
          </a:p>
        </p:txBody>
      </p:sp>
      <p:sp>
        <p:nvSpPr>
          <p:cNvPr id="51" name="正方形/長方形 50"/>
          <p:cNvSpPr/>
          <p:nvPr/>
        </p:nvSpPr>
        <p:spPr>
          <a:xfrm>
            <a:off x="6660290" y="386106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RCVn</a:t>
            </a:r>
            <a:endParaRPr kumimoji="1" lang="ja-JP" altLang="en-US" sz="1200" dirty="0"/>
          </a:p>
        </p:txBody>
      </p:sp>
      <p:sp>
        <p:nvSpPr>
          <p:cNvPr id="53" name="正方形/長方形 52"/>
          <p:cNvSpPr/>
          <p:nvPr/>
        </p:nvSpPr>
        <p:spPr>
          <a:xfrm>
            <a:off x="5940190" y="198880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COR</a:t>
            </a:r>
            <a:endParaRPr kumimoji="1" lang="ja-JP" altLang="en-US" sz="1200" dirty="0"/>
          </a:p>
        </p:txBody>
      </p:sp>
      <p:sp>
        <p:nvSpPr>
          <p:cNvPr id="54" name="正方形/長方形 53"/>
          <p:cNvSpPr/>
          <p:nvPr/>
        </p:nvSpPr>
        <p:spPr>
          <a:xfrm>
            <a:off x="6948330" y="1988800"/>
            <a:ext cx="86412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FAIL_FLAG</a:t>
            </a:r>
            <a:endParaRPr kumimoji="1" lang="ja-JP" altLang="en-US" sz="1200" dirty="0"/>
          </a:p>
        </p:txBody>
      </p:sp>
      <p:cxnSp>
        <p:nvCxnSpPr>
          <p:cNvPr id="56" name="直線矢印コネクタ 55"/>
          <p:cNvCxnSpPr>
            <a:stCxn id="11" idx="3"/>
            <a:endCxn id="53" idx="1"/>
          </p:cNvCxnSpPr>
          <p:nvPr/>
        </p:nvCxnSpPr>
        <p:spPr>
          <a:xfrm>
            <a:off x="3995920" y="2132820"/>
            <a:ext cx="194427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15" idx="3"/>
            <a:endCxn id="42" idx="1"/>
          </p:cNvCxnSpPr>
          <p:nvPr/>
        </p:nvCxnSpPr>
        <p:spPr>
          <a:xfrm>
            <a:off x="5436120" y="2852920"/>
            <a:ext cx="50407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5436120" y="3140960"/>
            <a:ext cx="50407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5436120" y="3429000"/>
            <a:ext cx="50407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5436120" y="3717040"/>
            <a:ext cx="50407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5436120" y="4005080"/>
            <a:ext cx="50407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755470" y="2852920"/>
            <a:ext cx="3600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755470" y="3140960"/>
            <a:ext cx="3600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755470" y="3429000"/>
            <a:ext cx="3600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755470" y="3717040"/>
            <a:ext cx="3600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53" idx="2"/>
            <a:endCxn id="42" idx="0"/>
          </p:cNvCxnSpPr>
          <p:nvPr/>
        </p:nvCxnSpPr>
        <p:spPr>
          <a:xfrm>
            <a:off x="6300240" y="2276840"/>
            <a:ext cx="0" cy="43206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6372250" y="2348850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 smtClean="0"/>
              <a:t>RCV_LIST(</a:t>
            </a:r>
            <a:r>
              <a:rPr kumimoji="1" lang="en-US" altLang="ja-JP" sz="2000" dirty="0" err="1" smtClean="0"/>
              <a:t>cor</a:t>
            </a:r>
            <a:r>
              <a:rPr kumimoji="1"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6876320" y="1556740"/>
            <a:ext cx="2050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 smtClean="0"/>
              <a:t>FAIL_FLAG(</a:t>
            </a:r>
            <a:r>
              <a:rPr kumimoji="1" lang="en-US" altLang="ja-JP" sz="2000" dirty="0" err="1" smtClean="0"/>
              <a:t>cor</a:t>
            </a:r>
            <a:r>
              <a:rPr kumimoji="1" lang="en-US" altLang="ja-JP" sz="2000" dirty="0" smtClean="0"/>
              <a:t>)</a:t>
            </a:r>
            <a:endParaRPr kumimoji="1" lang="ja-JP" altLang="en-US" sz="2000" dirty="0"/>
          </a:p>
        </p:txBody>
      </p:sp>
      <p:cxnSp>
        <p:nvCxnSpPr>
          <p:cNvPr id="76" name="直線矢印コネクタ 75"/>
          <p:cNvCxnSpPr>
            <a:endCxn id="54" idx="1"/>
          </p:cNvCxnSpPr>
          <p:nvPr/>
        </p:nvCxnSpPr>
        <p:spPr>
          <a:xfrm>
            <a:off x="6660290" y="2132820"/>
            <a:ext cx="28804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950769" y="1196752"/>
            <a:ext cx="2160240" cy="12416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950769" y="2636912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94585" y="4653136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3462937" y="4653136"/>
            <a:ext cx="2304256" cy="20882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4687073" y="6309320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899490" y="5805264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2492010" y="167516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uRA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480721" y="318911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687073" y="5949280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899490" y="5445224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4004721" y="531989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>
            <a:stCxn id="25" idx="2"/>
            <a:endCxn id="26" idx="0"/>
          </p:cNvCxnSpPr>
          <p:nvPr/>
        </p:nvCxnSpPr>
        <p:spPr>
          <a:xfrm flipH="1">
            <a:off x="2984777" y="2107212"/>
            <a:ext cx="11289" cy="10819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6" idx="2"/>
            <a:endCxn id="29" idx="0"/>
          </p:cNvCxnSpPr>
          <p:nvPr/>
        </p:nvCxnSpPr>
        <p:spPr>
          <a:xfrm flipH="1">
            <a:off x="1331538" y="3621162"/>
            <a:ext cx="1653239" cy="18240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6" idx="2"/>
            <a:endCxn id="30" idx="0"/>
          </p:cNvCxnSpPr>
          <p:nvPr/>
        </p:nvCxnSpPr>
        <p:spPr>
          <a:xfrm>
            <a:off x="2984777" y="3621162"/>
            <a:ext cx="1524000" cy="16987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4004721" y="5766048"/>
            <a:ext cx="504056" cy="10919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endCxn id="28" idx="0"/>
          </p:cNvCxnSpPr>
          <p:nvPr/>
        </p:nvCxnSpPr>
        <p:spPr>
          <a:xfrm>
            <a:off x="4508777" y="5766048"/>
            <a:ext cx="610344" cy="18323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31"/>
          <p:cNvGrpSpPr/>
          <p:nvPr/>
        </p:nvGrpSpPr>
        <p:grpSpPr>
          <a:xfrm>
            <a:off x="251400" y="4149100"/>
            <a:ext cx="2638488" cy="648090"/>
            <a:chOff x="3275820" y="2204830"/>
            <a:chExt cx="2638488" cy="648090"/>
          </a:xfrm>
          <a:solidFill>
            <a:schemeClr val="bg1"/>
          </a:solidFill>
        </p:grpSpPr>
        <p:cxnSp>
          <p:nvCxnSpPr>
            <p:cNvPr id="32" name="直線矢印コネクタ 31"/>
            <p:cNvCxnSpPr/>
            <p:nvPr/>
          </p:nvCxnSpPr>
          <p:spPr>
            <a:xfrm>
              <a:off x="3275820" y="2204830"/>
              <a:ext cx="0" cy="648090"/>
            </a:xfrm>
            <a:prstGeom prst="straightConnector1">
              <a:avLst/>
            </a:prstGeom>
            <a:grpFill/>
            <a:ln w="7620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テキスト ボックス 33"/>
            <p:cNvSpPr txBox="1"/>
            <p:nvPr/>
          </p:nvSpPr>
          <p:spPr>
            <a:xfrm>
              <a:off x="3491850" y="2276840"/>
              <a:ext cx="2422458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2000" dirty="0" err="1" smtClean="0">
                  <a:solidFill>
                    <a:srgbClr val="1E58FF"/>
                  </a:solidFill>
                </a:rPr>
                <a:t>NSI_Reservation.rq</a:t>
              </a:r>
              <a:endParaRPr kumimoji="1" lang="ja-JP" altLang="en-US" sz="2000" dirty="0">
                <a:solidFill>
                  <a:srgbClr val="1E58FF"/>
                </a:solidFill>
              </a:endParaRPr>
            </a:p>
          </p:txBody>
        </p:sp>
      </p:grpSp>
      <p:grpSp>
        <p:nvGrpSpPr>
          <p:cNvPr id="35" name="グループ化 31"/>
          <p:cNvGrpSpPr/>
          <p:nvPr/>
        </p:nvGrpSpPr>
        <p:grpSpPr>
          <a:xfrm>
            <a:off x="3635870" y="4149100"/>
            <a:ext cx="2638488" cy="648090"/>
            <a:chOff x="3275820" y="2204830"/>
            <a:chExt cx="2638488" cy="648090"/>
          </a:xfrm>
          <a:solidFill>
            <a:schemeClr val="bg1"/>
          </a:solidFill>
        </p:grpSpPr>
        <p:cxnSp>
          <p:nvCxnSpPr>
            <p:cNvPr id="36" name="直線矢印コネクタ 35"/>
            <p:cNvCxnSpPr/>
            <p:nvPr/>
          </p:nvCxnSpPr>
          <p:spPr>
            <a:xfrm>
              <a:off x="3275820" y="2204830"/>
              <a:ext cx="0" cy="648090"/>
            </a:xfrm>
            <a:prstGeom prst="straightConnector1">
              <a:avLst/>
            </a:prstGeom>
            <a:grpFill/>
            <a:ln w="7620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テキスト ボックス 37"/>
            <p:cNvSpPr txBox="1"/>
            <p:nvPr/>
          </p:nvSpPr>
          <p:spPr>
            <a:xfrm>
              <a:off x="3491850" y="2276840"/>
              <a:ext cx="2422458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2000" dirty="0" err="1" smtClean="0">
                  <a:solidFill>
                    <a:srgbClr val="1E58FF"/>
                  </a:solidFill>
                </a:rPr>
                <a:t>NSI_Reservation.rq</a:t>
              </a:r>
              <a:endParaRPr kumimoji="1" lang="ja-JP" altLang="en-US" sz="2000" dirty="0">
                <a:solidFill>
                  <a:srgbClr val="1E58FF"/>
                </a:solidFill>
              </a:endParaRPr>
            </a:p>
          </p:txBody>
        </p:sp>
      </p:grpSp>
      <p:sp>
        <p:nvSpPr>
          <p:cNvPr id="39" name="角丸四角形 38"/>
          <p:cNvSpPr/>
          <p:nvPr/>
        </p:nvSpPr>
        <p:spPr>
          <a:xfrm>
            <a:off x="899490" y="5445280"/>
            <a:ext cx="86409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62614" y="1643606"/>
            <a:ext cx="5337717" cy="42814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 smtClean="0"/>
              <a:t>NSA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8972"/>
          </a:xfrm>
        </p:spPr>
        <p:txBody>
          <a:bodyPr/>
          <a:lstStyle/>
          <a:p>
            <a:r>
              <a:rPr kumimoji="1" lang="en-US" altLang="ja-JP" dirty="0" err="1" smtClean="0"/>
              <a:t>uPA</a:t>
            </a:r>
            <a:r>
              <a:rPr kumimoji="1" lang="en-US" altLang="ja-JP" dirty="0" smtClean="0"/>
              <a:t> NSA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222810" y="1817225"/>
            <a:ext cx="1412488" cy="3899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Message</a:t>
            </a:r>
          </a:p>
          <a:p>
            <a:pPr algn="ctr"/>
            <a:r>
              <a:rPr kumimoji="1" lang="en-US" altLang="ja-JP" dirty="0" smtClean="0"/>
              <a:t>Handler</a:t>
            </a:r>
            <a:endParaRPr kumimoji="1" lang="ja-JP" altLang="en-US" dirty="0"/>
          </a:p>
        </p:txBody>
      </p:sp>
      <p:grpSp>
        <p:nvGrpSpPr>
          <p:cNvPr id="5" name="グループ化 12"/>
          <p:cNvGrpSpPr/>
          <p:nvPr/>
        </p:nvGrpSpPr>
        <p:grpSpPr>
          <a:xfrm>
            <a:off x="4155688" y="2144787"/>
            <a:ext cx="944135" cy="1851103"/>
            <a:chOff x="3888059" y="2126167"/>
            <a:chExt cx="1821365" cy="3337932"/>
          </a:xfrm>
        </p:grpSpPr>
        <p:sp>
          <p:nvSpPr>
            <p:cNvPr id="12" name="角丸四角形 11"/>
            <p:cNvSpPr/>
            <p:nvPr/>
          </p:nvSpPr>
          <p:spPr>
            <a:xfrm>
              <a:off x="3888059" y="2126167"/>
              <a:ext cx="1821365" cy="333793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3999565" y="2259981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/>
                <a:t>Resv</a:t>
              </a:r>
              <a:r>
                <a:rPr kumimoji="1" lang="en-US" altLang="ja-JP" sz="1600" dirty="0" smtClean="0"/>
                <a:t>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3999565" y="3319346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Prov.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999565" y="4363844"/>
              <a:ext cx="1590907" cy="936702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Act.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</p:grpSp>
      <p:sp>
        <p:nvSpPr>
          <p:cNvPr id="10" name="円柱 9"/>
          <p:cNvSpPr/>
          <p:nvPr/>
        </p:nvSpPr>
        <p:spPr>
          <a:xfrm>
            <a:off x="6096000" y="4609172"/>
            <a:ext cx="1011044" cy="892098"/>
          </a:xfrm>
          <a:prstGeom prst="can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Resv</a:t>
            </a:r>
            <a:r>
              <a:rPr kumimoji="1" lang="en-US" altLang="ja-JP" dirty="0" smtClean="0"/>
              <a:t>.</a:t>
            </a:r>
          </a:p>
          <a:p>
            <a:pPr algn="ctr"/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125736" y="2955110"/>
            <a:ext cx="981307" cy="97387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grpSp>
        <p:nvGrpSpPr>
          <p:cNvPr id="13" name="グループ化 14"/>
          <p:cNvGrpSpPr/>
          <p:nvPr/>
        </p:nvGrpSpPr>
        <p:grpSpPr>
          <a:xfrm>
            <a:off x="4308088" y="2051865"/>
            <a:ext cx="944135" cy="1851103"/>
            <a:chOff x="3888059" y="2126167"/>
            <a:chExt cx="1821365" cy="3337932"/>
          </a:xfrm>
        </p:grpSpPr>
        <p:sp>
          <p:nvSpPr>
            <p:cNvPr id="16" name="角丸四角形 15"/>
            <p:cNvSpPr/>
            <p:nvPr/>
          </p:nvSpPr>
          <p:spPr>
            <a:xfrm>
              <a:off x="3888059" y="2126167"/>
              <a:ext cx="1821365" cy="333793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7" name="角丸四角形 16"/>
            <p:cNvSpPr/>
            <p:nvPr/>
          </p:nvSpPr>
          <p:spPr>
            <a:xfrm>
              <a:off x="3999565" y="2259981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/>
                <a:t>Resv</a:t>
              </a:r>
              <a:r>
                <a:rPr kumimoji="1" lang="en-US" altLang="ja-JP" sz="1600" dirty="0" smtClean="0"/>
                <a:t>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999565" y="3319346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Prov.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3999565" y="4363844"/>
              <a:ext cx="1590907" cy="936702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Act.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</p:grpSp>
      <p:grpSp>
        <p:nvGrpSpPr>
          <p:cNvPr id="14" name="グループ化 19"/>
          <p:cNvGrpSpPr/>
          <p:nvPr/>
        </p:nvGrpSpPr>
        <p:grpSpPr>
          <a:xfrm>
            <a:off x="4460488" y="1958943"/>
            <a:ext cx="944135" cy="1851103"/>
            <a:chOff x="3888059" y="2126167"/>
            <a:chExt cx="1821365" cy="3337932"/>
          </a:xfrm>
        </p:grpSpPr>
        <p:sp>
          <p:nvSpPr>
            <p:cNvPr id="21" name="角丸四角形 20"/>
            <p:cNvSpPr/>
            <p:nvPr/>
          </p:nvSpPr>
          <p:spPr>
            <a:xfrm>
              <a:off x="3888059" y="2126167"/>
              <a:ext cx="1821365" cy="333793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3999565" y="2259981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/>
                <a:t>Resv</a:t>
              </a:r>
              <a:r>
                <a:rPr kumimoji="1" lang="en-US" altLang="ja-JP" sz="1600" dirty="0" smtClean="0"/>
                <a:t>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3999565" y="3319346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Prov.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3999565" y="4363844"/>
              <a:ext cx="1590907" cy="936702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Act.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4612888" y="1866021"/>
            <a:ext cx="944135" cy="1851103"/>
            <a:chOff x="4612888" y="1866021"/>
            <a:chExt cx="944135" cy="1851103"/>
          </a:xfrm>
        </p:grpSpPr>
        <p:sp>
          <p:nvSpPr>
            <p:cNvPr id="26" name="角丸四角形 25"/>
            <p:cNvSpPr/>
            <p:nvPr/>
          </p:nvSpPr>
          <p:spPr>
            <a:xfrm>
              <a:off x="4612888" y="1866021"/>
              <a:ext cx="944135" cy="185110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4670689" y="1940230"/>
              <a:ext cx="824673" cy="5194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/>
                <a:t>Resv</a:t>
              </a:r>
              <a:r>
                <a:rPr kumimoji="1" lang="en-US" altLang="ja-JP" sz="1600" dirty="0" smtClean="0"/>
                <a:t>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4670689" y="2527717"/>
              <a:ext cx="824673" cy="5194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Prov.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4670689" y="3106960"/>
              <a:ext cx="824673" cy="519463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Act.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</p:grpSp>
      <p:grpSp>
        <p:nvGrpSpPr>
          <p:cNvPr id="20" name="グループ化 44"/>
          <p:cNvGrpSpPr/>
          <p:nvPr/>
        </p:nvGrpSpPr>
        <p:grpSpPr>
          <a:xfrm>
            <a:off x="3620430" y="2152221"/>
            <a:ext cx="1037066" cy="85494"/>
            <a:chOff x="379142" y="4133385"/>
            <a:chExt cx="1037066" cy="85494"/>
          </a:xfrm>
        </p:grpSpPr>
        <p:cxnSp>
          <p:nvCxnSpPr>
            <p:cNvPr id="39" name="直線矢印コネクタ 38"/>
            <p:cNvCxnSpPr/>
            <p:nvPr/>
          </p:nvCxnSpPr>
          <p:spPr>
            <a:xfrm>
              <a:off x="379142" y="4133385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H="1">
              <a:off x="382862" y="4218879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45"/>
          <p:cNvGrpSpPr/>
          <p:nvPr/>
        </p:nvGrpSpPr>
        <p:grpSpPr>
          <a:xfrm>
            <a:off x="3620430" y="2743235"/>
            <a:ext cx="1037066" cy="85494"/>
            <a:chOff x="379142" y="4133385"/>
            <a:chExt cx="1037066" cy="85494"/>
          </a:xfrm>
        </p:grpSpPr>
        <p:cxnSp>
          <p:nvCxnSpPr>
            <p:cNvPr id="47" name="直線矢印コネクタ 46"/>
            <p:cNvCxnSpPr/>
            <p:nvPr/>
          </p:nvCxnSpPr>
          <p:spPr>
            <a:xfrm>
              <a:off x="379142" y="4133385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>
            <a:xfrm flipH="1">
              <a:off x="382862" y="4218879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線矢印コネクタ 50"/>
          <p:cNvCxnSpPr/>
          <p:nvPr/>
        </p:nvCxnSpPr>
        <p:spPr>
          <a:xfrm flipH="1">
            <a:off x="3624150" y="3419743"/>
            <a:ext cx="10333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>
            <a:off x="5496046" y="3393724"/>
            <a:ext cx="6148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67"/>
          <p:cNvGrpSpPr/>
          <p:nvPr/>
        </p:nvGrpSpPr>
        <p:grpSpPr>
          <a:xfrm>
            <a:off x="2359027" y="1055684"/>
            <a:ext cx="1260280" cy="739698"/>
            <a:chOff x="2359027" y="1460809"/>
            <a:chExt cx="1260280" cy="739698"/>
          </a:xfrm>
        </p:grpSpPr>
        <p:grpSp>
          <p:nvGrpSpPr>
            <p:cNvPr id="32" name="グループ化 62"/>
            <p:cNvGrpSpPr/>
            <p:nvPr/>
          </p:nvGrpSpPr>
          <p:grpSpPr>
            <a:xfrm>
              <a:off x="2683727" y="1460809"/>
              <a:ext cx="449766" cy="739698"/>
              <a:chOff x="2601951" y="1453375"/>
              <a:chExt cx="449766" cy="739698"/>
            </a:xfrm>
            <a:solidFill>
              <a:schemeClr val="tx1"/>
            </a:solidFill>
          </p:grpSpPr>
          <p:sp>
            <p:nvSpPr>
              <p:cNvPr id="61" name="下矢印 60"/>
              <p:cNvSpPr/>
              <p:nvPr/>
            </p:nvSpPr>
            <p:spPr>
              <a:xfrm>
                <a:off x="2601951" y="1509132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下矢印 61"/>
              <p:cNvSpPr/>
              <p:nvPr/>
            </p:nvSpPr>
            <p:spPr>
              <a:xfrm flipV="1">
                <a:off x="2798956" y="1453375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7" name="テキスト ボックス 66"/>
            <p:cNvSpPr txBox="1"/>
            <p:nvPr/>
          </p:nvSpPr>
          <p:spPr>
            <a:xfrm>
              <a:off x="2359027" y="1702420"/>
              <a:ext cx="12602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NSI message</a:t>
              </a:r>
              <a:endParaRPr kumimoji="1" lang="ja-JP" altLang="en-US" sz="1400" dirty="0"/>
            </a:p>
          </p:txBody>
        </p:sp>
      </p:grpSp>
      <p:cxnSp>
        <p:nvCxnSpPr>
          <p:cNvPr id="56" name="図形 55"/>
          <p:cNvCxnSpPr>
            <a:endCxn id="11" idx="2"/>
          </p:cNvCxnSpPr>
          <p:nvPr/>
        </p:nvCxnSpPr>
        <p:spPr>
          <a:xfrm flipV="1">
            <a:off x="3634451" y="3928983"/>
            <a:ext cx="2981939" cy="3999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31"/>
          <p:cNvGrpSpPr/>
          <p:nvPr/>
        </p:nvGrpSpPr>
        <p:grpSpPr>
          <a:xfrm>
            <a:off x="3373712" y="1124680"/>
            <a:ext cx="2638488" cy="648090"/>
            <a:chOff x="3275820" y="2204830"/>
            <a:chExt cx="2638488" cy="648090"/>
          </a:xfrm>
          <a:solidFill>
            <a:schemeClr val="bg1"/>
          </a:solidFill>
        </p:grpSpPr>
        <p:cxnSp>
          <p:nvCxnSpPr>
            <p:cNvPr id="46" name="直線矢印コネクタ 45"/>
            <p:cNvCxnSpPr/>
            <p:nvPr/>
          </p:nvCxnSpPr>
          <p:spPr>
            <a:xfrm>
              <a:off x="3275820" y="2204830"/>
              <a:ext cx="0" cy="648090"/>
            </a:xfrm>
            <a:prstGeom prst="straightConnector1">
              <a:avLst/>
            </a:prstGeom>
            <a:grpFill/>
            <a:ln w="7620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テキスト ボックス 48"/>
            <p:cNvSpPr txBox="1"/>
            <p:nvPr/>
          </p:nvSpPr>
          <p:spPr>
            <a:xfrm>
              <a:off x="3491850" y="2276840"/>
              <a:ext cx="2422458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2000" dirty="0" err="1" smtClean="0">
                  <a:solidFill>
                    <a:srgbClr val="1E58FF"/>
                  </a:solidFill>
                </a:rPr>
                <a:t>NSI_Reservation.rq</a:t>
              </a:r>
              <a:endParaRPr kumimoji="1" lang="ja-JP" altLang="en-US" sz="2000" dirty="0">
                <a:solidFill>
                  <a:srgbClr val="1E58FF"/>
                </a:solidFill>
              </a:endParaRPr>
            </a:p>
          </p:txBody>
        </p:sp>
      </p:grpSp>
      <p:sp>
        <p:nvSpPr>
          <p:cNvPr id="52" name="テキスト ボックス 51"/>
          <p:cNvSpPr txBox="1"/>
          <p:nvPr/>
        </p:nvSpPr>
        <p:spPr>
          <a:xfrm>
            <a:off x="5652150" y="1988800"/>
            <a:ext cx="206338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SMs are created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grpSp>
        <p:nvGrpSpPr>
          <p:cNvPr id="55" name="グループ化 54"/>
          <p:cNvGrpSpPr/>
          <p:nvPr/>
        </p:nvGrpSpPr>
        <p:grpSpPr>
          <a:xfrm>
            <a:off x="3347830" y="1628750"/>
            <a:ext cx="1438214" cy="432060"/>
            <a:chOff x="6372250" y="2636890"/>
            <a:chExt cx="1438214" cy="432060"/>
          </a:xfrm>
        </p:grpSpPr>
        <p:cxnSp>
          <p:nvCxnSpPr>
            <p:cNvPr id="57" name="直線矢印コネクタ 56"/>
            <p:cNvCxnSpPr/>
            <p:nvPr/>
          </p:nvCxnSpPr>
          <p:spPr>
            <a:xfrm>
              <a:off x="6804310" y="3068950"/>
              <a:ext cx="4320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/>
            <p:cNvSpPr txBox="1"/>
            <p:nvPr/>
          </p:nvSpPr>
          <p:spPr>
            <a:xfrm>
              <a:off x="6372250" y="2636890"/>
              <a:ext cx="143821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 smtClean="0">
                  <a:solidFill>
                    <a:srgbClr val="FF0000"/>
                  </a:solidFill>
                </a:rPr>
                <a:t>Reserve.rq</a:t>
              </a:r>
              <a:endParaRPr kumimoji="1" lang="ja-JP" altLang="en-US" sz="2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4359"/>
          <p:cNvSpPr txBox="1">
            <a:spLocks/>
          </p:cNvSpPr>
          <p:nvPr/>
        </p:nvSpPr>
        <p:spPr>
          <a:xfrm>
            <a:off x="943896" y="0"/>
            <a:ext cx="8200103" cy="5798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Arial"/>
                <a:ea typeface="+mj-ea"/>
                <a:cs typeface="Arial"/>
              </a:rPr>
              <a:t>uPA</a:t>
            </a:r>
            <a:r>
              <a:rPr lang="en-US" dirty="0" smtClean="0">
                <a:latin typeface="Arial"/>
                <a:ea typeface="+mj-ea"/>
                <a:cs typeface="Arial"/>
              </a:rPr>
              <a:t> RSM: Connection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Reservation State Machine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CC60-3DD3-AE49-BAB4-19F5E93B8770}" type="slidenum">
              <a:rPr lang="ja-JP" altLang="en-US" smtClean="0"/>
              <a:pPr/>
              <a:t>18</a:t>
            </a:fld>
            <a:endParaRPr lang="ja-JP" altLang="en-US"/>
          </a:p>
        </p:txBody>
      </p:sp>
      <p:cxnSp>
        <p:nvCxnSpPr>
          <p:cNvPr id="39" name="直線矢印コネクタ 38"/>
          <p:cNvCxnSpPr>
            <a:stCxn id="40" idx="4"/>
            <a:endCxn id="76" idx="0"/>
          </p:cNvCxnSpPr>
          <p:nvPr/>
        </p:nvCxnSpPr>
        <p:spPr>
          <a:xfrm rot="5400000">
            <a:off x="154681" y="1554176"/>
            <a:ext cx="122580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/>
          <p:nvPr/>
        </p:nvSpPr>
        <p:spPr>
          <a:xfrm>
            <a:off x="407582" y="221275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56" name="円/楕円 149"/>
          <p:cNvSpPr/>
          <p:nvPr/>
        </p:nvSpPr>
        <p:spPr>
          <a:xfrm>
            <a:off x="2624762" y="109108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132" name="直線矢印コネクタ 38"/>
          <p:cNvCxnSpPr>
            <a:stCxn id="76" idx="4"/>
            <a:endCxn id="117" idx="0"/>
          </p:cNvCxnSpPr>
          <p:nvPr/>
        </p:nvCxnSpPr>
        <p:spPr>
          <a:xfrm rot="5400000">
            <a:off x="301913" y="3352747"/>
            <a:ext cx="931339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/楕円 149"/>
          <p:cNvSpPr/>
          <p:nvPr/>
        </p:nvSpPr>
        <p:spPr>
          <a:xfrm>
            <a:off x="407582" y="216707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15" name="表 4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214039339"/>
              </p:ext>
            </p:extLst>
          </p:nvPr>
        </p:nvGraphicFramePr>
        <p:xfrm>
          <a:off x="227795" y="3157167"/>
          <a:ext cx="105138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381"/>
              </a:tblGrid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17" name="円/楕円 149"/>
          <p:cNvSpPr/>
          <p:nvPr/>
        </p:nvSpPr>
        <p:spPr>
          <a:xfrm>
            <a:off x="407582" y="381841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Failed</a:t>
            </a:r>
          </a:p>
        </p:txBody>
      </p:sp>
      <p:cxnSp>
        <p:nvCxnSpPr>
          <p:cNvPr id="83" name="直線矢印コネクタ 2"/>
          <p:cNvCxnSpPr>
            <a:stCxn id="85" idx="6"/>
            <a:endCxn id="84" idx="2"/>
          </p:cNvCxnSpPr>
          <p:nvPr/>
        </p:nvCxnSpPr>
        <p:spPr>
          <a:xfrm flipV="1">
            <a:off x="3344762" y="2813605"/>
            <a:ext cx="2007719" cy="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/楕円 149"/>
          <p:cNvSpPr/>
          <p:nvPr/>
        </p:nvSpPr>
        <p:spPr>
          <a:xfrm>
            <a:off x="5352481" y="24536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Checked</a:t>
            </a:r>
          </a:p>
        </p:txBody>
      </p:sp>
      <p:sp>
        <p:nvSpPr>
          <p:cNvPr id="85" name="円/楕円 149"/>
          <p:cNvSpPr/>
          <p:nvPr/>
        </p:nvSpPr>
        <p:spPr>
          <a:xfrm>
            <a:off x="2624762" y="245390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Checking</a:t>
            </a:r>
          </a:p>
        </p:txBody>
      </p:sp>
      <p:cxnSp>
        <p:nvCxnSpPr>
          <p:cNvPr id="94" name="直線矢印コネクタ 20"/>
          <p:cNvCxnSpPr>
            <a:stCxn id="42" idx="0"/>
            <a:endCxn id="85" idx="4"/>
          </p:cNvCxnSpPr>
          <p:nvPr/>
        </p:nvCxnSpPr>
        <p:spPr>
          <a:xfrm flipV="1">
            <a:off x="2984762" y="3173908"/>
            <a:ext cx="0" cy="64281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149"/>
          <p:cNvSpPr/>
          <p:nvPr/>
        </p:nvSpPr>
        <p:spPr>
          <a:xfrm>
            <a:off x="2624762" y="381672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Failed</a:t>
            </a:r>
          </a:p>
        </p:txBody>
      </p:sp>
      <p:cxnSp>
        <p:nvCxnSpPr>
          <p:cNvPr id="66" name="直線矢印コネクタ 20"/>
          <p:cNvCxnSpPr>
            <a:stCxn id="85" idx="0"/>
            <a:endCxn id="56" idx="4"/>
          </p:cNvCxnSpPr>
          <p:nvPr/>
        </p:nvCxnSpPr>
        <p:spPr>
          <a:xfrm flipV="1">
            <a:off x="2984762" y="1811089"/>
            <a:ext cx="0" cy="6428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2"/>
          <p:cNvCxnSpPr>
            <a:stCxn id="84" idx="0"/>
          </p:cNvCxnSpPr>
          <p:nvPr/>
        </p:nvCxnSpPr>
        <p:spPr>
          <a:xfrm flipH="1" flipV="1">
            <a:off x="5709503" y="1811089"/>
            <a:ext cx="2978" cy="642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2"/>
          <p:cNvCxnSpPr>
            <a:endCxn id="56" idx="6"/>
          </p:cNvCxnSpPr>
          <p:nvPr/>
        </p:nvCxnSpPr>
        <p:spPr>
          <a:xfrm flipH="1">
            <a:off x="3344762" y="1451089"/>
            <a:ext cx="20047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80891355"/>
              </p:ext>
            </p:extLst>
          </p:nvPr>
        </p:nvGraphicFramePr>
        <p:xfrm>
          <a:off x="2547369" y="3236501"/>
          <a:ext cx="843084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084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mdfychk.fl</a:t>
                      </a:r>
                      <a:endParaRPr kumimoji="1" lang="en-US" altLang="ja-JP" sz="800" dirty="0" smtClean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表 14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412363509"/>
              </p:ext>
            </p:extLst>
          </p:nvPr>
        </p:nvGraphicFramePr>
        <p:xfrm>
          <a:off x="3905709" y="2572630"/>
          <a:ext cx="808168" cy="438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68"/>
              </a:tblGrid>
              <a:tr h="1310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&lt;mdfychk.cf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表 14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961104123"/>
              </p:ext>
            </p:extLst>
          </p:nvPr>
        </p:nvGraphicFramePr>
        <p:xfrm>
          <a:off x="4000023" y="1239639"/>
          <a:ext cx="808518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518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&lt;modify.cf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表 9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293353848"/>
              </p:ext>
            </p:extLst>
          </p:nvPr>
        </p:nvGraphicFramePr>
        <p:xfrm>
          <a:off x="2673051" y="1884903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4116749739"/>
              </p:ext>
            </p:extLst>
          </p:nvPr>
        </p:nvGraphicFramePr>
        <p:xfrm>
          <a:off x="5362658" y="1903952"/>
          <a:ext cx="720616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616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31" name="直線矢印コネクタ 2"/>
          <p:cNvCxnSpPr>
            <a:stCxn id="76" idx="6"/>
            <a:endCxn id="56" idx="2"/>
          </p:cNvCxnSpPr>
          <p:nvPr/>
        </p:nvCxnSpPr>
        <p:spPr>
          <a:xfrm flipV="1">
            <a:off x="1127582" y="1451089"/>
            <a:ext cx="1497180" cy="10759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円/楕円 63"/>
          <p:cNvSpPr/>
          <p:nvPr/>
        </p:nvSpPr>
        <p:spPr>
          <a:xfrm>
            <a:off x="5365279" y="1114239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59" name="曲線コネクタ 46"/>
          <p:cNvCxnSpPr>
            <a:stCxn id="84" idx="4"/>
            <a:endCxn id="42" idx="6"/>
          </p:cNvCxnSpPr>
          <p:nvPr/>
        </p:nvCxnSpPr>
        <p:spPr>
          <a:xfrm rot="5400000">
            <a:off x="4027062" y="2491306"/>
            <a:ext cx="1003121" cy="2367719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751667" y="4639745"/>
            <a:ext cx="3299199" cy="19871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998442" y="5096945"/>
            <a:ext cx="30293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Transitional States</a:t>
            </a:r>
          </a:p>
          <a:p>
            <a:pPr algn="l"/>
            <a:r>
              <a:rPr lang="en-US" sz="1000" i="1" dirty="0" smtClean="0"/>
              <a:t>NB: Requests* received in this state is queued and processed only when it transitions to a Stable State.  *NB: Exceptions are </a:t>
            </a:r>
            <a:r>
              <a:rPr lang="en-US" sz="1000" i="1" dirty="0" err="1" smtClean="0"/>
              <a:t>term.rq</a:t>
            </a:r>
            <a:r>
              <a:rPr lang="en-US" sz="1000" i="1" dirty="0" smtClean="0"/>
              <a:t> and unexpected messages (e.g. illegal sequence)</a:t>
            </a:r>
            <a:endParaRPr lang="en-US" sz="1000" i="1" dirty="0"/>
          </a:p>
        </p:txBody>
      </p:sp>
      <p:sp>
        <p:nvSpPr>
          <p:cNvPr id="65" name="円/楕円 149"/>
          <p:cNvSpPr/>
          <p:nvPr/>
        </p:nvSpPr>
        <p:spPr>
          <a:xfrm>
            <a:off x="5836057" y="5149809"/>
            <a:ext cx="186600" cy="186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7" name="円/楕円 96"/>
          <p:cNvSpPr/>
          <p:nvPr/>
        </p:nvSpPr>
        <p:spPr>
          <a:xfrm>
            <a:off x="5836057" y="4768809"/>
            <a:ext cx="186600" cy="1866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88457" y="4715945"/>
            <a:ext cx="94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Initial State</a:t>
            </a:r>
            <a:endParaRPr lang="en-US" sz="1200" dirty="0"/>
          </a:p>
        </p:txBody>
      </p:sp>
      <p:sp>
        <p:nvSpPr>
          <p:cNvPr id="69" name="円/楕円 154"/>
          <p:cNvSpPr/>
          <p:nvPr/>
        </p:nvSpPr>
        <p:spPr>
          <a:xfrm>
            <a:off x="5836057" y="5988009"/>
            <a:ext cx="186600" cy="18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76834" y="5926505"/>
            <a:ext cx="110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Stable States</a:t>
            </a:r>
            <a:endParaRPr lang="en-US" sz="1200" dirty="0"/>
          </a:p>
        </p:txBody>
      </p:sp>
      <p:sp>
        <p:nvSpPr>
          <p:cNvPr id="71" name="Slide Number Placeholder 8"/>
          <p:cNvSpPr txBox="1">
            <a:spLocks/>
          </p:cNvSpPr>
          <p:nvPr/>
        </p:nvSpPr>
        <p:spPr>
          <a:xfrm>
            <a:off x="586297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21B073-6666-854C-8743-0370E2E4A5F8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pitchFamily="1" charset="-128"/>
                <a:cs typeface="ＭＳ Ｐゴシック" pitchFamily="1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77" name="円/楕円 149"/>
          <p:cNvSpPr/>
          <p:nvPr/>
        </p:nvSpPr>
        <p:spPr>
          <a:xfrm>
            <a:off x="5834980" y="6335714"/>
            <a:ext cx="186600" cy="186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987380" y="6282850"/>
            <a:ext cx="920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Final State</a:t>
            </a:r>
            <a:endParaRPr lang="en-US" sz="1200" dirty="0"/>
          </a:p>
        </p:txBody>
      </p:sp>
      <p:graphicFrame>
        <p:nvGraphicFramePr>
          <p:cNvPr id="82" name="表 17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39307186"/>
              </p:ext>
            </p:extLst>
          </p:nvPr>
        </p:nvGraphicFramePr>
        <p:xfrm>
          <a:off x="4009138" y="3675456"/>
          <a:ext cx="112347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470"/>
              </a:tblGrid>
              <a:tr h="1158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modify_timeout</a:t>
                      </a: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kumimoji="1" lang="ja-JP" altLang="en-US" sz="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modifyTimeout.nt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92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89" name="四角形吹き出し 71"/>
          <p:cNvSpPr/>
          <p:nvPr/>
        </p:nvSpPr>
        <p:spPr>
          <a:xfrm>
            <a:off x="6591891" y="3762659"/>
            <a:ext cx="1620342" cy="704654"/>
          </a:xfrm>
          <a:prstGeom prst="wedgeRectCallout">
            <a:avLst>
              <a:gd name="adj1" fmla="val -139466"/>
              <a:gd name="adj2" fmla="val -20861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1000" dirty="0" smtClean="0">
                <a:solidFill>
                  <a:schemeClr val="tx1"/>
                </a:solidFill>
              </a:rPr>
              <a:t>Modify timeout transitions back to Reserved.  (This transition will only happen in 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uPA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直線矢印コネクタ 60"/>
          <p:cNvCxnSpPr>
            <a:endCxn id="74" idx="6"/>
          </p:cNvCxnSpPr>
          <p:nvPr/>
        </p:nvCxnSpPr>
        <p:spPr>
          <a:xfrm rot="10800000">
            <a:off x="3301101" y="5287811"/>
            <a:ext cx="118953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円/楕円 16"/>
          <p:cNvSpPr/>
          <p:nvPr/>
        </p:nvSpPr>
        <p:spPr>
          <a:xfrm>
            <a:off x="2581101" y="4927811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Canceling</a:t>
            </a:r>
          </a:p>
        </p:txBody>
      </p:sp>
      <p:cxnSp>
        <p:nvCxnSpPr>
          <p:cNvPr id="75" name="直線矢印コネクタ 100"/>
          <p:cNvCxnSpPr>
            <a:stCxn id="74" idx="2"/>
          </p:cNvCxnSpPr>
          <p:nvPr/>
        </p:nvCxnSpPr>
        <p:spPr>
          <a:xfrm rot="10800000">
            <a:off x="1400205" y="5287811"/>
            <a:ext cx="118089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円/楕円 80"/>
          <p:cNvSpPr/>
          <p:nvPr/>
        </p:nvSpPr>
        <p:spPr>
          <a:xfrm>
            <a:off x="4496433" y="4926875"/>
            <a:ext cx="720000" cy="72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*1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86" name="円/楕円 149"/>
          <p:cNvSpPr/>
          <p:nvPr/>
        </p:nvSpPr>
        <p:spPr>
          <a:xfrm>
            <a:off x="688717" y="491237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06" name="表 105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549928280"/>
              </p:ext>
            </p:extLst>
          </p:nvPr>
        </p:nvGraphicFramePr>
        <p:xfrm>
          <a:off x="3487012" y="5093814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表 10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528860783"/>
              </p:ext>
            </p:extLst>
          </p:nvPr>
        </p:nvGraphicFramePr>
        <p:xfrm>
          <a:off x="1597843" y="5040516"/>
          <a:ext cx="923766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6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&lt;mdfycncl.cf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57" name="テキスト ボックス 56"/>
          <p:cNvSpPr txBox="1"/>
          <p:nvPr/>
        </p:nvSpPr>
        <p:spPr>
          <a:xfrm>
            <a:off x="6452422" y="1828799"/>
            <a:ext cx="2066591" cy="1238491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266700" indent="-266700" algn="l"/>
            <a:r>
              <a:rPr kumimoji="1" lang="en-US" altLang="ja-JP" sz="1600" dirty="0" smtClean="0"/>
              <a:t>*1:Modify Checking, Modify Checked, Modify Failed, Modifying and Reserved</a:t>
            </a:r>
            <a:endParaRPr kumimoji="1" lang="ja-JP" altLang="en-US" sz="1600" dirty="0"/>
          </a:p>
        </p:txBody>
      </p:sp>
      <p:cxnSp>
        <p:nvCxnSpPr>
          <p:cNvPr id="49" name="直線矢印コネクタ 48"/>
          <p:cNvCxnSpPr/>
          <p:nvPr/>
        </p:nvCxnSpPr>
        <p:spPr>
          <a:xfrm rot="5400000">
            <a:off x="143363" y="1520758"/>
            <a:ext cx="1225803" cy="15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表 43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4111646164"/>
              </p:ext>
            </p:extLst>
          </p:nvPr>
        </p:nvGraphicFramePr>
        <p:xfrm>
          <a:off x="292292" y="1107678"/>
          <a:ext cx="904058" cy="396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058"/>
              </a:tblGrid>
              <a:tr h="30895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51" name="直線矢印コネクタ 50"/>
          <p:cNvCxnSpPr>
            <a:stCxn id="76" idx="6"/>
            <a:endCxn id="56" idx="2"/>
          </p:cNvCxnSpPr>
          <p:nvPr/>
        </p:nvCxnSpPr>
        <p:spPr>
          <a:xfrm flipV="1">
            <a:off x="1127582" y="1451089"/>
            <a:ext cx="1497180" cy="1075989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表 4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796449580"/>
              </p:ext>
            </p:extLst>
          </p:nvPr>
        </p:nvGraphicFramePr>
        <p:xfrm>
          <a:off x="1210548" y="2007997"/>
          <a:ext cx="629541" cy="404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541"/>
              </a:tblGrid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82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8242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62614" y="1643606"/>
            <a:ext cx="5337717" cy="42814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 smtClean="0"/>
              <a:t>NSA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8972"/>
          </a:xfrm>
        </p:spPr>
        <p:txBody>
          <a:bodyPr/>
          <a:lstStyle/>
          <a:p>
            <a:r>
              <a:rPr kumimoji="1" lang="en-US" altLang="ja-JP" dirty="0" err="1" smtClean="0"/>
              <a:t>uPA</a:t>
            </a:r>
            <a:r>
              <a:rPr kumimoji="1" lang="en-US" altLang="ja-JP" dirty="0" smtClean="0"/>
              <a:t> NSA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222810" y="1817225"/>
            <a:ext cx="1412488" cy="3899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Message</a:t>
            </a:r>
          </a:p>
          <a:p>
            <a:pPr algn="ctr"/>
            <a:r>
              <a:rPr kumimoji="1" lang="en-US" altLang="ja-JP" dirty="0" smtClean="0"/>
              <a:t>Handler</a:t>
            </a:r>
            <a:endParaRPr kumimoji="1" lang="ja-JP" altLang="en-US" dirty="0"/>
          </a:p>
        </p:txBody>
      </p:sp>
      <p:grpSp>
        <p:nvGrpSpPr>
          <p:cNvPr id="5" name="グループ化 12"/>
          <p:cNvGrpSpPr/>
          <p:nvPr/>
        </p:nvGrpSpPr>
        <p:grpSpPr>
          <a:xfrm>
            <a:off x="4155688" y="2144787"/>
            <a:ext cx="944135" cy="1851103"/>
            <a:chOff x="3888059" y="2126167"/>
            <a:chExt cx="1821365" cy="3337932"/>
          </a:xfrm>
        </p:grpSpPr>
        <p:sp>
          <p:nvSpPr>
            <p:cNvPr id="12" name="角丸四角形 11"/>
            <p:cNvSpPr/>
            <p:nvPr/>
          </p:nvSpPr>
          <p:spPr>
            <a:xfrm>
              <a:off x="3888059" y="2126167"/>
              <a:ext cx="1821365" cy="333793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3999565" y="2259981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/>
                <a:t>Resv</a:t>
              </a:r>
              <a:r>
                <a:rPr kumimoji="1" lang="en-US" altLang="ja-JP" sz="1600" dirty="0" smtClean="0"/>
                <a:t>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3999565" y="3319346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Prov.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999565" y="4363844"/>
              <a:ext cx="1590907" cy="936702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Act.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</p:grpSp>
      <p:sp>
        <p:nvSpPr>
          <p:cNvPr id="10" name="円柱 9"/>
          <p:cNvSpPr/>
          <p:nvPr/>
        </p:nvSpPr>
        <p:spPr>
          <a:xfrm>
            <a:off x="6096000" y="4609172"/>
            <a:ext cx="1011044" cy="892098"/>
          </a:xfrm>
          <a:prstGeom prst="can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Resv</a:t>
            </a:r>
            <a:r>
              <a:rPr kumimoji="1" lang="en-US" altLang="ja-JP" dirty="0" smtClean="0"/>
              <a:t>.</a:t>
            </a:r>
          </a:p>
          <a:p>
            <a:pPr algn="ctr"/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125736" y="2955110"/>
            <a:ext cx="981307" cy="97387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grpSp>
        <p:nvGrpSpPr>
          <p:cNvPr id="13" name="グループ化 14"/>
          <p:cNvGrpSpPr/>
          <p:nvPr/>
        </p:nvGrpSpPr>
        <p:grpSpPr>
          <a:xfrm>
            <a:off x="4308088" y="2051865"/>
            <a:ext cx="944135" cy="1851103"/>
            <a:chOff x="3888059" y="2126167"/>
            <a:chExt cx="1821365" cy="3337932"/>
          </a:xfrm>
        </p:grpSpPr>
        <p:sp>
          <p:nvSpPr>
            <p:cNvPr id="16" name="角丸四角形 15"/>
            <p:cNvSpPr/>
            <p:nvPr/>
          </p:nvSpPr>
          <p:spPr>
            <a:xfrm>
              <a:off x="3888059" y="2126167"/>
              <a:ext cx="1821365" cy="333793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7" name="角丸四角形 16"/>
            <p:cNvSpPr/>
            <p:nvPr/>
          </p:nvSpPr>
          <p:spPr>
            <a:xfrm>
              <a:off x="3999565" y="2259981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/>
                <a:t>Resv</a:t>
              </a:r>
              <a:r>
                <a:rPr kumimoji="1" lang="en-US" altLang="ja-JP" sz="1600" dirty="0" smtClean="0"/>
                <a:t>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999565" y="3319346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Prov.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3999565" y="4363844"/>
              <a:ext cx="1590907" cy="936702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Act.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</p:grpSp>
      <p:grpSp>
        <p:nvGrpSpPr>
          <p:cNvPr id="14" name="グループ化 19"/>
          <p:cNvGrpSpPr/>
          <p:nvPr/>
        </p:nvGrpSpPr>
        <p:grpSpPr>
          <a:xfrm>
            <a:off x="4460488" y="1958943"/>
            <a:ext cx="944135" cy="1851103"/>
            <a:chOff x="3888059" y="2126167"/>
            <a:chExt cx="1821365" cy="3337932"/>
          </a:xfrm>
        </p:grpSpPr>
        <p:sp>
          <p:nvSpPr>
            <p:cNvPr id="21" name="角丸四角形 20"/>
            <p:cNvSpPr/>
            <p:nvPr/>
          </p:nvSpPr>
          <p:spPr>
            <a:xfrm>
              <a:off x="3888059" y="2126167"/>
              <a:ext cx="1821365" cy="333793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3999565" y="2259981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/>
                <a:t>Resv</a:t>
              </a:r>
              <a:r>
                <a:rPr kumimoji="1" lang="en-US" altLang="ja-JP" sz="1600" dirty="0" smtClean="0"/>
                <a:t>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3999565" y="3319346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Prov.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3999565" y="4363844"/>
              <a:ext cx="1590907" cy="936702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Act.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</p:grpSp>
      <p:grpSp>
        <p:nvGrpSpPr>
          <p:cNvPr id="15" name="グループ化 49"/>
          <p:cNvGrpSpPr/>
          <p:nvPr/>
        </p:nvGrpSpPr>
        <p:grpSpPr>
          <a:xfrm>
            <a:off x="4612888" y="1866021"/>
            <a:ext cx="944135" cy="1851103"/>
            <a:chOff x="4612888" y="1866021"/>
            <a:chExt cx="944135" cy="1851103"/>
          </a:xfrm>
        </p:grpSpPr>
        <p:sp>
          <p:nvSpPr>
            <p:cNvPr id="26" name="角丸四角形 25"/>
            <p:cNvSpPr/>
            <p:nvPr/>
          </p:nvSpPr>
          <p:spPr>
            <a:xfrm>
              <a:off x="4612888" y="1866021"/>
              <a:ext cx="944135" cy="185110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4670689" y="1940230"/>
              <a:ext cx="824673" cy="5194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/>
                <a:t>Resv</a:t>
              </a:r>
              <a:r>
                <a:rPr kumimoji="1" lang="en-US" altLang="ja-JP" sz="1600" dirty="0" smtClean="0"/>
                <a:t>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4670689" y="2527717"/>
              <a:ext cx="824673" cy="5194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Prov.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4670689" y="3106960"/>
              <a:ext cx="824673" cy="519463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Act.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</p:grpSp>
      <p:grpSp>
        <p:nvGrpSpPr>
          <p:cNvPr id="20" name="グループ化 44"/>
          <p:cNvGrpSpPr/>
          <p:nvPr/>
        </p:nvGrpSpPr>
        <p:grpSpPr>
          <a:xfrm>
            <a:off x="3620430" y="2152221"/>
            <a:ext cx="1037066" cy="85494"/>
            <a:chOff x="379142" y="4133385"/>
            <a:chExt cx="1037066" cy="85494"/>
          </a:xfrm>
        </p:grpSpPr>
        <p:cxnSp>
          <p:nvCxnSpPr>
            <p:cNvPr id="39" name="直線矢印コネクタ 38"/>
            <p:cNvCxnSpPr/>
            <p:nvPr/>
          </p:nvCxnSpPr>
          <p:spPr>
            <a:xfrm>
              <a:off x="379142" y="4133385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H="1">
              <a:off x="382862" y="4218879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45"/>
          <p:cNvGrpSpPr/>
          <p:nvPr/>
        </p:nvGrpSpPr>
        <p:grpSpPr>
          <a:xfrm>
            <a:off x="3620430" y="2743235"/>
            <a:ext cx="1037066" cy="85494"/>
            <a:chOff x="379142" y="4133385"/>
            <a:chExt cx="1037066" cy="85494"/>
          </a:xfrm>
        </p:grpSpPr>
        <p:cxnSp>
          <p:nvCxnSpPr>
            <p:cNvPr id="47" name="直線矢印コネクタ 46"/>
            <p:cNvCxnSpPr/>
            <p:nvPr/>
          </p:nvCxnSpPr>
          <p:spPr>
            <a:xfrm>
              <a:off x="379142" y="4133385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>
            <a:xfrm flipH="1">
              <a:off x="382862" y="4218879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線矢印コネクタ 50"/>
          <p:cNvCxnSpPr/>
          <p:nvPr/>
        </p:nvCxnSpPr>
        <p:spPr>
          <a:xfrm flipH="1">
            <a:off x="3624150" y="3419743"/>
            <a:ext cx="10333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>
            <a:off x="5496046" y="3393724"/>
            <a:ext cx="6148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67"/>
          <p:cNvGrpSpPr/>
          <p:nvPr/>
        </p:nvGrpSpPr>
        <p:grpSpPr>
          <a:xfrm>
            <a:off x="2359027" y="1055684"/>
            <a:ext cx="1260280" cy="739698"/>
            <a:chOff x="2359027" y="1460809"/>
            <a:chExt cx="1260280" cy="739698"/>
          </a:xfrm>
        </p:grpSpPr>
        <p:grpSp>
          <p:nvGrpSpPr>
            <p:cNvPr id="32" name="グループ化 62"/>
            <p:cNvGrpSpPr/>
            <p:nvPr/>
          </p:nvGrpSpPr>
          <p:grpSpPr>
            <a:xfrm>
              <a:off x="2683727" y="1460809"/>
              <a:ext cx="449766" cy="739698"/>
              <a:chOff x="2601951" y="1453375"/>
              <a:chExt cx="449766" cy="739698"/>
            </a:xfrm>
            <a:solidFill>
              <a:schemeClr val="tx1"/>
            </a:solidFill>
          </p:grpSpPr>
          <p:sp>
            <p:nvSpPr>
              <p:cNvPr id="61" name="下矢印 60"/>
              <p:cNvSpPr/>
              <p:nvPr/>
            </p:nvSpPr>
            <p:spPr>
              <a:xfrm>
                <a:off x="2601951" y="1509132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下矢印 61"/>
              <p:cNvSpPr/>
              <p:nvPr/>
            </p:nvSpPr>
            <p:spPr>
              <a:xfrm flipV="1">
                <a:off x="2798956" y="1453375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7" name="テキスト ボックス 66"/>
            <p:cNvSpPr txBox="1"/>
            <p:nvPr/>
          </p:nvSpPr>
          <p:spPr>
            <a:xfrm>
              <a:off x="2359027" y="1702420"/>
              <a:ext cx="12602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NSI message</a:t>
              </a:r>
              <a:endParaRPr kumimoji="1" lang="ja-JP" altLang="en-US" sz="1400" dirty="0"/>
            </a:p>
          </p:txBody>
        </p:sp>
      </p:grpSp>
      <p:cxnSp>
        <p:nvCxnSpPr>
          <p:cNvPr id="56" name="図形 55"/>
          <p:cNvCxnSpPr>
            <a:endCxn id="11" idx="2"/>
          </p:cNvCxnSpPr>
          <p:nvPr/>
        </p:nvCxnSpPr>
        <p:spPr>
          <a:xfrm flipV="1">
            <a:off x="3634451" y="3928983"/>
            <a:ext cx="2981939" cy="3999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グループ化 68"/>
          <p:cNvGrpSpPr/>
          <p:nvPr/>
        </p:nvGrpSpPr>
        <p:grpSpPr>
          <a:xfrm>
            <a:off x="3373712" y="1124680"/>
            <a:ext cx="2609634" cy="648090"/>
            <a:chOff x="3373712" y="1124680"/>
            <a:chExt cx="2609634" cy="648090"/>
          </a:xfrm>
        </p:grpSpPr>
        <p:cxnSp>
          <p:nvCxnSpPr>
            <p:cNvPr id="46" name="直線矢印コネクタ 45"/>
            <p:cNvCxnSpPr/>
            <p:nvPr/>
          </p:nvCxnSpPr>
          <p:spPr>
            <a:xfrm flipV="1">
              <a:off x="3373712" y="1124680"/>
              <a:ext cx="0" cy="648090"/>
            </a:xfrm>
            <a:prstGeom prst="straightConnector1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テキスト ボックス 48"/>
            <p:cNvSpPr txBox="1"/>
            <p:nvPr/>
          </p:nvSpPr>
          <p:spPr>
            <a:xfrm>
              <a:off x="3589742" y="1196690"/>
              <a:ext cx="2393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2000" dirty="0" smtClean="0">
                  <a:solidFill>
                    <a:srgbClr val="1E58FF"/>
                  </a:solidFill>
                </a:rPr>
                <a:t>NSI_Reservation.cf</a:t>
              </a:r>
              <a:endParaRPr kumimoji="1" lang="ja-JP" altLang="en-US" sz="2000" dirty="0">
                <a:solidFill>
                  <a:srgbClr val="1E58FF"/>
                </a:solidFill>
              </a:endParaRPr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3376684" y="2348850"/>
            <a:ext cx="1409360" cy="400110"/>
            <a:chOff x="7049194" y="3645030"/>
            <a:chExt cx="1409360" cy="400110"/>
          </a:xfrm>
        </p:grpSpPr>
        <p:sp>
          <p:nvSpPr>
            <p:cNvPr id="65" name="テキスト ボックス 64"/>
            <p:cNvSpPr txBox="1"/>
            <p:nvPr/>
          </p:nvSpPr>
          <p:spPr>
            <a:xfrm>
              <a:off x="7049194" y="3645030"/>
              <a:ext cx="140936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FF0000"/>
                  </a:solidFill>
                </a:rPr>
                <a:t>Reserve.cf</a:t>
              </a:r>
              <a:endParaRPr kumimoji="1" lang="ja-JP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66" name="直線矢印コネクタ 65"/>
            <p:cNvCxnSpPr/>
            <p:nvPr/>
          </p:nvCxnSpPr>
          <p:spPr>
            <a:xfrm flipH="1">
              <a:off x="7452400" y="3645030"/>
              <a:ext cx="4320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950769" y="1196752"/>
            <a:ext cx="2160240" cy="12416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950769" y="2636912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94585" y="4653136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3462937" y="4653136"/>
            <a:ext cx="2304256" cy="20882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4687073" y="6309320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942657" y="5805264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2492010" y="167516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uRA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480721" y="318911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687073" y="5949280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657" y="5445224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4004721" y="531989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>
            <a:stCxn id="25" idx="2"/>
            <a:endCxn id="26" idx="0"/>
          </p:cNvCxnSpPr>
          <p:nvPr/>
        </p:nvCxnSpPr>
        <p:spPr>
          <a:xfrm flipH="1">
            <a:off x="2984777" y="2107212"/>
            <a:ext cx="11289" cy="10819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6" idx="2"/>
            <a:endCxn id="29" idx="0"/>
          </p:cNvCxnSpPr>
          <p:nvPr/>
        </p:nvCxnSpPr>
        <p:spPr>
          <a:xfrm flipH="1">
            <a:off x="1374705" y="3621162"/>
            <a:ext cx="1610072" cy="18240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6" idx="2"/>
            <a:endCxn id="30" idx="0"/>
          </p:cNvCxnSpPr>
          <p:nvPr/>
        </p:nvCxnSpPr>
        <p:spPr>
          <a:xfrm>
            <a:off x="2984777" y="3621162"/>
            <a:ext cx="1524000" cy="16987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4004721" y="5766048"/>
            <a:ext cx="504056" cy="10919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コンテンツ プレースホルダ 31"/>
          <p:cNvSpPr txBox="1">
            <a:spLocks/>
          </p:cNvSpPr>
          <p:nvPr/>
        </p:nvSpPr>
        <p:spPr>
          <a:xfrm>
            <a:off x="457200" y="44624"/>
            <a:ext cx="8229600" cy="858487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800" noProof="0" dirty="0" smtClean="0">
                <a:cs typeface="+mn-cs"/>
              </a:rPr>
              <a:t>NSA: </a:t>
            </a:r>
            <a:r>
              <a:rPr lang="en-US" altLang="ja-JP" sz="2800" noProof="0" dirty="0" err="1" smtClean="0">
                <a:cs typeface="+mn-cs"/>
              </a:rPr>
              <a:t>uRA</a:t>
            </a:r>
            <a:r>
              <a:rPr lang="en-US" altLang="ja-JP" sz="2800" noProof="0" dirty="0" smtClean="0">
                <a:cs typeface="+mn-cs"/>
              </a:rPr>
              <a:t>, Aggregator and </a:t>
            </a:r>
            <a:r>
              <a:rPr lang="en-US" altLang="ja-JP" sz="2800" noProof="0" dirty="0" err="1" smtClean="0">
                <a:cs typeface="+mn-cs"/>
              </a:rPr>
              <a:t>uPA</a:t>
            </a:r>
            <a:endParaRPr lang="en-US" altLang="ja-JP" sz="2800" noProof="0" dirty="0" smtClean="0"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800" dirty="0" smtClean="0">
                <a:cs typeface="+mn-cs"/>
              </a:rPr>
              <a:t>	</a:t>
            </a:r>
            <a:endParaRPr lang="en-US" altLang="ja-JP" sz="2800" noProof="0" dirty="0" smtClean="0"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5" name="直線コネクタ 44"/>
          <p:cNvCxnSpPr>
            <a:endCxn id="28" idx="0"/>
          </p:cNvCxnSpPr>
          <p:nvPr/>
        </p:nvCxnSpPr>
        <p:spPr>
          <a:xfrm>
            <a:off x="4508777" y="5766048"/>
            <a:ext cx="610344" cy="18323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コンテンツ プレースホルダ 53"/>
          <p:cNvSpPr>
            <a:spLocks noGrp="1"/>
          </p:cNvSpPr>
          <p:nvPr>
            <p:ph sz="half" idx="2"/>
          </p:nvPr>
        </p:nvSpPr>
        <p:spPr>
          <a:xfrm>
            <a:off x="4648200" y="908650"/>
            <a:ext cx="4038600" cy="3384470"/>
          </a:xfrm>
        </p:spPr>
        <p:txBody>
          <a:bodyPr/>
          <a:lstStyle/>
          <a:p>
            <a:r>
              <a:rPr kumimoji="1" lang="en-US" altLang="ja-JP" dirty="0" err="1" smtClean="0"/>
              <a:t>uRA</a:t>
            </a:r>
            <a:r>
              <a:rPr kumimoji="1" lang="en-US" altLang="ja-JP" dirty="0" smtClean="0"/>
              <a:t>: Ultimate Requester Agent</a:t>
            </a:r>
          </a:p>
          <a:p>
            <a:r>
              <a:rPr kumimoji="1" lang="en-US" altLang="ja-JP" dirty="0" smtClean="0"/>
              <a:t>AG: </a:t>
            </a:r>
            <a:r>
              <a:rPr kumimoji="1" lang="en-US" altLang="ja-JP" dirty="0" smtClean="0"/>
              <a:t>Aggregator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uPA</a:t>
            </a:r>
            <a:r>
              <a:rPr kumimoji="1" lang="en-US" altLang="ja-JP" dirty="0" smtClean="0"/>
              <a:t>: Ultimate Provider Agent</a:t>
            </a:r>
          </a:p>
          <a:p>
            <a:r>
              <a:rPr kumimoji="1" lang="en-US" altLang="ja-JP" dirty="0" smtClean="0"/>
              <a:t>NRM: Network Resource 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950769" y="1196752"/>
            <a:ext cx="2160240" cy="12416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950769" y="2636912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94585" y="4653136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3462937" y="4653136"/>
            <a:ext cx="2304256" cy="20882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4687073" y="6309320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899490" y="5805264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2492010" y="167516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uRA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480721" y="318911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687073" y="5949280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899490" y="5445224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4004721" y="531989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>
            <a:stCxn id="25" idx="2"/>
            <a:endCxn id="26" idx="0"/>
          </p:cNvCxnSpPr>
          <p:nvPr/>
        </p:nvCxnSpPr>
        <p:spPr>
          <a:xfrm flipH="1">
            <a:off x="2984777" y="2107212"/>
            <a:ext cx="11289" cy="10819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6" idx="2"/>
            <a:endCxn id="29" idx="0"/>
          </p:cNvCxnSpPr>
          <p:nvPr/>
        </p:nvCxnSpPr>
        <p:spPr>
          <a:xfrm flipH="1">
            <a:off x="1331538" y="3621162"/>
            <a:ext cx="1653239" cy="18240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6" idx="2"/>
            <a:endCxn id="30" idx="0"/>
          </p:cNvCxnSpPr>
          <p:nvPr/>
        </p:nvCxnSpPr>
        <p:spPr>
          <a:xfrm>
            <a:off x="2984777" y="3621162"/>
            <a:ext cx="1524000" cy="16987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4004721" y="5766048"/>
            <a:ext cx="504056" cy="10919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endCxn id="28" idx="0"/>
          </p:cNvCxnSpPr>
          <p:nvPr/>
        </p:nvCxnSpPr>
        <p:spPr>
          <a:xfrm>
            <a:off x="4508777" y="5766048"/>
            <a:ext cx="610344" cy="18323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グループ化 34"/>
          <p:cNvGrpSpPr/>
          <p:nvPr/>
        </p:nvGrpSpPr>
        <p:grpSpPr>
          <a:xfrm>
            <a:off x="251400" y="4149100"/>
            <a:ext cx="2609634" cy="648090"/>
            <a:chOff x="251400" y="4149100"/>
            <a:chExt cx="2609634" cy="648090"/>
          </a:xfrm>
        </p:grpSpPr>
        <p:cxnSp>
          <p:nvCxnSpPr>
            <p:cNvPr id="32" name="直線矢印コネクタ 31"/>
            <p:cNvCxnSpPr/>
            <p:nvPr/>
          </p:nvCxnSpPr>
          <p:spPr>
            <a:xfrm flipV="1">
              <a:off x="251400" y="4149100"/>
              <a:ext cx="0" cy="648090"/>
            </a:xfrm>
            <a:prstGeom prst="straightConnector1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テキスト ボックス 33"/>
            <p:cNvSpPr txBox="1"/>
            <p:nvPr/>
          </p:nvSpPr>
          <p:spPr>
            <a:xfrm>
              <a:off x="467430" y="4221110"/>
              <a:ext cx="2393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2000" dirty="0" smtClean="0">
                  <a:solidFill>
                    <a:srgbClr val="1E58FF"/>
                  </a:solidFill>
                </a:rPr>
                <a:t>NSI_Reservation.cf</a:t>
              </a:r>
              <a:endParaRPr kumimoji="1" lang="ja-JP" altLang="en-US" sz="2000" dirty="0">
                <a:solidFill>
                  <a:srgbClr val="1E58FF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3635870" y="4149100"/>
            <a:ext cx="2609634" cy="648090"/>
            <a:chOff x="3635870" y="4149100"/>
            <a:chExt cx="2609634" cy="648090"/>
          </a:xfrm>
        </p:grpSpPr>
        <p:cxnSp>
          <p:nvCxnSpPr>
            <p:cNvPr id="36" name="直線矢印コネクタ 35"/>
            <p:cNvCxnSpPr/>
            <p:nvPr/>
          </p:nvCxnSpPr>
          <p:spPr>
            <a:xfrm flipV="1">
              <a:off x="3635870" y="4149100"/>
              <a:ext cx="0" cy="648090"/>
            </a:xfrm>
            <a:prstGeom prst="straightConnector1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テキスト ボックス 37"/>
            <p:cNvSpPr txBox="1"/>
            <p:nvPr/>
          </p:nvSpPr>
          <p:spPr>
            <a:xfrm>
              <a:off x="3851900" y="4221110"/>
              <a:ext cx="2393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2000" dirty="0" smtClean="0">
                  <a:solidFill>
                    <a:srgbClr val="1E58FF"/>
                  </a:solidFill>
                </a:rPr>
                <a:t>NSI_Reservation.cf</a:t>
              </a:r>
              <a:endParaRPr kumimoji="1" lang="ja-JP" altLang="en-US" sz="2000" dirty="0">
                <a:solidFill>
                  <a:srgbClr val="1E58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62614" y="1643606"/>
            <a:ext cx="5337717" cy="42814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 smtClean="0"/>
              <a:t>NSA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8972"/>
          </a:xfrm>
        </p:spPr>
        <p:txBody>
          <a:bodyPr/>
          <a:lstStyle/>
          <a:p>
            <a:r>
              <a:rPr kumimoji="1" lang="en-US" altLang="ja-JP" dirty="0" smtClean="0"/>
              <a:t>Aggregator NSA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222810" y="1817225"/>
            <a:ext cx="1412488" cy="3899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Message</a:t>
            </a:r>
          </a:p>
          <a:p>
            <a:pPr algn="ctr"/>
            <a:r>
              <a:rPr kumimoji="1" lang="en-US" altLang="ja-JP" dirty="0" smtClean="0"/>
              <a:t>Handler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4155688" y="2144787"/>
            <a:ext cx="944135" cy="18511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7" name="角丸四角形 6"/>
          <p:cNvSpPr/>
          <p:nvPr/>
        </p:nvSpPr>
        <p:spPr>
          <a:xfrm>
            <a:off x="4213489" y="2218996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Resv</a:t>
            </a:r>
            <a:r>
              <a:rPr kumimoji="1" lang="en-US" altLang="ja-JP" sz="1600" dirty="0" smtClean="0"/>
              <a:t>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4213489" y="2806483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Prov.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4308088" y="2051865"/>
            <a:ext cx="944135" cy="18511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7" name="角丸四角形 16"/>
          <p:cNvSpPr/>
          <p:nvPr/>
        </p:nvSpPr>
        <p:spPr>
          <a:xfrm>
            <a:off x="4365889" y="2126074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Resv</a:t>
            </a:r>
            <a:r>
              <a:rPr kumimoji="1" lang="en-US" altLang="ja-JP" sz="1600" dirty="0" smtClean="0"/>
              <a:t>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4365889" y="2713561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Prov.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21" name="角丸四角形 20"/>
          <p:cNvSpPr/>
          <p:nvPr/>
        </p:nvSpPr>
        <p:spPr>
          <a:xfrm>
            <a:off x="4460488" y="1958943"/>
            <a:ext cx="944135" cy="18511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2" name="角丸四角形 21"/>
          <p:cNvSpPr/>
          <p:nvPr/>
        </p:nvSpPr>
        <p:spPr>
          <a:xfrm>
            <a:off x="4518289" y="2033152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Resv</a:t>
            </a:r>
            <a:r>
              <a:rPr kumimoji="1" lang="en-US" altLang="ja-JP" sz="1600" dirty="0" smtClean="0"/>
              <a:t>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23" name="角丸四角形 22"/>
          <p:cNvSpPr/>
          <p:nvPr/>
        </p:nvSpPr>
        <p:spPr>
          <a:xfrm>
            <a:off x="4518289" y="2620639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Prov.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grpSp>
        <p:nvGrpSpPr>
          <p:cNvPr id="5" name="グループ化 34"/>
          <p:cNvGrpSpPr/>
          <p:nvPr/>
        </p:nvGrpSpPr>
        <p:grpSpPr>
          <a:xfrm>
            <a:off x="4612888" y="1866021"/>
            <a:ext cx="944135" cy="1851103"/>
            <a:chOff x="4612888" y="1866021"/>
            <a:chExt cx="944135" cy="1851103"/>
          </a:xfrm>
        </p:grpSpPr>
        <p:sp>
          <p:nvSpPr>
            <p:cNvPr id="26" name="角丸四角形 25"/>
            <p:cNvSpPr/>
            <p:nvPr/>
          </p:nvSpPr>
          <p:spPr>
            <a:xfrm>
              <a:off x="4612888" y="1866021"/>
              <a:ext cx="944135" cy="185110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Lifecycle</a:t>
              </a:r>
            </a:p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SM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4670689" y="1940230"/>
              <a:ext cx="824673" cy="5194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/>
                <a:t>Resv</a:t>
              </a:r>
              <a:r>
                <a:rPr kumimoji="1" lang="en-US" altLang="ja-JP" sz="1600" dirty="0" smtClean="0"/>
                <a:t>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4670689" y="2527717"/>
              <a:ext cx="824673" cy="5194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Prov.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</p:grpSp>
      <p:grpSp>
        <p:nvGrpSpPr>
          <p:cNvPr id="9" name="グループ化 44"/>
          <p:cNvGrpSpPr/>
          <p:nvPr/>
        </p:nvGrpSpPr>
        <p:grpSpPr>
          <a:xfrm>
            <a:off x="3620430" y="2152221"/>
            <a:ext cx="1037066" cy="85494"/>
            <a:chOff x="379142" y="4133385"/>
            <a:chExt cx="1037066" cy="85494"/>
          </a:xfrm>
        </p:grpSpPr>
        <p:cxnSp>
          <p:nvCxnSpPr>
            <p:cNvPr id="39" name="直線矢印コネクタ 38"/>
            <p:cNvCxnSpPr/>
            <p:nvPr/>
          </p:nvCxnSpPr>
          <p:spPr>
            <a:xfrm>
              <a:off x="379142" y="4133385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H="1">
              <a:off x="382862" y="4218879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グループ化 45"/>
          <p:cNvGrpSpPr/>
          <p:nvPr/>
        </p:nvGrpSpPr>
        <p:grpSpPr>
          <a:xfrm>
            <a:off x="3620430" y="2743235"/>
            <a:ext cx="1037066" cy="85494"/>
            <a:chOff x="379142" y="4133385"/>
            <a:chExt cx="1037066" cy="85494"/>
          </a:xfrm>
        </p:grpSpPr>
        <p:cxnSp>
          <p:nvCxnSpPr>
            <p:cNvPr id="47" name="直線矢印コネクタ 46"/>
            <p:cNvCxnSpPr/>
            <p:nvPr/>
          </p:nvCxnSpPr>
          <p:spPr>
            <a:xfrm>
              <a:off x="379142" y="4133385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>
            <a:xfrm flipH="1">
              <a:off x="382862" y="4218879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グループ化 67"/>
          <p:cNvGrpSpPr/>
          <p:nvPr/>
        </p:nvGrpSpPr>
        <p:grpSpPr>
          <a:xfrm>
            <a:off x="2359027" y="1055684"/>
            <a:ext cx="1260280" cy="739698"/>
            <a:chOff x="2359027" y="1460809"/>
            <a:chExt cx="1260280" cy="739698"/>
          </a:xfrm>
        </p:grpSpPr>
        <p:grpSp>
          <p:nvGrpSpPr>
            <p:cNvPr id="13" name="グループ化 62"/>
            <p:cNvGrpSpPr/>
            <p:nvPr/>
          </p:nvGrpSpPr>
          <p:grpSpPr>
            <a:xfrm>
              <a:off x="2683727" y="1460809"/>
              <a:ext cx="449766" cy="739698"/>
              <a:chOff x="2601951" y="1453375"/>
              <a:chExt cx="449766" cy="739698"/>
            </a:xfrm>
            <a:solidFill>
              <a:schemeClr val="tx1"/>
            </a:solidFill>
          </p:grpSpPr>
          <p:sp>
            <p:nvSpPr>
              <p:cNvPr id="61" name="下矢印 60"/>
              <p:cNvSpPr/>
              <p:nvPr/>
            </p:nvSpPr>
            <p:spPr>
              <a:xfrm>
                <a:off x="2601951" y="1509132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下矢印 61"/>
              <p:cNvSpPr/>
              <p:nvPr/>
            </p:nvSpPr>
            <p:spPr>
              <a:xfrm flipV="1">
                <a:off x="2798956" y="1453375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7" name="テキスト ボックス 66"/>
            <p:cNvSpPr txBox="1"/>
            <p:nvPr/>
          </p:nvSpPr>
          <p:spPr>
            <a:xfrm>
              <a:off x="2359027" y="1702420"/>
              <a:ext cx="12602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NSI message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68"/>
          <p:cNvGrpSpPr/>
          <p:nvPr/>
        </p:nvGrpSpPr>
        <p:grpSpPr>
          <a:xfrm>
            <a:off x="2370179" y="5739160"/>
            <a:ext cx="1260280" cy="739698"/>
            <a:chOff x="2359027" y="1460809"/>
            <a:chExt cx="1260280" cy="739698"/>
          </a:xfrm>
        </p:grpSpPr>
        <p:grpSp>
          <p:nvGrpSpPr>
            <p:cNvPr id="15" name="グループ化 69"/>
            <p:cNvGrpSpPr/>
            <p:nvPr/>
          </p:nvGrpSpPr>
          <p:grpSpPr>
            <a:xfrm>
              <a:off x="2683727" y="1460809"/>
              <a:ext cx="449766" cy="739698"/>
              <a:chOff x="2601951" y="1453375"/>
              <a:chExt cx="449766" cy="739698"/>
            </a:xfrm>
            <a:solidFill>
              <a:schemeClr val="tx1"/>
            </a:solidFill>
          </p:grpSpPr>
          <p:sp>
            <p:nvSpPr>
              <p:cNvPr id="72" name="下矢印 71"/>
              <p:cNvSpPr/>
              <p:nvPr/>
            </p:nvSpPr>
            <p:spPr>
              <a:xfrm>
                <a:off x="2601951" y="1509132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下矢印 72"/>
              <p:cNvSpPr/>
              <p:nvPr/>
            </p:nvSpPr>
            <p:spPr>
              <a:xfrm flipV="1">
                <a:off x="2798956" y="1453375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1" name="テキスト ボックス 70"/>
            <p:cNvSpPr txBox="1"/>
            <p:nvPr/>
          </p:nvSpPr>
          <p:spPr>
            <a:xfrm>
              <a:off x="2359027" y="1702420"/>
              <a:ext cx="12602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NSI message</a:t>
              </a:r>
              <a:endParaRPr kumimoji="1" lang="ja-JP" altLang="en-US" sz="1400" dirty="0"/>
            </a:p>
          </p:txBody>
        </p:sp>
      </p:grpSp>
      <p:grpSp>
        <p:nvGrpSpPr>
          <p:cNvPr id="20" name="グループ化 45"/>
          <p:cNvGrpSpPr/>
          <p:nvPr/>
        </p:nvGrpSpPr>
        <p:grpSpPr>
          <a:xfrm>
            <a:off x="3376684" y="1628750"/>
            <a:ext cx="1409360" cy="432060"/>
            <a:chOff x="6401104" y="2636890"/>
            <a:chExt cx="1409360" cy="432060"/>
          </a:xfrm>
        </p:grpSpPr>
        <p:cxnSp>
          <p:nvCxnSpPr>
            <p:cNvPr id="43" name="直線矢印コネクタ 42"/>
            <p:cNvCxnSpPr/>
            <p:nvPr/>
          </p:nvCxnSpPr>
          <p:spPr>
            <a:xfrm>
              <a:off x="6804310" y="3068950"/>
              <a:ext cx="4320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/>
            <p:cNvSpPr txBox="1"/>
            <p:nvPr/>
          </p:nvSpPr>
          <p:spPr>
            <a:xfrm>
              <a:off x="6401104" y="2636890"/>
              <a:ext cx="140936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FF0000"/>
                  </a:solidFill>
                </a:rPr>
                <a:t>Reserve.cf</a:t>
              </a:r>
              <a:endParaRPr kumimoji="1" lang="ja-JP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グループ化 48"/>
          <p:cNvGrpSpPr/>
          <p:nvPr/>
        </p:nvGrpSpPr>
        <p:grpSpPr>
          <a:xfrm>
            <a:off x="3419840" y="5805330"/>
            <a:ext cx="2609634" cy="648090"/>
            <a:chOff x="3635870" y="4149100"/>
            <a:chExt cx="2609634" cy="648090"/>
          </a:xfrm>
        </p:grpSpPr>
        <p:cxnSp>
          <p:nvCxnSpPr>
            <p:cNvPr id="50" name="直線矢印コネクタ 49"/>
            <p:cNvCxnSpPr/>
            <p:nvPr/>
          </p:nvCxnSpPr>
          <p:spPr>
            <a:xfrm flipV="1">
              <a:off x="3635870" y="4149100"/>
              <a:ext cx="0" cy="648090"/>
            </a:xfrm>
            <a:prstGeom prst="straightConnector1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3851900" y="4221110"/>
              <a:ext cx="23936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2000" dirty="0" smtClean="0">
                  <a:solidFill>
                    <a:srgbClr val="1E58FF"/>
                  </a:solidFill>
                </a:rPr>
                <a:t>NSI_Reservation.cf</a:t>
              </a:r>
              <a:endParaRPr kumimoji="1" lang="ja-JP" altLang="en-US" sz="2000" dirty="0">
                <a:solidFill>
                  <a:srgbClr val="1E58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4359"/>
          <p:cNvSpPr txBox="1">
            <a:spLocks/>
          </p:cNvSpPr>
          <p:nvPr/>
        </p:nvSpPr>
        <p:spPr>
          <a:xfrm>
            <a:off x="943896" y="0"/>
            <a:ext cx="8200103" cy="5798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/>
                <a:ea typeface="+mj-ea"/>
                <a:cs typeface="Arial"/>
              </a:rPr>
              <a:t>RSM: Connection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Reservation State Machine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CC60-3DD3-AE49-BAB4-19F5E93B8770}" type="slidenum">
              <a:rPr lang="ja-JP" altLang="en-US" smtClean="0"/>
              <a:pPr/>
              <a:t>22</a:t>
            </a:fld>
            <a:endParaRPr lang="ja-JP" altLang="en-US"/>
          </a:p>
        </p:txBody>
      </p:sp>
      <p:cxnSp>
        <p:nvCxnSpPr>
          <p:cNvPr id="39" name="直線矢印コネクタ 38"/>
          <p:cNvCxnSpPr>
            <a:stCxn id="40" idx="4"/>
            <a:endCxn id="76" idx="0"/>
          </p:cNvCxnSpPr>
          <p:nvPr/>
        </p:nvCxnSpPr>
        <p:spPr>
          <a:xfrm rot="5400000">
            <a:off x="154681" y="1554176"/>
            <a:ext cx="122580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/>
          <p:nvPr/>
        </p:nvSpPr>
        <p:spPr>
          <a:xfrm>
            <a:off x="407582" y="221275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56" name="円/楕円 149"/>
          <p:cNvSpPr/>
          <p:nvPr/>
        </p:nvSpPr>
        <p:spPr>
          <a:xfrm>
            <a:off x="2624762" y="109108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132" name="直線矢印コネクタ 38"/>
          <p:cNvCxnSpPr>
            <a:stCxn id="76" idx="4"/>
            <a:endCxn id="117" idx="0"/>
          </p:cNvCxnSpPr>
          <p:nvPr/>
        </p:nvCxnSpPr>
        <p:spPr>
          <a:xfrm rot="5400000">
            <a:off x="301913" y="3352747"/>
            <a:ext cx="931339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/楕円 149"/>
          <p:cNvSpPr/>
          <p:nvPr/>
        </p:nvSpPr>
        <p:spPr>
          <a:xfrm>
            <a:off x="407582" y="216707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15" name="表 4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214039339"/>
              </p:ext>
            </p:extLst>
          </p:nvPr>
        </p:nvGraphicFramePr>
        <p:xfrm>
          <a:off x="227795" y="3157167"/>
          <a:ext cx="105138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381"/>
              </a:tblGrid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17" name="円/楕円 149"/>
          <p:cNvSpPr/>
          <p:nvPr/>
        </p:nvSpPr>
        <p:spPr>
          <a:xfrm>
            <a:off x="407582" y="381841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Failed</a:t>
            </a:r>
          </a:p>
        </p:txBody>
      </p:sp>
      <p:cxnSp>
        <p:nvCxnSpPr>
          <p:cNvPr id="83" name="直線矢印コネクタ 2"/>
          <p:cNvCxnSpPr>
            <a:stCxn id="85" idx="6"/>
            <a:endCxn id="84" idx="2"/>
          </p:cNvCxnSpPr>
          <p:nvPr/>
        </p:nvCxnSpPr>
        <p:spPr>
          <a:xfrm flipV="1">
            <a:off x="3344762" y="2813605"/>
            <a:ext cx="2007719" cy="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/楕円 149"/>
          <p:cNvSpPr/>
          <p:nvPr/>
        </p:nvSpPr>
        <p:spPr>
          <a:xfrm>
            <a:off x="5352481" y="24536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Checked</a:t>
            </a:r>
          </a:p>
        </p:txBody>
      </p:sp>
      <p:sp>
        <p:nvSpPr>
          <p:cNvPr id="85" name="円/楕円 149"/>
          <p:cNvSpPr/>
          <p:nvPr/>
        </p:nvSpPr>
        <p:spPr>
          <a:xfrm>
            <a:off x="2624762" y="245390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Checking</a:t>
            </a:r>
          </a:p>
        </p:txBody>
      </p:sp>
      <p:cxnSp>
        <p:nvCxnSpPr>
          <p:cNvPr id="94" name="直線矢印コネクタ 20"/>
          <p:cNvCxnSpPr>
            <a:stCxn id="42" idx="0"/>
            <a:endCxn id="85" idx="4"/>
          </p:cNvCxnSpPr>
          <p:nvPr/>
        </p:nvCxnSpPr>
        <p:spPr>
          <a:xfrm flipV="1">
            <a:off x="2984762" y="3173908"/>
            <a:ext cx="0" cy="64281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149"/>
          <p:cNvSpPr/>
          <p:nvPr/>
        </p:nvSpPr>
        <p:spPr>
          <a:xfrm>
            <a:off x="2624762" y="381672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Failed</a:t>
            </a:r>
          </a:p>
        </p:txBody>
      </p:sp>
      <p:cxnSp>
        <p:nvCxnSpPr>
          <p:cNvPr id="66" name="直線矢印コネクタ 20"/>
          <p:cNvCxnSpPr>
            <a:stCxn id="85" idx="0"/>
            <a:endCxn id="56" idx="4"/>
          </p:cNvCxnSpPr>
          <p:nvPr/>
        </p:nvCxnSpPr>
        <p:spPr>
          <a:xfrm flipV="1">
            <a:off x="2984762" y="1811089"/>
            <a:ext cx="0" cy="6428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2"/>
          <p:cNvCxnSpPr>
            <a:stCxn id="84" idx="0"/>
          </p:cNvCxnSpPr>
          <p:nvPr/>
        </p:nvCxnSpPr>
        <p:spPr>
          <a:xfrm flipH="1" flipV="1">
            <a:off x="5709503" y="1811089"/>
            <a:ext cx="2978" cy="642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2"/>
          <p:cNvCxnSpPr>
            <a:endCxn id="56" idx="6"/>
          </p:cNvCxnSpPr>
          <p:nvPr/>
        </p:nvCxnSpPr>
        <p:spPr>
          <a:xfrm flipH="1">
            <a:off x="3344762" y="1451089"/>
            <a:ext cx="20047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80891355"/>
              </p:ext>
            </p:extLst>
          </p:nvPr>
        </p:nvGraphicFramePr>
        <p:xfrm>
          <a:off x="2547369" y="3236501"/>
          <a:ext cx="843084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084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mdfychk.fl</a:t>
                      </a:r>
                      <a:endParaRPr kumimoji="1" lang="en-US" altLang="ja-JP" sz="800" dirty="0" smtClean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表 14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412363509"/>
              </p:ext>
            </p:extLst>
          </p:nvPr>
        </p:nvGraphicFramePr>
        <p:xfrm>
          <a:off x="3905709" y="2572630"/>
          <a:ext cx="808168" cy="438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68"/>
              </a:tblGrid>
              <a:tr h="1310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&lt;mdfychk.cf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&lt;mdfychk.cf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表 14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961104123"/>
              </p:ext>
            </p:extLst>
          </p:nvPr>
        </p:nvGraphicFramePr>
        <p:xfrm>
          <a:off x="4000023" y="1239639"/>
          <a:ext cx="808518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518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&lt;modify.cf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&lt;modify.cf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表 9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293353848"/>
              </p:ext>
            </p:extLst>
          </p:nvPr>
        </p:nvGraphicFramePr>
        <p:xfrm>
          <a:off x="2673051" y="1884903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4116749739"/>
              </p:ext>
            </p:extLst>
          </p:nvPr>
        </p:nvGraphicFramePr>
        <p:xfrm>
          <a:off x="5362658" y="1903952"/>
          <a:ext cx="720616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616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31" name="直線矢印コネクタ 2"/>
          <p:cNvCxnSpPr>
            <a:stCxn id="76" idx="6"/>
            <a:endCxn id="56" idx="2"/>
          </p:cNvCxnSpPr>
          <p:nvPr/>
        </p:nvCxnSpPr>
        <p:spPr>
          <a:xfrm flipV="1">
            <a:off x="1127582" y="1451089"/>
            <a:ext cx="1497180" cy="10759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円/楕円 63"/>
          <p:cNvSpPr/>
          <p:nvPr/>
        </p:nvSpPr>
        <p:spPr>
          <a:xfrm>
            <a:off x="5365279" y="1114239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51667" y="4639745"/>
            <a:ext cx="3299199" cy="19871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998442" y="5096945"/>
            <a:ext cx="30293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Transitional States</a:t>
            </a:r>
          </a:p>
          <a:p>
            <a:pPr algn="l"/>
            <a:r>
              <a:rPr lang="en-US" sz="1000" i="1" dirty="0" smtClean="0"/>
              <a:t>NB: Requests* received in this state is queued and processed only when it transitions to a Stable State.  *NB: Exceptions are </a:t>
            </a:r>
            <a:r>
              <a:rPr lang="en-US" sz="1000" i="1" dirty="0" err="1" smtClean="0"/>
              <a:t>term.rq</a:t>
            </a:r>
            <a:r>
              <a:rPr lang="en-US" sz="1000" i="1" dirty="0" smtClean="0"/>
              <a:t> and unexpected messages (e.g. illegal sequence)</a:t>
            </a:r>
            <a:endParaRPr lang="en-US" sz="1000" i="1" dirty="0"/>
          </a:p>
        </p:txBody>
      </p:sp>
      <p:sp>
        <p:nvSpPr>
          <p:cNvPr id="65" name="円/楕円 149"/>
          <p:cNvSpPr/>
          <p:nvPr/>
        </p:nvSpPr>
        <p:spPr>
          <a:xfrm>
            <a:off x="5836057" y="5149809"/>
            <a:ext cx="186600" cy="186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7" name="円/楕円 96"/>
          <p:cNvSpPr/>
          <p:nvPr/>
        </p:nvSpPr>
        <p:spPr>
          <a:xfrm>
            <a:off x="5836057" y="4768809"/>
            <a:ext cx="186600" cy="1866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88457" y="4715945"/>
            <a:ext cx="94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Initial State</a:t>
            </a:r>
            <a:endParaRPr lang="en-US" sz="1200" dirty="0"/>
          </a:p>
        </p:txBody>
      </p:sp>
      <p:sp>
        <p:nvSpPr>
          <p:cNvPr id="69" name="円/楕円 154"/>
          <p:cNvSpPr/>
          <p:nvPr/>
        </p:nvSpPr>
        <p:spPr>
          <a:xfrm>
            <a:off x="5836057" y="5988009"/>
            <a:ext cx="186600" cy="18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76834" y="5926505"/>
            <a:ext cx="110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Stable States</a:t>
            </a:r>
            <a:endParaRPr lang="en-US" sz="1200" dirty="0"/>
          </a:p>
        </p:txBody>
      </p:sp>
      <p:sp>
        <p:nvSpPr>
          <p:cNvPr id="71" name="Slide Number Placeholder 8"/>
          <p:cNvSpPr txBox="1">
            <a:spLocks/>
          </p:cNvSpPr>
          <p:nvPr/>
        </p:nvSpPr>
        <p:spPr>
          <a:xfrm>
            <a:off x="586297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21B073-6666-854C-8743-0370E2E4A5F8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pitchFamily="1" charset="-128"/>
                <a:cs typeface="ＭＳ Ｐゴシック" pitchFamily="1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77" name="円/楕円 149"/>
          <p:cNvSpPr/>
          <p:nvPr/>
        </p:nvSpPr>
        <p:spPr>
          <a:xfrm>
            <a:off x="5834980" y="6335714"/>
            <a:ext cx="186600" cy="186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987380" y="6282850"/>
            <a:ext cx="920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Final State</a:t>
            </a:r>
            <a:endParaRPr lang="en-US" sz="1200" dirty="0"/>
          </a:p>
        </p:txBody>
      </p:sp>
      <p:cxnSp>
        <p:nvCxnSpPr>
          <p:cNvPr id="61" name="直線矢印コネクタ 60"/>
          <p:cNvCxnSpPr>
            <a:endCxn id="74" idx="6"/>
          </p:cNvCxnSpPr>
          <p:nvPr/>
        </p:nvCxnSpPr>
        <p:spPr>
          <a:xfrm rot="10800000">
            <a:off x="3301101" y="5287811"/>
            <a:ext cx="118953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円/楕円 16"/>
          <p:cNvSpPr/>
          <p:nvPr/>
        </p:nvSpPr>
        <p:spPr>
          <a:xfrm>
            <a:off x="2581101" y="4927811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Canceling</a:t>
            </a:r>
          </a:p>
        </p:txBody>
      </p:sp>
      <p:cxnSp>
        <p:nvCxnSpPr>
          <p:cNvPr id="75" name="直線矢印コネクタ 100"/>
          <p:cNvCxnSpPr>
            <a:stCxn id="74" idx="2"/>
          </p:cNvCxnSpPr>
          <p:nvPr/>
        </p:nvCxnSpPr>
        <p:spPr>
          <a:xfrm rot="10800000">
            <a:off x="1400205" y="5287811"/>
            <a:ext cx="118089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円/楕円 80"/>
          <p:cNvSpPr/>
          <p:nvPr/>
        </p:nvSpPr>
        <p:spPr>
          <a:xfrm>
            <a:off x="4496433" y="4926875"/>
            <a:ext cx="720000" cy="72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*1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86" name="円/楕円 149"/>
          <p:cNvSpPr/>
          <p:nvPr/>
        </p:nvSpPr>
        <p:spPr>
          <a:xfrm>
            <a:off x="688717" y="491237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06" name="表 105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549928280"/>
              </p:ext>
            </p:extLst>
          </p:nvPr>
        </p:nvGraphicFramePr>
        <p:xfrm>
          <a:off x="3487012" y="5093814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表 10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528860783"/>
              </p:ext>
            </p:extLst>
          </p:nvPr>
        </p:nvGraphicFramePr>
        <p:xfrm>
          <a:off x="1597843" y="5040516"/>
          <a:ext cx="923766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6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&lt;mdfycncl.cf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&lt;mdfycncl.cf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57" name="テキスト ボックス 56"/>
          <p:cNvSpPr txBox="1"/>
          <p:nvPr/>
        </p:nvSpPr>
        <p:spPr>
          <a:xfrm>
            <a:off x="6452422" y="1828799"/>
            <a:ext cx="2066591" cy="1238491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266700" indent="-266700" algn="l"/>
            <a:r>
              <a:rPr kumimoji="1" lang="en-US" altLang="ja-JP" sz="1600" dirty="0" smtClean="0"/>
              <a:t>*1:Modify Checking, Modify Checked, Modify Failed, Modifying and Reserved</a:t>
            </a:r>
            <a:endParaRPr kumimoji="1" lang="ja-JP" altLang="en-US" sz="1600" dirty="0"/>
          </a:p>
        </p:txBody>
      </p:sp>
      <p:cxnSp>
        <p:nvCxnSpPr>
          <p:cNvPr id="49" name="直線矢印コネクタ 48"/>
          <p:cNvCxnSpPr>
            <a:stCxn id="76" idx="6"/>
            <a:endCxn id="56" idx="2"/>
          </p:cNvCxnSpPr>
          <p:nvPr/>
        </p:nvCxnSpPr>
        <p:spPr>
          <a:xfrm flipV="1">
            <a:off x="1127582" y="1451089"/>
            <a:ext cx="1497180" cy="1075989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表 43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4111646164"/>
              </p:ext>
            </p:extLst>
          </p:nvPr>
        </p:nvGraphicFramePr>
        <p:xfrm>
          <a:off x="292292" y="1107678"/>
          <a:ext cx="904058" cy="396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058"/>
              </a:tblGrid>
              <a:tr h="30895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表 4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796449580"/>
              </p:ext>
            </p:extLst>
          </p:nvPr>
        </p:nvGraphicFramePr>
        <p:xfrm>
          <a:off x="1210548" y="2007997"/>
          <a:ext cx="629541" cy="404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541"/>
              </a:tblGrid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82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8242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62614" y="1643606"/>
            <a:ext cx="5337717" cy="42814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 smtClean="0"/>
              <a:t>NSA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8972"/>
          </a:xfrm>
        </p:spPr>
        <p:txBody>
          <a:bodyPr/>
          <a:lstStyle/>
          <a:p>
            <a:r>
              <a:rPr kumimoji="1" lang="en-US" altLang="ja-JP" dirty="0" smtClean="0"/>
              <a:t>Aggregator NSA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222810" y="1817225"/>
            <a:ext cx="1412488" cy="3899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Message</a:t>
            </a:r>
          </a:p>
          <a:p>
            <a:pPr algn="ctr"/>
            <a:r>
              <a:rPr kumimoji="1" lang="en-US" altLang="ja-JP" dirty="0" smtClean="0"/>
              <a:t>Handler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4155688" y="2144787"/>
            <a:ext cx="944135" cy="18511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7" name="角丸四角形 6"/>
          <p:cNvSpPr/>
          <p:nvPr/>
        </p:nvSpPr>
        <p:spPr>
          <a:xfrm>
            <a:off x="4213489" y="2218996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Resv</a:t>
            </a:r>
            <a:r>
              <a:rPr kumimoji="1" lang="en-US" altLang="ja-JP" sz="1600" dirty="0" smtClean="0"/>
              <a:t>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4213489" y="2806483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Prov.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4308088" y="2051865"/>
            <a:ext cx="944135" cy="18511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7" name="角丸四角形 16"/>
          <p:cNvSpPr/>
          <p:nvPr/>
        </p:nvSpPr>
        <p:spPr>
          <a:xfrm>
            <a:off x="4365889" y="2126074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Resv</a:t>
            </a:r>
            <a:r>
              <a:rPr kumimoji="1" lang="en-US" altLang="ja-JP" sz="1600" dirty="0" smtClean="0"/>
              <a:t>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4365889" y="2713561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Prov.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21" name="角丸四角形 20"/>
          <p:cNvSpPr/>
          <p:nvPr/>
        </p:nvSpPr>
        <p:spPr>
          <a:xfrm>
            <a:off x="4460488" y="1958943"/>
            <a:ext cx="944135" cy="18511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2" name="角丸四角形 21"/>
          <p:cNvSpPr/>
          <p:nvPr/>
        </p:nvSpPr>
        <p:spPr>
          <a:xfrm>
            <a:off x="4518289" y="2033152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Resv</a:t>
            </a:r>
            <a:r>
              <a:rPr kumimoji="1" lang="en-US" altLang="ja-JP" sz="1600" dirty="0" smtClean="0"/>
              <a:t>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23" name="角丸四角形 22"/>
          <p:cNvSpPr/>
          <p:nvPr/>
        </p:nvSpPr>
        <p:spPr>
          <a:xfrm>
            <a:off x="4518289" y="2620639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Prov.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grpSp>
        <p:nvGrpSpPr>
          <p:cNvPr id="5" name="グループ化 34"/>
          <p:cNvGrpSpPr/>
          <p:nvPr/>
        </p:nvGrpSpPr>
        <p:grpSpPr>
          <a:xfrm>
            <a:off x="4612888" y="1866021"/>
            <a:ext cx="944135" cy="1851103"/>
            <a:chOff x="4612888" y="1866021"/>
            <a:chExt cx="944135" cy="1851103"/>
          </a:xfrm>
        </p:grpSpPr>
        <p:sp>
          <p:nvSpPr>
            <p:cNvPr id="26" name="角丸四角形 25"/>
            <p:cNvSpPr/>
            <p:nvPr/>
          </p:nvSpPr>
          <p:spPr>
            <a:xfrm>
              <a:off x="4612888" y="1866021"/>
              <a:ext cx="944135" cy="185110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Lifecycle</a:t>
              </a:r>
            </a:p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SM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4670689" y="1940230"/>
              <a:ext cx="824673" cy="5194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/>
                <a:t>Resv</a:t>
              </a:r>
              <a:r>
                <a:rPr kumimoji="1" lang="en-US" altLang="ja-JP" sz="1600" dirty="0" smtClean="0"/>
                <a:t>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4670689" y="2527717"/>
              <a:ext cx="824673" cy="5194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Prov.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</p:grpSp>
      <p:grpSp>
        <p:nvGrpSpPr>
          <p:cNvPr id="9" name="グループ化 44"/>
          <p:cNvGrpSpPr/>
          <p:nvPr/>
        </p:nvGrpSpPr>
        <p:grpSpPr>
          <a:xfrm>
            <a:off x="3620430" y="2152221"/>
            <a:ext cx="1037066" cy="85494"/>
            <a:chOff x="379142" y="4133385"/>
            <a:chExt cx="1037066" cy="85494"/>
          </a:xfrm>
        </p:grpSpPr>
        <p:cxnSp>
          <p:nvCxnSpPr>
            <p:cNvPr id="39" name="直線矢印コネクタ 38"/>
            <p:cNvCxnSpPr/>
            <p:nvPr/>
          </p:nvCxnSpPr>
          <p:spPr>
            <a:xfrm>
              <a:off x="379142" y="4133385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H="1">
              <a:off x="382862" y="4218879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グループ化 45"/>
          <p:cNvGrpSpPr/>
          <p:nvPr/>
        </p:nvGrpSpPr>
        <p:grpSpPr>
          <a:xfrm>
            <a:off x="3620430" y="2743235"/>
            <a:ext cx="1037066" cy="85494"/>
            <a:chOff x="379142" y="4133385"/>
            <a:chExt cx="1037066" cy="85494"/>
          </a:xfrm>
        </p:grpSpPr>
        <p:cxnSp>
          <p:nvCxnSpPr>
            <p:cNvPr id="47" name="直線矢印コネクタ 46"/>
            <p:cNvCxnSpPr/>
            <p:nvPr/>
          </p:nvCxnSpPr>
          <p:spPr>
            <a:xfrm>
              <a:off x="379142" y="4133385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>
            <a:xfrm flipH="1">
              <a:off x="382862" y="4218879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グループ化 67"/>
          <p:cNvGrpSpPr/>
          <p:nvPr/>
        </p:nvGrpSpPr>
        <p:grpSpPr>
          <a:xfrm>
            <a:off x="2359027" y="1055684"/>
            <a:ext cx="1260280" cy="739698"/>
            <a:chOff x="2359027" y="1460809"/>
            <a:chExt cx="1260280" cy="739698"/>
          </a:xfrm>
        </p:grpSpPr>
        <p:grpSp>
          <p:nvGrpSpPr>
            <p:cNvPr id="13" name="グループ化 62"/>
            <p:cNvGrpSpPr/>
            <p:nvPr/>
          </p:nvGrpSpPr>
          <p:grpSpPr>
            <a:xfrm>
              <a:off x="2683727" y="1460809"/>
              <a:ext cx="449766" cy="739698"/>
              <a:chOff x="2601951" y="1453375"/>
              <a:chExt cx="449766" cy="739698"/>
            </a:xfrm>
            <a:solidFill>
              <a:schemeClr val="tx1"/>
            </a:solidFill>
          </p:grpSpPr>
          <p:sp>
            <p:nvSpPr>
              <p:cNvPr id="61" name="下矢印 60"/>
              <p:cNvSpPr/>
              <p:nvPr/>
            </p:nvSpPr>
            <p:spPr>
              <a:xfrm>
                <a:off x="2601951" y="1509132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下矢印 61"/>
              <p:cNvSpPr/>
              <p:nvPr/>
            </p:nvSpPr>
            <p:spPr>
              <a:xfrm flipV="1">
                <a:off x="2798956" y="1453375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7" name="テキスト ボックス 66"/>
            <p:cNvSpPr txBox="1"/>
            <p:nvPr/>
          </p:nvSpPr>
          <p:spPr>
            <a:xfrm>
              <a:off x="2359027" y="1702420"/>
              <a:ext cx="12602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NSI message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68"/>
          <p:cNvGrpSpPr/>
          <p:nvPr/>
        </p:nvGrpSpPr>
        <p:grpSpPr>
          <a:xfrm>
            <a:off x="2370179" y="5739160"/>
            <a:ext cx="1260280" cy="739698"/>
            <a:chOff x="2359027" y="1460809"/>
            <a:chExt cx="1260280" cy="739698"/>
          </a:xfrm>
        </p:grpSpPr>
        <p:grpSp>
          <p:nvGrpSpPr>
            <p:cNvPr id="15" name="グループ化 69"/>
            <p:cNvGrpSpPr/>
            <p:nvPr/>
          </p:nvGrpSpPr>
          <p:grpSpPr>
            <a:xfrm>
              <a:off x="2683727" y="1460809"/>
              <a:ext cx="449766" cy="739698"/>
              <a:chOff x="2601951" y="1453375"/>
              <a:chExt cx="449766" cy="739698"/>
            </a:xfrm>
            <a:solidFill>
              <a:schemeClr val="tx1"/>
            </a:solidFill>
          </p:grpSpPr>
          <p:sp>
            <p:nvSpPr>
              <p:cNvPr id="72" name="下矢印 71"/>
              <p:cNvSpPr/>
              <p:nvPr/>
            </p:nvSpPr>
            <p:spPr>
              <a:xfrm>
                <a:off x="2601951" y="1509132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下矢印 72"/>
              <p:cNvSpPr/>
              <p:nvPr/>
            </p:nvSpPr>
            <p:spPr>
              <a:xfrm flipV="1">
                <a:off x="2798956" y="1453375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1" name="テキスト ボックス 70"/>
            <p:cNvSpPr txBox="1"/>
            <p:nvPr/>
          </p:nvSpPr>
          <p:spPr>
            <a:xfrm>
              <a:off x="2359027" y="1702420"/>
              <a:ext cx="12602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NSI message</a:t>
              </a:r>
              <a:endParaRPr kumimoji="1" lang="ja-JP" altLang="en-US" sz="1400" dirty="0"/>
            </a:p>
          </p:txBody>
        </p:sp>
      </p:grpSp>
      <p:grpSp>
        <p:nvGrpSpPr>
          <p:cNvPr id="19" name="グループ化 51"/>
          <p:cNvGrpSpPr/>
          <p:nvPr/>
        </p:nvGrpSpPr>
        <p:grpSpPr>
          <a:xfrm>
            <a:off x="3376684" y="2348850"/>
            <a:ext cx="1409360" cy="400110"/>
            <a:chOff x="7049194" y="3645030"/>
            <a:chExt cx="1409360" cy="400110"/>
          </a:xfrm>
        </p:grpSpPr>
        <p:sp>
          <p:nvSpPr>
            <p:cNvPr id="50" name="テキスト ボックス 49"/>
            <p:cNvSpPr txBox="1"/>
            <p:nvPr/>
          </p:nvSpPr>
          <p:spPr>
            <a:xfrm>
              <a:off x="7049194" y="3645030"/>
              <a:ext cx="140936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FF0000"/>
                  </a:solidFill>
                </a:rPr>
                <a:t>Reserve.cf</a:t>
              </a:r>
              <a:endParaRPr kumimoji="1" lang="ja-JP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直線矢印コネクタ 48"/>
            <p:cNvCxnSpPr/>
            <p:nvPr/>
          </p:nvCxnSpPr>
          <p:spPr>
            <a:xfrm flipH="1">
              <a:off x="7452400" y="3645030"/>
              <a:ext cx="4320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直線矢印コネクタ 56"/>
          <p:cNvCxnSpPr/>
          <p:nvPr/>
        </p:nvCxnSpPr>
        <p:spPr>
          <a:xfrm flipV="1">
            <a:off x="3851900" y="1124680"/>
            <a:ext cx="0" cy="648090"/>
          </a:xfrm>
          <a:prstGeom prst="straightConnector1">
            <a:avLst/>
          </a:prstGeom>
          <a:solidFill>
            <a:schemeClr val="bg1"/>
          </a:solidFill>
          <a:ln w="762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4067930" y="1196690"/>
            <a:ext cx="239360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 smtClean="0">
                <a:solidFill>
                  <a:srgbClr val="1E58FF"/>
                </a:solidFill>
              </a:rPr>
              <a:t>NSI_Reservation.cf</a:t>
            </a:r>
            <a:endParaRPr kumimoji="1" lang="ja-JP" altLang="en-US" sz="2000" dirty="0">
              <a:solidFill>
                <a:srgbClr val="1E58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950769" y="1196752"/>
            <a:ext cx="2160240" cy="12416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950769" y="2636912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94585" y="4653136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3462937" y="4653136"/>
            <a:ext cx="2304256" cy="20882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4687073" y="6309320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942657" y="5805264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2492010" y="167516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uRA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480721" y="318911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687073" y="5949280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657" y="5445224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4004721" y="531989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>
            <a:stCxn id="25" idx="2"/>
            <a:endCxn id="26" idx="0"/>
          </p:cNvCxnSpPr>
          <p:nvPr/>
        </p:nvCxnSpPr>
        <p:spPr>
          <a:xfrm flipH="1">
            <a:off x="2984777" y="2107212"/>
            <a:ext cx="11289" cy="10819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6" idx="2"/>
            <a:endCxn id="29" idx="0"/>
          </p:cNvCxnSpPr>
          <p:nvPr/>
        </p:nvCxnSpPr>
        <p:spPr>
          <a:xfrm flipH="1">
            <a:off x="1374705" y="3621162"/>
            <a:ext cx="1610072" cy="18240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6" idx="2"/>
            <a:endCxn id="30" idx="0"/>
          </p:cNvCxnSpPr>
          <p:nvPr/>
        </p:nvCxnSpPr>
        <p:spPr>
          <a:xfrm>
            <a:off x="2984777" y="3621162"/>
            <a:ext cx="1524000" cy="16987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4004721" y="5766048"/>
            <a:ext cx="504056" cy="10919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endCxn id="28" idx="0"/>
          </p:cNvCxnSpPr>
          <p:nvPr/>
        </p:nvCxnSpPr>
        <p:spPr>
          <a:xfrm>
            <a:off x="4508777" y="5766048"/>
            <a:ext cx="610344" cy="18323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3275820" y="2204830"/>
            <a:ext cx="0" cy="648090"/>
          </a:xfrm>
          <a:prstGeom prst="straightConnector1">
            <a:avLst/>
          </a:prstGeom>
          <a:solidFill>
            <a:schemeClr val="bg1"/>
          </a:solidFill>
          <a:ln w="762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491850" y="2276840"/>
            <a:ext cx="239360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 smtClean="0">
                <a:solidFill>
                  <a:srgbClr val="1E58FF"/>
                </a:solidFill>
              </a:rPr>
              <a:t>NSI_Reservation.cf</a:t>
            </a:r>
            <a:endParaRPr kumimoji="1" lang="ja-JP" altLang="en-US" sz="2000" dirty="0">
              <a:solidFill>
                <a:srgbClr val="1E58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Modify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1412720"/>
            <a:ext cx="8435400" cy="4713443"/>
          </a:xfrm>
        </p:spPr>
        <p:txBody>
          <a:bodyPr/>
          <a:lstStyle/>
          <a:p>
            <a:r>
              <a:rPr kumimoji="1" lang="en-US" altLang="ja-JP" sz="2800" dirty="0" smtClean="0"/>
              <a:t>Modify operations modify reservation</a:t>
            </a:r>
          </a:p>
          <a:p>
            <a:r>
              <a:rPr kumimoji="1" lang="en-US" altLang="ja-JP" sz="2800" dirty="0" smtClean="0"/>
              <a:t>Currently, following two changes are supported</a:t>
            </a:r>
          </a:p>
          <a:p>
            <a:pPr lvl="1"/>
            <a:r>
              <a:rPr kumimoji="1" lang="en-US" altLang="ja-JP" sz="2400" dirty="0" smtClean="0"/>
              <a:t>Change end time of a reservation</a:t>
            </a:r>
          </a:p>
          <a:p>
            <a:pPr lvl="1"/>
            <a:r>
              <a:rPr kumimoji="1" lang="en-US" altLang="ja-JP" sz="2400" dirty="0" smtClean="0"/>
              <a:t>Change bandwidth</a:t>
            </a:r>
          </a:p>
          <a:p>
            <a:r>
              <a:rPr kumimoji="1" lang="en-US" altLang="ja-JP" sz="2800" dirty="0" smtClean="0"/>
              <a:t>Modify is a 2-phase operation</a:t>
            </a:r>
          </a:p>
          <a:p>
            <a:pPr lvl="1"/>
            <a:r>
              <a:rPr kumimoji="1" lang="en-US" altLang="ja-JP" sz="2400" dirty="0" smtClean="0"/>
              <a:t>1: check availability (</a:t>
            </a:r>
            <a:r>
              <a:rPr kumimoji="1" lang="en-US" altLang="ja-JP" sz="2400" dirty="0" err="1" smtClean="0"/>
              <a:t>ModifyCheck.rq</a:t>
            </a:r>
            <a:r>
              <a:rPr kumimoji="1" lang="en-US" altLang="ja-JP" sz="2400" dirty="0" smtClean="0"/>
              <a:t>)</a:t>
            </a:r>
          </a:p>
          <a:p>
            <a:pPr lvl="2"/>
            <a:r>
              <a:rPr kumimoji="1" lang="en-US" altLang="ja-JP" sz="2000" dirty="0" smtClean="0"/>
              <a:t>Note: resources are held </a:t>
            </a:r>
          </a:p>
          <a:p>
            <a:pPr lvl="1"/>
            <a:r>
              <a:rPr kumimoji="1" lang="en-US" altLang="ja-JP" sz="2400" dirty="0" smtClean="0"/>
              <a:t>2: Commit (</a:t>
            </a:r>
            <a:r>
              <a:rPr kumimoji="1" lang="en-US" altLang="ja-JP" sz="2400" dirty="0" err="1" smtClean="0"/>
              <a:t>Modify.rq</a:t>
            </a:r>
            <a:r>
              <a:rPr kumimoji="1" lang="en-US" altLang="ja-JP" sz="2400" dirty="0" smtClean="0"/>
              <a:t>) or Abort (</a:t>
            </a:r>
            <a:r>
              <a:rPr kumimoji="1" lang="en-US" altLang="ja-JP" sz="2400" dirty="0" err="1" smtClean="0"/>
              <a:t>ModifyCancel.rq</a:t>
            </a:r>
            <a:r>
              <a:rPr kumimoji="1" lang="en-US" altLang="ja-JP" sz="2400" dirty="0" smtClean="0"/>
              <a:t>)</a:t>
            </a:r>
          </a:p>
          <a:p>
            <a:r>
              <a:rPr kumimoji="1" lang="en-US" altLang="ja-JP" sz="2800" dirty="0" smtClean="0"/>
              <a:t>When committed, the reservation is updated</a:t>
            </a:r>
          </a:p>
          <a:p>
            <a:pPr lvl="1"/>
            <a:r>
              <a:rPr kumimoji="1" lang="en-US" altLang="ja-JP" sz="2400" dirty="0" smtClean="0"/>
              <a:t>Reservation has a version number, and the version number is updated when committed (uniformly increasing)</a:t>
            </a:r>
            <a:endParaRPr kumimoji="1" lang="ja-JP" altLang="en-US" sz="2400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25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4359"/>
          <p:cNvSpPr txBox="1">
            <a:spLocks/>
          </p:cNvSpPr>
          <p:nvPr/>
        </p:nvSpPr>
        <p:spPr>
          <a:xfrm>
            <a:off x="943897" y="0"/>
            <a:ext cx="8200103" cy="5798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latin typeface="Arial"/>
                <a:ea typeface="+mj-ea"/>
                <a:cs typeface="Arial"/>
              </a:rPr>
              <a:t>RSM transition: Modify success and commit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CC60-3DD3-AE49-BAB4-19F5E93B8770}" type="slidenum">
              <a:rPr lang="ja-JP" altLang="en-US" smtClean="0"/>
              <a:pPr/>
              <a:t>26</a:t>
            </a:fld>
            <a:endParaRPr lang="ja-JP" altLang="en-US"/>
          </a:p>
        </p:txBody>
      </p:sp>
      <p:cxnSp>
        <p:nvCxnSpPr>
          <p:cNvPr id="39" name="直線矢印コネクタ 38"/>
          <p:cNvCxnSpPr>
            <a:stCxn id="40" idx="4"/>
            <a:endCxn id="76" idx="0"/>
          </p:cNvCxnSpPr>
          <p:nvPr/>
        </p:nvCxnSpPr>
        <p:spPr>
          <a:xfrm rot="5400000">
            <a:off x="154681" y="1554176"/>
            <a:ext cx="122580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/>
          <p:nvPr/>
        </p:nvSpPr>
        <p:spPr>
          <a:xfrm>
            <a:off x="407582" y="221275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56" name="円/楕円 149"/>
          <p:cNvSpPr/>
          <p:nvPr/>
        </p:nvSpPr>
        <p:spPr>
          <a:xfrm>
            <a:off x="2624762" y="1091089"/>
            <a:ext cx="720000" cy="72000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78" name="表 43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4111646164"/>
              </p:ext>
            </p:extLst>
          </p:nvPr>
        </p:nvGraphicFramePr>
        <p:xfrm>
          <a:off x="292292" y="1107678"/>
          <a:ext cx="904058" cy="396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058"/>
              </a:tblGrid>
              <a:tr h="30895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32" name="直線矢印コネクタ 38"/>
          <p:cNvCxnSpPr>
            <a:stCxn id="76" idx="4"/>
            <a:endCxn id="117" idx="0"/>
          </p:cNvCxnSpPr>
          <p:nvPr/>
        </p:nvCxnSpPr>
        <p:spPr>
          <a:xfrm rot="5400000">
            <a:off x="301913" y="3352747"/>
            <a:ext cx="931339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/楕円 149"/>
          <p:cNvSpPr/>
          <p:nvPr/>
        </p:nvSpPr>
        <p:spPr>
          <a:xfrm>
            <a:off x="407582" y="216707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15" name="表 4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214039339"/>
              </p:ext>
            </p:extLst>
          </p:nvPr>
        </p:nvGraphicFramePr>
        <p:xfrm>
          <a:off x="227795" y="3157167"/>
          <a:ext cx="105138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381"/>
              </a:tblGrid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17" name="円/楕円 149"/>
          <p:cNvSpPr/>
          <p:nvPr/>
        </p:nvSpPr>
        <p:spPr>
          <a:xfrm>
            <a:off x="407582" y="381841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Failed</a:t>
            </a:r>
          </a:p>
        </p:txBody>
      </p:sp>
      <p:cxnSp>
        <p:nvCxnSpPr>
          <p:cNvPr id="83" name="直線矢印コネクタ 2"/>
          <p:cNvCxnSpPr>
            <a:stCxn id="85" idx="6"/>
            <a:endCxn id="84" idx="2"/>
          </p:cNvCxnSpPr>
          <p:nvPr/>
        </p:nvCxnSpPr>
        <p:spPr>
          <a:xfrm flipV="1">
            <a:off x="3344762" y="2813605"/>
            <a:ext cx="2007719" cy="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/楕円 149"/>
          <p:cNvSpPr/>
          <p:nvPr/>
        </p:nvSpPr>
        <p:spPr>
          <a:xfrm>
            <a:off x="5352481" y="24536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Checked</a:t>
            </a:r>
          </a:p>
        </p:txBody>
      </p:sp>
      <p:sp>
        <p:nvSpPr>
          <p:cNvPr id="85" name="円/楕円 149"/>
          <p:cNvSpPr/>
          <p:nvPr/>
        </p:nvSpPr>
        <p:spPr>
          <a:xfrm>
            <a:off x="2624762" y="245390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Checking</a:t>
            </a:r>
          </a:p>
        </p:txBody>
      </p:sp>
      <p:cxnSp>
        <p:nvCxnSpPr>
          <p:cNvPr id="94" name="直線矢印コネクタ 20"/>
          <p:cNvCxnSpPr>
            <a:stCxn id="42" idx="0"/>
            <a:endCxn id="85" idx="4"/>
          </p:cNvCxnSpPr>
          <p:nvPr/>
        </p:nvCxnSpPr>
        <p:spPr>
          <a:xfrm flipV="1">
            <a:off x="2984762" y="3173908"/>
            <a:ext cx="0" cy="64281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149"/>
          <p:cNvSpPr/>
          <p:nvPr/>
        </p:nvSpPr>
        <p:spPr>
          <a:xfrm>
            <a:off x="2624762" y="381672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Failed</a:t>
            </a:r>
          </a:p>
        </p:txBody>
      </p:sp>
      <p:cxnSp>
        <p:nvCxnSpPr>
          <p:cNvPr id="66" name="直線矢印コネクタ 20"/>
          <p:cNvCxnSpPr>
            <a:stCxn id="85" idx="0"/>
            <a:endCxn id="56" idx="4"/>
          </p:cNvCxnSpPr>
          <p:nvPr/>
        </p:nvCxnSpPr>
        <p:spPr>
          <a:xfrm flipV="1">
            <a:off x="2984762" y="1811089"/>
            <a:ext cx="0" cy="6428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2"/>
          <p:cNvCxnSpPr>
            <a:stCxn id="84" idx="0"/>
          </p:cNvCxnSpPr>
          <p:nvPr/>
        </p:nvCxnSpPr>
        <p:spPr>
          <a:xfrm flipH="1" flipV="1">
            <a:off x="5709503" y="1811089"/>
            <a:ext cx="2978" cy="642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2"/>
          <p:cNvCxnSpPr>
            <a:endCxn id="56" idx="6"/>
          </p:cNvCxnSpPr>
          <p:nvPr/>
        </p:nvCxnSpPr>
        <p:spPr>
          <a:xfrm flipH="1">
            <a:off x="3344762" y="1451089"/>
            <a:ext cx="20047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80891355"/>
              </p:ext>
            </p:extLst>
          </p:nvPr>
        </p:nvGraphicFramePr>
        <p:xfrm>
          <a:off x="2547369" y="3236501"/>
          <a:ext cx="843084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084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mdfychk.fl</a:t>
                      </a:r>
                      <a:endParaRPr kumimoji="1" lang="en-US" altLang="ja-JP" sz="800" dirty="0" smtClean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31" name="直線矢印コネクタ 2"/>
          <p:cNvCxnSpPr>
            <a:stCxn id="76" idx="6"/>
            <a:endCxn id="56" idx="2"/>
          </p:cNvCxnSpPr>
          <p:nvPr/>
        </p:nvCxnSpPr>
        <p:spPr>
          <a:xfrm flipV="1">
            <a:off x="1127582" y="1451089"/>
            <a:ext cx="1497180" cy="10759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表 4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796449580"/>
              </p:ext>
            </p:extLst>
          </p:nvPr>
        </p:nvGraphicFramePr>
        <p:xfrm>
          <a:off x="1210548" y="2007997"/>
          <a:ext cx="629541" cy="404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541"/>
              </a:tblGrid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82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0" name="円/楕円 63"/>
          <p:cNvSpPr/>
          <p:nvPr/>
        </p:nvSpPr>
        <p:spPr>
          <a:xfrm>
            <a:off x="5365279" y="1114239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59" name="曲線コネクタ 46"/>
          <p:cNvCxnSpPr>
            <a:stCxn id="84" idx="4"/>
            <a:endCxn id="42" idx="6"/>
          </p:cNvCxnSpPr>
          <p:nvPr/>
        </p:nvCxnSpPr>
        <p:spPr>
          <a:xfrm rot="5400000">
            <a:off x="4027062" y="2491306"/>
            <a:ext cx="1003121" cy="2367719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751667" y="4639745"/>
            <a:ext cx="3299199" cy="19871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998442" y="5096945"/>
            <a:ext cx="30293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Transitional States</a:t>
            </a:r>
          </a:p>
          <a:p>
            <a:pPr algn="l"/>
            <a:r>
              <a:rPr lang="en-US" sz="1000" i="1" dirty="0" smtClean="0"/>
              <a:t>NB: Requests* received in this state is queued and processed only when it transitions to a Stable State.  *NB: Exceptions are </a:t>
            </a:r>
            <a:r>
              <a:rPr lang="en-US" sz="1000" i="1" dirty="0" err="1" smtClean="0"/>
              <a:t>term.rq</a:t>
            </a:r>
            <a:r>
              <a:rPr lang="en-US" sz="1000" i="1" dirty="0" smtClean="0"/>
              <a:t> and unexpected messages (e.g. illegal sequence)</a:t>
            </a:r>
            <a:endParaRPr lang="en-US" sz="1000" i="1" dirty="0"/>
          </a:p>
        </p:txBody>
      </p:sp>
      <p:sp>
        <p:nvSpPr>
          <p:cNvPr id="65" name="円/楕円 149"/>
          <p:cNvSpPr/>
          <p:nvPr/>
        </p:nvSpPr>
        <p:spPr>
          <a:xfrm>
            <a:off x="5836057" y="5149809"/>
            <a:ext cx="186600" cy="186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7" name="円/楕円 96"/>
          <p:cNvSpPr/>
          <p:nvPr/>
        </p:nvSpPr>
        <p:spPr>
          <a:xfrm>
            <a:off x="5836057" y="4768809"/>
            <a:ext cx="186600" cy="1866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88457" y="4715945"/>
            <a:ext cx="94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Initial State</a:t>
            </a:r>
            <a:endParaRPr lang="en-US" sz="1200" dirty="0"/>
          </a:p>
        </p:txBody>
      </p:sp>
      <p:sp>
        <p:nvSpPr>
          <p:cNvPr id="69" name="円/楕円 154"/>
          <p:cNvSpPr/>
          <p:nvPr/>
        </p:nvSpPr>
        <p:spPr>
          <a:xfrm>
            <a:off x="5836057" y="5988009"/>
            <a:ext cx="186600" cy="18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76834" y="5926505"/>
            <a:ext cx="110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Stable States</a:t>
            </a:r>
            <a:endParaRPr lang="en-US" sz="1200" dirty="0"/>
          </a:p>
        </p:txBody>
      </p:sp>
      <p:sp>
        <p:nvSpPr>
          <p:cNvPr id="71" name="Slide Number Placeholder 8"/>
          <p:cNvSpPr txBox="1">
            <a:spLocks/>
          </p:cNvSpPr>
          <p:nvPr/>
        </p:nvSpPr>
        <p:spPr>
          <a:xfrm>
            <a:off x="586297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21B073-6666-854C-8743-0370E2E4A5F8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pitchFamily="1" charset="-128"/>
                <a:cs typeface="ＭＳ Ｐゴシック" pitchFamily="1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77" name="円/楕円 149"/>
          <p:cNvSpPr/>
          <p:nvPr/>
        </p:nvSpPr>
        <p:spPr>
          <a:xfrm>
            <a:off x="5834980" y="6335714"/>
            <a:ext cx="186600" cy="186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987380" y="6282850"/>
            <a:ext cx="920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Final State</a:t>
            </a:r>
            <a:endParaRPr lang="en-US" sz="1200" dirty="0"/>
          </a:p>
        </p:txBody>
      </p:sp>
      <p:graphicFrame>
        <p:nvGraphicFramePr>
          <p:cNvPr id="82" name="表 17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39307186"/>
              </p:ext>
            </p:extLst>
          </p:nvPr>
        </p:nvGraphicFramePr>
        <p:xfrm>
          <a:off x="4009138" y="3675456"/>
          <a:ext cx="112347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470"/>
              </a:tblGrid>
              <a:tr h="1158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modify_timeout</a:t>
                      </a: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kumimoji="1" lang="ja-JP" altLang="en-US" sz="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modifyTimeout.nt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92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89" name="四角形吹き出し 71"/>
          <p:cNvSpPr/>
          <p:nvPr/>
        </p:nvSpPr>
        <p:spPr>
          <a:xfrm>
            <a:off x="6591891" y="3762659"/>
            <a:ext cx="1620342" cy="704654"/>
          </a:xfrm>
          <a:prstGeom prst="wedgeRectCallout">
            <a:avLst>
              <a:gd name="adj1" fmla="val -139466"/>
              <a:gd name="adj2" fmla="val -20861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1000" dirty="0" smtClean="0">
                <a:solidFill>
                  <a:schemeClr val="tx1"/>
                </a:solidFill>
              </a:rPr>
              <a:t>Modify timeout transitions back to Reserved.  (This transition will only happen in 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uPA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直線矢印コネクタ 60"/>
          <p:cNvCxnSpPr>
            <a:endCxn id="74" idx="6"/>
          </p:cNvCxnSpPr>
          <p:nvPr/>
        </p:nvCxnSpPr>
        <p:spPr>
          <a:xfrm rot="10800000">
            <a:off x="3301101" y="5287811"/>
            <a:ext cx="118953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円/楕円 16"/>
          <p:cNvSpPr/>
          <p:nvPr/>
        </p:nvSpPr>
        <p:spPr>
          <a:xfrm>
            <a:off x="2581101" y="4927811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Canceling</a:t>
            </a:r>
          </a:p>
        </p:txBody>
      </p:sp>
      <p:cxnSp>
        <p:nvCxnSpPr>
          <p:cNvPr id="75" name="直線矢印コネクタ 100"/>
          <p:cNvCxnSpPr>
            <a:stCxn id="74" idx="2"/>
          </p:cNvCxnSpPr>
          <p:nvPr/>
        </p:nvCxnSpPr>
        <p:spPr>
          <a:xfrm rot="10800000">
            <a:off x="1400205" y="5287811"/>
            <a:ext cx="118089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円/楕円 80"/>
          <p:cNvSpPr/>
          <p:nvPr/>
        </p:nvSpPr>
        <p:spPr>
          <a:xfrm>
            <a:off x="4496433" y="4926875"/>
            <a:ext cx="720000" cy="72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*1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86" name="円/楕円 149"/>
          <p:cNvSpPr/>
          <p:nvPr/>
        </p:nvSpPr>
        <p:spPr>
          <a:xfrm>
            <a:off x="688717" y="491237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06" name="表 105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549928280"/>
              </p:ext>
            </p:extLst>
          </p:nvPr>
        </p:nvGraphicFramePr>
        <p:xfrm>
          <a:off x="3487012" y="5093814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表 10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528860783"/>
              </p:ext>
            </p:extLst>
          </p:nvPr>
        </p:nvGraphicFramePr>
        <p:xfrm>
          <a:off x="1597843" y="5040516"/>
          <a:ext cx="923766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6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&lt;mdfycncl.cf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&lt;mdfycncl.cf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57" name="テキスト ボックス 56"/>
          <p:cNvSpPr txBox="1"/>
          <p:nvPr/>
        </p:nvSpPr>
        <p:spPr>
          <a:xfrm>
            <a:off x="6452422" y="1828799"/>
            <a:ext cx="2066591" cy="1238491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266700" indent="-266700" algn="l"/>
            <a:r>
              <a:rPr kumimoji="1" lang="en-US" altLang="ja-JP" sz="1600" dirty="0" smtClean="0"/>
              <a:t>*1:Modify Checking, Modify Checked, Modify Failed, Modifying and Reserved</a:t>
            </a:r>
            <a:endParaRPr kumimoji="1" lang="ja-JP" altLang="en-US" sz="1600" dirty="0"/>
          </a:p>
        </p:txBody>
      </p:sp>
      <p:cxnSp>
        <p:nvCxnSpPr>
          <p:cNvPr id="49" name="直線矢印コネクタ 20"/>
          <p:cNvCxnSpPr>
            <a:stCxn id="85" idx="0"/>
          </p:cNvCxnSpPr>
          <p:nvPr/>
        </p:nvCxnSpPr>
        <p:spPr>
          <a:xfrm flipV="1">
            <a:off x="2984762" y="1772771"/>
            <a:ext cx="3018" cy="681137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0"/>
          <p:cNvCxnSpPr>
            <a:stCxn id="84" idx="2"/>
            <a:endCxn id="85" idx="6"/>
          </p:cNvCxnSpPr>
          <p:nvPr/>
        </p:nvCxnSpPr>
        <p:spPr>
          <a:xfrm flipH="1">
            <a:off x="3344762" y="2813605"/>
            <a:ext cx="2007719" cy="303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20"/>
          <p:cNvCxnSpPr>
            <a:stCxn id="140" idx="4"/>
          </p:cNvCxnSpPr>
          <p:nvPr/>
        </p:nvCxnSpPr>
        <p:spPr>
          <a:xfrm flipH="1">
            <a:off x="5724160" y="1834239"/>
            <a:ext cx="1119" cy="586621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20"/>
          <p:cNvCxnSpPr>
            <a:stCxn id="56" idx="6"/>
            <a:endCxn id="140" idx="2"/>
          </p:cNvCxnSpPr>
          <p:nvPr/>
        </p:nvCxnSpPr>
        <p:spPr>
          <a:xfrm>
            <a:off x="3344762" y="1451089"/>
            <a:ext cx="2020517" cy="2315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5" name="表 14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412363509"/>
              </p:ext>
            </p:extLst>
          </p:nvPr>
        </p:nvGraphicFramePr>
        <p:xfrm>
          <a:off x="3905709" y="2572630"/>
          <a:ext cx="808168" cy="438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68"/>
              </a:tblGrid>
              <a:tr h="1310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&lt;mdfychk.cf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&lt;mdfychk.cf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表 14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961104123"/>
              </p:ext>
            </p:extLst>
          </p:nvPr>
        </p:nvGraphicFramePr>
        <p:xfrm>
          <a:off x="4000023" y="1239639"/>
          <a:ext cx="808518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518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&lt;modify.cf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&lt;modify.cf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表 9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293353848"/>
              </p:ext>
            </p:extLst>
          </p:nvPr>
        </p:nvGraphicFramePr>
        <p:xfrm>
          <a:off x="2673051" y="1884903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4116749739"/>
              </p:ext>
            </p:extLst>
          </p:nvPr>
        </p:nvGraphicFramePr>
        <p:xfrm>
          <a:off x="5362658" y="1903952"/>
          <a:ext cx="720616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616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8242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4359"/>
          <p:cNvSpPr txBox="1">
            <a:spLocks/>
          </p:cNvSpPr>
          <p:nvPr/>
        </p:nvSpPr>
        <p:spPr>
          <a:xfrm>
            <a:off x="943896" y="0"/>
            <a:ext cx="8200103" cy="5798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/>
                <a:ea typeface="+mj-ea"/>
                <a:cs typeface="Arial"/>
              </a:rPr>
              <a:t>RSM transition: Modify success and abort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CC60-3DD3-AE49-BAB4-19F5E93B8770}" type="slidenum">
              <a:rPr lang="ja-JP" altLang="en-US" smtClean="0"/>
              <a:pPr/>
              <a:t>27</a:t>
            </a:fld>
            <a:endParaRPr lang="ja-JP" altLang="en-US"/>
          </a:p>
        </p:txBody>
      </p:sp>
      <p:cxnSp>
        <p:nvCxnSpPr>
          <p:cNvPr id="39" name="直線矢印コネクタ 38"/>
          <p:cNvCxnSpPr>
            <a:stCxn id="40" idx="4"/>
            <a:endCxn id="76" idx="0"/>
          </p:cNvCxnSpPr>
          <p:nvPr/>
        </p:nvCxnSpPr>
        <p:spPr>
          <a:xfrm rot="5400000">
            <a:off x="154681" y="1554176"/>
            <a:ext cx="122580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/>
          <p:nvPr/>
        </p:nvSpPr>
        <p:spPr>
          <a:xfrm>
            <a:off x="407582" y="221275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56" name="円/楕円 149"/>
          <p:cNvSpPr/>
          <p:nvPr/>
        </p:nvSpPr>
        <p:spPr>
          <a:xfrm>
            <a:off x="2624762" y="1091089"/>
            <a:ext cx="720000" cy="72000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78" name="表 43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4111646164"/>
              </p:ext>
            </p:extLst>
          </p:nvPr>
        </p:nvGraphicFramePr>
        <p:xfrm>
          <a:off x="292292" y="1107678"/>
          <a:ext cx="904058" cy="396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058"/>
              </a:tblGrid>
              <a:tr h="30895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32" name="直線矢印コネクタ 38"/>
          <p:cNvCxnSpPr>
            <a:stCxn id="76" idx="4"/>
            <a:endCxn id="117" idx="0"/>
          </p:cNvCxnSpPr>
          <p:nvPr/>
        </p:nvCxnSpPr>
        <p:spPr>
          <a:xfrm rot="5400000">
            <a:off x="301913" y="3352747"/>
            <a:ext cx="931339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/楕円 149"/>
          <p:cNvSpPr/>
          <p:nvPr/>
        </p:nvSpPr>
        <p:spPr>
          <a:xfrm>
            <a:off x="407582" y="216707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15" name="表 4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214039339"/>
              </p:ext>
            </p:extLst>
          </p:nvPr>
        </p:nvGraphicFramePr>
        <p:xfrm>
          <a:off x="227795" y="3157167"/>
          <a:ext cx="105138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381"/>
              </a:tblGrid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17" name="円/楕円 149"/>
          <p:cNvSpPr/>
          <p:nvPr/>
        </p:nvSpPr>
        <p:spPr>
          <a:xfrm>
            <a:off x="407582" y="381841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Failed</a:t>
            </a:r>
          </a:p>
        </p:txBody>
      </p:sp>
      <p:cxnSp>
        <p:nvCxnSpPr>
          <p:cNvPr id="83" name="直線矢印コネクタ 2"/>
          <p:cNvCxnSpPr>
            <a:stCxn id="85" idx="6"/>
            <a:endCxn id="84" idx="2"/>
          </p:cNvCxnSpPr>
          <p:nvPr/>
        </p:nvCxnSpPr>
        <p:spPr>
          <a:xfrm flipV="1">
            <a:off x="3344762" y="2813605"/>
            <a:ext cx="2007719" cy="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/楕円 149"/>
          <p:cNvSpPr/>
          <p:nvPr/>
        </p:nvSpPr>
        <p:spPr>
          <a:xfrm>
            <a:off x="5352481" y="24536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Checked</a:t>
            </a:r>
          </a:p>
        </p:txBody>
      </p:sp>
      <p:sp>
        <p:nvSpPr>
          <p:cNvPr id="85" name="円/楕円 149"/>
          <p:cNvSpPr/>
          <p:nvPr/>
        </p:nvSpPr>
        <p:spPr>
          <a:xfrm>
            <a:off x="2624762" y="245390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Checking</a:t>
            </a:r>
          </a:p>
        </p:txBody>
      </p:sp>
      <p:cxnSp>
        <p:nvCxnSpPr>
          <p:cNvPr id="94" name="直線矢印コネクタ 20"/>
          <p:cNvCxnSpPr>
            <a:stCxn id="42" idx="0"/>
            <a:endCxn id="85" idx="4"/>
          </p:cNvCxnSpPr>
          <p:nvPr/>
        </p:nvCxnSpPr>
        <p:spPr>
          <a:xfrm flipV="1">
            <a:off x="2984762" y="3173908"/>
            <a:ext cx="0" cy="64281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149"/>
          <p:cNvSpPr/>
          <p:nvPr/>
        </p:nvSpPr>
        <p:spPr>
          <a:xfrm>
            <a:off x="2624762" y="381672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Failed</a:t>
            </a:r>
          </a:p>
        </p:txBody>
      </p:sp>
      <p:cxnSp>
        <p:nvCxnSpPr>
          <p:cNvPr id="66" name="直線矢印コネクタ 20"/>
          <p:cNvCxnSpPr>
            <a:stCxn id="85" idx="0"/>
            <a:endCxn id="56" idx="4"/>
          </p:cNvCxnSpPr>
          <p:nvPr/>
        </p:nvCxnSpPr>
        <p:spPr>
          <a:xfrm flipV="1">
            <a:off x="2984762" y="1811089"/>
            <a:ext cx="0" cy="6428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2"/>
          <p:cNvCxnSpPr/>
          <p:nvPr/>
        </p:nvCxnSpPr>
        <p:spPr>
          <a:xfrm flipH="1" flipV="1">
            <a:off x="5724160" y="1844780"/>
            <a:ext cx="2978" cy="642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2"/>
          <p:cNvCxnSpPr>
            <a:endCxn id="56" idx="6"/>
          </p:cNvCxnSpPr>
          <p:nvPr/>
        </p:nvCxnSpPr>
        <p:spPr>
          <a:xfrm flipH="1">
            <a:off x="3344762" y="1451089"/>
            <a:ext cx="20047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80891355"/>
              </p:ext>
            </p:extLst>
          </p:nvPr>
        </p:nvGraphicFramePr>
        <p:xfrm>
          <a:off x="2547369" y="3236501"/>
          <a:ext cx="843084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084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mdfychk.fl</a:t>
                      </a:r>
                      <a:endParaRPr kumimoji="1" lang="en-US" altLang="ja-JP" sz="800" dirty="0" smtClean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31" name="直線矢印コネクタ 2"/>
          <p:cNvCxnSpPr>
            <a:stCxn id="76" idx="6"/>
            <a:endCxn id="56" idx="2"/>
          </p:cNvCxnSpPr>
          <p:nvPr/>
        </p:nvCxnSpPr>
        <p:spPr>
          <a:xfrm flipV="1">
            <a:off x="1127582" y="1451089"/>
            <a:ext cx="1497180" cy="10759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表 4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796449580"/>
              </p:ext>
            </p:extLst>
          </p:nvPr>
        </p:nvGraphicFramePr>
        <p:xfrm>
          <a:off x="1210548" y="2007997"/>
          <a:ext cx="629541" cy="404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541"/>
              </a:tblGrid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82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0" name="円/楕円 63"/>
          <p:cNvSpPr/>
          <p:nvPr/>
        </p:nvSpPr>
        <p:spPr>
          <a:xfrm>
            <a:off x="5365279" y="1114239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59" name="曲線コネクタ 46"/>
          <p:cNvCxnSpPr>
            <a:stCxn id="84" idx="4"/>
            <a:endCxn id="42" idx="6"/>
          </p:cNvCxnSpPr>
          <p:nvPr/>
        </p:nvCxnSpPr>
        <p:spPr>
          <a:xfrm rot="5400000">
            <a:off x="4027062" y="2491306"/>
            <a:ext cx="1003121" cy="2367719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751667" y="4639745"/>
            <a:ext cx="3299199" cy="19871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998442" y="5096945"/>
            <a:ext cx="30293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Transitional States</a:t>
            </a:r>
          </a:p>
          <a:p>
            <a:pPr algn="l"/>
            <a:r>
              <a:rPr lang="en-US" sz="1000" i="1" dirty="0" smtClean="0"/>
              <a:t>NB: Requests* received in this state is queued and processed only when it transitions to a Stable State.  *NB: Exceptions are </a:t>
            </a:r>
            <a:r>
              <a:rPr lang="en-US" sz="1000" i="1" dirty="0" err="1" smtClean="0"/>
              <a:t>term.rq</a:t>
            </a:r>
            <a:r>
              <a:rPr lang="en-US" sz="1000" i="1" dirty="0" smtClean="0"/>
              <a:t> and unexpected messages (e.g. illegal sequence)</a:t>
            </a:r>
            <a:endParaRPr lang="en-US" sz="1000" i="1" dirty="0"/>
          </a:p>
        </p:txBody>
      </p:sp>
      <p:sp>
        <p:nvSpPr>
          <p:cNvPr id="65" name="円/楕円 149"/>
          <p:cNvSpPr/>
          <p:nvPr/>
        </p:nvSpPr>
        <p:spPr>
          <a:xfrm>
            <a:off x="5836057" y="5149809"/>
            <a:ext cx="186600" cy="186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7" name="円/楕円 96"/>
          <p:cNvSpPr/>
          <p:nvPr/>
        </p:nvSpPr>
        <p:spPr>
          <a:xfrm>
            <a:off x="5836057" y="4768809"/>
            <a:ext cx="186600" cy="1866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88457" y="4715945"/>
            <a:ext cx="94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Initial State</a:t>
            </a:r>
            <a:endParaRPr lang="en-US" sz="1200" dirty="0"/>
          </a:p>
        </p:txBody>
      </p:sp>
      <p:sp>
        <p:nvSpPr>
          <p:cNvPr id="69" name="円/楕円 154"/>
          <p:cNvSpPr/>
          <p:nvPr/>
        </p:nvSpPr>
        <p:spPr>
          <a:xfrm>
            <a:off x="5836057" y="5988009"/>
            <a:ext cx="186600" cy="18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76834" y="5926505"/>
            <a:ext cx="110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Stable States</a:t>
            </a:r>
            <a:endParaRPr lang="en-US" sz="1200" dirty="0"/>
          </a:p>
        </p:txBody>
      </p:sp>
      <p:sp>
        <p:nvSpPr>
          <p:cNvPr id="71" name="Slide Number Placeholder 8"/>
          <p:cNvSpPr txBox="1">
            <a:spLocks/>
          </p:cNvSpPr>
          <p:nvPr/>
        </p:nvSpPr>
        <p:spPr>
          <a:xfrm>
            <a:off x="586297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21B073-6666-854C-8743-0370E2E4A5F8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pitchFamily="1" charset="-128"/>
                <a:cs typeface="ＭＳ Ｐゴシック" pitchFamily="1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77" name="円/楕円 149"/>
          <p:cNvSpPr/>
          <p:nvPr/>
        </p:nvSpPr>
        <p:spPr>
          <a:xfrm>
            <a:off x="5834980" y="6335714"/>
            <a:ext cx="186600" cy="186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987380" y="6282850"/>
            <a:ext cx="920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Final State</a:t>
            </a:r>
            <a:endParaRPr lang="en-US" sz="1200" dirty="0"/>
          </a:p>
        </p:txBody>
      </p:sp>
      <p:sp>
        <p:nvSpPr>
          <p:cNvPr id="89" name="四角形吹き出し 71"/>
          <p:cNvSpPr/>
          <p:nvPr/>
        </p:nvSpPr>
        <p:spPr>
          <a:xfrm>
            <a:off x="6591891" y="3762659"/>
            <a:ext cx="1620342" cy="704654"/>
          </a:xfrm>
          <a:prstGeom prst="wedgeRectCallout">
            <a:avLst>
              <a:gd name="adj1" fmla="val -139466"/>
              <a:gd name="adj2" fmla="val -20861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1000" dirty="0" smtClean="0">
                <a:solidFill>
                  <a:schemeClr val="tx1"/>
                </a:solidFill>
              </a:rPr>
              <a:t>Modify timeout transitions back to Reserved.  (This transition will only happen in 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uPA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直線矢印コネクタ 60"/>
          <p:cNvCxnSpPr>
            <a:endCxn id="74" idx="6"/>
          </p:cNvCxnSpPr>
          <p:nvPr/>
        </p:nvCxnSpPr>
        <p:spPr>
          <a:xfrm rot="10800000">
            <a:off x="3301101" y="5287811"/>
            <a:ext cx="118953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円/楕円 16"/>
          <p:cNvSpPr/>
          <p:nvPr/>
        </p:nvSpPr>
        <p:spPr>
          <a:xfrm>
            <a:off x="2581101" y="4927811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Canceling</a:t>
            </a:r>
          </a:p>
        </p:txBody>
      </p:sp>
      <p:cxnSp>
        <p:nvCxnSpPr>
          <p:cNvPr id="75" name="直線矢印コネクタ 100"/>
          <p:cNvCxnSpPr>
            <a:stCxn id="74" idx="2"/>
          </p:cNvCxnSpPr>
          <p:nvPr/>
        </p:nvCxnSpPr>
        <p:spPr>
          <a:xfrm rot="10800000">
            <a:off x="1400205" y="5287811"/>
            <a:ext cx="118089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円/楕円 80"/>
          <p:cNvSpPr/>
          <p:nvPr/>
        </p:nvSpPr>
        <p:spPr>
          <a:xfrm>
            <a:off x="4496433" y="4926875"/>
            <a:ext cx="720000" cy="72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*1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86" name="円/楕円 149"/>
          <p:cNvSpPr/>
          <p:nvPr/>
        </p:nvSpPr>
        <p:spPr>
          <a:xfrm>
            <a:off x="688717" y="491237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06" name="表 105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549928280"/>
              </p:ext>
            </p:extLst>
          </p:nvPr>
        </p:nvGraphicFramePr>
        <p:xfrm>
          <a:off x="3487012" y="5093814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57" name="テキスト ボックス 56"/>
          <p:cNvSpPr txBox="1"/>
          <p:nvPr/>
        </p:nvSpPr>
        <p:spPr>
          <a:xfrm>
            <a:off x="6452422" y="1828799"/>
            <a:ext cx="2066591" cy="1238491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266700" indent="-266700" algn="l"/>
            <a:r>
              <a:rPr kumimoji="1" lang="en-US" altLang="ja-JP" sz="1600" dirty="0" smtClean="0"/>
              <a:t>*1:Modify Checking, Modify Checked, Modify Failed, Modifying and Reserved</a:t>
            </a:r>
            <a:endParaRPr kumimoji="1" lang="ja-JP" altLang="en-US" sz="1600" dirty="0"/>
          </a:p>
        </p:txBody>
      </p:sp>
      <p:cxnSp>
        <p:nvCxnSpPr>
          <p:cNvPr id="49" name="直線矢印コネクタ 20"/>
          <p:cNvCxnSpPr>
            <a:stCxn id="85" idx="0"/>
          </p:cNvCxnSpPr>
          <p:nvPr/>
        </p:nvCxnSpPr>
        <p:spPr>
          <a:xfrm flipV="1">
            <a:off x="2984762" y="1772771"/>
            <a:ext cx="3018" cy="681137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0"/>
          <p:cNvCxnSpPr>
            <a:stCxn id="84" idx="2"/>
            <a:endCxn id="85" idx="6"/>
          </p:cNvCxnSpPr>
          <p:nvPr/>
        </p:nvCxnSpPr>
        <p:spPr>
          <a:xfrm flipH="1">
            <a:off x="3344762" y="2813605"/>
            <a:ext cx="2007719" cy="303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20"/>
          <p:cNvCxnSpPr>
            <a:stCxn id="74" idx="7"/>
            <a:endCxn id="84" idx="3"/>
          </p:cNvCxnSpPr>
          <p:nvPr/>
        </p:nvCxnSpPr>
        <p:spPr>
          <a:xfrm flipV="1">
            <a:off x="3195659" y="3068164"/>
            <a:ext cx="2262264" cy="1965088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20"/>
          <p:cNvCxnSpPr>
            <a:stCxn id="86" idx="6"/>
          </p:cNvCxnSpPr>
          <p:nvPr/>
        </p:nvCxnSpPr>
        <p:spPr>
          <a:xfrm>
            <a:off x="1408717" y="5272378"/>
            <a:ext cx="1147003" cy="28882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5" name="表 14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412363509"/>
              </p:ext>
            </p:extLst>
          </p:nvPr>
        </p:nvGraphicFramePr>
        <p:xfrm>
          <a:off x="3905709" y="2572630"/>
          <a:ext cx="808168" cy="438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68"/>
              </a:tblGrid>
              <a:tr h="1310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&lt;mdfychk.cf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&lt;mdfychk.cf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表 14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961104123"/>
              </p:ext>
            </p:extLst>
          </p:nvPr>
        </p:nvGraphicFramePr>
        <p:xfrm>
          <a:off x="4000023" y="1239639"/>
          <a:ext cx="808518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518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&lt;modify.cf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&lt;modify.cf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表 9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293353848"/>
              </p:ext>
            </p:extLst>
          </p:nvPr>
        </p:nvGraphicFramePr>
        <p:xfrm>
          <a:off x="2673051" y="1884903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4116749739"/>
              </p:ext>
            </p:extLst>
          </p:nvPr>
        </p:nvGraphicFramePr>
        <p:xfrm>
          <a:off x="5362658" y="1903952"/>
          <a:ext cx="720616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616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表 17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39307186"/>
              </p:ext>
            </p:extLst>
          </p:nvPr>
        </p:nvGraphicFramePr>
        <p:xfrm>
          <a:off x="4009138" y="3675456"/>
          <a:ext cx="112347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470"/>
              </a:tblGrid>
              <a:tr h="1158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modify_timeout</a:t>
                      </a: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kumimoji="1" lang="ja-JP" altLang="en-US" sz="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modifyTimeout.nt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92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表 10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528860783"/>
              </p:ext>
            </p:extLst>
          </p:nvPr>
        </p:nvGraphicFramePr>
        <p:xfrm>
          <a:off x="1597843" y="5040516"/>
          <a:ext cx="923766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6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&lt;mdfycncl.cf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&lt;mdfycncl.cf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8242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4359"/>
          <p:cNvSpPr txBox="1">
            <a:spLocks/>
          </p:cNvSpPr>
          <p:nvPr/>
        </p:nvSpPr>
        <p:spPr>
          <a:xfrm>
            <a:off x="943896" y="0"/>
            <a:ext cx="8200103" cy="5798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/>
                <a:ea typeface="+mj-ea"/>
                <a:cs typeface="Arial"/>
              </a:rPr>
              <a:t>RSM transition: Modify fail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CC60-3DD3-AE49-BAB4-19F5E93B8770}" type="slidenum">
              <a:rPr lang="ja-JP" altLang="en-US" smtClean="0"/>
              <a:pPr/>
              <a:t>28</a:t>
            </a:fld>
            <a:endParaRPr lang="ja-JP" altLang="en-US"/>
          </a:p>
        </p:txBody>
      </p:sp>
      <p:cxnSp>
        <p:nvCxnSpPr>
          <p:cNvPr id="39" name="直線矢印コネクタ 38"/>
          <p:cNvCxnSpPr>
            <a:stCxn id="40" idx="4"/>
            <a:endCxn id="76" idx="0"/>
          </p:cNvCxnSpPr>
          <p:nvPr/>
        </p:nvCxnSpPr>
        <p:spPr>
          <a:xfrm rot="5400000">
            <a:off x="154681" y="1554176"/>
            <a:ext cx="122580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/>
          <p:nvPr/>
        </p:nvSpPr>
        <p:spPr>
          <a:xfrm>
            <a:off x="407582" y="221275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56" name="円/楕円 149"/>
          <p:cNvSpPr/>
          <p:nvPr/>
        </p:nvSpPr>
        <p:spPr>
          <a:xfrm>
            <a:off x="2624762" y="1091089"/>
            <a:ext cx="720000" cy="72000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78" name="表 43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4111646164"/>
              </p:ext>
            </p:extLst>
          </p:nvPr>
        </p:nvGraphicFramePr>
        <p:xfrm>
          <a:off x="292292" y="1107678"/>
          <a:ext cx="904058" cy="396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058"/>
              </a:tblGrid>
              <a:tr h="30895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32" name="直線矢印コネクタ 38"/>
          <p:cNvCxnSpPr>
            <a:stCxn id="76" idx="4"/>
            <a:endCxn id="117" idx="0"/>
          </p:cNvCxnSpPr>
          <p:nvPr/>
        </p:nvCxnSpPr>
        <p:spPr>
          <a:xfrm rot="5400000">
            <a:off x="301913" y="3352747"/>
            <a:ext cx="931339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/楕円 149"/>
          <p:cNvSpPr/>
          <p:nvPr/>
        </p:nvSpPr>
        <p:spPr>
          <a:xfrm>
            <a:off x="407582" y="216707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15" name="表 4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214039339"/>
              </p:ext>
            </p:extLst>
          </p:nvPr>
        </p:nvGraphicFramePr>
        <p:xfrm>
          <a:off x="227795" y="3157167"/>
          <a:ext cx="105138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381"/>
              </a:tblGrid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17" name="円/楕円 149"/>
          <p:cNvSpPr/>
          <p:nvPr/>
        </p:nvSpPr>
        <p:spPr>
          <a:xfrm>
            <a:off x="407582" y="381841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Failed</a:t>
            </a:r>
          </a:p>
        </p:txBody>
      </p:sp>
      <p:cxnSp>
        <p:nvCxnSpPr>
          <p:cNvPr id="83" name="直線矢印コネクタ 2"/>
          <p:cNvCxnSpPr>
            <a:stCxn id="85" idx="6"/>
            <a:endCxn id="84" idx="2"/>
          </p:cNvCxnSpPr>
          <p:nvPr/>
        </p:nvCxnSpPr>
        <p:spPr>
          <a:xfrm flipV="1">
            <a:off x="3344762" y="2813605"/>
            <a:ext cx="2007719" cy="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/楕円 149"/>
          <p:cNvSpPr/>
          <p:nvPr/>
        </p:nvSpPr>
        <p:spPr>
          <a:xfrm>
            <a:off x="5352481" y="24536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Checked</a:t>
            </a:r>
          </a:p>
        </p:txBody>
      </p:sp>
      <p:sp>
        <p:nvSpPr>
          <p:cNvPr id="85" name="円/楕円 149"/>
          <p:cNvSpPr/>
          <p:nvPr/>
        </p:nvSpPr>
        <p:spPr>
          <a:xfrm>
            <a:off x="2624762" y="245390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Checking</a:t>
            </a:r>
          </a:p>
        </p:txBody>
      </p:sp>
      <p:cxnSp>
        <p:nvCxnSpPr>
          <p:cNvPr id="94" name="直線矢印コネクタ 20"/>
          <p:cNvCxnSpPr>
            <a:stCxn id="42" idx="0"/>
            <a:endCxn id="85" idx="4"/>
          </p:cNvCxnSpPr>
          <p:nvPr/>
        </p:nvCxnSpPr>
        <p:spPr>
          <a:xfrm flipV="1">
            <a:off x="2984762" y="3173908"/>
            <a:ext cx="0" cy="64281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149"/>
          <p:cNvSpPr/>
          <p:nvPr/>
        </p:nvSpPr>
        <p:spPr>
          <a:xfrm>
            <a:off x="2624762" y="381672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Failed</a:t>
            </a:r>
          </a:p>
        </p:txBody>
      </p:sp>
      <p:cxnSp>
        <p:nvCxnSpPr>
          <p:cNvPr id="66" name="直線矢印コネクタ 20"/>
          <p:cNvCxnSpPr>
            <a:stCxn id="85" idx="0"/>
            <a:endCxn id="56" idx="4"/>
          </p:cNvCxnSpPr>
          <p:nvPr/>
        </p:nvCxnSpPr>
        <p:spPr>
          <a:xfrm flipV="1">
            <a:off x="2984762" y="1811089"/>
            <a:ext cx="0" cy="6428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2"/>
          <p:cNvCxnSpPr/>
          <p:nvPr/>
        </p:nvCxnSpPr>
        <p:spPr>
          <a:xfrm flipH="1" flipV="1">
            <a:off x="5724160" y="1844780"/>
            <a:ext cx="2978" cy="642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2"/>
          <p:cNvCxnSpPr>
            <a:endCxn id="56" idx="6"/>
          </p:cNvCxnSpPr>
          <p:nvPr/>
        </p:nvCxnSpPr>
        <p:spPr>
          <a:xfrm flipH="1">
            <a:off x="3344762" y="1451089"/>
            <a:ext cx="20047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80891355"/>
              </p:ext>
            </p:extLst>
          </p:nvPr>
        </p:nvGraphicFramePr>
        <p:xfrm>
          <a:off x="2547369" y="3236501"/>
          <a:ext cx="843084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084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mdfychk.fl</a:t>
                      </a:r>
                      <a:endParaRPr kumimoji="1" lang="en-US" altLang="ja-JP" sz="800" dirty="0" smtClean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31" name="直線矢印コネクタ 2"/>
          <p:cNvCxnSpPr>
            <a:stCxn id="76" idx="6"/>
            <a:endCxn id="56" idx="2"/>
          </p:cNvCxnSpPr>
          <p:nvPr/>
        </p:nvCxnSpPr>
        <p:spPr>
          <a:xfrm flipV="1">
            <a:off x="1127582" y="1451089"/>
            <a:ext cx="1497180" cy="10759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表 4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796449580"/>
              </p:ext>
            </p:extLst>
          </p:nvPr>
        </p:nvGraphicFramePr>
        <p:xfrm>
          <a:off x="1210548" y="2007997"/>
          <a:ext cx="629541" cy="404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541"/>
              </a:tblGrid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82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0" name="円/楕円 63"/>
          <p:cNvSpPr/>
          <p:nvPr/>
        </p:nvSpPr>
        <p:spPr>
          <a:xfrm>
            <a:off x="5365279" y="1114239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59" name="曲線コネクタ 46"/>
          <p:cNvCxnSpPr>
            <a:stCxn id="84" idx="4"/>
            <a:endCxn id="42" idx="6"/>
          </p:cNvCxnSpPr>
          <p:nvPr/>
        </p:nvCxnSpPr>
        <p:spPr>
          <a:xfrm rot="5400000">
            <a:off x="4027062" y="2491306"/>
            <a:ext cx="1003121" cy="2367719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751667" y="4639745"/>
            <a:ext cx="3299199" cy="19871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998442" y="5096945"/>
            <a:ext cx="30293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Transitional States</a:t>
            </a:r>
          </a:p>
          <a:p>
            <a:pPr algn="l"/>
            <a:r>
              <a:rPr lang="en-US" sz="1000" i="1" dirty="0" smtClean="0"/>
              <a:t>NB: Requests* received in this state is queued and processed only when it transitions to a Stable State.  *NB: Exceptions are </a:t>
            </a:r>
            <a:r>
              <a:rPr lang="en-US" sz="1000" i="1" dirty="0" err="1" smtClean="0"/>
              <a:t>term.rq</a:t>
            </a:r>
            <a:r>
              <a:rPr lang="en-US" sz="1000" i="1" dirty="0" smtClean="0"/>
              <a:t> and unexpected messages (e.g. illegal sequence)</a:t>
            </a:r>
            <a:endParaRPr lang="en-US" sz="1000" i="1" dirty="0"/>
          </a:p>
        </p:txBody>
      </p:sp>
      <p:sp>
        <p:nvSpPr>
          <p:cNvPr id="65" name="円/楕円 149"/>
          <p:cNvSpPr/>
          <p:nvPr/>
        </p:nvSpPr>
        <p:spPr>
          <a:xfrm>
            <a:off x="5836057" y="5149809"/>
            <a:ext cx="186600" cy="186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7" name="円/楕円 96"/>
          <p:cNvSpPr/>
          <p:nvPr/>
        </p:nvSpPr>
        <p:spPr>
          <a:xfrm>
            <a:off x="5836057" y="4768809"/>
            <a:ext cx="186600" cy="1866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88457" y="4715945"/>
            <a:ext cx="94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Initial State</a:t>
            </a:r>
            <a:endParaRPr lang="en-US" sz="1200" dirty="0"/>
          </a:p>
        </p:txBody>
      </p:sp>
      <p:sp>
        <p:nvSpPr>
          <p:cNvPr id="69" name="円/楕円 154"/>
          <p:cNvSpPr/>
          <p:nvPr/>
        </p:nvSpPr>
        <p:spPr>
          <a:xfrm>
            <a:off x="5836057" y="5988009"/>
            <a:ext cx="186600" cy="18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76834" y="5926505"/>
            <a:ext cx="110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Stable States</a:t>
            </a:r>
            <a:endParaRPr lang="en-US" sz="1200" dirty="0"/>
          </a:p>
        </p:txBody>
      </p:sp>
      <p:sp>
        <p:nvSpPr>
          <p:cNvPr id="71" name="Slide Number Placeholder 8"/>
          <p:cNvSpPr txBox="1">
            <a:spLocks/>
          </p:cNvSpPr>
          <p:nvPr/>
        </p:nvSpPr>
        <p:spPr>
          <a:xfrm>
            <a:off x="586297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21B073-6666-854C-8743-0370E2E4A5F8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pitchFamily="1" charset="-128"/>
                <a:cs typeface="ＭＳ Ｐゴシック" pitchFamily="1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77" name="円/楕円 149"/>
          <p:cNvSpPr/>
          <p:nvPr/>
        </p:nvSpPr>
        <p:spPr>
          <a:xfrm>
            <a:off x="5834980" y="6335714"/>
            <a:ext cx="186600" cy="186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987380" y="6282850"/>
            <a:ext cx="920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Final State</a:t>
            </a:r>
            <a:endParaRPr lang="en-US" sz="1200" dirty="0"/>
          </a:p>
        </p:txBody>
      </p:sp>
      <p:sp>
        <p:nvSpPr>
          <p:cNvPr id="89" name="四角形吹き出し 71"/>
          <p:cNvSpPr/>
          <p:nvPr/>
        </p:nvSpPr>
        <p:spPr>
          <a:xfrm>
            <a:off x="6591891" y="3762659"/>
            <a:ext cx="1620342" cy="704654"/>
          </a:xfrm>
          <a:prstGeom prst="wedgeRectCallout">
            <a:avLst>
              <a:gd name="adj1" fmla="val -139466"/>
              <a:gd name="adj2" fmla="val -20861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1000" dirty="0" smtClean="0">
                <a:solidFill>
                  <a:schemeClr val="tx1"/>
                </a:solidFill>
              </a:rPr>
              <a:t>Modify timeout transitions back to Reserved.  (This transition will only happen in 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uPA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直線矢印コネクタ 60"/>
          <p:cNvCxnSpPr>
            <a:endCxn id="74" idx="6"/>
          </p:cNvCxnSpPr>
          <p:nvPr/>
        </p:nvCxnSpPr>
        <p:spPr>
          <a:xfrm flipH="1" flipV="1">
            <a:off x="3344762" y="5287811"/>
            <a:ext cx="114587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円/楕円 16"/>
          <p:cNvSpPr/>
          <p:nvPr/>
        </p:nvSpPr>
        <p:spPr>
          <a:xfrm>
            <a:off x="2624762" y="4927811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Canceling</a:t>
            </a:r>
          </a:p>
        </p:txBody>
      </p:sp>
      <p:cxnSp>
        <p:nvCxnSpPr>
          <p:cNvPr id="75" name="直線矢印コネクタ 100"/>
          <p:cNvCxnSpPr>
            <a:stCxn id="74" idx="2"/>
          </p:cNvCxnSpPr>
          <p:nvPr/>
        </p:nvCxnSpPr>
        <p:spPr>
          <a:xfrm flipH="1">
            <a:off x="1400206" y="5287811"/>
            <a:ext cx="12245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円/楕円 80"/>
          <p:cNvSpPr/>
          <p:nvPr/>
        </p:nvSpPr>
        <p:spPr>
          <a:xfrm>
            <a:off x="4496433" y="4926875"/>
            <a:ext cx="720000" cy="72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*1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86" name="円/楕円 149"/>
          <p:cNvSpPr/>
          <p:nvPr/>
        </p:nvSpPr>
        <p:spPr>
          <a:xfrm>
            <a:off x="688717" y="491237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06" name="表 105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549928280"/>
              </p:ext>
            </p:extLst>
          </p:nvPr>
        </p:nvGraphicFramePr>
        <p:xfrm>
          <a:off x="3487012" y="5093814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57" name="テキスト ボックス 56"/>
          <p:cNvSpPr txBox="1"/>
          <p:nvPr/>
        </p:nvSpPr>
        <p:spPr>
          <a:xfrm>
            <a:off x="6452422" y="1828799"/>
            <a:ext cx="2066591" cy="1238491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266700" indent="-266700" algn="l"/>
            <a:r>
              <a:rPr kumimoji="1" lang="en-US" altLang="ja-JP" sz="1600" dirty="0" smtClean="0"/>
              <a:t>*1:Modify Checking, Modify Checked, Modify Failed, Modifying and Reserved</a:t>
            </a:r>
            <a:endParaRPr kumimoji="1" lang="ja-JP" altLang="en-US" sz="1600" dirty="0"/>
          </a:p>
        </p:txBody>
      </p:sp>
      <p:cxnSp>
        <p:nvCxnSpPr>
          <p:cNvPr id="49" name="直線矢印コネクタ 20"/>
          <p:cNvCxnSpPr>
            <a:stCxn id="85" idx="0"/>
          </p:cNvCxnSpPr>
          <p:nvPr/>
        </p:nvCxnSpPr>
        <p:spPr>
          <a:xfrm flipV="1">
            <a:off x="2984762" y="1772771"/>
            <a:ext cx="3018" cy="681137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0"/>
          <p:cNvCxnSpPr/>
          <p:nvPr/>
        </p:nvCxnSpPr>
        <p:spPr>
          <a:xfrm flipV="1">
            <a:off x="2987780" y="3140960"/>
            <a:ext cx="0" cy="72010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20"/>
          <p:cNvCxnSpPr>
            <a:stCxn id="74" idx="0"/>
            <a:endCxn id="42" idx="4"/>
          </p:cNvCxnSpPr>
          <p:nvPr/>
        </p:nvCxnSpPr>
        <p:spPr>
          <a:xfrm flipV="1">
            <a:off x="2984762" y="4536726"/>
            <a:ext cx="0" cy="391085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20"/>
          <p:cNvCxnSpPr>
            <a:stCxn id="86" idx="6"/>
          </p:cNvCxnSpPr>
          <p:nvPr/>
        </p:nvCxnSpPr>
        <p:spPr>
          <a:xfrm>
            <a:off x="1408717" y="5272378"/>
            <a:ext cx="1219013" cy="28882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5" name="表 14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412363509"/>
              </p:ext>
            </p:extLst>
          </p:nvPr>
        </p:nvGraphicFramePr>
        <p:xfrm>
          <a:off x="3905709" y="2572630"/>
          <a:ext cx="808168" cy="438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68"/>
              </a:tblGrid>
              <a:tr h="1310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&lt;mdfychk.cf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&lt;mdfychk.cf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表 14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961104123"/>
              </p:ext>
            </p:extLst>
          </p:nvPr>
        </p:nvGraphicFramePr>
        <p:xfrm>
          <a:off x="4000023" y="1239639"/>
          <a:ext cx="808518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518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&lt;modify.cf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&lt;modify.cf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表 9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293353848"/>
              </p:ext>
            </p:extLst>
          </p:nvPr>
        </p:nvGraphicFramePr>
        <p:xfrm>
          <a:off x="2673051" y="1884903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4116749739"/>
              </p:ext>
            </p:extLst>
          </p:nvPr>
        </p:nvGraphicFramePr>
        <p:xfrm>
          <a:off x="5362658" y="1903952"/>
          <a:ext cx="720616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616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表 17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39307186"/>
              </p:ext>
            </p:extLst>
          </p:nvPr>
        </p:nvGraphicFramePr>
        <p:xfrm>
          <a:off x="4009138" y="3675456"/>
          <a:ext cx="112347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470"/>
              </a:tblGrid>
              <a:tr h="1158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modify_timeout</a:t>
                      </a: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kumimoji="1" lang="ja-JP" altLang="en-US" sz="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modifyTimeout.nt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92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表 10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528860783"/>
              </p:ext>
            </p:extLst>
          </p:nvPr>
        </p:nvGraphicFramePr>
        <p:xfrm>
          <a:off x="1597843" y="5040516"/>
          <a:ext cx="923766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6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&lt;mdfycncl.cf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&lt;mdfycncl.cf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8242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modifyCancel</a:t>
            </a:r>
            <a:r>
              <a:rPr kumimoji="1" lang="en-US" altLang="ja-JP" dirty="0" smtClean="0"/>
              <a:t> after timeout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After modifying operations, if a NSA is already in RESERVED state, it can receive </a:t>
            </a:r>
            <a:r>
              <a:rPr lang="en-US" altLang="ja-JP" dirty="0" err="1" smtClean="0"/>
              <a:t>NSI_modifyCancel.rq</a:t>
            </a:r>
            <a:r>
              <a:rPr lang="en-US" altLang="ja-JP" dirty="0" smtClean="0"/>
              <a:t> and reply NSI_modifyCancel.cf, but the modification is not rolled back. The system may be in an inconsistent state (different versions across the system) after those operations.</a:t>
            </a:r>
            <a:endParaRPr lang="ja-JP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AF8C-7A12-5B48-97B4-B02E92ED6DFA}" type="slidenum">
              <a:rPr lang="ja-JP" altLang="en-US" smtClean="0"/>
              <a:pPr/>
              <a:t>29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State Machines and Message Handler</a:t>
            </a:r>
            <a:endParaRPr kumimoji="1"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70"/>
          </a:xfrm>
        </p:spPr>
        <p:txBody>
          <a:bodyPr/>
          <a:lstStyle/>
          <a:p>
            <a:r>
              <a:rPr kumimoji="1" lang="en-US" altLang="ja-JP" sz="2400" dirty="0" smtClean="0"/>
              <a:t>Behavior of NSI CS protocol is modeled as  state machines and message handler</a:t>
            </a:r>
            <a:endParaRPr kumimoji="1" lang="en-US" altLang="ja-JP" sz="2000" dirty="0" smtClean="0"/>
          </a:p>
          <a:p>
            <a:r>
              <a:rPr kumimoji="1" lang="en-US" altLang="ja-JP" sz="2400" dirty="0" smtClean="0"/>
              <a:t>State Machines:</a:t>
            </a:r>
          </a:p>
          <a:p>
            <a:pPr lvl="1"/>
            <a:r>
              <a:rPr kumimoji="1" lang="en-US" altLang="ja-JP" sz="2000" dirty="0" smtClean="0"/>
              <a:t>RSM: Reservation State Machine</a:t>
            </a:r>
          </a:p>
          <a:p>
            <a:pPr lvl="1"/>
            <a:r>
              <a:rPr kumimoji="1" lang="en-US" altLang="ja-JP" sz="2000" dirty="0" smtClean="0"/>
              <a:t>PSM: Provision State Machine</a:t>
            </a:r>
          </a:p>
          <a:p>
            <a:pPr lvl="1"/>
            <a:r>
              <a:rPr kumimoji="1" lang="en-US" altLang="ja-JP" sz="2000" dirty="0" smtClean="0"/>
              <a:t>ASM: Activation State Machine</a:t>
            </a:r>
          </a:p>
          <a:p>
            <a:pPr lvl="1"/>
            <a:r>
              <a:rPr kumimoji="1" lang="en-US" altLang="ja-JP" sz="2000" dirty="0" smtClean="0"/>
              <a:t>LSM: Lifecycle State Machine</a:t>
            </a:r>
          </a:p>
          <a:p>
            <a:r>
              <a:rPr kumimoji="1" lang="en-US" altLang="ja-JP" sz="2400" dirty="0" smtClean="0"/>
              <a:t>Aggregator:</a:t>
            </a:r>
          </a:p>
          <a:p>
            <a:pPr lvl="1"/>
            <a:r>
              <a:rPr kumimoji="1" lang="en-US" altLang="ja-JP" sz="2000" dirty="0" smtClean="0"/>
              <a:t>can talk to upstream and downstream NSAs</a:t>
            </a:r>
          </a:p>
          <a:p>
            <a:pPr lvl="1"/>
            <a:r>
              <a:rPr kumimoji="1" lang="en-US" altLang="ja-JP" sz="2000" dirty="0" smtClean="0"/>
              <a:t>Has RSM, PSM and LSM</a:t>
            </a:r>
          </a:p>
          <a:p>
            <a:r>
              <a:rPr kumimoji="1" lang="en-US" altLang="ja-JP" sz="2400" dirty="0" err="1" smtClean="0"/>
              <a:t>uPA</a:t>
            </a:r>
            <a:endParaRPr kumimoji="1" lang="en-US" altLang="ja-JP" sz="2400" dirty="0" smtClean="0"/>
          </a:p>
          <a:p>
            <a:pPr lvl="1"/>
            <a:r>
              <a:rPr kumimoji="1" lang="en-US" altLang="ja-JP" sz="2000" dirty="0" smtClean="0"/>
              <a:t>Can talk to upstream NSAs only</a:t>
            </a:r>
          </a:p>
          <a:p>
            <a:pPr lvl="1"/>
            <a:r>
              <a:rPr kumimoji="1" lang="en-US" altLang="ja-JP" sz="2000" dirty="0" smtClean="0"/>
              <a:t>Has RSM, PSM, ASM and LSM</a:t>
            </a:r>
            <a:endParaRPr kumimoji="1" lang="en-US" altLang="ja-JP" sz="2000" dirty="0" smtClean="0"/>
          </a:p>
          <a:p>
            <a:pPr lvl="1"/>
            <a:endParaRPr kumimoji="1" lang="en-US" altLang="ja-JP" sz="2000" dirty="0" smtClean="0"/>
          </a:p>
          <a:p>
            <a:pPr lvl="1"/>
            <a:endParaRPr kumimoji="1" lang="ja-JP" altLang="en-US" sz="2000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A7C1-7D52-A040-873E-E9DD258CD189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Provision and Release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1412720"/>
            <a:ext cx="8435400" cy="4713443"/>
          </a:xfrm>
        </p:spPr>
        <p:txBody>
          <a:bodyPr/>
          <a:lstStyle/>
          <a:p>
            <a:r>
              <a:rPr kumimoji="1" lang="en-US" altLang="ja-JP" sz="2800" dirty="0" smtClean="0"/>
              <a:t>Provision state machine is independent from the reservation state machine</a:t>
            </a:r>
          </a:p>
          <a:p>
            <a:r>
              <a:rPr kumimoji="1" lang="en-US" altLang="ja-JP" sz="2800" dirty="0" smtClean="0"/>
              <a:t>Provision state:</a:t>
            </a:r>
          </a:p>
          <a:p>
            <a:pPr lvl="1"/>
            <a:r>
              <a:rPr kumimoji="1" lang="en-US" altLang="ja-JP" sz="2400" dirty="0" smtClean="0"/>
              <a:t>Data plane should be activated if the PSM is in “Provisioned” state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AND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start_time</a:t>
            </a:r>
            <a:r>
              <a:rPr kumimoji="1" lang="en-US" altLang="ja-JP" sz="2400" dirty="0" smtClean="0"/>
              <a:t> &lt; </a:t>
            </a:r>
            <a:r>
              <a:rPr kumimoji="1" lang="en-US" altLang="ja-JP" sz="2400" dirty="0" err="1" smtClean="0"/>
              <a:t>current_time</a:t>
            </a:r>
            <a:r>
              <a:rPr kumimoji="1" lang="en-US" altLang="ja-JP" sz="2400" dirty="0" smtClean="0"/>
              <a:t> &lt; </a:t>
            </a:r>
            <a:r>
              <a:rPr kumimoji="1" lang="en-US" altLang="ja-JP" sz="2400" dirty="0" err="1" smtClean="0"/>
              <a:t>end_time</a:t>
            </a:r>
            <a:endParaRPr kumimoji="1" lang="en-US" altLang="ja-JP" sz="2400" dirty="0" smtClean="0"/>
          </a:p>
          <a:p>
            <a:pPr lvl="1"/>
            <a:r>
              <a:rPr kumimoji="1" lang="en-US" altLang="ja-JP" sz="2400" dirty="0" smtClean="0"/>
              <a:t>Data plane shall not be activated before the </a:t>
            </a:r>
            <a:r>
              <a:rPr kumimoji="1" lang="en-US" altLang="ja-JP" sz="2400" dirty="0" err="1" smtClean="0"/>
              <a:t>start_time</a:t>
            </a:r>
            <a:endParaRPr kumimoji="1" lang="en-US" altLang="ja-JP" sz="2400" dirty="0" smtClean="0"/>
          </a:p>
          <a:p>
            <a:r>
              <a:rPr kumimoji="1" lang="en-US" altLang="ja-JP" dirty="0" smtClean="0"/>
              <a:t>A connection can be repeatedly provisioned and released</a:t>
            </a: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30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矢印コネクタ 20"/>
          <p:cNvCxnSpPr>
            <a:stCxn id="86" idx="6"/>
            <a:endCxn id="126" idx="2"/>
          </p:cNvCxnSpPr>
          <p:nvPr/>
        </p:nvCxnSpPr>
        <p:spPr>
          <a:xfrm>
            <a:off x="1074991" y="2718477"/>
            <a:ext cx="1439610" cy="139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円/楕円 85"/>
          <p:cNvSpPr/>
          <p:nvPr/>
        </p:nvSpPr>
        <p:spPr>
          <a:xfrm>
            <a:off x="354991" y="2358477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26" name="円/楕円 149"/>
          <p:cNvSpPr/>
          <p:nvPr/>
        </p:nvSpPr>
        <p:spPr>
          <a:xfrm>
            <a:off x="2514601" y="237242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Scheduled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4360" name="Title 14359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3819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PSM : Connection Provision State Machine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7670835" y="236395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Provisioned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751667" y="4639745"/>
            <a:ext cx="3299199" cy="19871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998442" y="5096945"/>
            <a:ext cx="30293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Transitional States</a:t>
            </a:r>
          </a:p>
          <a:p>
            <a:pPr algn="l"/>
            <a:r>
              <a:rPr lang="en-US" sz="1000" i="1" dirty="0" smtClean="0"/>
              <a:t>NB: Requests* received in this state is queued and processed only when it transitions to a Stable State.  *NB: Exceptions are </a:t>
            </a:r>
            <a:r>
              <a:rPr lang="en-US" sz="1000" i="1" dirty="0" err="1" smtClean="0"/>
              <a:t>term.rq</a:t>
            </a:r>
            <a:r>
              <a:rPr lang="en-US" sz="1000" i="1" dirty="0" smtClean="0"/>
              <a:t> and unexpected messages (e.g. illegal sequence)</a:t>
            </a:r>
            <a:endParaRPr lang="en-US" sz="1000" i="1" dirty="0"/>
          </a:p>
        </p:txBody>
      </p:sp>
      <p:sp>
        <p:nvSpPr>
          <p:cNvPr id="148" name="円/楕円 149"/>
          <p:cNvSpPr/>
          <p:nvPr/>
        </p:nvSpPr>
        <p:spPr>
          <a:xfrm>
            <a:off x="5836057" y="5149809"/>
            <a:ext cx="186600" cy="186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47" name="円/楕円 96"/>
          <p:cNvSpPr/>
          <p:nvPr/>
        </p:nvSpPr>
        <p:spPr>
          <a:xfrm>
            <a:off x="5836057" y="4768809"/>
            <a:ext cx="186600" cy="1866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988457" y="4715945"/>
            <a:ext cx="94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Initial State</a:t>
            </a:r>
            <a:endParaRPr lang="en-US" sz="1200" dirty="0"/>
          </a:p>
        </p:txBody>
      </p:sp>
      <p:sp>
        <p:nvSpPr>
          <p:cNvPr id="149" name="円/楕円 154"/>
          <p:cNvSpPr/>
          <p:nvPr/>
        </p:nvSpPr>
        <p:spPr>
          <a:xfrm>
            <a:off x="5836057" y="5988009"/>
            <a:ext cx="186600" cy="18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976834" y="5926505"/>
            <a:ext cx="110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Stable States</a:t>
            </a:r>
            <a:endParaRPr lang="en-US" sz="1200" dirty="0"/>
          </a:p>
        </p:txBody>
      </p:sp>
      <p:sp>
        <p:nvSpPr>
          <p:cNvPr id="56" name="円/楕円 16"/>
          <p:cNvSpPr/>
          <p:nvPr/>
        </p:nvSpPr>
        <p:spPr>
          <a:xfrm>
            <a:off x="4728471" y="399576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Releasing</a:t>
            </a:r>
          </a:p>
        </p:txBody>
      </p:sp>
      <p:cxnSp>
        <p:nvCxnSpPr>
          <p:cNvPr id="63" name="曲線コネクタ 46"/>
          <p:cNvCxnSpPr>
            <a:stCxn id="17" idx="2"/>
            <a:endCxn id="126" idx="0"/>
          </p:cNvCxnSpPr>
          <p:nvPr/>
        </p:nvCxnSpPr>
        <p:spPr>
          <a:xfrm rot="10800000" flipV="1">
            <a:off x="2874602" y="1028863"/>
            <a:ext cx="1947007" cy="1343558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/>
          <p:cNvSpPr/>
          <p:nvPr/>
        </p:nvSpPr>
        <p:spPr>
          <a:xfrm>
            <a:off x="4821608" y="668863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Provisioning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103" name="曲線コネクタ 46"/>
          <p:cNvCxnSpPr>
            <a:stCxn id="56" idx="2"/>
            <a:endCxn id="126" idx="4"/>
          </p:cNvCxnSpPr>
          <p:nvPr/>
        </p:nvCxnSpPr>
        <p:spPr>
          <a:xfrm rot="10800000">
            <a:off x="2874601" y="3092422"/>
            <a:ext cx="1853870" cy="1263339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線コネクタ 46"/>
          <p:cNvCxnSpPr>
            <a:stCxn id="51" idx="4"/>
            <a:endCxn id="56" idx="6"/>
          </p:cNvCxnSpPr>
          <p:nvPr/>
        </p:nvCxnSpPr>
        <p:spPr>
          <a:xfrm rot="5400000">
            <a:off x="6103750" y="2428675"/>
            <a:ext cx="1271806" cy="2582364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表 89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077737858"/>
              </p:ext>
            </p:extLst>
          </p:nvPr>
        </p:nvGraphicFramePr>
        <p:xfrm>
          <a:off x="3505200" y="970932"/>
          <a:ext cx="739422" cy="426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422"/>
              </a:tblGrid>
              <a:tr h="44336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67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30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1741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表 90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8577371"/>
              </p:ext>
            </p:extLst>
          </p:nvPr>
        </p:nvGraphicFramePr>
        <p:xfrm>
          <a:off x="7433746" y="3380446"/>
          <a:ext cx="651927" cy="422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27"/>
              </a:tblGrid>
              <a:tr h="43851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52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7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161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表 9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476629221"/>
              </p:ext>
            </p:extLst>
          </p:nvPr>
        </p:nvGraphicFramePr>
        <p:xfrm>
          <a:off x="3462871" y="4038601"/>
          <a:ext cx="812796" cy="407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796"/>
              </a:tblGrid>
              <a:tr h="968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68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68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420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12" name="円弧 111"/>
          <p:cNvSpPr/>
          <p:nvPr/>
        </p:nvSpPr>
        <p:spPr>
          <a:xfrm rot="18912866" flipH="1">
            <a:off x="2421043" y="2957013"/>
            <a:ext cx="347256" cy="310136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83" name="表 90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572336170"/>
              </p:ext>
            </p:extLst>
          </p:nvPr>
        </p:nvGraphicFramePr>
        <p:xfrm>
          <a:off x="2057400" y="3200401"/>
          <a:ext cx="575733" cy="3089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733"/>
              </a:tblGrid>
              <a:tr h="31942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4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4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31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93" name="直線矢印コネクタ 166"/>
          <p:cNvCxnSpPr>
            <a:stCxn id="17" idx="5"/>
            <a:endCxn id="51" idx="1"/>
          </p:cNvCxnSpPr>
          <p:nvPr/>
        </p:nvCxnSpPr>
        <p:spPr>
          <a:xfrm>
            <a:off x="5436166" y="1283421"/>
            <a:ext cx="2340111" cy="11859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線コネクタ 46"/>
          <p:cNvCxnSpPr>
            <a:stCxn id="51" idx="0"/>
            <a:endCxn id="17" idx="6"/>
          </p:cNvCxnSpPr>
          <p:nvPr/>
        </p:nvCxnSpPr>
        <p:spPr>
          <a:xfrm rot="16200000" flipV="1">
            <a:off x="6118677" y="451795"/>
            <a:ext cx="1335091" cy="2489227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表 93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388685114"/>
              </p:ext>
            </p:extLst>
          </p:nvPr>
        </p:nvGraphicFramePr>
        <p:xfrm>
          <a:off x="6472669" y="900524"/>
          <a:ext cx="922844" cy="404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2844"/>
              </a:tblGrid>
              <a:tr h="1000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00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00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91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表 123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578692462"/>
              </p:ext>
            </p:extLst>
          </p:nvPr>
        </p:nvGraphicFramePr>
        <p:xfrm>
          <a:off x="6597260" y="1806207"/>
          <a:ext cx="770432" cy="4225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432"/>
              </a:tblGrid>
              <a:tr h="43731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49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3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158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72" name="四角形吹き出し 71"/>
          <p:cNvSpPr/>
          <p:nvPr/>
        </p:nvSpPr>
        <p:spPr>
          <a:xfrm>
            <a:off x="7601415" y="911026"/>
            <a:ext cx="1242347" cy="588946"/>
          </a:xfrm>
          <a:prstGeom prst="wedgeRectCallout">
            <a:avLst>
              <a:gd name="adj1" fmla="val -64739"/>
              <a:gd name="adj2" fmla="val 104209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1000" dirty="0" err="1" smtClean="0">
                <a:solidFill>
                  <a:schemeClr val="tx1"/>
                </a:solidFill>
              </a:rPr>
              <a:t>prov.rq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 is used to initiate re-activation of data-plane</a:t>
            </a:r>
            <a:r>
              <a:rPr kumimoji="1" lang="en-US" altLang="ja-JP" sz="1000" dirty="0">
                <a:solidFill>
                  <a:schemeClr val="tx1"/>
                </a:solidFill>
              </a:rPr>
              <a:t>.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62975" y="6356350"/>
            <a:ext cx="2133600" cy="365125"/>
          </a:xfrm>
        </p:spPr>
        <p:txBody>
          <a:bodyPr/>
          <a:lstStyle/>
          <a:p>
            <a:fld id="{6921B073-6666-854C-8743-0370E2E4A5F8}" type="slidenum">
              <a:rPr lang="ja-JP" altLang="en-US" smtClean="0"/>
              <a:pPr/>
              <a:t>31</a:t>
            </a:fld>
            <a:endParaRPr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1260089" y="2528500"/>
            <a:ext cx="836341" cy="379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Created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円/楕円 149"/>
          <p:cNvSpPr/>
          <p:nvPr/>
        </p:nvSpPr>
        <p:spPr>
          <a:xfrm>
            <a:off x="5834980" y="6335714"/>
            <a:ext cx="186600" cy="186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87380" y="6282850"/>
            <a:ext cx="920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Final State</a:t>
            </a:r>
            <a:endParaRPr lang="en-US" sz="1200" dirty="0"/>
          </a:p>
        </p:txBody>
      </p:sp>
      <p:cxnSp>
        <p:nvCxnSpPr>
          <p:cNvPr id="33" name="曲線コネクタ 46"/>
          <p:cNvCxnSpPr>
            <a:stCxn id="17" idx="2"/>
            <a:endCxn id="126" idx="0"/>
          </p:cNvCxnSpPr>
          <p:nvPr/>
        </p:nvCxnSpPr>
        <p:spPr>
          <a:xfrm rot="10800000" flipV="1">
            <a:off x="2874602" y="1028863"/>
            <a:ext cx="1947007" cy="1343558"/>
          </a:xfrm>
          <a:prstGeom prst="curvedConnector2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線コネクタ 46"/>
          <p:cNvCxnSpPr>
            <a:stCxn id="51" idx="0"/>
            <a:endCxn id="17" idx="6"/>
          </p:cNvCxnSpPr>
          <p:nvPr/>
        </p:nvCxnSpPr>
        <p:spPr>
          <a:xfrm rot="16200000" flipV="1">
            <a:off x="6118677" y="451795"/>
            <a:ext cx="1335091" cy="2489227"/>
          </a:xfrm>
          <a:prstGeom prst="curvedConnector2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線コネクタ 46"/>
          <p:cNvCxnSpPr>
            <a:stCxn id="56" idx="6"/>
            <a:endCxn id="51" idx="4"/>
          </p:cNvCxnSpPr>
          <p:nvPr/>
        </p:nvCxnSpPr>
        <p:spPr>
          <a:xfrm flipV="1">
            <a:off x="5448471" y="3083954"/>
            <a:ext cx="2582364" cy="1271806"/>
          </a:xfrm>
          <a:prstGeom prst="curvedConnector2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26" idx="4"/>
            <a:endCxn id="56" idx="2"/>
          </p:cNvCxnSpPr>
          <p:nvPr/>
        </p:nvCxnSpPr>
        <p:spPr>
          <a:xfrm rot="16200000" flipH="1">
            <a:off x="3169867" y="2797155"/>
            <a:ext cx="1263339" cy="1853870"/>
          </a:xfrm>
          <a:prstGeom prst="curvedConnector2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64087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 plane activation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1412720"/>
            <a:ext cx="8435400" cy="4713443"/>
          </a:xfrm>
        </p:spPr>
        <p:txBody>
          <a:bodyPr/>
          <a:lstStyle/>
          <a:p>
            <a:r>
              <a:rPr kumimoji="1" lang="en-US" altLang="ja-JP" sz="2400" dirty="0" smtClean="0"/>
              <a:t>Data plane should be activated if the PSM is in “Provisioned” state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AND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start_time</a:t>
            </a:r>
            <a:r>
              <a:rPr kumimoji="1" lang="en-US" altLang="ja-JP" sz="2400" dirty="0" smtClean="0"/>
              <a:t> &lt; </a:t>
            </a:r>
            <a:r>
              <a:rPr kumimoji="1" lang="en-US" altLang="ja-JP" sz="2400" dirty="0" err="1" smtClean="0"/>
              <a:t>current_time</a:t>
            </a:r>
            <a:r>
              <a:rPr kumimoji="1" lang="en-US" altLang="ja-JP" sz="2400" dirty="0" smtClean="0"/>
              <a:t> &lt; </a:t>
            </a:r>
            <a:r>
              <a:rPr kumimoji="1" lang="en-US" altLang="ja-JP" sz="2400" dirty="0" err="1" smtClean="0"/>
              <a:t>end_time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Activation is done at the timing of following events (if the above condition is met), using </a:t>
            </a:r>
            <a:r>
              <a:rPr kumimoji="1" lang="en-US" altLang="ja-JP" sz="2400" u="sng" dirty="0" smtClean="0"/>
              <a:t>the latest reservation information</a:t>
            </a:r>
          </a:p>
          <a:p>
            <a:pPr lvl="1"/>
            <a:r>
              <a:rPr kumimoji="1" lang="en-US" altLang="ja-JP" sz="2000" dirty="0" smtClean="0"/>
              <a:t>PSM transits to “Provisioned”</a:t>
            </a:r>
          </a:p>
          <a:p>
            <a:pPr lvl="1"/>
            <a:r>
              <a:rPr kumimoji="1" lang="en-US" altLang="ja-JP" sz="2000" dirty="0" smtClean="0"/>
              <a:t>At the </a:t>
            </a:r>
            <a:r>
              <a:rPr kumimoji="1" lang="en-US" altLang="ja-JP" sz="2000" dirty="0" err="1" smtClean="0"/>
              <a:t>start_time</a:t>
            </a:r>
            <a:endParaRPr kumimoji="1" lang="en-US" altLang="ja-JP" sz="2000" dirty="0" smtClean="0"/>
          </a:p>
          <a:p>
            <a:pPr lvl="1"/>
            <a:r>
              <a:rPr kumimoji="1" lang="en-US" altLang="ja-JP" sz="2000" dirty="0" smtClean="0"/>
              <a:t>Reservation is updated (by commit of modify)</a:t>
            </a:r>
          </a:p>
          <a:p>
            <a:pPr lvl="1"/>
            <a:r>
              <a:rPr kumimoji="1" lang="en-US" altLang="ja-JP" sz="2000" dirty="0" smtClean="0"/>
              <a:t>Data plane is recovered from an error</a:t>
            </a:r>
          </a:p>
          <a:p>
            <a:r>
              <a:rPr kumimoji="1" lang="en-US" altLang="ja-JP" sz="2800" dirty="0" smtClean="0"/>
              <a:t>Data plane activation/deactivation are notified by notification messages</a:t>
            </a:r>
          </a:p>
          <a:p>
            <a:endParaRPr kumimoji="1" lang="en-US" altLang="ja-JP" sz="2800" dirty="0" smtClean="0"/>
          </a:p>
          <a:p>
            <a:pPr lvl="1"/>
            <a:endParaRPr kumimoji="1" lang="en-US" altLang="ja-JP" sz="2000" dirty="0" smtClean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32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itle 14359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3819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ASM : Connection Activation state machine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698752" y="4714693"/>
            <a:ext cx="3299199" cy="16169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945527" y="5139277"/>
            <a:ext cx="3029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Transitional States</a:t>
            </a:r>
          </a:p>
        </p:txBody>
      </p:sp>
      <p:sp>
        <p:nvSpPr>
          <p:cNvPr id="148" name="円/楕円 149"/>
          <p:cNvSpPr/>
          <p:nvPr/>
        </p:nvSpPr>
        <p:spPr>
          <a:xfrm>
            <a:off x="5783142" y="5192141"/>
            <a:ext cx="186600" cy="186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49" name="円/楕円 154"/>
          <p:cNvSpPr/>
          <p:nvPr/>
        </p:nvSpPr>
        <p:spPr>
          <a:xfrm>
            <a:off x="5783142" y="5617754"/>
            <a:ext cx="186600" cy="18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923919" y="5564890"/>
            <a:ext cx="110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Stable States</a:t>
            </a:r>
            <a:endParaRPr lang="en-US" sz="1200" dirty="0"/>
          </a:p>
        </p:txBody>
      </p:sp>
      <p:sp>
        <p:nvSpPr>
          <p:cNvPr id="151" name="円/楕円 149"/>
          <p:cNvSpPr/>
          <p:nvPr/>
        </p:nvSpPr>
        <p:spPr>
          <a:xfrm>
            <a:off x="5783142" y="5998754"/>
            <a:ext cx="186600" cy="186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935542" y="5945890"/>
            <a:ext cx="920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Final State</a:t>
            </a:r>
            <a:endParaRPr lang="en-US"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C7FC8DD-7FEE-FC4B-8B20-B7B95EE4AAA6}" type="datetime1">
              <a:rPr lang="en-CA" altLang="ja-JP" smtClean="0"/>
              <a:pPr algn="l"/>
              <a:t>14/01/2013</a:t>
            </a:fld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62975" y="6356350"/>
            <a:ext cx="2133600" cy="365125"/>
          </a:xfrm>
        </p:spPr>
        <p:txBody>
          <a:bodyPr/>
          <a:lstStyle/>
          <a:p>
            <a:fld id="{6921B073-6666-854C-8743-0370E2E4A5F8}" type="slidenum">
              <a:rPr lang="ja-JP" altLang="en-US" smtClean="0"/>
              <a:pPr/>
              <a:t>33</a:t>
            </a:fld>
            <a:endParaRPr lang="ja-JP" altLang="en-US"/>
          </a:p>
        </p:txBody>
      </p:sp>
      <p:sp>
        <p:nvSpPr>
          <p:cNvPr id="65" name="円/楕円 96"/>
          <p:cNvSpPr/>
          <p:nvPr/>
        </p:nvSpPr>
        <p:spPr>
          <a:xfrm>
            <a:off x="5783142" y="4811141"/>
            <a:ext cx="186600" cy="1866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7" name="TextBox 151"/>
          <p:cNvSpPr txBox="1"/>
          <p:nvPr/>
        </p:nvSpPr>
        <p:spPr>
          <a:xfrm>
            <a:off x="5935542" y="4758277"/>
            <a:ext cx="94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Initial State</a:t>
            </a:r>
            <a:endParaRPr lang="en-US" sz="1200" dirty="0"/>
          </a:p>
        </p:txBody>
      </p:sp>
      <p:sp>
        <p:nvSpPr>
          <p:cNvPr id="41" name="円/楕円 77"/>
          <p:cNvSpPr/>
          <p:nvPr/>
        </p:nvSpPr>
        <p:spPr>
          <a:xfrm>
            <a:off x="1878747" y="2110644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Out of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Service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44" name="円/楕円 68"/>
          <p:cNvSpPr/>
          <p:nvPr/>
        </p:nvSpPr>
        <p:spPr>
          <a:xfrm>
            <a:off x="4620906" y="209992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Service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72" name="Curved Connector 71"/>
          <p:cNvCxnSpPr>
            <a:stCxn id="44" idx="0"/>
            <a:endCxn id="41" idx="0"/>
          </p:cNvCxnSpPr>
          <p:nvPr/>
        </p:nvCxnSpPr>
        <p:spPr>
          <a:xfrm rot="16200000" flipH="1" flipV="1">
            <a:off x="3604465" y="734202"/>
            <a:ext cx="10724" cy="2742159"/>
          </a:xfrm>
          <a:prstGeom prst="curvedConnector3">
            <a:avLst>
              <a:gd name="adj1" fmla="val -4506184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71"/>
          <p:cNvCxnSpPr>
            <a:stCxn id="41" idx="4"/>
            <a:endCxn id="44" idx="4"/>
          </p:cNvCxnSpPr>
          <p:nvPr/>
        </p:nvCxnSpPr>
        <p:spPr>
          <a:xfrm rot="5400000" flipH="1" flipV="1">
            <a:off x="3604464" y="1454202"/>
            <a:ext cx="10724" cy="2742159"/>
          </a:xfrm>
          <a:prstGeom prst="curvedConnector3">
            <a:avLst>
              <a:gd name="adj1" fmla="val -4290341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表 17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075087975"/>
              </p:ext>
            </p:extLst>
          </p:nvPr>
        </p:nvGraphicFramePr>
        <p:xfrm>
          <a:off x="2961190" y="2998410"/>
          <a:ext cx="1275144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5144"/>
              </a:tblGrid>
              <a:tr h="12259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i="1" dirty="0" smtClean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ActivateComplete.nt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表 17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075087975"/>
              </p:ext>
            </p:extLst>
          </p:nvPr>
        </p:nvGraphicFramePr>
        <p:xfrm>
          <a:off x="2905246" y="1345158"/>
          <a:ext cx="1331088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088"/>
              </a:tblGrid>
              <a:tr h="12259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i="1" dirty="0" smtClean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DeactivateComplete.nt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4139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Notifications: Activation related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800" dirty="0" smtClean="0"/>
              <a:t>Activation notify messages</a:t>
            </a:r>
          </a:p>
          <a:p>
            <a:pPr lvl="1"/>
            <a:r>
              <a:rPr kumimoji="1" lang="en-US" altLang="ja-JP" sz="2400" dirty="0" err="1" smtClean="0"/>
              <a:t>NSI_activateFailed.nt</a:t>
            </a:r>
            <a:endParaRPr kumimoji="1" lang="en-US" altLang="ja-JP" sz="2400" dirty="0" smtClean="0"/>
          </a:p>
          <a:p>
            <a:pPr lvl="1"/>
            <a:r>
              <a:rPr kumimoji="1" lang="en-US" altLang="ja-JP" sz="2400" dirty="0" err="1" smtClean="0"/>
              <a:t>NSI_activateComplete.nt</a:t>
            </a:r>
            <a:endParaRPr kumimoji="1" lang="en-US" altLang="ja-JP" sz="2400" dirty="0" smtClean="0"/>
          </a:p>
          <a:p>
            <a:pPr lvl="1"/>
            <a:r>
              <a:rPr kumimoji="1" lang="en-US" altLang="ja-JP" sz="2400" dirty="0" err="1" smtClean="0"/>
              <a:t>NSI_deactivateComplete.nt</a:t>
            </a:r>
            <a:endParaRPr kumimoji="1" lang="en-US" altLang="ja-JP" sz="2400" dirty="0" smtClean="0"/>
          </a:p>
          <a:p>
            <a:pPr lvl="1"/>
            <a:r>
              <a:rPr kumimoji="1" lang="en-US" altLang="ja-JP" sz="2400" dirty="0" err="1" smtClean="0"/>
              <a:t>NSI_deactivateFailed.nt</a:t>
            </a:r>
            <a:endParaRPr kumimoji="1" lang="en-US" altLang="ja-JP" sz="2400" dirty="0" smtClean="0"/>
          </a:p>
          <a:p>
            <a:pPr lvl="1"/>
            <a:r>
              <a:rPr kumimoji="1" lang="en-US" altLang="ja-JP" sz="2400" dirty="0" err="1" smtClean="0"/>
              <a:t>NSI_dataplaneError.nt</a:t>
            </a:r>
            <a:endParaRPr kumimoji="1" lang="en-US" altLang="ja-JP" sz="2400" dirty="0" smtClean="0"/>
          </a:p>
          <a:p>
            <a:pPr lvl="1"/>
            <a:r>
              <a:rPr kumimoji="1" lang="en-US" altLang="ja-JP" sz="2400" dirty="0" err="1" smtClean="0"/>
              <a:t>NSI_forcedEnd.nt</a:t>
            </a:r>
            <a:endParaRPr kumimoji="1" lang="en-US" altLang="ja-JP" sz="2400" dirty="0" smtClean="0"/>
          </a:p>
          <a:p>
            <a:r>
              <a:rPr lang="en-US" altLang="ja-JP" sz="2800" dirty="0" smtClean="0"/>
              <a:t>At aggregators, notifications are handled and sent up by MH. RSM and PSM are not affected by notifications.</a:t>
            </a:r>
            <a:endParaRPr lang="ja-JP" altLang="ja-JP" sz="2800" dirty="0" smtClean="0"/>
          </a:p>
          <a:p>
            <a:endParaRPr kumimoji="1" lang="ja-JP" altLang="en-US" sz="2800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34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Requests which can fail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Operations which can functionally fail are:</a:t>
            </a:r>
          </a:p>
          <a:p>
            <a:pPr lvl="1"/>
            <a:r>
              <a:rPr kumimoji="1" lang="en-US" altLang="ja-JP" dirty="0" err="1" smtClean="0"/>
              <a:t>Reserve.rq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ModifyCheck.rq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Those requests fail when requested resources are not available.</a:t>
            </a:r>
          </a:p>
          <a:p>
            <a:r>
              <a:rPr kumimoji="1" lang="en-US" altLang="ja-JP" dirty="0" smtClean="0"/>
              <a:t>Other operation cannot fail. However, they can timeout in MTL, or can be denied because they are invalid requests.</a:t>
            </a:r>
          </a:p>
          <a:p>
            <a:pPr lvl="1"/>
            <a:r>
              <a:rPr kumimoji="1" lang="en-US" altLang="ja-JP" dirty="0" smtClean="0"/>
              <a:t>If a SM is at a state in which the request cannot be received, the request is denied.</a:t>
            </a: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35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Timeouts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800" dirty="0" smtClean="0"/>
              <a:t>Modify timeout</a:t>
            </a:r>
          </a:p>
          <a:p>
            <a:pPr lvl="1"/>
            <a:r>
              <a:rPr kumimoji="1" lang="en-US" altLang="ja-JP" sz="2400" dirty="0" smtClean="0"/>
              <a:t>After </a:t>
            </a:r>
            <a:r>
              <a:rPr kumimoji="1" lang="en-US" altLang="ja-JP" sz="2400" dirty="0" err="1" smtClean="0"/>
              <a:t>NSI_modifyCheck.rq</a:t>
            </a:r>
            <a:r>
              <a:rPr kumimoji="1" lang="en-US" altLang="ja-JP" sz="2400" dirty="0" smtClean="0"/>
              <a:t> is confirmed (succeeded), it should be either committed (</a:t>
            </a:r>
            <a:r>
              <a:rPr kumimoji="1" lang="en-US" altLang="ja-JP" sz="2400" dirty="0" err="1" smtClean="0"/>
              <a:t>modify.rq</a:t>
            </a:r>
            <a:r>
              <a:rPr kumimoji="1" lang="en-US" altLang="ja-JP" sz="2400" dirty="0" smtClean="0"/>
              <a:t>) or aborted (</a:t>
            </a:r>
            <a:r>
              <a:rPr kumimoji="1" lang="en-US" altLang="ja-JP" sz="2400" dirty="0" err="1" smtClean="0"/>
              <a:t>modifyCancel.rq</a:t>
            </a:r>
            <a:r>
              <a:rPr kumimoji="1" lang="en-US" altLang="ja-JP" sz="2400" dirty="0" smtClean="0"/>
              <a:t>)</a:t>
            </a:r>
          </a:p>
          <a:p>
            <a:pPr lvl="1"/>
            <a:r>
              <a:rPr kumimoji="1" lang="en-US" altLang="ja-JP" sz="2400" dirty="0" smtClean="0"/>
              <a:t>Since resources are held while waiting for </a:t>
            </a:r>
            <a:r>
              <a:rPr kumimoji="1" lang="en-US" altLang="ja-JP" sz="2400" dirty="0" err="1" smtClean="0"/>
              <a:t>modify.rq</a:t>
            </a:r>
            <a:r>
              <a:rPr kumimoji="1" lang="en-US" altLang="ja-JP" sz="2400" dirty="0" smtClean="0"/>
              <a:t> or </a:t>
            </a:r>
            <a:r>
              <a:rPr kumimoji="1" lang="en-US" altLang="ja-JP" sz="2400" dirty="0" err="1" smtClean="0"/>
              <a:t>modifyCancel.rq</a:t>
            </a:r>
            <a:r>
              <a:rPr kumimoji="1" lang="en-US" altLang="ja-JP" sz="2400" dirty="0" smtClean="0"/>
              <a:t>, </a:t>
            </a:r>
            <a:r>
              <a:rPr kumimoji="1" lang="en-US" altLang="ja-JP" sz="2400" dirty="0" err="1" smtClean="0"/>
              <a:t>uPA</a:t>
            </a:r>
            <a:r>
              <a:rPr kumimoji="1" lang="en-US" altLang="ja-JP" sz="2400" dirty="0" smtClean="0"/>
              <a:t> cannot wait forever. So it can timeout, and send up </a:t>
            </a:r>
            <a:r>
              <a:rPr kumimoji="1" lang="en-US" altLang="ja-JP" sz="2400" dirty="0" err="1" smtClean="0"/>
              <a:t>NSI_modifyTimeout.nt</a:t>
            </a:r>
            <a:endParaRPr kumimoji="1" lang="en-US" altLang="ja-JP" sz="2400" dirty="0" smtClean="0"/>
          </a:p>
          <a:p>
            <a:r>
              <a:rPr kumimoji="1" lang="en-US" altLang="ja-JP" sz="2800" dirty="0" smtClean="0"/>
              <a:t>Message transport layer (MTL) </a:t>
            </a:r>
            <a:r>
              <a:rPr kumimoji="1" lang="en-US" altLang="ja-JP" sz="2800" dirty="0" smtClean="0"/>
              <a:t>timeout</a:t>
            </a:r>
          </a:p>
          <a:p>
            <a:pPr lvl="1"/>
            <a:r>
              <a:rPr kumimoji="1" lang="en-US" altLang="ja-JP" sz="2400" dirty="0" smtClean="0"/>
              <a:t>Depending on underlying MTL (http/</a:t>
            </a:r>
            <a:r>
              <a:rPr kumimoji="1" lang="en-US" altLang="ja-JP" sz="2400" dirty="0" err="1" smtClean="0"/>
              <a:t>tcp</a:t>
            </a:r>
            <a:r>
              <a:rPr kumimoji="1" lang="en-US" altLang="ja-JP" sz="2400" dirty="0" smtClean="0"/>
              <a:t>)</a:t>
            </a:r>
            <a:endParaRPr kumimoji="1" lang="en-US" altLang="ja-JP" sz="2400" dirty="0" smtClean="0"/>
          </a:p>
          <a:p>
            <a:r>
              <a:rPr kumimoji="1" lang="en-US" altLang="ja-JP" sz="2800" dirty="0" smtClean="0"/>
              <a:t>(RA initiated timeout)</a:t>
            </a:r>
          </a:p>
          <a:p>
            <a:pPr lvl="1"/>
            <a:r>
              <a:rPr kumimoji="1" lang="en-US" altLang="ja-JP" sz="2400" dirty="0" err="1" smtClean="0"/>
              <a:t>uRA</a:t>
            </a:r>
            <a:r>
              <a:rPr kumimoji="1" lang="en-US" altLang="ja-JP" sz="2400" dirty="0" smtClean="0"/>
              <a:t> can terminate a connection at any time</a:t>
            </a:r>
          </a:p>
          <a:p>
            <a:pPr lvl="1"/>
            <a:endParaRPr kumimoji="1" lang="ja-JP" altLang="en-US" sz="2400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36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Notifications: </a:t>
            </a:r>
            <a:r>
              <a:rPr kumimoji="1" lang="en-US" altLang="ja-JP" dirty="0" smtClean="0"/>
              <a:t>modify timeout </a:t>
            </a:r>
            <a:r>
              <a:rPr kumimoji="1" lang="en-US" altLang="ja-JP" dirty="0" smtClean="0"/>
              <a:t>and MTL failure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NSI_modifyTimeout.nt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NSI_genericEvent.nt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Message delivery failure will be notified by this message (to be defined)</a:t>
            </a:r>
          </a:p>
          <a:p>
            <a:r>
              <a:rPr lang="en-US" altLang="ja-JP" dirty="0" smtClean="0"/>
              <a:t>When a message delivery failure is notified, </a:t>
            </a:r>
            <a:r>
              <a:rPr lang="en-US" altLang="ja-JP" dirty="0" err="1" smtClean="0"/>
              <a:t>uRA</a:t>
            </a:r>
            <a:r>
              <a:rPr lang="en-US" altLang="ja-JP" dirty="0" smtClean="0"/>
              <a:t> can either retry or terminate the connection.</a:t>
            </a:r>
          </a:p>
          <a:p>
            <a:pPr lvl="1"/>
            <a:r>
              <a:rPr lang="en-US" altLang="ja-JP" dirty="0" smtClean="0"/>
              <a:t>Retry is requested by </a:t>
            </a:r>
            <a:r>
              <a:rPr lang="en-US" altLang="ja-JP" dirty="0" err="1" smtClean="0"/>
              <a:t>NSI_messageRetry.rq</a:t>
            </a:r>
            <a:r>
              <a:rPr lang="en-US" altLang="ja-JP" dirty="0" smtClean="0"/>
              <a:t>, which has the original request message's id (correlation id) as a parameter </a:t>
            </a:r>
            <a:endParaRPr lang="ja-JP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37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Termination </a:t>
            </a:r>
            <a:r>
              <a:rPr kumimoji="1" lang="en-US" altLang="ja-JP" dirty="0" smtClean="0"/>
              <a:t>and LSM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 connection lifecycle is terminated when </a:t>
            </a:r>
            <a:r>
              <a:rPr lang="en-US" altLang="ja-JP" dirty="0" err="1" smtClean="0"/>
              <a:t>NSI_terminate.rq</a:t>
            </a:r>
            <a:r>
              <a:rPr lang="en-US" altLang="ja-JP" dirty="0" smtClean="0"/>
              <a:t> is received.</a:t>
            </a:r>
          </a:p>
          <a:p>
            <a:r>
              <a:rPr lang="en-US" altLang="ja-JP" dirty="0" smtClean="0"/>
              <a:t>LSM (Lifecycle State Machine) handles the terminate request.</a:t>
            </a:r>
          </a:p>
          <a:p>
            <a:pPr lvl="1"/>
            <a:r>
              <a:rPr lang="en-US" altLang="ja-JP" dirty="0" smtClean="0"/>
              <a:t>Terminate request will delete the RSM, PSM and ASM, but the LSM should be there to send/receive terminate request and confirm messages</a:t>
            </a:r>
          </a:p>
          <a:p>
            <a:pPr lvl="1"/>
            <a:r>
              <a:rPr lang="en-US" altLang="ja-JP" dirty="0" err="1" smtClean="0"/>
              <a:t>uPA</a:t>
            </a:r>
            <a:r>
              <a:rPr lang="en-US" altLang="ja-JP" dirty="0" smtClean="0"/>
              <a:t> may delete RSM, PSM and ASM when it </a:t>
            </a:r>
            <a:r>
              <a:rPr lang="en-US" altLang="ja-JP" dirty="0" err="1" smtClean="0"/>
              <a:t>isseues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fcd_end</a:t>
            </a:r>
            <a:r>
              <a:rPr lang="en-US" altLang="ja-JP" dirty="0" smtClean="0"/>
              <a:t>, but LSM cannot be deleted.</a:t>
            </a:r>
            <a:endParaRPr lang="ja-JP" altLang="ja-JP" dirty="0" smtClean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38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itle 14359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3819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LSM : Connection Life Cycle state machine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698752" y="4714693"/>
            <a:ext cx="3299199" cy="16169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945527" y="5139277"/>
            <a:ext cx="3029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Transitional States</a:t>
            </a:r>
          </a:p>
        </p:txBody>
      </p:sp>
      <p:sp>
        <p:nvSpPr>
          <p:cNvPr id="148" name="円/楕円 149"/>
          <p:cNvSpPr/>
          <p:nvPr/>
        </p:nvSpPr>
        <p:spPr>
          <a:xfrm>
            <a:off x="5783142" y="5192141"/>
            <a:ext cx="186600" cy="186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49" name="円/楕円 154"/>
          <p:cNvSpPr/>
          <p:nvPr/>
        </p:nvSpPr>
        <p:spPr>
          <a:xfrm>
            <a:off x="5783142" y="5617754"/>
            <a:ext cx="186600" cy="18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923919" y="5564890"/>
            <a:ext cx="110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Stable States</a:t>
            </a:r>
            <a:endParaRPr lang="en-US" sz="1200" dirty="0"/>
          </a:p>
        </p:txBody>
      </p:sp>
      <p:sp>
        <p:nvSpPr>
          <p:cNvPr id="151" name="円/楕円 149"/>
          <p:cNvSpPr/>
          <p:nvPr/>
        </p:nvSpPr>
        <p:spPr>
          <a:xfrm>
            <a:off x="5783142" y="5998754"/>
            <a:ext cx="186600" cy="186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935542" y="5945890"/>
            <a:ext cx="920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Final State</a:t>
            </a:r>
            <a:endParaRPr lang="en-US"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C7FC8DD-7FEE-FC4B-8B20-B7B95EE4AAA6}" type="datetime1">
              <a:rPr lang="en-CA" altLang="ja-JP" smtClean="0"/>
              <a:pPr algn="l"/>
              <a:t>14/01/2013</a:t>
            </a:fld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62975" y="6356350"/>
            <a:ext cx="2133600" cy="365125"/>
          </a:xfrm>
        </p:spPr>
        <p:txBody>
          <a:bodyPr/>
          <a:lstStyle/>
          <a:p>
            <a:fld id="{6921B073-6666-854C-8743-0370E2E4A5F8}" type="slidenum">
              <a:rPr lang="ja-JP" altLang="en-US" smtClean="0"/>
              <a:pPr/>
              <a:t>39</a:t>
            </a:fld>
            <a:endParaRPr lang="ja-JP" altLang="en-US"/>
          </a:p>
        </p:txBody>
      </p:sp>
      <p:sp>
        <p:nvSpPr>
          <p:cNvPr id="65" name="円/楕円 96"/>
          <p:cNvSpPr/>
          <p:nvPr/>
        </p:nvSpPr>
        <p:spPr>
          <a:xfrm>
            <a:off x="5783142" y="4811141"/>
            <a:ext cx="186600" cy="1866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7" name="TextBox 151"/>
          <p:cNvSpPr txBox="1"/>
          <p:nvPr/>
        </p:nvSpPr>
        <p:spPr>
          <a:xfrm>
            <a:off x="5935542" y="4758277"/>
            <a:ext cx="94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Initial State</a:t>
            </a:r>
            <a:endParaRPr lang="en-US" sz="1200" dirty="0"/>
          </a:p>
        </p:txBody>
      </p:sp>
      <p:sp>
        <p:nvSpPr>
          <p:cNvPr id="20" name="円/楕円 19"/>
          <p:cNvSpPr/>
          <p:nvPr/>
        </p:nvSpPr>
        <p:spPr>
          <a:xfrm flipH="1">
            <a:off x="1338238" y="2832288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Terminate</a:t>
            </a:r>
          </a:p>
        </p:txBody>
      </p:sp>
      <p:cxnSp>
        <p:nvCxnSpPr>
          <p:cNvPr id="21" name="直線矢印コネクタ 20"/>
          <p:cNvCxnSpPr>
            <a:endCxn id="23" idx="6"/>
          </p:cNvCxnSpPr>
          <p:nvPr/>
        </p:nvCxnSpPr>
        <p:spPr>
          <a:xfrm rot="10800000">
            <a:off x="3959135" y="3192288"/>
            <a:ext cx="118953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963392786"/>
              </p:ext>
            </p:extLst>
          </p:nvPr>
        </p:nvGraphicFramePr>
        <p:xfrm>
          <a:off x="4266664" y="2993842"/>
          <a:ext cx="580275" cy="396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275"/>
              </a:tblGrid>
              <a:tr h="31132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23" name="円/楕円 16"/>
          <p:cNvSpPr/>
          <p:nvPr/>
        </p:nvSpPr>
        <p:spPr>
          <a:xfrm>
            <a:off x="3239135" y="283228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Terminating</a:t>
            </a:r>
          </a:p>
        </p:txBody>
      </p:sp>
      <p:cxnSp>
        <p:nvCxnSpPr>
          <p:cNvPr id="24" name="直線矢印コネクタ 100"/>
          <p:cNvCxnSpPr>
            <a:stCxn id="23" idx="2"/>
            <a:endCxn id="20" idx="2"/>
          </p:cNvCxnSpPr>
          <p:nvPr/>
        </p:nvCxnSpPr>
        <p:spPr>
          <a:xfrm rot="10800000">
            <a:off x="2058239" y="3192288"/>
            <a:ext cx="118089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 7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188797868"/>
              </p:ext>
            </p:extLst>
          </p:nvPr>
        </p:nvGraphicFramePr>
        <p:xfrm>
          <a:off x="2332264" y="2992141"/>
          <a:ext cx="632845" cy="400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845"/>
              </a:tblGrid>
              <a:tr h="559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59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59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45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27" name="円/楕円 26"/>
          <p:cNvSpPr/>
          <p:nvPr/>
        </p:nvSpPr>
        <p:spPr>
          <a:xfrm>
            <a:off x="5162965" y="2830425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4139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62614" y="1643606"/>
            <a:ext cx="5337717" cy="42814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 smtClean="0"/>
              <a:t>NSA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8972"/>
          </a:xfrm>
        </p:spPr>
        <p:txBody>
          <a:bodyPr/>
          <a:lstStyle/>
          <a:p>
            <a:r>
              <a:rPr kumimoji="1" lang="en-US" altLang="ja-JP" dirty="0" smtClean="0"/>
              <a:t>Aggregator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222810" y="1817225"/>
            <a:ext cx="1412488" cy="3899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Message</a:t>
            </a:r>
          </a:p>
          <a:p>
            <a:pPr algn="ctr"/>
            <a:r>
              <a:rPr kumimoji="1" lang="en-US" altLang="ja-JP" dirty="0" smtClean="0"/>
              <a:t>Handler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4155688" y="2144787"/>
            <a:ext cx="944135" cy="18511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7" name="角丸四角形 6"/>
          <p:cNvSpPr/>
          <p:nvPr/>
        </p:nvSpPr>
        <p:spPr>
          <a:xfrm>
            <a:off x="4213489" y="2218996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Resv</a:t>
            </a:r>
            <a:r>
              <a:rPr kumimoji="1" lang="en-US" altLang="ja-JP" sz="1600" dirty="0" smtClean="0"/>
              <a:t>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4213489" y="2806483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Prov.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4308088" y="2051865"/>
            <a:ext cx="944135" cy="18511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7" name="角丸四角形 16"/>
          <p:cNvSpPr/>
          <p:nvPr/>
        </p:nvSpPr>
        <p:spPr>
          <a:xfrm>
            <a:off x="4365889" y="2126074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Resv</a:t>
            </a:r>
            <a:r>
              <a:rPr kumimoji="1" lang="en-US" altLang="ja-JP" sz="1600" dirty="0" smtClean="0"/>
              <a:t>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4365889" y="2713561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Prov.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21" name="角丸四角形 20"/>
          <p:cNvSpPr/>
          <p:nvPr/>
        </p:nvSpPr>
        <p:spPr>
          <a:xfrm>
            <a:off x="4460488" y="1958943"/>
            <a:ext cx="944135" cy="18511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2" name="角丸四角形 21"/>
          <p:cNvSpPr/>
          <p:nvPr/>
        </p:nvSpPr>
        <p:spPr>
          <a:xfrm>
            <a:off x="4518289" y="2033152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Resv</a:t>
            </a:r>
            <a:r>
              <a:rPr kumimoji="1" lang="en-US" altLang="ja-JP" sz="1600" dirty="0" smtClean="0"/>
              <a:t>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23" name="角丸四角形 22"/>
          <p:cNvSpPr/>
          <p:nvPr/>
        </p:nvSpPr>
        <p:spPr>
          <a:xfrm>
            <a:off x="4518289" y="2620639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Prov.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26" name="角丸四角形 25"/>
          <p:cNvSpPr/>
          <p:nvPr/>
        </p:nvSpPr>
        <p:spPr>
          <a:xfrm>
            <a:off x="4612888" y="1866021"/>
            <a:ext cx="944135" cy="18511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Lifecycle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SM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670689" y="1940230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Resv</a:t>
            </a:r>
            <a:r>
              <a:rPr kumimoji="1" lang="en-US" altLang="ja-JP" sz="1600" dirty="0" smtClean="0"/>
              <a:t>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28" name="角丸四角形 27"/>
          <p:cNvSpPr/>
          <p:nvPr/>
        </p:nvSpPr>
        <p:spPr>
          <a:xfrm>
            <a:off x="4670689" y="2527717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Prov.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grpSp>
        <p:nvGrpSpPr>
          <p:cNvPr id="5" name="グループ化 44"/>
          <p:cNvGrpSpPr/>
          <p:nvPr/>
        </p:nvGrpSpPr>
        <p:grpSpPr>
          <a:xfrm>
            <a:off x="3620430" y="2152221"/>
            <a:ext cx="1037066" cy="85494"/>
            <a:chOff x="379142" y="4133385"/>
            <a:chExt cx="1037066" cy="85494"/>
          </a:xfrm>
        </p:grpSpPr>
        <p:cxnSp>
          <p:nvCxnSpPr>
            <p:cNvPr id="39" name="直線矢印コネクタ 38"/>
            <p:cNvCxnSpPr/>
            <p:nvPr/>
          </p:nvCxnSpPr>
          <p:spPr>
            <a:xfrm>
              <a:off x="379142" y="4133385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H="1">
              <a:off x="382862" y="4218879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45"/>
          <p:cNvGrpSpPr/>
          <p:nvPr/>
        </p:nvGrpSpPr>
        <p:grpSpPr>
          <a:xfrm>
            <a:off x="3620430" y="2743235"/>
            <a:ext cx="1037066" cy="85494"/>
            <a:chOff x="379142" y="4133385"/>
            <a:chExt cx="1037066" cy="85494"/>
          </a:xfrm>
        </p:grpSpPr>
        <p:cxnSp>
          <p:nvCxnSpPr>
            <p:cNvPr id="47" name="直線矢印コネクタ 46"/>
            <p:cNvCxnSpPr/>
            <p:nvPr/>
          </p:nvCxnSpPr>
          <p:spPr>
            <a:xfrm>
              <a:off x="379142" y="4133385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>
            <a:xfrm flipH="1">
              <a:off x="382862" y="4218879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グループ化 67"/>
          <p:cNvGrpSpPr/>
          <p:nvPr/>
        </p:nvGrpSpPr>
        <p:grpSpPr>
          <a:xfrm>
            <a:off x="2359027" y="1055684"/>
            <a:ext cx="1260280" cy="739698"/>
            <a:chOff x="2359027" y="1460809"/>
            <a:chExt cx="1260280" cy="739698"/>
          </a:xfrm>
        </p:grpSpPr>
        <p:grpSp>
          <p:nvGrpSpPr>
            <p:cNvPr id="11" name="グループ化 62"/>
            <p:cNvGrpSpPr/>
            <p:nvPr/>
          </p:nvGrpSpPr>
          <p:grpSpPr>
            <a:xfrm>
              <a:off x="2683727" y="1460809"/>
              <a:ext cx="449766" cy="739698"/>
              <a:chOff x="2601951" y="1453375"/>
              <a:chExt cx="449766" cy="739698"/>
            </a:xfrm>
            <a:solidFill>
              <a:schemeClr val="tx1"/>
            </a:solidFill>
          </p:grpSpPr>
          <p:sp>
            <p:nvSpPr>
              <p:cNvPr id="61" name="下矢印 60"/>
              <p:cNvSpPr/>
              <p:nvPr/>
            </p:nvSpPr>
            <p:spPr>
              <a:xfrm>
                <a:off x="2601951" y="1509132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下矢印 61"/>
              <p:cNvSpPr/>
              <p:nvPr/>
            </p:nvSpPr>
            <p:spPr>
              <a:xfrm flipV="1">
                <a:off x="2798956" y="1453375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7" name="テキスト ボックス 66"/>
            <p:cNvSpPr txBox="1"/>
            <p:nvPr/>
          </p:nvSpPr>
          <p:spPr>
            <a:xfrm>
              <a:off x="2359027" y="1702420"/>
              <a:ext cx="12602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NSI message</a:t>
              </a:r>
              <a:endParaRPr kumimoji="1" lang="ja-JP" altLang="en-US" sz="1400" dirty="0"/>
            </a:p>
          </p:txBody>
        </p:sp>
      </p:grpSp>
      <p:grpSp>
        <p:nvGrpSpPr>
          <p:cNvPr id="13" name="グループ化 68"/>
          <p:cNvGrpSpPr/>
          <p:nvPr/>
        </p:nvGrpSpPr>
        <p:grpSpPr>
          <a:xfrm>
            <a:off x="2370179" y="5739160"/>
            <a:ext cx="1260280" cy="739698"/>
            <a:chOff x="2359027" y="1460809"/>
            <a:chExt cx="1260280" cy="739698"/>
          </a:xfrm>
        </p:grpSpPr>
        <p:grpSp>
          <p:nvGrpSpPr>
            <p:cNvPr id="14" name="グループ化 69"/>
            <p:cNvGrpSpPr/>
            <p:nvPr/>
          </p:nvGrpSpPr>
          <p:grpSpPr>
            <a:xfrm>
              <a:off x="2683727" y="1460809"/>
              <a:ext cx="449766" cy="739698"/>
              <a:chOff x="2601951" y="1453375"/>
              <a:chExt cx="449766" cy="739698"/>
            </a:xfrm>
            <a:solidFill>
              <a:schemeClr val="tx1"/>
            </a:solidFill>
          </p:grpSpPr>
          <p:sp>
            <p:nvSpPr>
              <p:cNvPr id="72" name="下矢印 71"/>
              <p:cNvSpPr/>
              <p:nvPr/>
            </p:nvSpPr>
            <p:spPr>
              <a:xfrm>
                <a:off x="2601951" y="1509132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下矢印 72"/>
              <p:cNvSpPr/>
              <p:nvPr/>
            </p:nvSpPr>
            <p:spPr>
              <a:xfrm flipV="1">
                <a:off x="2798956" y="1453375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1" name="テキスト ボックス 70"/>
            <p:cNvSpPr txBox="1"/>
            <p:nvPr/>
          </p:nvSpPr>
          <p:spPr>
            <a:xfrm>
              <a:off x="2359027" y="1702420"/>
              <a:ext cx="12602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NSI message</a:t>
              </a:r>
              <a:endParaRPr kumimoji="1" lang="ja-JP" alt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62614" y="1643606"/>
            <a:ext cx="5337717" cy="42814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 smtClean="0"/>
              <a:t>NSA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8972"/>
          </a:xfrm>
        </p:spPr>
        <p:txBody>
          <a:bodyPr/>
          <a:lstStyle/>
          <a:p>
            <a:r>
              <a:rPr kumimoji="1" lang="en-US" altLang="ja-JP" dirty="0" err="1" smtClean="0"/>
              <a:t>uPA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222810" y="1817225"/>
            <a:ext cx="1412488" cy="3899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Message</a:t>
            </a:r>
          </a:p>
          <a:p>
            <a:pPr algn="ctr"/>
            <a:r>
              <a:rPr kumimoji="1" lang="en-US" altLang="ja-JP" dirty="0" smtClean="0"/>
              <a:t>Handler</a:t>
            </a:r>
            <a:endParaRPr kumimoji="1" lang="ja-JP" altLang="en-US" dirty="0"/>
          </a:p>
        </p:txBody>
      </p:sp>
      <p:grpSp>
        <p:nvGrpSpPr>
          <p:cNvPr id="5" name="グループ化 12"/>
          <p:cNvGrpSpPr/>
          <p:nvPr/>
        </p:nvGrpSpPr>
        <p:grpSpPr>
          <a:xfrm>
            <a:off x="4155688" y="2144787"/>
            <a:ext cx="944135" cy="1851103"/>
            <a:chOff x="3888059" y="2126167"/>
            <a:chExt cx="1821365" cy="3337932"/>
          </a:xfrm>
        </p:grpSpPr>
        <p:sp>
          <p:nvSpPr>
            <p:cNvPr id="12" name="角丸四角形 11"/>
            <p:cNvSpPr/>
            <p:nvPr/>
          </p:nvSpPr>
          <p:spPr>
            <a:xfrm>
              <a:off x="3888059" y="2126167"/>
              <a:ext cx="1821365" cy="333793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3999565" y="2259981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/>
                <a:t>Resv</a:t>
              </a:r>
              <a:r>
                <a:rPr kumimoji="1" lang="en-US" altLang="ja-JP" sz="1600" dirty="0" smtClean="0"/>
                <a:t>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3999565" y="3319346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Prov.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999565" y="4363844"/>
              <a:ext cx="1590907" cy="936702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Act.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</p:grpSp>
      <p:sp>
        <p:nvSpPr>
          <p:cNvPr id="10" name="円柱 9"/>
          <p:cNvSpPr/>
          <p:nvPr/>
        </p:nvSpPr>
        <p:spPr>
          <a:xfrm>
            <a:off x="6096000" y="4609172"/>
            <a:ext cx="1011044" cy="892098"/>
          </a:xfrm>
          <a:prstGeom prst="can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Resv</a:t>
            </a:r>
            <a:r>
              <a:rPr kumimoji="1" lang="en-US" altLang="ja-JP" dirty="0" smtClean="0"/>
              <a:t>.</a:t>
            </a:r>
          </a:p>
          <a:p>
            <a:pPr algn="ctr"/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125736" y="2955110"/>
            <a:ext cx="981307" cy="97387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grpSp>
        <p:nvGrpSpPr>
          <p:cNvPr id="13" name="グループ化 14"/>
          <p:cNvGrpSpPr/>
          <p:nvPr/>
        </p:nvGrpSpPr>
        <p:grpSpPr>
          <a:xfrm>
            <a:off x="4308088" y="2051865"/>
            <a:ext cx="944135" cy="1851103"/>
            <a:chOff x="3888059" y="2126167"/>
            <a:chExt cx="1821365" cy="3337932"/>
          </a:xfrm>
        </p:grpSpPr>
        <p:sp>
          <p:nvSpPr>
            <p:cNvPr id="16" name="角丸四角形 15"/>
            <p:cNvSpPr/>
            <p:nvPr/>
          </p:nvSpPr>
          <p:spPr>
            <a:xfrm>
              <a:off x="3888059" y="2126167"/>
              <a:ext cx="1821365" cy="333793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7" name="角丸四角形 16"/>
            <p:cNvSpPr/>
            <p:nvPr/>
          </p:nvSpPr>
          <p:spPr>
            <a:xfrm>
              <a:off x="3999565" y="2259981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/>
                <a:t>Resv</a:t>
              </a:r>
              <a:r>
                <a:rPr kumimoji="1" lang="en-US" altLang="ja-JP" sz="1600" dirty="0" smtClean="0"/>
                <a:t>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999565" y="3319346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Prov.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3999565" y="4363844"/>
              <a:ext cx="1590907" cy="936702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Act.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</p:grpSp>
      <p:grpSp>
        <p:nvGrpSpPr>
          <p:cNvPr id="14" name="グループ化 19"/>
          <p:cNvGrpSpPr/>
          <p:nvPr/>
        </p:nvGrpSpPr>
        <p:grpSpPr>
          <a:xfrm>
            <a:off x="4460488" y="1958943"/>
            <a:ext cx="944135" cy="1851103"/>
            <a:chOff x="3888059" y="2126167"/>
            <a:chExt cx="1821365" cy="3337932"/>
          </a:xfrm>
        </p:grpSpPr>
        <p:sp>
          <p:nvSpPr>
            <p:cNvPr id="21" name="角丸四角形 20"/>
            <p:cNvSpPr/>
            <p:nvPr/>
          </p:nvSpPr>
          <p:spPr>
            <a:xfrm>
              <a:off x="3888059" y="2126167"/>
              <a:ext cx="1821365" cy="333793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3999565" y="2259981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/>
                <a:t>Resv</a:t>
              </a:r>
              <a:r>
                <a:rPr kumimoji="1" lang="en-US" altLang="ja-JP" sz="1600" dirty="0" smtClean="0"/>
                <a:t>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3999565" y="3319346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Prov.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3999565" y="4363844"/>
              <a:ext cx="1590907" cy="936702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Act.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</p:grpSp>
      <p:grpSp>
        <p:nvGrpSpPr>
          <p:cNvPr id="15" name="グループ化 24"/>
          <p:cNvGrpSpPr/>
          <p:nvPr/>
        </p:nvGrpSpPr>
        <p:grpSpPr>
          <a:xfrm>
            <a:off x="4612888" y="1866021"/>
            <a:ext cx="944135" cy="1851103"/>
            <a:chOff x="3888059" y="2126167"/>
            <a:chExt cx="1821365" cy="3337932"/>
          </a:xfrm>
        </p:grpSpPr>
        <p:sp>
          <p:nvSpPr>
            <p:cNvPr id="26" name="角丸四角形 25"/>
            <p:cNvSpPr/>
            <p:nvPr/>
          </p:nvSpPr>
          <p:spPr>
            <a:xfrm>
              <a:off x="3888059" y="2126167"/>
              <a:ext cx="1821365" cy="333793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3999565" y="2259981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/>
                <a:t>Resv</a:t>
              </a:r>
              <a:r>
                <a:rPr kumimoji="1" lang="en-US" altLang="ja-JP" sz="1600" dirty="0" smtClean="0"/>
                <a:t>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3999565" y="3319346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Prov.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3999565" y="4363844"/>
              <a:ext cx="1590907" cy="936702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Act.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</p:grpSp>
      <p:grpSp>
        <p:nvGrpSpPr>
          <p:cNvPr id="20" name="グループ化 44"/>
          <p:cNvGrpSpPr/>
          <p:nvPr/>
        </p:nvGrpSpPr>
        <p:grpSpPr>
          <a:xfrm>
            <a:off x="3620430" y="2152221"/>
            <a:ext cx="1037066" cy="85494"/>
            <a:chOff x="379142" y="4133385"/>
            <a:chExt cx="1037066" cy="85494"/>
          </a:xfrm>
        </p:grpSpPr>
        <p:cxnSp>
          <p:nvCxnSpPr>
            <p:cNvPr id="39" name="直線矢印コネクタ 38"/>
            <p:cNvCxnSpPr/>
            <p:nvPr/>
          </p:nvCxnSpPr>
          <p:spPr>
            <a:xfrm>
              <a:off x="379142" y="4133385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H="1">
              <a:off x="382862" y="4218879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45"/>
          <p:cNvGrpSpPr/>
          <p:nvPr/>
        </p:nvGrpSpPr>
        <p:grpSpPr>
          <a:xfrm>
            <a:off x="3620430" y="2743235"/>
            <a:ext cx="1037066" cy="85494"/>
            <a:chOff x="379142" y="4133385"/>
            <a:chExt cx="1037066" cy="85494"/>
          </a:xfrm>
        </p:grpSpPr>
        <p:cxnSp>
          <p:nvCxnSpPr>
            <p:cNvPr id="47" name="直線矢印コネクタ 46"/>
            <p:cNvCxnSpPr/>
            <p:nvPr/>
          </p:nvCxnSpPr>
          <p:spPr>
            <a:xfrm>
              <a:off x="379142" y="4133385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>
            <a:xfrm flipH="1">
              <a:off x="382862" y="4218879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線矢印コネクタ 50"/>
          <p:cNvCxnSpPr/>
          <p:nvPr/>
        </p:nvCxnSpPr>
        <p:spPr>
          <a:xfrm flipH="1">
            <a:off x="3624150" y="3419743"/>
            <a:ext cx="10333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51"/>
          <p:cNvGrpSpPr/>
          <p:nvPr/>
        </p:nvGrpSpPr>
        <p:grpSpPr>
          <a:xfrm>
            <a:off x="3631580" y="5003178"/>
            <a:ext cx="2479287" cy="89210"/>
            <a:chOff x="379142" y="4133385"/>
            <a:chExt cx="1037066" cy="85494"/>
          </a:xfrm>
        </p:grpSpPr>
        <p:cxnSp>
          <p:nvCxnSpPr>
            <p:cNvPr id="53" name="直線矢印コネクタ 52"/>
            <p:cNvCxnSpPr/>
            <p:nvPr/>
          </p:nvCxnSpPr>
          <p:spPr>
            <a:xfrm>
              <a:off x="379142" y="4133385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/>
            <p:nvPr/>
          </p:nvCxnSpPr>
          <p:spPr>
            <a:xfrm flipH="1">
              <a:off x="382862" y="4218879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直線矢印コネクタ 59"/>
          <p:cNvCxnSpPr/>
          <p:nvPr/>
        </p:nvCxnSpPr>
        <p:spPr>
          <a:xfrm flipH="1">
            <a:off x="5496046" y="3393724"/>
            <a:ext cx="6148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67"/>
          <p:cNvGrpSpPr/>
          <p:nvPr/>
        </p:nvGrpSpPr>
        <p:grpSpPr>
          <a:xfrm>
            <a:off x="2359027" y="1055684"/>
            <a:ext cx="1260280" cy="739698"/>
            <a:chOff x="2359027" y="1460809"/>
            <a:chExt cx="1260280" cy="739698"/>
          </a:xfrm>
        </p:grpSpPr>
        <p:grpSp>
          <p:nvGrpSpPr>
            <p:cNvPr id="32" name="グループ化 62"/>
            <p:cNvGrpSpPr/>
            <p:nvPr/>
          </p:nvGrpSpPr>
          <p:grpSpPr>
            <a:xfrm>
              <a:off x="2683727" y="1460809"/>
              <a:ext cx="449766" cy="739698"/>
              <a:chOff x="2601951" y="1453375"/>
              <a:chExt cx="449766" cy="739698"/>
            </a:xfrm>
            <a:solidFill>
              <a:schemeClr val="tx1"/>
            </a:solidFill>
          </p:grpSpPr>
          <p:sp>
            <p:nvSpPr>
              <p:cNvPr id="61" name="下矢印 60"/>
              <p:cNvSpPr/>
              <p:nvPr/>
            </p:nvSpPr>
            <p:spPr>
              <a:xfrm>
                <a:off x="2601951" y="1509132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下矢印 61"/>
              <p:cNvSpPr/>
              <p:nvPr/>
            </p:nvSpPr>
            <p:spPr>
              <a:xfrm flipV="1">
                <a:off x="2798956" y="1453375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7" name="テキスト ボックス 66"/>
            <p:cNvSpPr txBox="1"/>
            <p:nvPr/>
          </p:nvSpPr>
          <p:spPr>
            <a:xfrm>
              <a:off x="2359027" y="1702420"/>
              <a:ext cx="12602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NSI message</a:t>
              </a:r>
              <a:endParaRPr kumimoji="1" lang="ja-JP" altLang="en-US" sz="1400" dirty="0"/>
            </a:p>
          </p:txBody>
        </p:sp>
      </p:grpSp>
      <p:cxnSp>
        <p:nvCxnSpPr>
          <p:cNvPr id="56" name="図形 55"/>
          <p:cNvCxnSpPr>
            <a:endCxn id="11" idx="2"/>
          </p:cNvCxnSpPr>
          <p:nvPr/>
        </p:nvCxnSpPr>
        <p:spPr>
          <a:xfrm flipV="1">
            <a:off x="3634451" y="3928983"/>
            <a:ext cx="2981939" cy="3999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4359"/>
          <p:cNvSpPr txBox="1">
            <a:spLocks/>
          </p:cNvSpPr>
          <p:nvPr/>
        </p:nvSpPr>
        <p:spPr>
          <a:xfrm>
            <a:off x="943896" y="0"/>
            <a:ext cx="8200103" cy="5798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/>
                <a:ea typeface="+mj-ea"/>
                <a:cs typeface="Arial"/>
              </a:rPr>
              <a:t>RSM: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Reservation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State Machine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CC60-3DD3-AE49-BAB4-19F5E93B8770}" type="slidenum">
              <a:rPr lang="ja-JP" altLang="en-US" smtClean="0"/>
              <a:pPr/>
              <a:t>6</a:t>
            </a:fld>
            <a:endParaRPr lang="ja-JP" altLang="en-US"/>
          </a:p>
        </p:txBody>
      </p:sp>
      <p:cxnSp>
        <p:nvCxnSpPr>
          <p:cNvPr id="39" name="直線矢印コネクタ 38"/>
          <p:cNvCxnSpPr>
            <a:stCxn id="40" idx="4"/>
            <a:endCxn id="76" idx="0"/>
          </p:cNvCxnSpPr>
          <p:nvPr/>
        </p:nvCxnSpPr>
        <p:spPr>
          <a:xfrm rot="5400000">
            <a:off x="154681" y="1554176"/>
            <a:ext cx="122580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/>
          <p:nvPr/>
        </p:nvSpPr>
        <p:spPr>
          <a:xfrm>
            <a:off x="407582" y="221275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56" name="円/楕円 149"/>
          <p:cNvSpPr/>
          <p:nvPr/>
        </p:nvSpPr>
        <p:spPr>
          <a:xfrm>
            <a:off x="2624762" y="109108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78" name="表 43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4111646164"/>
              </p:ext>
            </p:extLst>
          </p:nvPr>
        </p:nvGraphicFramePr>
        <p:xfrm>
          <a:off x="292292" y="1107678"/>
          <a:ext cx="904058" cy="396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058"/>
              </a:tblGrid>
              <a:tr h="30895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32" name="直線矢印コネクタ 38"/>
          <p:cNvCxnSpPr>
            <a:stCxn id="76" idx="4"/>
            <a:endCxn id="117" idx="0"/>
          </p:cNvCxnSpPr>
          <p:nvPr/>
        </p:nvCxnSpPr>
        <p:spPr>
          <a:xfrm rot="5400000">
            <a:off x="301913" y="3352747"/>
            <a:ext cx="931339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/楕円 149"/>
          <p:cNvSpPr/>
          <p:nvPr/>
        </p:nvSpPr>
        <p:spPr>
          <a:xfrm>
            <a:off x="407582" y="216707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15" name="表 4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214039339"/>
              </p:ext>
            </p:extLst>
          </p:nvPr>
        </p:nvGraphicFramePr>
        <p:xfrm>
          <a:off x="227795" y="3157167"/>
          <a:ext cx="105138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381"/>
              </a:tblGrid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17" name="円/楕円 149"/>
          <p:cNvSpPr/>
          <p:nvPr/>
        </p:nvSpPr>
        <p:spPr>
          <a:xfrm>
            <a:off x="407582" y="381841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Failed</a:t>
            </a:r>
          </a:p>
        </p:txBody>
      </p:sp>
      <p:cxnSp>
        <p:nvCxnSpPr>
          <p:cNvPr id="83" name="直線矢印コネクタ 2"/>
          <p:cNvCxnSpPr>
            <a:stCxn id="85" idx="6"/>
            <a:endCxn id="84" idx="2"/>
          </p:cNvCxnSpPr>
          <p:nvPr/>
        </p:nvCxnSpPr>
        <p:spPr>
          <a:xfrm flipV="1">
            <a:off x="3344762" y="2813605"/>
            <a:ext cx="2007719" cy="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/楕円 149"/>
          <p:cNvSpPr/>
          <p:nvPr/>
        </p:nvSpPr>
        <p:spPr>
          <a:xfrm>
            <a:off x="5352481" y="24536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Checked</a:t>
            </a:r>
          </a:p>
        </p:txBody>
      </p:sp>
      <p:sp>
        <p:nvSpPr>
          <p:cNvPr id="85" name="円/楕円 149"/>
          <p:cNvSpPr/>
          <p:nvPr/>
        </p:nvSpPr>
        <p:spPr>
          <a:xfrm>
            <a:off x="2624762" y="245390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Checking</a:t>
            </a:r>
          </a:p>
        </p:txBody>
      </p:sp>
      <p:cxnSp>
        <p:nvCxnSpPr>
          <p:cNvPr id="94" name="直線矢印コネクタ 20"/>
          <p:cNvCxnSpPr>
            <a:stCxn id="42" idx="0"/>
            <a:endCxn id="85" idx="4"/>
          </p:cNvCxnSpPr>
          <p:nvPr/>
        </p:nvCxnSpPr>
        <p:spPr>
          <a:xfrm flipV="1">
            <a:off x="2984762" y="3173908"/>
            <a:ext cx="0" cy="64281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149"/>
          <p:cNvSpPr/>
          <p:nvPr/>
        </p:nvSpPr>
        <p:spPr>
          <a:xfrm>
            <a:off x="2624762" y="381672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Failed</a:t>
            </a:r>
          </a:p>
        </p:txBody>
      </p:sp>
      <p:cxnSp>
        <p:nvCxnSpPr>
          <p:cNvPr id="66" name="直線矢印コネクタ 20"/>
          <p:cNvCxnSpPr>
            <a:stCxn id="85" idx="0"/>
            <a:endCxn id="56" idx="4"/>
          </p:cNvCxnSpPr>
          <p:nvPr/>
        </p:nvCxnSpPr>
        <p:spPr>
          <a:xfrm flipV="1">
            <a:off x="2984762" y="1811089"/>
            <a:ext cx="0" cy="6428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2"/>
          <p:cNvCxnSpPr>
            <a:stCxn id="84" idx="0"/>
          </p:cNvCxnSpPr>
          <p:nvPr/>
        </p:nvCxnSpPr>
        <p:spPr>
          <a:xfrm flipH="1" flipV="1">
            <a:off x="5709503" y="1811089"/>
            <a:ext cx="2978" cy="642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2"/>
          <p:cNvCxnSpPr>
            <a:endCxn id="56" idx="6"/>
          </p:cNvCxnSpPr>
          <p:nvPr/>
        </p:nvCxnSpPr>
        <p:spPr>
          <a:xfrm flipH="1">
            <a:off x="3344762" y="1451089"/>
            <a:ext cx="20047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80891355"/>
              </p:ext>
            </p:extLst>
          </p:nvPr>
        </p:nvGraphicFramePr>
        <p:xfrm>
          <a:off x="2547369" y="3236501"/>
          <a:ext cx="843084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084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mdfychk.fl</a:t>
                      </a:r>
                      <a:endParaRPr kumimoji="1" lang="en-US" altLang="ja-JP" sz="800" dirty="0" smtClean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表 14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412363509"/>
              </p:ext>
            </p:extLst>
          </p:nvPr>
        </p:nvGraphicFramePr>
        <p:xfrm>
          <a:off x="3905709" y="2572630"/>
          <a:ext cx="808168" cy="438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68"/>
              </a:tblGrid>
              <a:tr h="1310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&lt;mdfychk.cf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&lt;mdfychk.cf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表 14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961104123"/>
              </p:ext>
            </p:extLst>
          </p:nvPr>
        </p:nvGraphicFramePr>
        <p:xfrm>
          <a:off x="4000023" y="1239639"/>
          <a:ext cx="808518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518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&lt;modify.cf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&lt;modify.cf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表 9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293353848"/>
              </p:ext>
            </p:extLst>
          </p:nvPr>
        </p:nvGraphicFramePr>
        <p:xfrm>
          <a:off x="2673051" y="1884903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4116749739"/>
              </p:ext>
            </p:extLst>
          </p:nvPr>
        </p:nvGraphicFramePr>
        <p:xfrm>
          <a:off x="5362658" y="1903952"/>
          <a:ext cx="720616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616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31" name="直線矢印コネクタ 2"/>
          <p:cNvCxnSpPr>
            <a:stCxn id="76" idx="6"/>
            <a:endCxn id="56" idx="2"/>
          </p:cNvCxnSpPr>
          <p:nvPr/>
        </p:nvCxnSpPr>
        <p:spPr>
          <a:xfrm flipV="1">
            <a:off x="1127582" y="1451089"/>
            <a:ext cx="1497180" cy="10759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表 4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796449580"/>
              </p:ext>
            </p:extLst>
          </p:nvPr>
        </p:nvGraphicFramePr>
        <p:xfrm>
          <a:off x="1210548" y="2007997"/>
          <a:ext cx="629541" cy="404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541"/>
              </a:tblGrid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82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0" name="円/楕円 63"/>
          <p:cNvSpPr/>
          <p:nvPr/>
        </p:nvSpPr>
        <p:spPr>
          <a:xfrm>
            <a:off x="5365279" y="1114239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59" name="曲線コネクタ 46"/>
          <p:cNvCxnSpPr>
            <a:stCxn id="84" idx="4"/>
            <a:endCxn id="42" idx="6"/>
          </p:cNvCxnSpPr>
          <p:nvPr/>
        </p:nvCxnSpPr>
        <p:spPr>
          <a:xfrm rot="5400000">
            <a:off x="4027062" y="2491306"/>
            <a:ext cx="1003121" cy="2367719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751667" y="4639745"/>
            <a:ext cx="3299199" cy="19871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998442" y="5096945"/>
            <a:ext cx="30293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Transitional States</a:t>
            </a:r>
          </a:p>
          <a:p>
            <a:pPr algn="l"/>
            <a:r>
              <a:rPr lang="en-US" sz="1000" i="1" dirty="0" smtClean="0"/>
              <a:t>NB: Requests* received in this state is queued and processed only when it transitions to a Stable State.  *NB: Exceptions are </a:t>
            </a:r>
            <a:r>
              <a:rPr lang="en-US" sz="1000" i="1" dirty="0" err="1" smtClean="0"/>
              <a:t>term.rq</a:t>
            </a:r>
            <a:r>
              <a:rPr lang="en-US" sz="1000" i="1" dirty="0" smtClean="0"/>
              <a:t> and unexpected messages (e.g. illegal sequence)</a:t>
            </a:r>
            <a:endParaRPr lang="en-US" sz="1000" i="1" dirty="0"/>
          </a:p>
        </p:txBody>
      </p:sp>
      <p:sp>
        <p:nvSpPr>
          <p:cNvPr id="65" name="円/楕円 149"/>
          <p:cNvSpPr/>
          <p:nvPr/>
        </p:nvSpPr>
        <p:spPr>
          <a:xfrm>
            <a:off x="5836057" y="5149809"/>
            <a:ext cx="186600" cy="186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7" name="円/楕円 96"/>
          <p:cNvSpPr/>
          <p:nvPr/>
        </p:nvSpPr>
        <p:spPr>
          <a:xfrm>
            <a:off x="5836057" y="4768809"/>
            <a:ext cx="186600" cy="1866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88457" y="4715945"/>
            <a:ext cx="94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Initial State</a:t>
            </a:r>
            <a:endParaRPr lang="en-US" sz="1200" dirty="0"/>
          </a:p>
        </p:txBody>
      </p:sp>
      <p:sp>
        <p:nvSpPr>
          <p:cNvPr id="69" name="円/楕円 154"/>
          <p:cNvSpPr/>
          <p:nvPr/>
        </p:nvSpPr>
        <p:spPr>
          <a:xfrm>
            <a:off x="5836057" y="5988009"/>
            <a:ext cx="186600" cy="18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76834" y="5926505"/>
            <a:ext cx="110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Stable States</a:t>
            </a:r>
            <a:endParaRPr lang="en-US" sz="1200" dirty="0"/>
          </a:p>
        </p:txBody>
      </p:sp>
      <p:sp>
        <p:nvSpPr>
          <p:cNvPr id="71" name="Slide Number Placeholder 8"/>
          <p:cNvSpPr txBox="1">
            <a:spLocks/>
          </p:cNvSpPr>
          <p:nvPr/>
        </p:nvSpPr>
        <p:spPr>
          <a:xfrm>
            <a:off x="586297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21B073-6666-854C-8743-0370E2E4A5F8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pitchFamily="1" charset="-128"/>
                <a:cs typeface="ＭＳ Ｐゴシック" pitchFamily="1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77" name="円/楕円 149"/>
          <p:cNvSpPr/>
          <p:nvPr/>
        </p:nvSpPr>
        <p:spPr>
          <a:xfrm>
            <a:off x="5834980" y="6335714"/>
            <a:ext cx="186600" cy="186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987380" y="6282850"/>
            <a:ext cx="920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Final State</a:t>
            </a:r>
            <a:endParaRPr lang="en-US" sz="1200" dirty="0"/>
          </a:p>
        </p:txBody>
      </p:sp>
      <p:graphicFrame>
        <p:nvGraphicFramePr>
          <p:cNvPr id="82" name="表 17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39307186"/>
              </p:ext>
            </p:extLst>
          </p:nvPr>
        </p:nvGraphicFramePr>
        <p:xfrm>
          <a:off x="4009138" y="3675456"/>
          <a:ext cx="112347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470"/>
              </a:tblGrid>
              <a:tr h="1158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modify_timeout</a:t>
                      </a: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kumimoji="1" lang="ja-JP" altLang="en-US" sz="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modifyTimeout.nt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92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89" name="四角形吹き出し 71"/>
          <p:cNvSpPr/>
          <p:nvPr/>
        </p:nvSpPr>
        <p:spPr>
          <a:xfrm>
            <a:off x="6591891" y="3762659"/>
            <a:ext cx="1620342" cy="704654"/>
          </a:xfrm>
          <a:prstGeom prst="wedgeRectCallout">
            <a:avLst>
              <a:gd name="adj1" fmla="val -139466"/>
              <a:gd name="adj2" fmla="val -20861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1000" dirty="0" smtClean="0">
                <a:solidFill>
                  <a:schemeClr val="tx1"/>
                </a:solidFill>
              </a:rPr>
              <a:t>Modify timeout transitions back to Reserved.  (This transition will only happen in 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uPA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直線矢印コネクタ 60"/>
          <p:cNvCxnSpPr>
            <a:endCxn id="74" idx="6"/>
          </p:cNvCxnSpPr>
          <p:nvPr/>
        </p:nvCxnSpPr>
        <p:spPr>
          <a:xfrm rot="10800000">
            <a:off x="3301101" y="5287811"/>
            <a:ext cx="118953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円/楕円 16"/>
          <p:cNvSpPr/>
          <p:nvPr/>
        </p:nvSpPr>
        <p:spPr>
          <a:xfrm>
            <a:off x="2581101" y="4927811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Canceling</a:t>
            </a:r>
          </a:p>
        </p:txBody>
      </p:sp>
      <p:cxnSp>
        <p:nvCxnSpPr>
          <p:cNvPr id="75" name="直線矢印コネクタ 100"/>
          <p:cNvCxnSpPr>
            <a:stCxn id="74" idx="2"/>
          </p:cNvCxnSpPr>
          <p:nvPr/>
        </p:nvCxnSpPr>
        <p:spPr>
          <a:xfrm rot="10800000">
            <a:off x="1400205" y="5287811"/>
            <a:ext cx="118089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円/楕円 80"/>
          <p:cNvSpPr/>
          <p:nvPr/>
        </p:nvSpPr>
        <p:spPr>
          <a:xfrm>
            <a:off x="4496433" y="4926875"/>
            <a:ext cx="720000" cy="72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*1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86" name="円/楕円 149"/>
          <p:cNvSpPr/>
          <p:nvPr/>
        </p:nvSpPr>
        <p:spPr>
          <a:xfrm>
            <a:off x="688717" y="491237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06" name="表 105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549928280"/>
              </p:ext>
            </p:extLst>
          </p:nvPr>
        </p:nvGraphicFramePr>
        <p:xfrm>
          <a:off x="3487012" y="5093814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表 10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528860783"/>
              </p:ext>
            </p:extLst>
          </p:nvPr>
        </p:nvGraphicFramePr>
        <p:xfrm>
          <a:off x="1597843" y="5040516"/>
          <a:ext cx="923766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6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&lt;mdfycncl.cf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&lt;mdfycncl.cf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57" name="テキスト ボックス 56"/>
          <p:cNvSpPr txBox="1"/>
          <p:nvPr/>
        </p:nvSpPr>
        <p:spPr>
          <a:xfrm>
            <a:off x="6452422" y="1828799"/>
            <a:ext cx="2066591" cy="1238491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266700" indent="-266700" algn="l"/>
            <a:r>
              <a:rPr kumimoji="1" lang="en-US" altLang="ja-JP" sz="1600" dirty="0" smtClean="0"/>
              <a:t>*1:Modify Checking, Modify Checked, Modify Failed, Modifying and Reserved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8242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矢印コネクタ 20"/>
          <p:cNvCxnSpPr>
            <a:stCxn id="86" idx="6"/>
            <a:endCxn id="126" idx="2"/>
          </p:cNvCxnSpPr>
          <p:nvPr/>
        </p:nvCxnSpPr>
        <p:spPr>
          <a:xfrm>
            <a:off x="1074991" y="2718477"/>
            <a:ext cx="1439610" cy="139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円/楕円 85"/>
          <p:cNvSpPr/>
          <p:nvPr/>
        </p:nvSpPr>
        <p:spPr>
          <a:xfrm>
            <a:off x="354991" y="2358477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26" name="円/楕円 149"/>
          <p:cNvSpPr/>
          <p:nvPr/>
        </p:nvSpPr>
        <p:spPr>
          <a:xfrm>
            <a:off x="2514601" y="237242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Scheduled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4360" name="Title 14359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3819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PSM : </a:t>
            </a:r>
            <a:r>
              <a:rPr lang="en-US" sz="2400" dirty="0" smtClean="0">
                <a:latin typeface="Arial"/>
                <a:cs typeface="Arial"/>
              </a:rPr>
              <a:t>Provision </a:t>
            </a:r>
            <a:r>
              <a:rPr lang="en-US" sz="2400" dirty="0" smtClean="0">
                <a:latin typeface="Arial"/>
                <a:cs typeface="Arial"/>
              </a:rPr>
              <a:t>State Machine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7670835" y="236395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Provisioned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751667" y="4639745"/>
            <a:ext cx="3299199" cy="19871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998442" y="5096945"/>
            <a:ext cx="30293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Transitional States</a:t>
            </a:r>
          </a:p>
          <a:p>
            <a:pPr algn="l"/>
            <a:r>
              <a:rPr lang="en-US" sz="1000" i="1" dirty="0" smtClean="0"/>
              <a:t>NB: Requests* received in this state is queued and processed only when it transitions to a Stable State.  *NB: Exceptions are </a:t>
            </a:r>
            <a:r>
              <a:rPr lang="en-US" sz="1000" i="1" dirty="0" err="1" smtClean="0"/>
              <a:t>term.rq</a:t>
            </a:r>
            <a:r>
              <a:rPr lang="en-US" sz="1000" i="1" dirty="0" smtClean="0"/>
              <a:t> and unexpected messages (e.g. illegal sequence)</a:t>
            </a:r>
            <a:endParaRPr lang="en-US" sz="1000" i="1" dirty="0"/>
          </a:p>
        </p:txBody>
      </p:sp>
      <p:sp>
        <p:nvSpPr>
          <p:cNvPr id="148" name="円/楕円 149"/>
          <p:cNvSpPr/>
          <p:nvPr/>
        </p:nvSpPr>
        <p:spPr>
          <a:xfrm>
            <a:off x="5836057" y="5149809"/>
            <a:ext cx="186600" cy="186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47" name="円/楕円 96"/>
          <p:cNvSpPr/>
          <p:nvPr/>
        </p:nvSpPr>
        <p:spPr>
          <a:xfrm>
            <a:off x="5836057" y="4768809"/>
            <a:ext cx="186600" cy="1866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988457" y="4715945"/>
            <a:ext cx="94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Initial State</a:t>
            </a:r>
            <a:endParaRPr lang="en-US" sz="1200" dirty="0"/>
          </a:p>
        </p:txBody>
      </p:sp>
      <p:sp>
        <p:nvSpPr>
          <p:cNvPr id="149" name="円/楕円 154"/>
          <p:cNvSpPr/>
          <p:nvPr/>
        </p:nvSpPr>
        <p:spPr>
          <a:xfrm>
            <a:off x="5836057" y="5988009"/>
            <a:ext cx="186600" cy="18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976834" y="5926505"/>
            <a:ext cx="110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Stable States</a:t>
            </a:r>
            <a:endParaRPr lang="en-US" sz="1200" dirty="0"/>
          </a:p>
        </p:txBody>
      </p:sp>
      <p:sp>
        <p:nvSpPr>
          <p:cNvPr id="56" name="円/楕円 16"/>
          <p:cNvSpPr/>
          <p:nvPr/>
        </p:nvSpPr>
        <p:spPr>
          <a:xfrm>
            <a:off x="4728471" y="399576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Releasing</a:t>
            </a:r>
          </a:p>
        </p:txBody>
      </p:sp>
      <p:cxnSp>
        <p:nvCxnSpPr>
          <p:cNvPr id="63" name="曲線コネクタ 46"/>
          <p:cNvCxnSpPr>
            <a:stCxn id="17" idx="2"/>
            <a:endCxn id="126" idx="0"/>
          </p:cNvCxnSpPr>
          <p:nvPr/>
        </p:nvCxnSpPr>
        <p:spPr>
          <a:xfrm rot="10800000" flipV="1">
            <a:off x="2874602" y="1028863"/>
            <a:ext cx="1947007" cy="1343558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/>
          <p:cNvSpPr/>
          <p:nvPr/>
        </p:nvSpPr>
        <p:spPr>
          <a:xfrm>
            <a:off x="4821608" y="668863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Provisioning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103" name="曲線コネクタ 46"/>
          <p:cNvCxnSpPr>
            <a:stCxn id="56" idx="2"/>
            <a:endCxn id="126" idx="4"/>
          </p:cNvCxnSpPr>
          <p:nvPr/>
        </p:nvCxnSpPr>
        <p:spPr>
          <a:xfrm rot="10800000">
            <a:off x="2874601" y="3092422"/>
            <a:ext cx="1853870" cy="1263339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線コネクタ 46"/>
          <p:cNvCxnSpPr>
            <a:stCxn id="51" idx="4"/>
            <a:endCxn id="56" idx="6"/>
          </p:cNvCxnSpPr>
          <p:nvPr/>
        </p:nvCxnSpPr>
        <p:spPr>
          <a:xfrm rot="5400000">
            <a:off x="6103750" y="2428675"/>
            <a:ext cx="1271806" cy="2582364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表 89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077737858"/>
              </p:ext>
            </p:extLst>
          </p:nvPr>
        </p:nvGraphicFramePr>
        <p:xfrm>
          <a:off x="3505200" y="970932"/>
          <a:ext cx="739422" cy="426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422"/>
              </a:tblGrid>
              <a:tr h="44336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67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30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1741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表 90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8577371"/>
              </p:ext>
            </p:extLst>
          </p:nvPr>
        </p:nvGraphicFramePr>
        <p:xfrm>
          <a:off x="7433746" y="3380446"/>
          <a:ext cx="651927" cy="422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27"/>
              </a:tblGrid>
              <a:tr h="43851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52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7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161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表 9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476629221"/>
              </p:ext>
            </p:extLst>
          </p:nvPr>
        </p:nvGraphicFramePr>
        <p:xfrm>
          <a:off x="3462871" y="4038601"/>
          <a:ext cx="812796" cy="407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796"/>
              </a:tblGrid>
              <a:tr h="968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68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68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420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12" name="円弧 111"/>
          <p:cNvSpPr/>
          <p:nvPr/>
        </p:nvSpPr>
        <p:spPr>
          <a:xfrm rot="18912866" flipH="1">
            <a:off x="2421043" y="2957013"/>
            <a:ext cx="347256" cy="310136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83" name="表 90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572336170"/>
              </p:ext>
            </p:extLst>
          </p:nvPr>
        </p:nvGraphicFramePr>
        <p:xfrm>
          <a:off x="2057400" y="3200401"/>
          <a:ext cx="575733" cy="3089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733"/>
              </a:tblGrid>
              <a:tr h="31942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4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4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31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93" name="直線矢印コネクタ 166"/>
          <p:cNvCxnSpPr>
            <a:stCxn id="17" idx="5"/>
            <a:endCxn id="51" idx="1"/>
          </p:cNvCxnSpPr>
          <p:nvPr/>
        </p:nvCxnSpPr>
        <p:spPr>
          <a:xfrm>
            <a:off x="5436166" y="1283421"/>
            <a:ext cx="2340111" cy="11859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線コネクタ 46"/>
          <p:cNvCxnSpPr>
            <a:stCxn id="51" idx="0"/>
            <a:endCxn id="17" idx="6"/>
          </p:cNvCxnSpPr>
          <p:nvPr/>
        </p:nvCxnSpPr>
        <p:spPr>
          <a:xfrm rot="16200000" flipV="1">
            <a:off x="6118677" y="451795"/>
            <a:ext cx="1335091" cy="2489227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表 93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388685114"/>
              </p:ext>
            </p:extLst>
          </p:nvPr>
        </p:nvGraphicFramePr>
        <p:xfrm>
          <a:off x="6472669" y="900524"/>
          <a:ext cx="922844" cy="404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2844"/>
              </a:tblGrid>
              <a:tr h="1000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00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00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91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表 123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578692462"/>
              </p:ext>
            </p:extLst>
          </p:nvPr>
        </p:nvGraphicFramePr>
        <p:xfrm>
          <a:off x="6597260" y="1806207"/>
          <a:ext cx="770432" cy="4225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432"/>
              </a:tblGrid>
              <a:tr h="43731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49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3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158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72" name="四角形吹き出し 71"/>
          <p:cNvSpPr/>
          <p:nvPr/>
        </p:nvSpPr>
        <p:spPr>
          <a:xfrm>
            <a:off x="7601415" y="911026"/>
            <a:ext cx="1242347" cy="588946"/>
          </a:xfrm>
          <a:prstGeom prst="wedgeRectCallout">
            <a:avLst>
              <a:gd name="adj1" fmla="val -64739"/>
              <a:gd name="adj2" fmla="val 104209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1000" dirty="0" err="1" smtClean="0">
                <a:solidFill>
                  <a:schemeClr val="tx1"/>
                </a:solidFill>
              </a:rPr>
              <a:t>prov.rq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 is used to initiate re-activation of data-plane</a:t>
            </a:r>
            <a:r>
              <a:rPr kumimoji="1" lang="en-US" altLang="ja-JP" sz="1000" dirty="0">
                <a:solidFill>
                  <a:schemeClr val="tx1"/>
                </a:solidFill>
              </a:rPr>
              <a:t>.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62975" y="6356350"/>
            <a:ext cx="2133600" cy="365125"/>
          </a:xfrm>
        </p:spPr>
        <p:txBody>
          <a:bodyPr/>
          <a:lstStyle/>
          <a:p>
            <a:fld id="{6921B073-6666-854C-8743-0370E2E4A5F8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1260089" y="2528500"/>
            <a:ext cx="836341" cy="379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Created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円/楕円 149"/>
          <p:cNvSpPr/>
          <p:nvPr/>
        </p:nvSpPr>
        <p:spPr>
          <a:xfrm>
            <a:off x="5834980" y="6335714"/>
            <a:ext cx="186600" cy="186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87380" y="6282850"/>
            <a:ext cx="920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Final State</a:t>
            </a:r>
            <a:endParaRPr lang="en-US" sz="12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6408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itle 14359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3819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ASM : </a:t>
            </a:r>
            <a:r>
              <a:rPr lang="en-US" sz="2400" dirty="0" smtClean="0">
                <a:latin typeface="Arial"/>
                <a:cs typeface="Arial"/>
              </a:rPr>
              <a:t>Activation </a:t>
            </a:r>
            <a:r>
              <a:rPr lang="en-US" sz="2400" dirty="0" smtClean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tate </a:t>
            </a:r>
            <a:r>
              <a:rPr lang="en-US" sz="2400" dirty="0" smtClean="0">
                <a:latin typeface="Arial"/>
                <a:cs typeface="Arial"/>
              </a:rPr>
              <a:t>M</a:t>
            </a:r>
            <a:r>
              <a:rPr lang="en-US" sz="2400" dirty="0" smtClean="0">
                <a:latin typeface="Arial"/>
                <a:cs typeface="Arial"/>
              </a:rPr>
              <a:t>achine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698752" y="4714693"/>
            <a:ext cx="3299199" cy="16169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945527" y="5139277"/>
            <a:ext cx="3029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Transitional States</a:t>
            </a:r>
          </a:p>
        </p:txBody>
      </p:sp>
      <p:sp>
        <p:nvSpPr>
          <p:cNvPr id="148" name="円/楕円 149"/>
          <p:cNvSpPr/>
          <p:nvPr/>
        </p:nvSpPr>
        <p:spPr>
          <a:xfrm>
            <a:off x="5783142" y="5192141"/>
            <a:ext cx="186600" cy="186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49" name="円/楕円 154"/>
          <p:cNvSpPr/>
          <p:nvPr/>
        </p:nvSpPr>
        <p:spPr>
          <a:xfrm>
            <a:off x="5783142" y="5617754"/>
            <a:ext cx="186600" cy="18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923919" y="5564890"/>
            <a:ext cx="110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Stable States</a:t>
            </a:r>
            <a:endParaRPr lang="en-US" sz="1200" dirty="0"/>
          </a:p>
        </p:txBody>
      </p:sp>
      <p:sp>
        <p:nvSpPr>
          <p:cNvPr id="151" name="円/楕円 149"/>
          <p:cNvSpPr/>
          <p:nvPr/>
        </p:nvSpPr>
        <p:spPr>
          <a:xfrm>
            <a:off x="5783142" y="5998754"/>
            <a:ext cx="186600" cy="186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935542" y="5945890"/>
            <a:ext cx="920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Final State</a:t>
            </a:r>
            <a:endParaRPr lang="en-US"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C7FC8DD-7FEE-FC4B-8B20-B7B95EE4AAA6}" type="datetime1">
              <a:rPr lang="en-CA" altLang="ja-JP" smtClean="0"/>
              <a:pPr algn="l"/>
              <a:t>14/01/2013</a:t>
            </a:fld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62975" y="6356350"/>
            <a:ext cx="2133600" cy="365125"/>
          </a:xfrm>
        </p:spPr>
        <p:txBody>
          <a:bodyPr/>
          <a:lstStyle/>
          <a:p>
            <a:fld id="{6921B073-6666-854C-8743-0370E2E4A5F8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65" name="円/楕円 96"/>
          <p:cNvSpPr/>
          <p:nvPr/>
        </p:nvSpPr>
        <p:spPr>
          <a:xfrm>
            <a:off x="5783142" y="4811141"/>
            <a:ext cx="186600" cy="1866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7" name="TextBox 151"/>
          <p:cNvSpPr txBox="1"/>
          <p:nvPr/>
        </p:nvSpPr>
        <p:spPr>
          <a:xfrm>
            <a:off x="5935542" y="4758277"/>
            <a:ext cx="94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Initial State</a:t>
            </a:r>
            <a:endParaRPr lang="en-US" sz="1200" dirty="0"/>
          </a:p>
        </p:txBody>
      </p:sp>
      <p:sp>
        <p:nvSpPr>
          <p:cNvPr id="41" name="円/楕円 77"/>
          <p:cNvSpPr/>
          <p:nvPr/>
        </p:nvSpPr>
        <p:spPr>
          <a:xfrm>
            <a:off x="1878747" y="2110644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Out of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Service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44" name="円/楕円 68"/>
          <p:cNvSpPr/>
          <p:nvPr/>
        </p:nvSpPr>
        <p:spPr>
          <a:xfrm>
            <a:off x="4620906" y="209992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Service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72" name="Curved Connector 71"/>
          <p:cNvCxnSpPr>
            <a:stCxn id="44" idx="0"/>
            <a:endCxn id="41" idx="0"/>
          </p:cNvCxnSpPr>
          <p:nvPr/>
        </p:nvCxnSpPr>
        <p:spPr>
          <a:xfrm rot="16200000" flipH="1" flipV="1">
            <a:off x="3604465" y="734202"/>
            <a:ext cx="10724" cy="2742159"/>
          </a:xfrm>
          <a:prstGeom prst="curvedConnector3">
            <a:avLst>
              <a:gd name="adj1" fmla="val -4506184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71"/>
          <p:cNvCxnSpPr>
            <a:stCxn id="41" idx="4"/>
            <a:endCxn id="44" idx="4"/>
          </p:cNvCxnSpPr>
          <p:nvPr/>
        </p:nvCxnSpPr>
        <p:spPr>
          <a:xfrm rot="5400000" flipH="1" flipV="1">
            <a:off x="3604464" y="1454202"/>
            <a:ext cx="10724" cy="2742159"/>
          </a:xfrm>
          <a:prstGeom prst="curvedConnector3">
            <a:avLst>
              <a:gd name="adj1" fmla="val -4290341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表 17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075087975"/>
              </p:ext>
            </p:extLst>
          </p:nvPr>
        </p:nvGraphicFramePr>
        <p:xfrm>
          <a:off x="2961190" y="2998410"/>
          <a:ext cx="127514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5144"/>
              </a:tblGrid>
              <a:tr h="12259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i="1" dirty="0" smtClean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InService.nt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表 17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075087975"/>
              </p:ext>
            </p:extLst>
          </p:nvPr>
        </p:nvGraphicFramePr>
        <p:xfrm>
          <a:off x="2905246" y="1345158"/>
          <a:ext cx="1331088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088"/>
              </a:tblGrid>
              <a:tr h="12259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i="1" dirty="0" smtClean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OutOfService.nt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4139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itle 14359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3819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LSM </a:t>
            </a:r>
            <a:r>
              <a:rPr lang="en-US" sz="2400" dirty="0" smtClean="0">
                <a:latin typeface="Arial"/>
                <a:cs typeface="Arial"/>
              </a:rPr>
              <a:t>: Lifecycle </a:t>
            </a:r>
            <a:r>
              <a:rPr lang="en-US" sz="2400" dirty="0" smtClean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tate </a:t>
            </a:r>
            <a:r>
              <a:rPr lang="en-US" sz="2400" dirty="0" smtClean="0">
                <a:latin typeface="Arial"/>
                <a:cs typeface="Arial"/>
              </a:rPr>
              <a:t>M</a:t>
            </a:r>
            <a:r>
              <a:rPr lang="en-US" sz="2400" dirty="0" smtClean="0">
                <a:latin typeface="Arial"/>
                <a:cs typeface="Arial"/>
              </a:rPr>
              <a:t>achine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698752" y="4714693"/>
            <a:ext cx="3299199" cy="16169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945527" y="5139277"/>
            <a:ext cx="3029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Transitional States</a:t>
            </a:r>
          </a:p>
        </p:txBody>
      </p:sp>
      <p:sp>
        <p:nvSpPr>
          <p:cNvPr id="148" name="円/楕円 149"/>
          <p:cNvSpPr/>
          <p:nvPr/>
        </p:nvSpPr>
        <p:spPr>
          <a:xfrm>
            <a:off x="5783142" y="5192141"/>
            <a:ext cx="186600" cy="186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49" name="円/楕円 154"/>
          <p:cNvSpPr/>
          <p:nvPr/>
        </p:nvSpPr>
        <p:spPr>
          <a:xfrm>
            <a:off x="5783142" y="5617754"/>
            <a:ext cx="186600" cy="18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923919" y="5564890"/>
            <a:ext cx="110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Stable States</a:t>
            </a:r>
            <a:endParaRPr lang="en-US" sz="1200" dirty="0"/>
          </a:p>
        </p:txBody>
      </p:sp>
      <p:sp>
        <p:nvSpPr>
          <p:cNvPr id="151" name="円/楕円 149"/>
          <p:cNvSpPr/>
          <p:nvPr/>
        </p:nvSpPr>
        <p:spPr>
          <a:xfrm>
            <a:off x="5783142" y="5998754"/>
            <a:ext cx="186600" cy="186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935542" y="5945890"/>
            <a:ext cx="920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Final State</a:t>
            </a:r>
            <a:endParaRPr lang="en-US"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C7FC8DD-7FEE-FC4B-8B20-B7B95EE4AAA6}" type="datetime1">
              <a:rPr lang="en-CA" altLang="ja-JP" smtClean="0"/>
              <a:pPr algn="l"/>
              <a:t>14/01/2013</a:t>
            </a:fld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62975" y="6356350"/>
            <a:ext cx="2133600" cy="365125"/>
          </a:xfrm>
        </p:spPr>
        <p:txBody>
          <a:bodyPr/>
          <a:lstStyle/>
          <a:p>
            <a:fld id="{6921B073-6666-854C-8743-0370E2E4A5F8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65" name="円/楕円 96"/>
          <p:cNvSpPr/>
          <p:nvPr/>
        </p:nvSpPr>
        <p:spPr>
          <a:xfrm>
            <a:off x="5783142" y="4811141"/>
            <a:ext cx="186600" cy="1866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7" name="TextBox 151"/>
          <p:cNvSpPr txBox="1"/>
          <p:nvPr/>
        </p:nvSpPr>
        <p:spPr>
          <a:xfrm>
            <a:off x="5935542" y="4758277"/>
            <a:ext cx="94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Initial State</a:t>
            </a:r>
            <a:endParaRPr lang="en-US" sz="1200" dirty="0"/>
          </a:p>
        </p:txBody>
      </p:sp>
      <p:sp>
        <p:nvSpPr>
          <p:cNvPr id="20" name="円/楕円 19"/>
          <p:cNvSpPr/>
          <p:nvPr/>
        </p:nvSpPr>
        <p:spPr>
          <a:xfrm flipH="1">
            <a:off x="1338238" y="2832288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Terminate</a:t>
            </a:r>
          </a:p>
        </p:txBody>
      </p:sp>
      <p:cxnSp>
        <p:nvCxnSpPr>
          <p:cNvPr id="21" name="直線矢印コネクタ 20"/>
          <p:cNvCxnSpPr>
            <a:endCxn id="23" idx="6"/>
          </p:cNvCxnSpPr>
          <p:nvPr/>
        </p:nvCxnSpPr>
        <p:spPr>
          <a:xfrm rot="10800000">
            <a:off x="3959135" y="3192288"/>
            <a:ext cx="118953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963392786"/>
              </p:ext>
            </p:extLst>
          </p:nvPr>
        </p:nvGraphicFramePr>
        <p:xfrm>
          <a:off x="4266664" y="2993842"/>
          <a:ext cx="580275" cy="396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275"/>
              </a:tblGrid>
              <a:tr h="31132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23" name="円/楕円 16"/>
          <p:cNvSpPr/>
          <p:nvPr/>
        </p:nvSpPr>
        <p:spPr>
          <a:xfrm>
            <a:off x="3239135" y="283228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Terminating</a:t>
            </a:r>
          </a:p>
        </p:txBody>
      </p:sp>
      <p:cxnSp>
        <p:nvCxnSpPr>
          <p:cNvPr id="24" name="直線矢印コネクタ 100"/>
          <p:cNvCxnSpPr>
            <a:stCxn id="23" idx="2"/>
            <a:endCxn id="20" idx="2"/>
          </p:cNvCxnSpPr>
          <p:nvPr/>
        </p:nvCxnSpPr>
        <p:spPr>
          <a:xfrm rot="10800000">
            <a:off x="2058239" y="3192288"/>
            <a:ext cx="118089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 7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188797868"/>
              </p:ext>
            </p:extLst>
          </p:nvPr>
        </p:nvGraphicFramePr>
        <p:xfrm>
          <a:off x="2332264" y="2992141"/>
          <a:ext cx="632845" cy="400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845"/>
              </a:tblGrid>
              <a:tr h="559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59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59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45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27" name="円/楕円 26"/>
          <p:cNvSpPr/>
          <p:nvPr/>
        </p:nvSpPr>
        <p:spPr>
          <a:xfrm>
            <a:off x="5162965" y="2830425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4139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78246</TotalTime>
  <Words>2382</Words>
  <Application>Microsoft Office PowerPoint</Application>
  <PresentationFormat>画面に合わせる (4:3)</PresentationFormat>
  <Paragraphs>887</Paragraphs>
  <Slides>39</Slides>
  <Notes>16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0" baseType="lpstr">
      <vt:lpstr>Office Theme</vt:lpstr>
      <vt:lpstr>NSI CS Protocol State Machine Note: This slide includes specs which are still under discussion. Subject to change</vt:lpstr>
      <vt:lpstr>スライド 2</vt:lpstr>
      <vt:lpstr>State Machines and Message Handler</vt:lpstr>
      <vt:lpstr>Aggregator</vt:lpstr>
      <vt:lpstr>uPA</vt:lpstr>
      <vt:lpstr>スライド 6</vt:lpstr>
      <vt:lpstr>PSM : Provision State Machine</vt:lpstr>
      <vt:lpstr>ASM : Activation State Machine</vt:lpstr>
      <vt:lpstr>LSM : Lifecycle State Machine</vt:lpstr>
      <vt:lpstr>スライド 10</vt:lpstr>
      <vt:lpstr>スライド 11</vt:lpstr>
      <vt:lpstr>Aggregator NSA</vt:lpstr>
      <vt:lpstr>スライド 13</vt:lpstr>
      <vt:lpstr>Aggregator NSA</vt:lpstr>
      <vt:lpstr>A table an aggregator maintains for each reservation (connection)</vt:lpstr>
      <vt:lpstr>スライド 16</vt:lpstr>
      <vt:lpstr>uPA NSA</vt:lpstr>
      <vt:lpstr>スライド 18</vt:lpstr>
      <vt:lpstr>uPA NSA</vt:lpstr>
      <vt:lpstr>スライド 20</vt:lpstr>
      <vt:lpstr>Aggregator NSA</vt:lpstr>
      <vt:lpstr>スライド 22</vt:lpstr>
      <vt:lpstr>Aggregator NSA</vt:lpstr>
      <vt:lpstr>スライド 24</vt:lpstr>
      <vt:lpstr>Modify</vt:lpstr>
      <vt:lpstr>スライド 26</vt:lpstr>
      <vt:lpstr>スライド 27</vt:lpstr>
      <vt:lpstr>スライド 28</vt:lpstr>
      <vt:lpstr>modifyCancel after timeout</vt:lpstr>
      <vt:lpstr>Provision and Release</vt:lpstr>
      <vt:lpstr>PSM : Connection Provision State Machine</vt:lpstr>
      <vt:lpstr>Data plane activation</vt:lpstr>
      <vt:lpstr>ASM : Connection Activation state machine</vt:lpstr>
      <vt:lpstr>Notifications: Activation related</vt:lpstr>
      <vt:lpstr>Requests which can fail</vt:lpstr>
      <vt:lpstr>Timeouts</vt:lpstr>
      <vt:lpstr>Notifications: modify timeout and MTL failure</vt:lpstr>
      <vt:lpstr>Termination and LSM</vt:lpstr>
      <vt:lpstr>LSM : Connection Life Cycle state machine</vt:lpstr>
    </vt:vector>
  </TitlesOfParts>
  <Company>OGF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OGF slide presentation template</dc:title>
  <dc:creator/>
  <cp:lastModifiedBy>Tomohiro Kudoh</cp:lastModifiedBy>
  <cp:revision>352</cp:revision>
  <cp:lastPrinted>2006-08-17T17:55:00Z</cp:lastPrinted>
  <dcterms:created xsi:type="dcterms:W3CDTF">2012-10-24T14:37:17Z</dcterms:created>
  <dcterms:modified xsi:type="dcterms:W3CDTF">2013-01-13T18:35:00Z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473280856</vt:i4>
  </property>
  <property fmtid="{D5CDD505-2E9C-101B-9397-08002B2CF9AE}" pid="3" name="_EmailSubject">
    <vt:lpwstr>[msc] TSC, TS&amp;R + next week's call</vt:lpwstr>
  </property>
  <property fmtid="{D5CDD505-2E9C-101B-9397-08002B2CF9AE}" pid="4" name="_AuthorEmail">
    <vt:lpwstr>scrumb@ogf.org</vt:lpwstr>
  </property>
  <property fmtid="{D5CDD505-2E9C-101B-9397-08002B2CF9AE}" pid="5" name="_AuthorEmailDisplayName">
    <vt:lpwstr>Steve Crumb</vt:lpwstr>
  </property>
</Properties>
</file>