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293" r:id="rId3"/>
    <p:sldId id="306" r:id="rId4"/>
    <p:sldId id="303" r:id="rId5"/>
    <p:sldId id="308" r:id="rId6"/>
    <p:sldId id="307" r:id="rId7"/>
    <p:sldId id="309" r:id="rId8"/>
    <p:sldId id="312" r:id="rId9"/>
    <p:sldId id="313" r:id="rId10"/>
    <p:sldId id="321" r:id="rId11"/>
    <p:sldId id="304" r:id="rId12"/>
    <p:sldId id="322" r:id="rId13"/>
    <p:sldId id="320" r:id="rId14"/>
    <p:sldId id="323" r:id="rId15"/>
    <p:sldId id="325" r:id="rId16"/>
    <p:sldId id="324" r:id="rId17"/>
    <p:sldId id="326" r:id="rId18"/>
    <p:sldId id="327" r:id="rId19"/>
    <p:sldId id="329" r:id="rId20"/>
    <p:sldId id="328" r:id="rId21"/>
    <p:sldId id="330" r:id="rId22"/>
    <p:sldId id="331" r:id="rId23"/>
    <p:sldId id="332" r:id="rId24"/>
    <p:sldId id="333" r:id="rId25"/>
    <p:sldId id="334" r:id="rId26"/>
    <p:sldId id="305" r:id="rId27"/>
    <p:sldId id="315" r:id="rId28"/>
    <p:sldId id="335" r:id="rId29"/>
    <p:sldId id="310" r:id="rId30"/>
    <p:sldId id="311" r:id="rId31"/>
    <p:sldId id="336" r:id="rId32"/>
    <p:sldId id="338" r:id="rId33"/>
    <p:sldId id="337" r:id="rId3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B"/>
    <a:srgbClr val="055780"/>
    <a:srgbClr val="DAE1E9"/>
    <a:srgbClr val="ECF1F6"/>
    <a:srgbClr val="F7F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ijl, donker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Stijl, licht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Stijl, donker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5"/>
  </p:normalViewPr>
  <p:slideViewPr>
    <p:cSldViewPr snapToGrid="0" snapToObjects="1">
      <p:cViewPr varScale="1">
        <p:scale>
          <a:sx n="104" d="100"/>
          <a:sy n="104" d="100"/>
        </p:scale>
        <p:origin x="132" y="324"/>
      </p:cViewPr>
      <p:guideLst>
        <p:guide orient="horz"/>
        <p:guide pos="7"/>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Lucida Sans Regular"/>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Lucida Sans Regular"/>
              </a:defRPr>
            </a:lvl1pPr>
          </a:lstStyle>
          <a:p>
            <a:fld id="{DD9751DC-E6C1-284D-B41E-B96CC9B0AA39}" type="datetimeFigureOut">
              <a:rPr lang="nl-NL" smtClean="0"/>
              <a:pPr/>
              <a:t>21-12-2021</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Lucida Sans Regular"/>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Lucida Sans Regular"/>
              </a:defRPr>
            </a:lvl1pPr>
          </a:lstStyle>
          <a:p>
            <a:fld id="{DCC5302B-A46E-164C-9EC2-C771935196BB}" type="slidenum">
              <a:rPr lang="nl-NL" smtClean="0"/>
              <a:pPr/>
              <a:t>‹nr.›</a:t>
            </a:fld>
            <a:endParaRPr lang="nl-NL" dirty="0"/>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Lucida Sans Regular"/>
        <a:ea typeface="+mn-ea"/>
        <a:cs typeface="+mn-cs"/>
      </a:defRPr>
    </a:lvl1pPr>
    <a:lvl2pPr marL="457200" algn="l" defTabSz="914400" rtl="0" eaLnBrk="1" latinLnBrk="0" hangingPunct="1">
      <a:defRPr sz="1200" b="0" i="0" kern="1200">
        <a:solidFill>
          <a:schemeClr val="tx1"/>
        </a:solidFill>
        <a:latin typeface="Lucida Sans Regular"/>
        <a:ea typeface="+mn-ea"/>
        <a:cs typeface="+mn-cs"/>
      </a:defRPr>
    </a:lvl2pPr>
    <a:lvl3pPr marL="914400" algn="l" defTabSz="914400" rtl="0" eaLnBrk="1" latinLnBrk="0" hangingPunct="1">
      <a:defRPr sz="1200" b="0" i="0" kern="1200">
        <a:solidFill>
          <a:schemeClr val="tx1"/>
        </a:solidFill>
        <a:latin typeface="Lucida Sans Regular"/>
        <a:ea typeface="+mn-ea"/>
        <a:cs typeface="+mn-cs"/>
      </a:defRPr>
    </a:lvl3pPr>
    <a:lvl4pPr marL="1371600" algn="l" defTabSz="914400" rtl="0" eaLnBrk="1" latinLnBrk="0" hangingPunct="1">
      <a:defRPr sz="1200" b="0" i="0" kern="1200">
        <a:solidFill>
          <a:schemeClr val="tx1"/>
        </a:solidFill>
        <a:latin typeface="Lucida Sans Regular"/>
        <a:ea typeface="+mn-ea"/>
        <a:cs typeface="+mn-cs"/>
      </a:defRPr>
    </a:lvl4pPr>
    <a:lvl5pPr marL="1828800" algn="l" defTabSz="914400" rtl="0" eaLnBrk="1" latinLnBrk="0" hangingPunct="1">
      <a:defRPr sz="1200" b="0" i="0" kern="1200">
        <a:solidFill>
          <a:schemeClr val="tx1"/>
        </a:solidFill>
        <a:latin typeface="Lucida Sans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bg>
      <p:bgRef idx="1001">
        <a:schemeClr val="bg2"/>
      </p:bgRef>
    </p:bg>
    <p:spTree>
      <p:nvGrpSpPr>
        <p:cNvPr id="1" name=""/>
        <p:cNvGrpSpPr/>
        <p:nvPr/>
      </p:nvGrpSpPr>
      <p:grpSpPr>
        <a:xfrm>
          <a:off x="0" y="0"/>
          <a:ext cx="0" cy="0"/>
          <a:chOff x="0" y="0"/>
          <a:chExt cx="0" cy="0"/>
        </a:xfrm>
      </p:grpSpPr>
      <p:sp>
        <p:nvSpPr>
          <p:cNvPr id="14" name="Tijdelijke aanduiding voor inhoud 5">
            <a:extLst>
              <a:ext uri="{FF2B5EF4-FFF2-40B4-BE49-F238E27FC236}">
                <a16:creationId xmlns:a16="http://schemas.microsoft.com/office/drawing/2014/main" id="{B08A2505-4D61-FE40-B5FE-AFBF5F819161}"/>
              </a:ext>
            </a:extLst>
          </p:cNvPr>
          <p:cNvSpPr>
            <a:spLocks noGrp="1"/>
          </p:cNvSpPr>
          <p:nvPr>
            <p:ph sz="quarter" idx="4" hasCustomPrompt="1"/>
          </p:nvPr>
        </p:nvSpPr>
        <p:spPr>
          <a:xfrm>
            <a:off x="0" y="0"/>
            <a:ext cx="12192000" cy="5983330"/>
          </a:xfrm>
          <a:solidFill>
            <a:schemeClr val="bg1">
              <a:lumMod val="85000"/>
            </a:schemeClr>
          </a:solidFill>
        </p:spPr>
        <p:txBody>
          <a:bodyPr tIns="360000" bIns="46800" anchor="t" anchorCtr="1">
            <a:normAutofit/>
          </a:bodyPr>
          <a:lstStyle>
            <a:lvl1pPr marL="0" indent="0">
              <a:buNone/>
              <a:defRPr sz="1000"/>
            </a:lvl1pPr>
          </a:lstStyle>
          <a:p>
            <a:pPr lvl="0"/>
            <a:r>
              <a:rPr lang="nl-NL" dirty="0"/>
              <a:t>Voor beeldvullende afbeelding ga naar &gt; Tabblad Ontwerpen &gt; Achtergrond opmaken &gt; Opvulling &gt; Opvulling met afbeelding &gt; Afbeelding invoegen uit bestand + gooi dit grijze vlak weg</a:t>
            </a:r>
          </a:p>
        </p:txBody>
      </p:sp>
      <p:sp>
        <p:nvSpPr>
          <p:cNvPr id="2" name="Titel 1"/>
          <p:cNvSpPr>
            <a:spLocks noGrp="1"/>
          </p:cNvSpPr>
          <p:nvPr>
            <p:ph type="ctrTitle" hasCustomPrompt="1"/>
          </p:nvPr>
        </p:nvSpPr>
        <p:spPr>
          <a:xfrm>
            <a:off x="902043" y="1546281"/>
            <a:ext cx="9156355" cy="899590"/>
          </a:xfrm>
        </p:spPr>
        <p:txBody>
          <a:bodyPr anchor="t">
            <a:noAutofit/>
          </a:bodyPr>
          <a:lstStyle>
            <a:lvl1pPr algn="l">
              <a:defRPr sz="5000">
                <a:solidFill>
                  <a:schemeClr val="bg1"/>
                </a:solidFill>
              </a:defRPr>
            </a:lvl1pPr>
          </a:lstStyle>
          <a:p>
            <a:r>
              <a:rPr lang="nl-NL" dirty="0"/>
              <a:t>Type hier een titel</a:t>
            </a:r>
          </a:p>
        </p:txBody>
      </p:sp>
      <p:sp>
        <p:nvSpPr>
          <p:cNvPr id="3" name="Ondertitel 2"/>
          <p:cNvSpPr>
            <a:spLocks noGrp="1"/>
          </p:cNvSpPr>
          <p:nvPr>
            <p:ph type="subTitle" idx="1" hasCustomPrompt="1"/>
          </p:nvPr>
        </p:nvSpPr>
        <p:spPr>
          <a:xfrm>
            <a:off x="902043" y="2445871"/>
            <a:ext cx="9318694" cy="643007"/>
          </a:xfrm>
        </p:spPr>
        <p:txBody>
          <a:bodyPr anchor="t">
            <a:noAutofit/>
          </a:bodyPr>
          <a:lstStyle>
            <a:lvl1pPr marL="0" indent="0" algn="l">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kan eventueel een subtitel</a:t>
            </a:r>
          </a:p>
        </p:txBody>
      </p:sp>
      <p:sp>
        <p:nvSpPr>
          <p:cNvPr id="4" name="Rechthoek 3">
            <a:extLst>
              <a:ext uri="{FF2B5EF4-FFF2-40B4-BE49-F238E27FC236}">
                <a16:creationId xmlns:a16="http://schemas.microsoft.com/office/drawing/2014/main" id="{7F979722-4BA7-A947-89EC-0BF7D8A7E55A}"/>
              </a:ext>
            </a:extLst>
          </p:cNvPr>
          <p:cNvSpPr/>
          <p:nvPr userDrawn="1"/>
        </p:nvSpPr>
        <p:spPr>
          <a:xfrm>
            <a:off x="0" y="5983330"/>
            <a:ext cx="12192000" cy="874670"/>
          </a:xfrm>
          <a:prstGeom prst="rect">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b="0" i="0" dirty="0">
              <a:latin typeface="Lucida Sans Regular"/>
            </a:endParaRPr>
          </a:p>
        </p:txBody>
      </p:sp>
      <p:sp>
        <p:nvSpPr>
          <p:cNvPr id="5" name="Tijdelijke aanduiding voor dianummer 4">
            <a:extLst>
              <a:ext uri="{FF2B5EF4-FFF2-40B4-BE49-F238E27FC236}">
                <a16:creationId xmlns:a16="http://schemas.microsoft.com/office/drawing/2014/main" id="{82A234B9-DC70-D64B-803D-69473C2A06B8}"/>
              </a:ext>
            </a:extLst>
          </p:cNvPr>
          <p:cNvSpPr>
            <a:spLocks noGrp="1"/>
          </p:cNvSpPr>
          <p:nvPr>
            <p:ph type="sldNum" sz="quarter" idx="10"/>
          </p:nvPr>
        </p:nvSpPr>
        <p:spPr/>
        <p:txBody>
          <a:bodyPr/>
          <a:lstStyle/>
          <a:p>
            <a:fld id="{3BA99B03-AD3B-0D4A-B7D2-5A186162021A}" type="slidenum">
              <a:rPr lang="nl-NL" smtClean="0"/>
              <a:pPr/>
              <a:t>‹nr.›</a:t>
            </a:fld>
            <a:endParaRPr lang="nl-NL" dirty="0"/>
          </a:p>
        </p:txBody>
      </p:sp>
      <p:pic>
        <p:nvPicPr>
          <p:cNvPr id="7" name="Afbeelding 6">
            <a:extLst>
              <a:ext uri="{FF2B5EF4-FFF2-40B4-BE49-F238E27FC236}">
                <a16:creationId xmlns:a16="http://schemas.microsoft.com/office/drawing/2014/main" id="{558D5AD2-2A56-6B41-8C51-AFB491560420}"/>
              </a:ext>
            </a:extLst>
          </p:cNvPr>
          <p:cNvPicPr>
            <a:picLocks noChangeAspect="1"/>
          </p:cNvPicPr>
          <p:nvPr userDrawn="1"/>
        </p:nvPicPr>
        <p:blipFill>
          <a:blip r:embed="rId2"/>
          <a:stretch>
            <a:fillRect/>
          </a:stretch>
        </p:blipFill>
        <p:spPr>
          <a:xfrm>
            <a:off x="528433" y="6159179"/>
            <a:ext cx="1996484" cy="403313"/>
          </a:xfrm>
          <a:prstGeom prst="rect">
            <a:avLst/>
          </a:prstGeom>
        </p:spPr>
      </p:pic>
    </p:spTree>
    <p:extLst>
      <p:ext uri="{BB962C8B-B14F-4D97-AF65-F5344CB8AC3E}">
        <p14:creationId xmlns:p14="http://schemas.microsoft.com/office/powerpoint/2010/main" val="21529688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5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en tabel">
    <p:spTree>
      <p:nvGrpSpPr>
        <p:cNvPr id="1" name=""/>
        <p:cNvGrpSpPr/>
        <p:nvPr/>
      </p:nvGrpSpPr>
      <p:grpSpPr>
        <a:xfrm>
          <a:off x="0" y="0"/>
          <a:ext cx="0" cy="0"/>
          <a:chOff x="0" y="0"/>
          <a:chExt cx="0" cy="0"/>
        </a:xfrm>
      </p:grpSpPr>
      <p:sp>
        <p:nvSpPr>
          <p:cNvPr id="7" name="Tijdelijke aanduiding voor dianummer 6"/>
          <p:cNvSpPr>
            <a:spLocks noGrp="1"/>
          </p:cNvSpPr>
          <p:nvPr>
            <p:ph type="sldNum" sz="quarter" idx="12"/>
          </p:nvPr>
        </p:nvSpPr>
        <p:spPr/>
        <p:txBody>
          <a:bodyPr/>
          <a:lstStyle/>
          <a:p>
            <a:fld id="{3BA99B03-AD3B-0D4A-B7D2-5A186162021A}" type="slidenum">
              <a:rPr lang="nl-NL" smtClean="0"/>
              <a:t>‹nr.›</a:t>
            </a:fld>
            <a:endParaRPr lang="nl-NL"/>
          </a:p>
        </p:txBody>
      </p:sp>
      <p:sp>
        <p:nvSpPr>
          <p:cNvPr id="8" name="Ondertitel 2"/>
          <p:cNvSpPr>
            <a:spLocks noGrp="1"/>
          </p:cNvSpPr>
          <p:nvPr>
            <p:ph type="subTitle" idx="13" hasCustomPrompt="1"/>
          </p:nvPr>
        </p:nvSpPr>
        <p:spPr>
          <a:xfrm>
            <a:off x="879231" y="1169988"/>
            <a:ext cx="4566529" cy="531610"/>
          </a:xfrm>
        </p:spPr>
        <p:txBody>
          <a:bodyPr lIns="0" anchor="t">
            <a:noAutofit/>
          </a:bodyPr>
          <a:lstStyle>
            <a:lvl1pPr marL="0" indent="0" algn="l">
              <a:buNone/>
              <a:defRPr sz="3000" b="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komt een kop</a:t>
            </a:r>
          </a:p>
        </p:txBody>
      </p:sp>
      <p:sp>
        <p:nvSpPr>
          <p:cNvPr id="15" name="Tijdelijke aanduiding voor tekst 13"/>
          <p:cNvSpPr>
            <a:spLocks noGrp="1"/>
          </p:cNvSpPr>
          <p:nvPr>
            <p:ph type="body" sz="quarter" idx="15"/>
          </p:nvPr>
        </p:nvSpPr>
        <p:spPr>
          <a:xfrm>
            <a:off x="879231" y="1921828"/>
            <a:ext cx="4566306" cy="1806575"/>
          </a:xfrm>
        </p:spPr>
        <p:txBody>
          <a:bodyPr>
            <a:normAutofit/>
          </a:bodyPr>
          <a:lstStyle>
            <a:lvl1pPr>
              <a:defRPr sz="1800"/>
            </a:lvl1pPr>
            <a:lvl5pPr algn="l">
              <a:defRPr/>
            </a:lvl5pPr>
          </a:lstStyle>
          <a:p>
            <a:pPr marL="228600" marR="0" lvl="0" indent="-228600" algn="l" defTabSz="914400" rtl="0" eaLnBrk="1" fontAlgn="auto" latinLnBrk="0" hangingPunct="1">
              <a:lnSpc>
                <a:spcPct val="90000"/>
              </a:lnSpc>
              <a:spcBef>
                <a:spcPts val="500"/>
              </a:spcBef>
              <a:spcAft>
                <a:spcPts val="0"/>
              </a:spcAft>
              <a:buClrTx/>
              <a:buSzTx/>
              <a:buFont typeface="Arial"/>
              <a:buNone/>
              <a:tabLst/>
              <a:defRPr/>
            </a:pPr>
            <a:endParaRPr lang="nl-NL" dirty="0"/>
          </a:p>
        </p:txBody>
      </p:sp>
      <p:sp>
        <p:nvSpPr>
          <p:cNvPr id="18" name="Tijdelijke aanduiding voor tekst 16"/>
          <p:cNvSpPr>
            <a:spLocks noGrp="1"/>
          </p:cNvSpPr>
          <p:nvPr>
            <p:ph type="body" sz="quarter" idx="16"/>
          </p:nvPr>
        </p:nvSpPr>
        <p:spPr>
          <a:xfrm>
            <a:off x="879231" y="3994150"/>
            <a:ext cx="4566306" cy="1806575"/>
          </a:xfrm>
        </p:spPr>
        <p:txBody>
          <a:bodyPr>
            <a:normAutofit/>
          </a:bodyPr>
          <a:lstStyle>
            <a:lvl1pPr>
              <a:defRPr sz="140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nl-NL" dirty="0"/>
          </a:p>
        </p:txBody>
      </p:sp>
      <p:sp>
        <p:nvSpPr>
          <p:cNvPr id="21" name="Tijdelijke aanduiding voor inhoud 5"/>
          <p:cNvSpPr>
            <a:spLocks noGrp="1"/>
          </p:cNvSpPr>
          <p:nvPr>
            <p:ph sz="quarter" idx="4" hasCustomPrompt="1"/>
          </p:nvPr>
        </p:nvSpPr>
        <p:spPr>
          <a:xfrm>
            <a:off x="6167120" y="1169986"/>
            <a:ext cx="5186680" cy="4587557"/>
          </a:xfrm>
        </p:spPr>
        <p:txBody>
          <a:bodyPr>
            <a:normAutofit/>
          </a:bodyPr>
          <a:lstStyle>
            <a:lvl1pPr>
              <a:defRPr sz="1800"/>
            </a:lvl1pPr>
          </a:lstStyle>
          <a:p>
            <a:pPr lvl="0"/>
            <a:r>
              <a:rPr lang="nl-NL" dirty="0"/>
              <a:t>Plaats hier tabel</a:t>
            </a:r>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2897579"/>
            <a:ext cx="12192000" cy="943786"/>
          </a:xfrm>
        </p:spPr>
        <p:txBody>
          <a:bodyPr>
            <a:normAutofit/>
          </a:bodyPr>
          <a:lstStyle>
            <a:lvl1pPr algn="ctr">
              <a:lnSpc>
                <a:spcPct val="100000"/>
              </a:lnSpc>
              <a:defRPr sz="3000">
                <a:solidFill>
                  <a:schemeClr val="bg1"/>
                </a:solidFill>
              </a:defRPr>
            </a:lvl1pPr>
          </a:lstStyle>
          <a:p>
            <a:r>
              <a:rPr lang="nl-NL" dirty="0"/>
              <a:t>“Ruimte voor bijvoorbeeld een </a:t>
            </a:r>
            <a:br>
              <a:rPr lang="nl-NL" dirty="0"/>
            </a:br>
            <a:r>
              <a:rPr lang="nl-NL" dirty="0"/>
              <a:t>quote over twee regels”</a:t>
            </a:r>
          </a:p>
        </p:txBody>
      </p:sp>
      <p:sp>
        <p:nvSpPr>
          <p:cNvPr id="6" name="Tijdelijke aanduiding voor dianummer 5"/>
          <p:cNvSpPr>
            <a:spLocks noGrp="1"/>
          </p:cNvSpPr>
          <p:nvPr>
            <p:ph type="sldNum" sz="quarter" idx="12"/>
          </p:nvPr>
        </p:nvSpPr>
        <p:spPr/>
        <p:txBody>
          <a:bodyPr/>
          <a:lstStyle/>
          <a:p>
            <a:fld id="{3BA99B03-AD3B-0D4A-B7D2-5A186162021A}" type="slidenum">
              <a:rPr lang="nl-NL" smtClean="0"/>
              <a:t>‹nr.›</a:t>
            </a:fld>
            <a:endParaRPr lang="nl-NL"/>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 één afbeeldig volle hoogte">
    <p:spTree>
      <p:nvGrpSpPr>
        <p:cNvPr id="1" name=""/>
        <p:cNvGrpSpPr/>
        <p:nvPr/>
      </p:nvGrpSpPr>
      <p:grpSpPr>
        <a:xfrm>
          <a:off x="0" y="0"/>
          <a:ext cx="0" cy="0"/>
          <a:chOff x="0" y="0"/>
          <a:chExt cx="0" cy="0"/>
        </a:xfrm>
      </p:grpSpPr>
      <p:sp>
        <p:nvSpPr>
          <p:cNvPr id="7" name="Tijdelijke aanduiding voor dianummer 6"/>
          <p:cNvSpPr>
            <a:spLocks noGrp="1"/>
          </p:cNvSpPr>
          <p:nvPr>
            <p:ph type="sldNum" sz="quarter" idx="12"/>
          </p:nvPr>
        </p:nvSpPr>
        <p:spPr/>
        <p:txBody>
          <a:bodyPr/>
          <a:lstStyle/>
          <a:p>
            <a:fld id="{3BA99B03-AD3B-0D4A-B7D2-5A186162021A}" type="slidenum">
              <a:rPr lang="nl-NL" smtClean="0"/>
              <a:t>‹nr.›</a:t>
            </a:fld>
            <a:endParaRPr lang="nl-NL"/>
          </a:p>
        </p:txBody>
      </p:sp>
      <p:sp>
        <p:nvSpPr>
          <p:cNvPr id="11" name="Tijdelijke aanduiding voor inhoud 5"/>
          <p:cNvSpPr>
            <a:spLocks noGrp="1"/>
          </p:cNvSpPr>
          <p:nvPr>
            <p:ph sz="quarter" idx="4" hasCustomPrompt="1"/>
          </p:nvPr>
        </p:nvSpPr>
        <p:spPr>
          <a:xfrm>
            <a:off x="6827520" y="1169988"/>
            <a:ext cx="4764816" cy="4630737"/>
          </a:xfrm>
        </p:spPr>
        <p:txBody>
          <a:bodyPr>
            <a:normAutofit/>
          </a:bodyPr>
          <a:lstStyle>
            <a:lvl1pPr>
              <a:defRPr sz="1800"/>
            </a:lvl1pPr>
          </a:lstStyle>
          <a:p>
            <a:pPr lvl="0"/>
            <a:r>
              <a:rPr lang="nl-NL" dirty="0"/>
              <a:t>Plaats hier content</a:t>
            </a:r>
          </a:p>
        </p:txBody>
      </p:sp>
      <p:sp>
        <p:nvSpPr>
          <p:cNvPr id="16" name="Ondertitel 2"/>
          <p:cNvSpPr>
            <a:spLocks noGrp="1"/>
          </p:cNvSpPr>
          <p:nvPr>
            <p:ph type="subTitle" idx="13" hasCustomPrompt="1"/>
          </p:nvPr>
        </p:nvSpPr>
        <p:spPr>
          <a:xfrm>
            <a:off x="902677" y="1169988"/>
            <a:ext cx="4543083" cy="531610"/>
          </a:xfrm>
        </p:spPr>
        <p:txBody>
          <a:bodyPr lIns="0" anchor="t">
            <a:noAutofit/>
          </a:bodyPr>
          <a:lstStyle>
            <a:lvl1pPr marL="0" indent="0" algn="l">
              <a:buNone/>
              <a:defRPr sz="3000" b="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komt een kop</a:t>
            </a:r>
          </a:p>
        </p:txBody>
      </p:sp>
      <p:sp>
        <p:nvSpPr>
          <p:cNvPr id="17" name="Tijdelijke aanduiding voor tekst 13"/>
          <p:cNvSpPr>
            <a:spLocks noGrp="1"/>
          </p:cNvSpPr>
          <p:nvPr>
            <p:ph type="body" sz="quarter" idx="15"/>
          </p:nvPr>
        </p:nvSpPr>
        <p:spPr>
          <a:xfrm>
            <a:off x="902677" y="1921828"/>
            <a:ext cx="4542860" cy="1806575"/>
          </a:xfrm>
        </p:spPr>
        <p:txBody>
          <a:bodyPr>
            <a:normAutofit/>
          </a:bodyPr>
          <a:lstStyle>
            <a:lvl1pPr>
              <a:defRPr sz="1800"/>
            </a:lvl1pPr>
            <a:lvl5pPr algn="l">
              <a:defRPr/>
            </a:lvl5pPr>
          </a:lstStyle>
          <a:p>
            <a:pPr marL="228600" marR="0" lvl="0" indent="-228600" algn="l" defTabSz="914400" rtl="0" eaLnBrk="1" fontAlgn="auto" latinLnBrk="0" hangingPunct="1">
              <a:lnSpc>
                <a:spcPct val="90000"/>
              </a:lnSpc>
              <a:spcBef>
                <a:spcPts val="500"/>
              </a:spcBef>
              <a:spcAft>
                <a:spcPts val="0"/>
              </a:spcAft>
              <a:buClrTx/>
              <a:buSzTx/>
              <a:buFont typeface="Arial"/>
              <a:buNone/>
              <a:tabLst/>
              <a:defRPr/>
            </a:pPr>
            <a:endParaRPr lang="nl-NL" dirty="0"/>
          </a:p>
        </p:txBody>
      </p:sp>
      <p:sp>
        <p:nvSpPr>
          <p:cNvPr id="18" name="Tijdelijke aanduiding voor tekst 16"/>
          <p:cNvSpPr>
            <a:spLocks noGrp="1"/>
          </p:cNvSpPr>
          <p:nvPr>
            <p:ph type="body" sz="quarter" idx="16"/>
          </p:nvPr>
        </p:nvSpPr>
        <p:spPr>
          <a:xfrm>
            <a:off x="902677" y="3994150"/>
            <a:ext cx="4542860" cy="1806575"/>
          </a:xfrm>
        </p:spPr>
        <p:txBody>
          <a:bodyPr>
            <a:normAutofit/>
          </a:bodyPr>
          <a:lstStyle>
            <a:lvl1pPr>
              <a:defRPr sz="140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nl-NL"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 twee afbeeldingen">
    <p:spTree>
      <p:nvGrpSpPr>
        <p:cNvPr id="1" name=""/>
        <p:cNvGrpSpPr/>
        <p:nvPr/>
      </p:nvGrpSpPr>
      <p:grpSpPr>
        <a:xfrm>
          <a:off x="0" y="0"/>
          <a:ext cx="0" cy="0"/>
          <a:chOff x="0" y="0"/>
          <a:chExt cx="0" cy="0"/>
        </a:xfrm>
      </p:grpSpPr>
      <p:sp>
        <p:nvSpPr>
          <p:cNvPr id="7" name="Tijdelijke aanduiding voor dianummer 6"/>
          <p:cNvSpPr>
            <a:spLocks noGrp="1"/>
          </p:cNvSpPr>
          <p:nvPr>
            <p:ph type="sldNum" sz="quarter" idx="12"/>
          </p:nvPr>
        </p:nvSpPr>
        <p:spPr/>
        <p:txBody>
          <a:bodyPr/>
          <a:lstStyle/>
          <a:p>
            <a:fld id="{3BA99B03-AD3B-0D4A-B7D2-5A186162021A}" type="slidenum">
              <a:rPr lang="nl-NL" smtClean="0"/>
              <a:t>‹nr.›</a:t>
            </a:fld>
            <a:endParaRPr lang="nl-NL"/>
          </a:p>
        </p:txBody>
      </p:sp>
      <p:sp>
        <p:nvSpPr>
          <p:cNvPr id="11" name="Tijdelijke aanduiding voor inhoud 5"/>
          <p:cNvSpPr>
            <a:spLocks noGrp="1"/>
          </p:cNvSpPr>
          <p:nvPr>
            <p:ph sz="quarter" idx="4" hasCustomPrompt="1"/>
          </p:nvPr>
        </p:nvSpPr>
        <p:spPr>
          <a:xfrm>
            <a:off x="6827520" y="1169988"/>
            <a:ext cx="4764816" cy="2131352"/>
          </a:xfrm>
        </p:spPr>
        <p:txBody>
          <a:bodyPr>
            <a:normAutofit/>
          </a:bodyPr>
          <a:lstStyle>
            <a:lvl1pPr>
              <a:defRPr sz="1800"/>
            </a:lvl1pPr>
          </a:lstStyle>
          <a:p>
            <a:pPr lvl="0"/>
            <a:r>
              <a:rPr lang="nl-NL" dirty="0"/>
              <a:t>Plaats hier content</a:t>
            </a:r>
          </a:p>
        </p:txBody>
      </p:sp>
      <p:sp>
        <p:nvSpPr>
          <p:cNvPr id="15" name="Tijdelijke aanduiding voor inhoud 5"/>
          <p:cNvSpPr>
            <a:spLocks noGrp="1"/>
          </p:cNvSpPr>
          <p:nvPr>
            <p:ph sz="quarter" idx="15" hasCustomPrompt="1"/>
          </p:nvPr>
        </p:nvSpPr>
        <p:spPr>
          <a:xfrm>
            <a:off x="6839243" y="3562597"/>
            <a:ext cx="4753093" cy="2238128"/>
          </a:xfrm>
        </p:spPr>
        <p:txBody>
          <a:bodyPr>
            <a:normAutofit/>
          </a:bodyPr>
          <a:lstStyle>
            <a:lvl1pPr>
              <a:defRPr sz="1800"/>
            </a:lvl1pPr>
          </a:lstStyle>
          <a:p>
            <a:pPr lvl="0"/>
            <a:r>
              <a:rPr lang="nl-NL" dirty="0"/>
              <a:t>Plaats hier content</a:t>
            </a:r>
          </a:p>
        </p:txBody>
      </p:sp>
      <p:sp>
        <p:nvSpPr>
          <p:cNvPr id="12" name="Ondertitel 2"/>
          <p:cNvSpPr>
            <a:spLocks noGrp="1"/>
          </p:cNvSpPr>
          <p:nvPr>
            <p:ph type="subTitle" idx="13" hasCustomPrompt="1"/>
          </p:nvPr>
        </p:nvSpPr>
        <p:spPr>
          <a:xfrm>
            <a:off x="902677" y="1169988"/>
            <a:ext cx="4543083" cy="531610"/>
          </a:xfrm>
        </p:spPr>
        <p:txBody>
          <a:bodyPr lIns="0" anchor="t">
            <a:noAutofit/>
          </a:bodyPr>
          <a:lstStyle>
            <a:lvl1pPr marL="0" indent="0" algn="l">
              <a:buNone/>
              <a:defRPr sz="3000" b="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komt een kop</a:t>
            </a:r>
          </a:p>
        </p:txBody>
      </p:sp>
      <p:sp>
        <p:nvSpPr>
          <p:cNvPr id="13" name="Tijdelijke aanduiding voor tekst 13"/>
          <p:cNvSpPr>
            <a:spLocks noGrp="1"/>
          </p:cNvSpPr>
          <p:nvPr>
            <p:ph type="body" sz="quarter" idx="16"/>
          </p:nvPr>
        </p:nvSpPr>
        <p:spPr>
          <a:xfrm>
            <a:off x="902677" y="1921828"/>
            <a:ext cx="4542860" cy="1806575"/>
          </a:xfrm>
        </p:spPr>
        <p:txBody>
          <a:bodyPr>
            <a:normAutofit/>
          </a:bodyPr>
          <a:lstStyle>
            <a:lvl1pPr>
              <a:defRPr sz="1800"/>
            </a:lvl1pPr>
            <a:lvl5pPr algn="l">
              <a:defRPr/>
            </a:lvl5pPr>
          </a:lstStyle>
          <a:p>
            <a:pPr marL="228600" marR="0" lvl="0" indent="-228600" algn="l" defTabSz="914400" rtl="0" eaLnBrk="1" fontAlgn="auto" latinLnBrk="0" hangingPunct="1">
              <a:lnSpc>
                <a:spcPct val="90000"/>
              </a:lnSpc>
              <a:spcBef>
                <a:spcPts val="500"/>
              </a:spcBef>
              <a:spcAft>
                <a:spcPts val="0"/>
              </a:spcAft>
              <a:buClrTx/>
              <a:buSzTx/>
              <a:buFont typeface="Arial"/>
              <a:buNone/>
              <a:tabLst/>
              <a:defRPr/>
            </a:pPr>
            <a:endParaRPr lang="nl-NL" dirty="0"/>
          </a:p>
        </p:txBody>
      </p:sp>
      <p:sp>
        <p:nvSpPr>
          <p:cNvPr id="14" name="Tijdelijke aanduiding voor tekst 16"/>
          <p:cNvSpPr>
            <a:spLocks noGrp="1"/>
          </p:cNvSpPr>
          <p:nvPr>
            <p:ph type="body" sz="quarter" idx="17"/>
          </p:nvPr>
        </p:nvSpPr>
        <p:spPr>
          <a:xfrm>
            <a:off x="902677" y="3994150"/>
            <a:ext cx="4542860" cy="1806575"/>
          </a:xfrm>
        </p:spPr>
        <p:txBody>
          <a:bodyPr>
            <a:normAutofit/>
          </a:bodyPr>
          <a:lstStyle>
            <a:lvl1pPr>
              <a:defRPr sz="140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nl-NL"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vier kaarten">
    <p:bg>
      <p:bgPr>
        <a:solidFill>
          <a:schemeClr val="bg1">
            <a:alpha val="10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rie ronde afbeeldingen ">
    <p:bg>
      <p:bgPr>
        <a:solidFill>
          <a:schemeClr val="bg1"/>
        </a:solidFill>
        <a:effectLst/>
      </p:bgPr>
    </p:bg>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2"/>
          </p:nvPr>
        </p:nvSpPr>
        <p:spPr/>
        <p:txBody>
          <a:bodyPr/>
          <a:lstStyle/>
          <a:p>
            <a:fld id="{3BA99B03-AD3B-0D4A-B7D2-5A186162021A}" type="slidenum">
              <a:rPr lang="nl-NL" smtClean="0"/>
              <a:t>‹nr.›</a:t>
            </a:fld>
            <a:endParaRPr lang="nl-NL"/>
          </a:p>
        </p:txBody>
      </p:sp>
      <p:sp>
        <p:nvSpPr>
          <p:cNvPr id="42" name="Tijdelijke aanduiding voor tekst 4"/>
          <p:cNvSpPr>
            <a:spLocks noGrp="1"/>
          </p:cNvSpPr>
          <p:nvPr>
            <p:ph type="body" sz="quarter" idx="29" hasCustomPrompt="1"/>
          </p:nvPr>
        </p:nvSpPr>
        <p:spPr>
          <a:xfrm>
            <a:off x="892236" y="3261257"/>
            <a:ext cx="2773363" cy="539750"/>
          </a:xfrm>
        </p:spPr>
        <p:txBody>
          <a:bodyPr>
            <a:normAutofit/>
          </a:bodyPr>
          <a:lstStyle>
            <a:lvl1pPr algn="l">
              <a:defRPr sz="2000" b="1" baseline="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Een </a:t>
            </a:r>
            <a:r>
              <a:rPr lang="nl-NL" dirty="0" err="1"/>
              <a:t>subkop</a:t>
            </a:r>
            <a:endParaRPr lang="nl-NL" dirty="0"/>
          </a:p>
        </p:txBody>
      </p:sp>
      <p:sp>
        <p:nvSpPr>
          <p:cNvPr id="44" name="Tijdelijke aanduiding voor tekst 4"/>
          <p:cNvSpPr>
            <a:spLocks noGrp="1"/>
          </p:cNvSpPr>
          <p:nvPr>
            <p:ph type="body" sz="quarter" idx="31" hasCustomPrompt="1"/>
          </p:nvPr>
        </p:nvSpPr>
        <p:spPr>
          <a:xfrm>
            <a:off x="4681369" y="3261257"/>
            <a:ext cx="2773363" cy="539750"/>
          </a:xfrm>
        </p:spPr>
        <p:txBody>
          <a:bodyPr>
            <a:normAutofit/>
          </a:bodyPr>
          <a:lstStyle>
            <a:lvl1pPr algn="l">
              <a:defRPr sz="2000" b="1" baseline="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Een </a:t>
            </a:r>
            <a:r>
              <a:rPr lang="nl-NL" dirty="0" err="1"/>
              <a:t>subkop</a:t>
            </a:r>
            <a:endParaRPr lang="nl-NL" dirty="0"/>
          </a:p>
        </p:txBody>
      </p:sp>
      <p:sp>
        <p:nvSpPr>
          <p:cNvPr id="46" name="Tijdelijke aanduiding voor tekst 4"/>
          <p:cNvSpPr>
            <a:spLocks noGrp="1"/>
          </p:cNvSpPr>
          <p:nvPr>
            <p:ph type="body" sz="quarter" idx="33" hasCustomPrompt="1"/>
          </p:nvPr>
        </p:nvSpPr>
        <p:spPr>
          <a:xfrm>
            <a:off x="8480028" y="3261257"/>
            <a:ext cx="2773363" cy="539750"/>
          </a:xfrm>
        </p:spPr>
        <p:txBody>
          <a:bodyPr>
            <a:normAutofit/>
          </a:bodyPr>
          <a:lstStyle>
            <a:lvl1pPr algn="l">
              <a:defRPr sz="2000" b="1" baseline="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Een </a:t>
            </a:r>
            <a:r>
              <a:rPr lang="nl-NL" dirty="0" err="1"/>
              <a:t>subkop</a:t>
            </a:r>
            <a:endParaRPr lang="nl-NL" dirty="0"/>
          </a:p>
        </p:txBody>
      </p:sp>
      <p:sp>
        <p:nvSpPr>
          <p:cNvPr id="48" name="Tijdelijke aanduiding voor tekst 6"/>
          <p:cNvSpPr>
            <a:spLocks noGrp="1"/>
          </p:cNvSpPr>
          <p:nvPr>
            <p:ph type="body" sz="quarter" idx="20" hasCustomPrompt="1"/>
          </p:nvPr>
        </p:nvSpPr>
        <p:spPr>
          <a:xfrm>
            <a:off x="892236" y="3946128"/>
            <a:ext cx="2763837" cy="1067452"/>
          </a:xfrm>
        </p:spPr>
        <p:txBody>
          <a:bodyPr>
            <a:normAutofit/>
          </a:bodyPr>
          <a:lstStyle>
            <a:lvl1pPr>
              <a:defRPr sz="1400" baseline="0">
                <a:solidFill>
                  <a:srgbClr val="1B1B1B"/>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Plaats hier tekst</a:t>
            </a:r>
            <a:r>
              <a:rPr lang="mr-IN" dirty="0"/>
              <a:t>…</a:t>
            </a:r>
            <a:endParaRPr lang="nl-NL" dirty="0"/>
          </a:p>
        </p:txBody>
      </p:sp>
      <p:sp>
        <p:nvSpPr>
          <p:cNvPr id="49" name="Tijdelijke aanduiding voor tekst 6"/>
          <p:cNvSpPr>
            <a:spLocks noGrp="1"/>
          </p:cNvSpPr>
          <p:nvPr>
            <p:ph type="body" sz="quarter" idx="35" hasCustomPrompt="1"/>
          </p:nvPr>
        </p:nvSpPr>
        <p:spPr>
          <a:xfrm>
            <a:off x="4681369" y="3946128"/>
            <a:ext cx="2763837" cy="1067452"/>
          </a:xfrm>
        </p:spPr>
        <p:txBody>
          <a:bodyPr>
            <a:normAutofit/>
          </a:bodyPr>
          <a:lstStyle>
            <a:lvl1pPr>
              <a:defRPr sz="1400" baseline="0">
                <a:solidFill>
                  <a:srgbClr val="1B1B1B"/>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Plaats hier tekst</a:t>
            </a:r>
            <a:r>
              <a:rPr lang="mr-IN" dirty="0"/>
              <a:t>…</a:t>
            </a:r>
            <a:endParaRPr lang="nl-NL" dirty="0"/>
          </a:p>
        </p:txBody>
      </p:sp>
      <p:sp>
        <p:nvSpPr>
          <p:cNvPr id="50" name="Tijdelijke aanduiding voor tekst 6"/>
          <p:cNvSpPr>
            <a:spLocks noGrp="1"/>
          </p:cNvSpPr>
          <p:nvPr>
            <p:ph type="body" sz="quarter" idx="36" hasCustomPrompt="1"/>
          </p:nvPr>
        </p:nvSpPr>
        <p:spPr>
          <a:xfrm>
            <a:off x="8489554" y="3946128"/>
            <a:ext cx="2763837" cy="1067452"/>
          </a:xfrm>
        </p:spPr>
        <p:txBody>
          <a:bodyPr>
            <a:normAutofit/>
          </a:bodyPr>
          <a:lstStyle>
            <a:lvl1pPr>
              <a:defRPr sz="1400" baseline="0">
                <a:solidFill>
                  <a:srgbClr val="1B1B1B"/>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Plaats hier tekst</a:t>
            </a:r>
            <a:r>
              <a:rPr lang="mr-IN" dirty="0"/>
              <a:t>…</a:t>
            </a:r>
            <a:endParaRPr lang="nl-NL" dirty="0"/>
          </a:p>
        </p:txBody>
      </p:sp>
      <p:sp>
        <p:nvSpPr>
          <p:cNvPr id="12" name="Tijdelijke aanduiding voor inhoud 5">
            <a:extLst>
              <a:ext uri="{FF2B5EF4-FFF2-40B4-BE49-F238E27FC236}">
                <a16:creationId xmlns:a16="http://schemas.microsoft.com/office/drawing/2014/main" id="{2882FE2B-3437-7046-8F07-1F03A258FBFF}"/>
              </a:ext>
            </a:extLst>
          </p:cNvPr>
          <p:cNvSpPr>
            <a:spLocks noGrp="1"/>
          </p:cNvSpPr>
          <p:nvPr>
            <p:ph sz="quarter" idx="4" hasCustomPrompt="1"/>
          </p:nvPr>
        </p:nvSpPr>
        <p:spPr>
          <a:xfrm>
            <a:off x="886302" y="670560"/>
            <a:ext cx="3152184" cy="2317268"/>
          </a:xfrm>
          <a:solidFill>
            <a:schemeClr val="bg1"/>
          </a:solidFill>
        </p:spPr>
        <p:txBody>
          <a:bodyPr>
            <a:normAutofit/>
          </a:bodyPr>
          <a:lstStyle>
            <a:lvl1pPr>
              <a:defRPr sz="1800"/>
            </a:lvl1pPr>
          </a:lstStyle>
          <a:p>
            <a:pPr lvl="0"/>
            <a:r>
              <a:rPr lang="nl-NL" dirty="0"/>
              <a:t>Plaats hier content</a:t>
            </a:r>
          </a:p>
        </p:txBody>
      </p:sp>
      <p:sp>
        <p:nvSpPr>
          <p:cNvPr id="13" name="Tijdelijke aanduiding voor inhoud 5">
            <a:extLst>
              <a:ext uri="{FF2B5EF4-FFF2-40B4-BE49-F238E27FC236}">
                <a16:creationId xmlns:a16="http://schemas.microsoft.com/office/drawing/2014/main" id="{6E6CCA1D-B0AF-E948-B264-00803E692353}"/>
              </a:ext>
            </a:extLst>
          </p:cNvPr>
          <p:cNvSpPr>
            <a:spLocks noGrp="1"/>
          </p:cNvSpPr>
          <p:nvPr>
            <p:ph sz="quarter" idx="21" hasCustomPrompt="1"/>
          </p:nvPr>
        </p:nvSpPr>
        <p:spPr>
          <a:xfrm>
            <a:off x="4681369" y="680872"/>
            <a:ext cx="3134041" cy="2317268"/>
          </a:xfrm>
          <a:solidFill>
            <a:schemeClr val="bg1"/>
          </a:solidFill>
        </p:spPr>
        <p:txBody>
          <a:bodyPr>
            <a:normAutofit/>
          </a:bodyPr>
          <a:lstStyle>
            <a:lvl1pPr>
              <a:defRPr sz="1800"/>
            </a:lvl1pPr>
          </a:lstStyle>
          <a:p>
            <a:pPr lvl="0"/>
            <a:r>
              <a:rPr lang="nl-NL" dirty="0"/>
              <a:t>Plaats hier content</a:t>
            </a:r>
          </a:p>
        </p:txBody>
      </p:sp>
      <p:sp>
        <p:nvSpPr>
          <p:cNvPr id="14" name="Tijdelijke aanduiding voor inhoud 5">
            <a:extLst>
              <a:ext uri="{FF2B5EF4-FFF2-40B4-BE49-F238E27FC236}">
                <a16:creationId xmlns:a16="http://schemas.microsoft.com/office/drawing/2014/main" id="{A5661467-AF83-374D-808C-4E068B976BB2}"/>
              </a:ext>
            </a:extLst>
          </p:cNvPr>
          <p:cNvSpPr>
            <a:spLocks noGrp="1"/>
          </p:cNvSpPr>
          <p:nvPr>
            <p:ph sz="quarter" idx="24" hasCustomPrompt="1"/>
          </p:nvPr>
        </p:nvSpPr>
        <p:spPr>
          <a:xfrm>
            <a:off x="8458293" y="680720"/>
            <a:ext cx="3134042" cy="2317268"/>
          </a:xfrm>
          <a:solidFill>
            <a:schemeClr val="bg1"/>
          </a:solidFill>
        </p:spPr>
        <p:txBody>
          <a:bodyPr>
            <a:normAutofit/>
          </a:bodyPr>
          <a:lstStyle>
            <a:lvl1pPr>
              <a:defRPr sz="1800"/>
            </a:lvl1pPr>
          </a:lstStyle>
          <a:p>
            <a:pPr lvl="0"/>
            <a:r>
              <a:rPr lang="nl-NL" dirty="0"/>
              <a:t>Plaats hier content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ie kaarten ">
    <p:bg>
      <p:bgPr>
        <a:solidFill>
          <a:schemeClr val="bg1"/>
        </a:solidFill>
        <a:effectLst/>
      </p:bgPr>
    </p:bg>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2"/>
          </p:nvPr>
        </p:nvSpPr>
        <p:spPr/>
        <p:txBody>
          <a:bodyPr/>
          <a:lstStyle/>
          <a:p>
            <a:fld id="{3BA99B03-AD3B-0D4A-B7D2-5A186162021A}" type="slidenum">
              <a:rPr lang="nl-NL" smtClean="0"/>
              <a:t>‹nr.›</a:t>
            </a:fld>
            <a:endParaRPr lang="nl-NL"/>
          </a:p>
        </p:txBody>
      </p:sp>
      <p:sp>
        <p:nvSpPr>
          <p:cNvPr id="16" name="Rechthoek 15"/>
          <p:cNvSpPr/>
          <p:nvPr userDrawn="1"/>
        </p:nvSpPr>
        <p:spPr>
          <a:xfrm>
            <a:off x="886301" y="680720"/>
            <a:ext cx="3148123" cy="50222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sp>
        <p:nvSpPr>
          <p:cNvPr id="19" name="Tijdelijke aanduiding voor inhoud 5"/>
          <p:cNvSpPr>
            <a:spLocks noGrp="1"/>
          </p:cNvSpPr>
          <p:nvPr>
            <p:ph sz="quarter" idx="4" hasCustomPrompt="1"/>
          </p:nvPr>
        </p:nvSpPr>
        <p:spPr>
          <a:xfrm>
            <a:off x="886302" y="670560"/>
            <a:ext cx="3152184" cy="2317268"/>
          </a:xfrm>
          <a:solidFill>
            <a:schemeClr val="bg1"/>
          </a:solidFill>
        </p:spPr>
        <p:txBody>
          <a:bodyPr>
            <a:normAutofit/>
          </a:bodyPr>
          <a:lstStyle>
            <a:lvl1pPr>
              <a:defRPr sz="1800"/>
            </a:lvl1pPr>
          </a:lstStyle>
          <a:p>
            <a:pPr lvl="0"/>
            <a:r>
              <a:rPr lang="nl-NL" dirty="0"/>
              <a:t>Plaats hier content</a:t>
            </a:r>
          </a:p>
        </p:txBody>
      </p:sp>
      <p:sp>
        <p:nvSpPr>
          <p:cNvPr id="4" name="Tijdelijke aanduiding voor tekst 3"/>
          <p:cNvSpPr>
            <a:spLocks noGrp="1"/>
          </p:cNvSpPr>
          <p:nvPr>
            <p:ph type="body" sz="quarter" idx="19" hasCustomPrompt="1"/>
          </p:nvPr>
        </p:nvSpPr>
        <p:spPr>
          <a:xfrm>
            <a:off x="1145701" y="3378200"/>
            <a:ext cx="2566646" cy="395288"/>
          </a:xfrm>
        </p:spPr>
        <p:txBody>
          <a:bodyPr/>
          <a:lstStyle>
            <a:lvl1pPr>
              <a:defRPr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Een </a:t>
            </a:r>
            <a:r>
              <a:rPr lang="nl-NL" dirty="0" err="1"/>
              <a:t>subkop</a:t>
            </a:r>
            <a:endParaRPr lang="nl-NL" dirty="0"/>
          </a:p>
        </p:txBody>
      </p:sp>
      <p:sp>
        <p:nvSpPr>
          <p:cNvPr id="7" name="Tijdelijke aanduiding voor tekst 6"/>
          <p:cNvSpPr>
            <a:spLocks noGrp="1"/>
          </p:cNvSpPr>
          <p:nvPr>
            <p:ph type="body" sz="quarter" idx="20" hasCustomPrompt="1"/>
          </p:nvPr>
        </p:nvSpPr>
        <p:spPr>
          <a:xfrm>
            <a:off x="1145700" y="4024313"/>
            <a:ext cx="2567343" cy="1067452"/>
          </a:xfrm>
        </p:spPr>
        <p:txBody>
          <a:bodyPr>
            <a:normAutofit/>
          </a:bodyPr>
          <a:lstStyle>
            <a:lvl1pPr>
              <a:defRPr sz="1400"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Plaats hier tekst</a:t>
            </a:r>
            <a:r>
              <a:rPr lang="mr-IN" dirty="0"/>
              <a:t>…</a:t>
            </a:r>
            <a:endParaRPr lang="nl-NL" dirty="0"/>
          </a:p>
        </p:txBody>
      </p:sp>
      <p:sp>
        <p:nvSpPr>
          <p:cNvPr id="49" name="Rechthoek 48"/>
          <p:cNvSpPr/>
          <p:nvPr userDrawn="1"/>
        </p:nvSpPr>
        <p:spPr>
          <a:xfrm>
            <a:off x="4677307" y="691032"/>
            <a:ext cx="3138104" cy="50222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sp>
        <p:nvSpPr>
          <p:cNvPr id="50" name="Tijdelijke aanduiding voor inhoud 5"/>
          <p:cNvSpPr>
            <a:spLocks noGrp="1"/>
          </p:cNvSpPr>
          <p:nvPr>
            <p:ph sz="quarter" idx="21" hasCustomPrompt="1"/>
          </p:nvPr>
        </p:nvSpPr>
        <p:spPr>
          <a:xfrm>
            <a:off x="4681369" y="680872"/>
            <a:ext cx="3134041" cy="2317268"/>
          </a:xfrm>
          <a:solidFill>
            <a:schemeClr val="bg1"/>
          </a:solidFill>
        </p:spPr>
        <p:txBody>
          <a:bodyPr>
            <a:normAutofit/>
          </a:bodyPr>
          <a:lstStyle>
            <a:lvl1pPr>
              <a:defRPr sz="1800"/>
            </a:lvl1pPr>
          </a:lstStyle>
          <a:p>
            <a:pPr lvl="0"/>
            <a:r>
              <a:rPr lang="nl-NL" dirty="0"/>
              <a:t>Plaats hier content</a:t>
            </a:r>
          </a:p>
        </p:txBody>
      </p:sp>
      <p:sp>
        <p:nvSpPr>
          <p:cNvPr id="51" name="Tijdelijke aanduiding voor tekst 3"/>
          <p:cNvSpPr>
            <a:spLocks noGrp="1"/>
          </p:cNvSpPr>
          <p:nvPr>
            <p:ph type="body" sz="quarter" idx="22" hasCustomPrompt="1"/>
          </p:nvPr>
        </p:nvSpPr>
        <p:spPr>
          <a:xfrm>
            <a:off x="4940767" y="3388512"/>
            <a:ext cx="2551873" cy="395288"/>
          </a:xfrm>
        </p:spPr>
        <p:txBody>
          <a:bodyPr/>
          <a:lstStyle>
            <a:lvl1pPr>
              <a:defRPr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Een </a:t>
            </a:r>
            <a:r>
              <a:rPr lang="nl-NL" dirty="0" err="1"/>
              <a:t>subkop</a:t>
            </a:r>
            <a:endParaRPr lang="nl-NL" dirty="0"/>
          </a:p>
        </p:txBody>
      </p:sp>
      <p:sp>
        <p:nvSpPr>
          <p:cNvPr id="52" name="Tijdelijke aanduiding voor tekst 6"/>
          <p:cNvSpPr>
            <a:spLocks noGrp="1"/>
          </p:cNvSpPr>
          <p:nvPr>
            <p:ph type="body" sz="quarter" idx="23" hasCustomPrompt="1"/>
          </p:nvPr>
        </p:nvSpPr>
        <p:spPr>
          <a:xfrm>
            <a:off x="4940768" y="4034625"/>
            <a:ext cx="2552566" cy="1067452"/>
          </a:xfrm>
        </p:spPr>
        <p:txBody>
          <a:bodyPr>
            <a:normAutofit/>
          </a:bodyPr>
          <a:lstStyle>
            <a:lvl1pPr>
              <a:defRPr sz="1400"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Plaats hier tekst</a:t>
            </a:r>
            <a:r>
              <a:rPr lang="mr-IN" dirty="0"/>
              <a:t>…</a:t>
            </a:r>
            <a:endParaRPr lang="nl-NL" dirty="0"/>
          </a:p>
        </p:txBody>
      </p:sp>
      <p:sp>
        <p:nvSpPr>
          <p:cNvPr id="57" name="Rechthoek 56"/>
          <p:cNvSpPr/>
          <p:nvPr userDrawn="1"/>
        </p:nvSpPr>
        <p:spPr>
          <a:xfrm>
            <a:off x="8458293" y="690880"/>
            <a:ext cx="3134042" cy="50222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sp>
        <p:nvSpPr>
          <p:cNvPr id="58" name="Tijdelijke aanduiding voor inhoud 5"/>
          <p:cNvSpPr>
            <a:spLocks noGrp="1"/>
          </p:cNvSpPr>
          <p:nvPr>
            <p:ph sz="quarter" idx="24" hasCustomPrompt="1"/>
          </p:nvPr>
        </p:nvSpPr>
        <p:spPr>
          <a:xfrm>
            <a:off x="8458293" y="680720"/>
            <a:ext cx="3134042" cy="2317268"/>
          </a:xfrm>
          <a:solidFill>
            <a:schemeClr val="bg1"/>
          </a:solidFill>
        </p:spPr>
        <p:txBody>
          <a:bodyPr>
            <a:normAutofit/>
          </a:bodyPr>
          <a:lstStyle>
            <a:lvl1pPr>
              <a:defRPr sz="1800"/>
            </a:lvl1pPr>
          </a:lstStyle>
          <a:p>
            <a:pPr lvl="0"/>
            <a:r>
              <a:rPr lang="nl-NL" dirty="0"/>
              <a:t>Plaats hier content</a:t>
            </a:r>
          </a:p>
        </p:txBody>
      </p:sp>
      <p:sp>
        <p:nvSpPr>
          <p:cNvPr id="59" name="Tijdelijke aanduiding voor tekst 3"/>
          <p:cNvSpPr>
            <a:spLocks noGrp="1"/>
          </p:cNvSpPr>
          <p:nvPr>
            <p:ph type="body" sz="quarter" idx="25" hasCustomPrompt="1"/>
          </p:nvPr>
        </p:nvSpPr>
        <p:spPr>
          <a:xfrm>
            <a:off x="8717692" y="3388360"/>
            <a:ext cx="2551874" cy="395288"/>
          </a:xfrm>
        </p:spPr>
        <p:txBody>
          <a:bodyPr/>
          <a:lstStyle>
            <a:lvl1pPr>
              <a:defRPr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Een </a:t>
            </a:r>
            <a:r>
              <a:rPr lang="nl-NL" dirty="0" err="1"/>
              <a:t>subkop</a:t>
            </a:r>
            <a:endParaRPr lang="nl-NL" dirty="0"/>
          </a:p>
        </p:txBody>
      </p:sp>
      <p:sp>
        <p:nvSpPr>
          <p:cNvPr id="60" name="Tijdelijke aanduiding voor tekst 6"/>
          <p:cNvSpPr>
            <a:spLocks noGrp="1"/>
          </p:cNvSpPr>
          <p:nvPr>
            <p:ph type="body" sz="quarter" idx="26" hasCustomPrompt="1"/>
          </p:nvPr>
        </p:nvSpPr>
        <p:spPr>
          <a:xfrm>
            <a:off x="8717692" y="4034473"/>
            <a:ext cx="2552566" cy="1067452"/>
          </a:xfrm>
        </p:spPr>
        <p:txBody>
          <a:bodyPr>
            <a:normAutofit/>
          </a:bodyPr>
          <a:lstStyle>
            <a:lvl1pPr>
              <a:defRPr sz="1400"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nl-NL" dirty="0"/>
              <a:t>Plaats hier tekst</a:t>
            </a:r>
            <a:r>
              <a:rPr lang="mr-IN" dirty="0"/>
              <a:t>…</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02043" y="1866915"/>
            <a:ext cx="9156355" cy="899590"/>
          </a:xfrm>
        </p:spPr>
        <p:txBody>
          <a:bodyPr anchor="t">
            <a:noAutofit/>
          </a:bodyPr>
          <a:lstStyle>
            <a:lvl1pPr algn="l">
              <a:defRPr sz="5000">
                <a:solidFill>
                  <a:schemeClr val="tx2"/>
                </a:solidFill>
              </a:defRPr>
            </a:lvl1pPr>
          </a:lstStyle>
          <a:p>
            <a:r>
              <a:rPr lang="nl-NL" dirty="0"/>
              <a:t>Type hier een titel</a:t>
            </a:r>
          </a:p>
        </p:txBody>
      </p:sp>
      <p:sp>
        <p:nvSpPr>
          <p:cNvPr id="3" name="Ondertitel 2"/>
          <p:cNvSpPr>
            <a:spLocks noGrp="1"/>
          </p:cNvSpPr>
          <p:nvPr>
            <p:ph type="subTitle" idx="1" hasCustomPrompt="1"/>
          </p:nvPr>
        </p:nvSpPr>
        <p:spPr>
          <a:xfrm>
            <a:off x="902043" y="2766505"/>
            <a:ext cx="9318694" cy="643007"/>
          </a:xfrm>
        </p:spPr>
        <p:txBody>
          <a:bodyPr anchor="t">
            <a:noAutofit/>
          </a:bodyPr>
          <a:lstStyle>
            <a:lvl1pPr marL="0" indent="0" algn="l">
              <a:buNone/>
              <a:defRPr sz="2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kan eventueel een subtitel</a:t>
            </a:r>
          </a:p>
        </p:txBody>
      </p:sp>
      <p:sp>
        <p:nvSpPr>
          <p:cNvPr id="6" name="Rechthoek 5">
            <a:extLst>
              <a:ext uri="{FF2B5EF4-FFF2-40B4-BE49-F238E27FC236}">
                <a16:creationId xmlns:a16="http://schemas.microsoft.com/office/drawing/2014/main" id="{BD49367A-77B2-B64B-9EF9-5E849C464B8B}"/>
              </a:ext>
            </a:extLst>
          </p:cNvPr>
          <p:cNvSpPr/>
          <p:nvPr userDrawn="1"/>
        </p:nvSpPr>
        <p:spPr>
          <a:xfrm flipV="1">
            <a:off x="538368" y="5937612"/>
            <a:ext cx="1105396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sp>
        <p:nvSpPr>
          <p:cNvPr id="8" name="Rechthoek 7">
            <a:extLst>
              <a:ext uri="{FF2B5EF4-FFF2-40B4-BE49-F238E27FC236}">
                <a16:creationId xmlns:a16="http://schemas.microsoft.com/office/drawing/2014/main" id="{7D0A8DE5-995C-BA42-B739-65CEE216D321}"/>
              </a:ext>
            </a:extLst>
          </p:cNvPr>
          <p:cNvSpPr/>
          <p:nvPr userDrawn="1"/>
        </p:nvSpPr>
        <p:spPr>
          <a:xfrm flipV="1">
            <a:off x="538368" y="5937611"/>
            <a:ext cx="363675"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pic>
        <p:nvPicPr>
          <p:cNvPr id="7" name="Afbeelding 6">
            <a:extLst>
              <a:ext uri="{FF2B5EF4-FFF2-40B4-BE49-F238E27FC236}">
                <a16:creationId xmlns:a16="http://schemas.microsoft.com/office/drawing/2014/main" id="{5CEE8743-2AB1-8E49-B3ED-6E9E314D1499}"/>
              </a:ext>
            </a:extLst>
          </p:cNvPr>
          <p:cNvPicPr>
            <a:picLocks noChangeAspect="1"/>
          </p:cNvPicPr>
          <p:nvPr userDrawn="1"/>
        </p:nvPicPr>
        <p:blipFill>
          <a:blip r:embed="rId2"/>
          <a:stretch>
            <a:fillRect/>
          </a:stretch>
        </p:blipFill>
        <p:spPr>
          <a:xfrm>
            <a:off x="528433" y="6159179"/>
            <a:ext cx="1996484" cy="403313"/>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ussen pagina">
    <p:bg>
      <p:bgPr>
        <a:solidFill>
          <a:schemeClr val="tx2"/>
        </a:solidFill>
        <a:effectLst/>
      </p:bgPr>
    </p:bg>
    <p:spTree>
      <p:nvGrpSpPr>
        <p:cNvPr id="1" name=""/>
        <p:cNvGrpSpPr/>
        <p:nvPr/>
      </p:nvGrpSpPr>
      <p:grpSpPr>
        <a:xfrm>
          <a:off x="0" y="0"/>
          <a:ext cx="0" cy="0"/>
          <a:chOff x="0" y="0"/>
          <a:chExt cx="0" cy="0"/>
        </a:xfrm>
      </p:grpSpPr>
      <p:sp>
        <p:nvSpPr>
          <p:cNvPr id="8" name="Titel 1"/>
          <p:cNvSpPr>
            <a:spLocks noGrp="1"/>
          </p:cNvSpPr>
          <p:nvPr>
            <p:ph type="ctrTitle" hasCustomPrompt="1"/>
          </p:nvPr>
        </p:nvSpPr>
        <p:spPr>
          <a:xfrm>
            <a:off x="902043" y="1103685"/>
            <a:ext cx="10054521" cy="1789462"/>
          </a:xfrm>
        </p:spPr>
        <p:txBody>
          <a:bodyPr anchor="t">
            <a:noAutofit/>
          </a:bodyPr>
          <a:lstStyle>
            <a:lvl1pPr algn="l">
              <a:defRPr sz="5000">
                <a:solidFill>
                  <a:schemeClr val="bg1"/>
                </a:solidFill>
              </a:defRPr>
            </a:lvl1pPr>
          </a:lstStyle>
          <a:p>
            <a:r>
              <a:rPr lang="nl-NL" dirty="0"/>
              <a:t>Hier een kop voor </a:t>
            </a:r>
            <a:br>
              <a:rPr lang="nl-NL" dirty="0"/>
            </a:br>
            <a:r>
              <a:rPr lang="nl-NL" dirty="0"/>
              <a:t>de tussenslide</a:t>
            </a:r>
          </a:p>
        </p:txBody>
      </p:sp>
      <p:sp>
        <p:nvSpPr>
          <p:cNvPr id="9" name="Ondertitel 2"/>
          <p:cNvSpPr>
            <a:spLocks noGrp="1"/>
          </p:cNvSpPr>
          <p:nvPr>
            <p:ph type="subTitle" idx="1"/>
          </p:nvPr>
        </p:nvSpPr>
        <p:spPr>
          <a:xfrm>
            <a:off x="902043" y="3258537"/>
            <a:ext cx="5429844" cy="2962272"/>
          </a:xfrm>
        </p:spPr>
        <p:txBody>
          <a:bodyPr anchor="t">
            <a:noAutofit/>
          </a:bodyPr>
          <a:lstStyle>
            <a:lvl1pPr marL="0" indent="0" algn="l">
              <a:buNone/>
              <a:defRPr lang="nl-NL" sz="2400" b="0" i="0" smtClean="0">
                <a:solidFill>
                  <a:schemeClr val="bg1"/>
                </a:solidFill>
                <a:effectLst/>
                <a:latin typeface="Lucida Sans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nl-NL" dirty="0">
              <a:solidFill>
                <a:srgbClr val="FFFFFF"/>
              </a:solidFill>
              <a:effectLst/>
              <a:latin typeface="Helvetica" charset="0"/>
            </a:endParaRPr>
          </a:p>
        </p:txBody>
      </p:sp>
    </p:spTree>
    <p:extLst>
      <p:ext uri="{BB962C8B-B14F-4D97-AF65-F5344CB8AC3E}">
        <p14:creationId xmlns:p14="http://schemas.microsoft.com/office/powerpoint/2010/main" val="110784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olle breedte afbeelding + uitspraak">
    <p:spTree>
      <p:nvGrpSpPr>
        <p:cNvPr id="1" name=""/>
        <p:cNvGrpSpPr/>
        <p:nvPr/>
      </p:nvGrpSpPr>
      <p:grpSpPr>
        <a:xfrm>
          <a:off x="0" y="0"/>
          <a:ext cx="0" cy="0"/>
          <a:chOff x="0" y="0"/>
          <a:chExt cx="0" cy="0"/>
        </a:xfrm>
      </p:grpSpPr>
      <p:sp useBgFill="1">
        <p:nvSpPr>
          <p:cNvPr id="7" name="Tijdelijke aanduiding voor inhoud 5"/>
          <p:cNvSpPr>
            <a:spLocks noGrp="1"/>
          </p:cNvSpPr>
          <p:nvPr>
            <p:ph sz="quarter" idx="4" hasCustomPrompt="1"/>
          </p:nvPr>
        </p:nvSpPr>
        <p:spPr>
          <a:xfrm>
            <a:off x="0" y="0"/>
            <a:ext cx="12192000" cy="6858000"/>
          </a:xfrm>
        </p:spPr>
        <p:txBody>
          <a:bodyPr tIns="360000" anchor="t" anchorCtr="1"/>
          <a:lstStyle/>
          <a:p>
            <a:pPr lvl="0"/>
            <a:r>
              <a:rPr lang="nl-NL" dirty="0"/>
              <a:t>Afbeelding</a:t>
            </a:r>
          </a:p>
        </p:txBody>
      </p:sp>
      <p:sp>
        <p:nvSpPr>
          <p:cNvPr id="6" name="Tijdelijke aanduiding voor dianummer 5"/>
          <p:cNvSpPr>
            <a:spLocks noGrp="1"/>
          </p:cNvSpPr>
          <p:nvPr>
            <p:ph type="sldNum" sz="quarter" idx="12"/>
          </p:nvPr>
        </p:nvSpPr>
        <p:spPr/>
        <p:txBody>
          <a:bodyPr/>
          <a:lstStyle/>
          <a:p>
            <a:fld id="{3BA99B03-AD3B-0D4A-B7D2-5A186162021A}" type="slidenum">
              <a:rPr lang="nl-NL" smtClean="0"/>
              <a:t>‹nr.›</a:t>
            </a:fld>
            <a:endParaRPr lang="nl-NL"/>
          </a:p>
        </p:txBody>
      </p:sp>
      <p:sp>
        <p:nvSpPr>
          <p:cNvPr id="9" name="Titel 1"/>
          <p:cNvSpPr>
            <a:spLocks noGrp="1"/>
          </p:cNvSpPr>
          <p:nvPr>
            <p:ph type="ctrTitle" hasCustomPrompt="1"/>
          </p:nvPr>
        </p:nvSpPr>
        <p:spPr>
          <a:xfrm>
            <a:off x="1076737" y="1521547"/>
            <a:ext cx="8981661" cy="1371600"/>
          </a:xfrm>
        </p:spPr>
        <p:txBody>
          <a:bodyPr anchor="t">
            <a:normAutofit/>
          </a:bodyPr>
          <a:lstStyle>
            <a:lvl1pPr algn="l">
              <a:lnSpc>
                <a:spcPts val="3300"/>
              </a:lnSpc>
              <a:defRPr sz="2400" b="0" baseline="0">
                <a:solidFill>
                  <a:schemeClr val="bg1"/>
                </a:solidFill>
              </a:defRPr>
            </a:lvl1pPr>
          </a:lstStyle>
          <a:p>
            <a:r>
              <a:rPr lang="nl-NL" dirty="0"/>
              <a:t>Hier komt een uitspraak</a:t>
            </a:r>
            <a:br>
              <a:rPr lang="nl-NL" dirty="0"/>
            </a:br>
            <a:r>
              <a:rPr lang="nl-NL" dirty="0"/>
              <a:t>over drie of meer regels</a:t>
            </a:r>
            <a:br>
              <a:rPr lang="nl-NL" dirty="0"/>
            </a:br>
            <a:r>
              <a:rPr lang="nl-NL" dirty="0"/>
              <a:t>uitgeschreven.</a:t>
            </a:r>
          </a:p>
        </p:txBody>
      </p:sp>
    </p:spTree>
    <p:extLst>
      <p:ext uri="{BB962C8B-B14F-4D97-AF65-F5344CB8AC3E}">
        <p14:creationId xmlns:p14="http://schemas.microsoft.com/office/powerpoint/2010/main" val="21395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ge pagina">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2"/>
          </p:nvPr>
        </p:nvSpPr>
        <p:spPr/>
        <p:txBody>
          <a:bodyPr/>
          <a:lstStyle/>
          <a:p>
            <a:fld id="{3BA99B03-AD3B-0D4A-B7D2-5A186162021A}" type="slidenum">
              <a:rPr lang="nl-NL" smtClean="0"/>
              <a:t>‹nr.›</a:t>
            </a:fld>
            <a:endParaRPr lang="nl-NL"/>
          </a:p>
        </p:txBody>
      </p:sp>
      <p:sp>
        <p:nvSpPr>
          <p:cNvPr id="7" name="Ondertitel 2"/>
          <p:cNvSpPr>
            <a:spLocks noGrp="1"/>
          </p:cNvSpPr>
          <p:nvPr>
            <p:ph type="subTitle" idx="13" hasCustomPrompt="1"/>
          </p:nvPr>
        </p:nvSpPr>
        <p:spPr>
          <a:xfrm>
            <a:off x="902525" y="1169988"/>
            <a:ext cx="5031550" cy="531610"/>
          </a:xfrm>
        </p:spPr>
        <p:txBody>
          <a:bodyPr lIns="0" anchor="t">
            <a:noAutofit/>
          </a:bodyPr>
          <a:lstStyle>
            <a:lvl1pPr marL="0" indent="0" algn="l">
              <a:buNone/>
              <a:defRPr sz="3000" b="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komt een kop</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op + subkop + Bullitlijst">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2"/>
          </p:nvPr>
        </p:nvSpPr>
        <p:spPr/>
        <p:txBody>
          <a:bodyPr/>
          <a:lstStyle/>
          <a:p>
            <a:fld id="{3BA99B03-AD3B-0D4A-B7D2-5A186162021A}" type="slidenum">
              <a:rPr lang="nl-NL" smtClean="0"/>
              <a:t>‹nr.›</a:t>
            </a:fld>
            <a:endParaRPr lang="nl-NL"/>
          </a:p>
        </p:txBody>
      </p:sp>
      <p:sp>
        <p:nvSpPr>
          <p:cNvPr id="11" name="Ondertitel 2"/>
          <p:cNvSpPr>
            <a:spLocks noGrp="1"/>
          </p:cNvSpPr>
          <p:nvPr>
            <p:ph type="subTitle" idx="13" hasCustomPrompt="1"/>
          </p:nvPr>
        </p:nvSpPr>
        <p:spPr>
          <a:xfrm>
            <a:off x="902525" y="2003206"/>
            <a:ext cx="9318212" cy="531610"/>
          </a:xfrm>
        </p:spPr>
        <p:txBody>
          <a:bodyPr lIns="0" anchor="t">
            <a:normAutofit/>
          </a:bodyPr>
          <a:lstStyle>
            <a:lvl1pPr marL="0" indent="0" algn="l">
              <a:buNone/>
              <a:defRPr sz="2400" b="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Met een </a:t>
            </a:r>
            <a:r>
              <a:rPr lang="nl-NL" dirty="0" err="1"/>
              <a:t>subkop</a:t>
            </a:r>
            <a:endParaRPr lang="nl-NL" dirty="0"/>
          </a:p>
        </p:txBody>
      </p:sp>
      <p:sp>
        <p:nvSpPr>
          <p:cNvPr id="14" name="Tijdelijke aanduiding voor titel 1"/>
          <p:cNvSpPr>
            <a:spLocks noGrp="1"/>
          </p:cNvSpPr>
          <p:nvPr>
            <p:ph type="title" hasCustomPrompt="1"/>
          </p:nvPr>
        </p:nvSpPr>
        <p:spPr>
          <a:xfrm>
            <a:off x="902525" y="1090681"/>
            <a:ext cx="10689812" cy="698363"/>
          </a:xfrm>
          <a:prstGeom prst="rect">
            <a:avLst/>
          </a:prstGeom>
        </p:spPr>
        <p:txBody>
          <a:bodyPr vert="horz" lIns="0" tIns="45720" rIns="91440" bIns="45720" rtlCol="0" anchor="t">
            <a:normAutofit/>
          </a:bodyPr>
          <a:lstStyle/>
          <a:p>
            <a:r>
              <a:rPr lang="nl-NL" dirty="0"/>
              <a:t>Een hoofdkop</a:t>
            </a:r>
          </a:p>
        </p:txBody>
      </p:sp>
      <p:sp>
        <p:nvSpPr>
          <p:cNvPr id="18" name="Tijdelijke aanduiding voor tekst 20"/>
          <p:cNvSpPr>
            <a:spLocks noGrp="1"/>
          </p:cNvSpPr>
          <p:nvPr>
            <p:ph type="body" sz="quarter" idx="15" hasCustomPrompt="1"/>
          </p:nvPr>
        </p:nvSpPr>
        <p:spPr>
          <a:xfrm>
            <a:off x="902525" y="3237422"/>
            <a:ext cx="10689812" cy="2327171"/>
          </a:xfrm>
        </p:spPr>
        <p:txBody>
          <a:bodyPr>
            <a:noAutofit/>
          </a:bodyPr>
          <a:lstStyle>
            <a:lvl1pPr>
              <a:defRPr sz="1800"/>
            </a:lvl1pPr>
          </a:lstStyle>
          <a:p>
            <a:pPr lvl="0"/>
            <a:r>
              <a:rPr lang="nl-NL" dirty="0"/>
              <a:t>Klikken om de tekststijl van het model te bewerken</a:t>
            </a:r>
          </a:p>
        </p:txBody>
      </p:sp>
    </p:spTree>
    <p:extLst>
      <p:ext uri="{BB962C8B-B14F-4D97-AF65-F5344CB8AC3E}">
        <p14:creationId xmlns:p14="http://schemas.microsoft.com/office/powerpoint/2010/main" val="99989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itlijst + afbeelding">
    <p:spTree>
      <p:nvGrpSpPr>
        <p:cNvPr id="1" name=""/>
        <p:cNvGrpSpPr/>
        <p:nvPr/>
      </p:nvGrpSpPr>
      <p:grpSpPr>
        <a:xfrm>
          <a:off x="0" y="0"/>
          <a:ext cx="0" cy="0"/>
          <a:chOff x="0" y="0"/>
          <a:chExt cx="0" cy="0"/>
        </a:xfrm>
      </p:grpSpPr>
      <p:sp>
        <p:nvSpPr>
          <p:cNvPr id="9" name="Tijdelijke aanduiding voor dianummer 8"/>
          <p:cNvSpPr>
            <a:spLocks noGrp="1"/>
          </p:cNvSpPr>
          <p:nvPr>
            <p:ph type="sldNum" sz="quarter" idx="12"/>
          </p:nvPr>
        </p:nvSpPr>
        <p:spPr/>
        <p:txBody>
          <a:bodyPr/>
          <a:lstStyle/>
          <a:p>
            <a:fld id="{3BA99B03-AD3B-0D4A-B7D2-5A186162021A}" type="slidenum">
              <a:rPr lang="nl-NL" smtClean="0"/>
              <a:t>‹nr.›</a:t>
            </a:fld>
            <a:endParaRPr lang="nl-NL"/>
          </a:p>
        </p:txBody>
      </p:sp>
      <p:sp>
        <p:nvSpPr>
          <p:cNvPr id="10" name="Ondertitel 2"/>
          <p:cNvSpPr>
            <a:spLocks noGrp="1"/>
          </p:cNvSpPr>
          <p:nvPr>
            <p:ph type="subTitle" idx="13" hasCustomPrompt="1"/>
          </p:nvPr>
        </p:nvSpPr>
        <p:spPr>
          <a:xfrm>
            <a:off x="914400" y="1169988"/>
            <a:ext cx="5019675" cy="531610"/>
          </a:xfrm>
        </p:spPr>
        <p:txBody>
          <a:bodyPr lIns="0" anchor="t">
            <a:noAutofit/>
          </a:bodyPr>
          <a:lstStyle>
            <a:lvl1pPr marL="0" indent="0" algn="l">
              <a:buNone/>
              <a:defRPr sz="3000" b="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komt een kop</a:t>
            </a:r>
          </a:p>
        </p:txBody>
      </p:sp>
      <p:sp>
        <p:nvSpPr>
          <p:cNvPr id="22" name="Tijdelijke aanduiding voor tekst 20"/>
          <p:cNvSpPr>
            <a:spLocks noGrp="1"/>
          </p:cNvSpPr>
          <p:nvPr>
            <p:ph type="body" sz="quarter" idx="15" hasCustomPrompt="1"/>
          </p:nvPr>
        </p:nvSpPr>
        <p:spPr>
          <a:xfrm>
            <a:off x="914400" y="2196783"/>
            <a:ext cx="5019675" cy="3137217"/>
          </a:xfrm>
        </p:spPr>
        <p:txBody>
          <a:bodyPr wrap="square">
            <a:normAutofit/>
          </a:bodyPr>
          <a:lstStyle>
            <a:lvl1pPr>
              <a:defRPr sz="1800"/>
            </a:lvl1pPr>
          </a:lstStyle>
          <a:p>
            <a:pPr lvl="0"/>
            <a:r>
              <a:rPr lang="nl-NL" dirty="0"/>
              <a:t>Klikken om de tekststijl van het model te bewerken</a:t>
            </a:r>
          </a:p>
        </p:txBody>
      </p:sp>
      <p:sp>
        <p:nvSpPr>
          <p:cNvPr id="25" name="Tijdelijke aanduiding voor afbeelding 23"/>
          <p:cNvSpPr>
            <a:spLocks noGrp="1"/>
          </p:cNvSpPr>
          <p:nvPr>
            <p:ph type="pic" sz="quarter" idx="16"/>
          </p:nvPr>
        </p:nvSpPr>
        <p:spPr>
          <a:xfrm>
            <a:off x="6928337" y="1169989"/>
            <a:ext cx="4663999" cy="4070226"/>
          </a:xfrm>
        </p:spPr>
        <p:txBody>
          <a:bodyPr>
            <a:normAutofit/>
          </a:bodyPr>
          <a:lstStyle>
            <a:lvl1pPr>
              <a:defRPr sz="1800"/>
            </a:lvl1pPr>
          </a:lstStyle>
          <a:p>
            <a:endParaRPr lang="nl-NL" dirty="0"/>
          </a:p>
        </p:txBody>
      </p:sp>
    </p:spTree>
    <p:extLst>
      <p:ext uri="{BB962C8B-B14F-4D97-AF65-F5344CB8AC3E}">
        <p14:creationId xmlns:p14="http://schemas.microsoft.com/office/powerpoint/2010/main" val="84672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ntAwesome iconen">
    <p:spTree>
      <p:nvGrpSpPr>
        <p:cNvPr id="1" name=""/>
        <p:cNvGrpSpPr/>
        <p:nvPr/>
      </p:nvGrpSpPr>
      <p:grpSpPr>
        <a:xfrm>
          <a:off x="0" y="0"/>
          <a:ext cx="0" cy="0"/>
          <a:chOff x="0" y="0"/>
          <a:chExt cx="0" cy="0"/>
        </a:xfrm>
      </p:grpSpPr>
      <p:sp>
        <p:nvSpPr>
          <p:cNvPr id="5" name="Tijdelijke aanduiding voor dianummer 4"/>
          <p:cNvSpPr>
            <a:spLocks noGrp="1"/>
          </p:cNvSpPr>
          <p:nvPr>
            <p:ph type="sldNum" sz="quarter" idx="12"/>
          </p:nvPr>
        </p:nvSpPr>
        <p:spPr/>
        <p:txBody>
          <a:bodyPr/>
          <a:lstStyle/>
          <a:p>
            <a:fld id="{3BA99B03-AD3B-0D4A-B7D2-5A186162021A}" type="slidenum">
              <a:rPr lang="nl-NL" smtClean="0"/>
              <a:t>‹nr.›</a:t>
            </a:fld>
            <a:endParaRPr lang="nl-NL"/>
          </a:p>
        </p:txBody>
      </p:sp>
      <p:sp>
        <p:nvSpPr>
          <p:cNvPr id="6" name="Tekstvak 5"/>
          <p:cNvSpPr txBox="1"/>
          <p:nvPr userDrawn="1"/>
        </p:nvSpPr>
        <p:spPr>
          <a:xfrm>
            <a:off x="3314700" y="2326833"/>
            <a:ext cx="831850" cy="1446550"/>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r>
              <a:rPr lang="nl-NL" sz="1800" b="0" i="0" kern="1200" dirty="0">
                <a:solidFill>
                  <a:schemeClr val="tx1"/>
                </a:solidFill>
                <a:effectLst/>
                <a:latin typeface="Lucida Sans Regular"/>
                <a:ea typeface="+mn-ea"/>
                <a:cs typeface="+mn-cs"/>
              </a:rPr>
              <a:t></a:t>
            </a:r>
          </a:p>
          <a:p>
            <a:pPr marL="0" marR="0" indent="0" algn="ctr" defTabSz="457200" rtl="0" eaLnBrk="1" fontAlgn="auto" latinLnBrk="0" hangingPunct="1">
              <a:lnSpc>
                <a:spcPct val="100000"/>
              </a:lnSpc>
              <a:spcBef>
                <a:spcPts val="0"/>
              </a:spcBef>
              <a:spcAft>
                <a:spcPts val="0"/>
              </a:spcAft>
              <a:buClrTx/>
              <a:buSzTx/>
              <a:buFontTx/>
              <a:buNone/>
              <a:tabLst/>
              <a:defRPr/>
            </a:pPr>
            <a:endParaRPr lang="nl-NL" sz="4400" dirty="0">
              <a:solidFill>
                <a:srgbClr val="055780"/>
              </a:solidFill>
              <a:latin typeface="FontAwesome"/>
              <a:cs typeface="FontAwesome"/>
            </a:endParaRPr>
          </a:p>
        </p:txBody>
      </p:sp>
      <p:sp>
        <p:nvSpPr>
          <p:cNvPr id="7" name="Tekstvak 6"/>
          <p:cNvSpPr txBox="1"/>
          <p:nvPr userDrawn="1"/>
        </p:nvSpPr>
        <p:spPr>
          <a:xfrm>
            <a:off x="6597220" y="2326833"/>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p>
        </p:txBody>
      </p:sp>
      <p:sp>
        <p:nvSpPr>
          <p:cNvPr id="8" name="Tekstvak 7"/>
          <p:cNvSpPr txBox="1"/>
          <p:nvPr userDrawn="1"/>
        </p:nvSpPr>
        <p:spPr>
          <a:xfrm>
            <a:off x="8156091" y="3875331"/>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p>
        </p:txBody>
      </p:sp>
      <p:sp>
        <p:nvSpPr>
          <p:cNvPr id="9" name="Tekstvak 8"/>
          <p:cNvSpPr txBox="1"/>
          <p:nvPr userDrawn="1"/>
        </p:nvSpPr>
        <p:spPr>
          <a:xfrm>
            <a:off x="3314700" y="3875331"/>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dirty="0">
                <a:ln>
                  <a:noFill/>
                </a:ln>
                <a:solidFill>
                  <a:srgbClr val="055780"/>
                </a:solidFill>
                <a:effectLst/>
                <a:uLnTx/>
                <a:uFillTx/>
                <a:latin typeface="FontAwesome"/>
                <a:ea typeface="+mn-ea"/>
                <a:cs typeface="FontAwesome"/>
              </a:rPr>
              <a:t></a:t>
            </a:r>
            <a:endParaRPr lang="nl-NL" sz="4400" dirty="0">
              <a:solidFill>
                <a:srgbClr val="055780"/>
              </a:solidFill>
              <a:latin typeface="FontAwesome"/>
              <a:cs typeface="FontAwesome"/>
            </a:endParaRPr>
          </a:p>
        </p:txBody>
      </p:sp>
      <p:sp>
        <p:nvSpPr>
          <p:cNvPr id="10" name="Tekstvak 9"/>
          <p:cNvSpPr txBox="1"/>
          <p:nvPr userDrawn="1"/>
        </p:nvSpPr>
        <p:spPr>
          <a:xfrm>
            <a:off x="6597220" y="3875331"/>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p>
        </p:txBody>
      </p:sp>
      <p:sp>
        <p:nvSpPr>
          <p:cNvPr id="11" name="Tekstvak 10"/>
          <p:cNvSpPr txBox="1"/>
          <p:nvPr userDrawn="1"/>
        </p:nvSpPr>
        <p:spPr>
          <a:xfrm>
            <a:off x="8156091" y="2326833"/>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endParaRPr lang="nl-NL" sz="4400" b="0" i="0" dirty="0">
              <a:solidFill>
                <a:srgbClr val="055780"/>
              </a:solidFill>
              <a:latin typeface="Lucida Sans Regular"/>
            </a:endParaRPr>
          </a:p>
        </p:txBody>
      </p:sp>
      <p:sp>
        <p:nvSpPr>
          <p:cNvPr id="12" name="Tekstvak 11"/>
          <p:cNvSpPr txBox="1"/>
          <p:nvPr userDrawn="1"/>
        </p:nvSpPr>
        <p:spPr>
          <a:xfrm>
            <a:off x="4931424" y="2326833"/>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p>
        </p:txBody>
      </p:sp>
      <p:sp>
        <p:nvSpPr>
          <p:cNvPr id="14" name="Tekstvak 13"/>
          <p:cNvSpPr txBox="1"/>
          <p:nvPr userDrawn="1"/>
        </p:nvSpPr>
        <p:spPr>
          <a:xfrm>
            <a:off x="6411384" y="1871755"/>
            <a:ext cx="831850" cy="3693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800" b="0" i="0" kern="1200" dirty="0">
                <a:solidFill>
                  <a:schemeClr val="tx1"/>
                </a:solidFill>
                <a:effectLst/>
                <a:latin typeface="Lucida Sans Regular"/>
                <a:ea typeface="+mn-ea"/>
                <a:cs typeface="+mn-cs"/>
              </a:rPr>
              <a:t></a:t>
            </a:r>
            <a:endParaRPr lang="nl-NL" sz="3200" dirty="0">
              <a:solidFill>
                <a:srgbClr val="333465"/>
              </a:solidFill>
              <a:latin typeface="FontAwesome"/>
              <a:cs typeface="FontAwesome"/>
            </a:endParaRPr>
          </a:p>
        </p:txBody>
      </p:sp>
      <p:sp>
        <p:nvSpPr>
          <p:cNvPr id="15" name="Tekstvak 14"/>
          <p:cNvSpPr txBox="1"/>
          <p:nvPr userDrawn="1"/>
        </p:nvSpPr>
        <p:spPr>
          <a:xfrm>
            <a:off x="4931424" y="3875331"/>
            <a:ext cx="831850" cy="76944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4400" dirty="0">
                <a:solidFill>
                  <a:srgbClr val="055780"/>
                </a:solidFill>
                <a:latin typeface="FontAwesome"/>
                <a:cs typeface="FontAwesome"/>
              </a:rPr>
              <a:t></a:t>
            </a:r>
            <a:endParaRPr lang="nl-NL" sz="4400" b="0" i="0" dirty="0">
              <a:solidFill>
                <a:srgbClr val="055780"/>
              </a:solidFill>
              <a:latin typeface="Lucida Sans Regular"/>
            </a:endParaRPr>
          </a:p>
        </p:txBody>
      </p:sp>
      <p:sp>
        <p:nvSpPr>
          <p:cNvPr id="16" name="Tekstvak 15"/>
          <p:cNvSpPr txBox="1"/>
          <p:nvPr userDrawn="1"/>
        </p:nvSpPr>
        <p:spPr>
          <a:xfrm>
            <a:off x="8610600" y="2999515"/>
            <a:ext cx="831850" cy="3693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800" b="0" i="0" kern="1200" dirty="0">
                <a:solidFill>
                  <a:srgbClr val="055780"/>
                </a:solidFill>
                <a:effectLst/>
                <a:latin typeface="Lucida Sans Regular"/>
                <a:ea typeface="+mn-ea"/>
                <a:cs typeface="+mn-cs"/>
              </a:rPr>
              <a:t></a:t>
            </a:r>
            <a:endParaRPr lang="nl-NL" sz="3200" dirty="0">
              <a:solidFill>
                <a:srgbClr val="055780"/>
              </a:solidFill>
              <a:latin typeface="FontAwesome"/>
              <a:cs typeface="FontAwesome"/>
            </a:endParaRPr>
          </a:p>
        </p:txBody>
      </p:sp>
      <p:sp>
        <p:nvSpPr>
          <p:cNvPr id="19" name="Ondertitel 2"/>
          <p:cNvSpPr txBox="1">
            <a:spLocks/>
          </p:cNvSpPr>
          <p:nvPr userDrawn="1"/>
        </p:nvSpPr>
        <p:spPr>
          <a:xfrm>
            <a:off x="3094617" y="2980726"/>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panose="020B0602030504020204" pitchFamily="34" charset="77"/>
              </a:rPr>
              <a:t>Onderwerp</a:t>
            </a:r>
          </a:p>
        </p:txBody>
      </p:sp>
      <p:sp>
        <p:nvSpPr>
          <p:cNvPr id="20" name="Ondertitel 2"/>
          <p:cNvSpPr txBox="1">
            <a:spLocks/>
          </p:cNvSpPr>
          <p:nvPr userDrawn="1"/>
        </p:nvSpPr>
        <p:spPr>
          <a:xfrm>
            <a:off x="4711341" y="2980726"/>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1" name="Ondertitel 2"/>
          <p:cNvSpPr txBox="1">
            <a:spLocks/>
          </p:cNvSpPr>
          <p:nvPr userDrawn="1"/>
        </p:nvSpPr>
        <p:spPr>
          <a:xfrm>
            <a:off x="6377137" y="2980726"/>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2" name="Ondertitel 2"/>
          <p:cNvSpPr txBox="1">
            <a:spLocks/>
          </p:cNvSpPr>
          <p:nvPr userDrawn="1"/>
        </p:nvSpPr>
        <p:spPr>
          <a:xfrm>
            <a:off x="7936008" y="2990327"/>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3" name="Ondertitel 2"/>
          <p:cNvSpPr txBox="1">
            <a:spLocks/>
          </p:cNvSpPr>
          <p:nvPr userDrawn="1"/>
        </p:nvSpPr>
        <p:spPr>
          <a:xfrm>
            <a:off x="3094617" y="4591862"/>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4" name="Ondertitel 2"/>
          <p:cNvSpPr txBox="1">
            <a:spLocks/>
          </p:cNvSpPr>
          <p:nvPr userDrawn="1"/>
        </p:nvSpPr>
        <p:spPr>
          <a:xfrm>
            <a:off x="4711341" y="4591862"/>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5" name="Ondertitel 2"/>
          <p:cNvSpPr txBox="1">
            <a:spLocks/>
          </p:cNvSpPr>
          <p:nvPr userDrawn="1"/>
        </p:nvSpPr>
        <p:spPr>
          <a:xfrm>
            <a:off x="6377137" y="4591862"/>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6" name="Ondertitel 2"/>
          <p:cNvSpPr txBox="1">
            <a:spLocks/>
          </p:cNvSpPr>
          <p:nvPr userDrawn="1"/>
        </p:nvSpPr>
        <p:spPr>
          <a:xfrm>
            <a:off x="7936008" y="4601463"/>
            <a:ext cx="1272016" cy="531610"/>
          </a:xfrm>
          <a:prstGeom prst="rect">
            <a:avLst/>
          </a:prstGeom>
        </p:spPr>
        <p:txBody>
          <a:bodyPr vert="horz" lIns="0" tIns="45720" rIns="91440" bIns="45720" rtlCol="0" anchor="ctr">
            <a:normAutofit/>
          </a:bodyPr>
          <a:lstStyle>
            <a:lvl1pPr marL="0" indent="0" algn="l" defTabSz="914400" rtl="0" eaLnBrk="1" latinLnBrk="0" hangingPunct="1">
              <a:lnSpc>
                <a:spcPct val="90000"/>
              </a:lnSpc>
              <a:spcBef>
                <a:spcPts val="1000"/>
              </a:spcBef>
              <a:buFont typeface="Arial"/>
              <a:buNone/>
              <a:defRPr sz="2400" b="1" kern="1200" baseline="0">
                <a:solidFill>
                  <a:srgbClr val="055780"/>
                </a:solidFill>
                <a:latin typeface="Helvetica" charset="0"/>
                <a:ea typeface="Helvetica" charset="0"/>
                <a:cs typeface="Helvetica"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Helvetica" charset="0"/>
                <a:ea typeface="Helvetica" charset="0"/>
                <a:cs typeface="Helvetica"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Helvetica" charset="0"/>
                <a:ea typeface="Helvetica" charset="0"/>
                <a:cs typeface="Helvetica"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Helvetica" charset="0"/>
                <a:ea typeface="Helvetica" charset="0"/>
                <a:cs typeface="Helvetica"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1200" b="0" i="0" dirty="0">
                <a:solidFill>
                  <a:srgbClr val="1B1B1B"/>
                </a:solidFill>
                <a:latin typeface="Lucida Sans Regular"/>
              </a:rPr>
              <a:t>Onderwerp</a:t>
            </a:r>
          </a:p>
        </p:txBody>
      </p:sp>
      <p:sp>
        <p:nvSpPr>
          <p:cNvPr id="28" name="Ondertitel 2"/>
          <p:cNvSpPr>
            <a:spLocks noGrp="1"/>
          </p:cNvSpPr>
          <p:nvPr>
            <p:ph type="subTitle" idx="13" hasCustomPrompt="1"/>
          </p:nvPr>
        </p:nvSpPr>
        <p:spPr>
          <a:xfrm>
            <a:off x="894522" y="1169988"/>
            <a:ext cx="5039553" cy="531610"/>
          </a:xfrm>
        </p:spPr>
        <p:txBody>
          <a:bodyPr lIns="0" anchor="t">
            <a:noAutofit/>
          </a:bodyPr>
          <a:lstStyle>
            <a:lvl1pPr marL="0" indent="0" algn="l">
              <a:buNone/>
              <a:defRPr sz="3000" b="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Hier komt een kop</a:t>
            </a:r>
          </a:p>
        </p:txBody>
      </p:sp>
    </p:spTree>
    <p:extLst>
      <p:ext uri="{BB962C8B-B14F-4D97-AF65-F5344CB8AC3E}">
        <p14:creationId xmlns:p14="http://schemas.microsoft.com/office/powerpoint/2010/main" val="1602680796"/>
      </p:ext>
    </p:extLst>
  </p:cSld>
  <p:clrMapOvr>
    <a:masterClrMapping/>
  </p:clrMapOvr>
  <p:extLst>
    <p:ext uri="{DCECCB84-F9BA-43D5-87BE-67443E8EF086}">
      <p15:sldGuideLst xmlns:p15="http://schemas.microsoft.com/office/powerpoint/2012/main">
        <p15:guide id="1" orient="horz" pos="1865"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volle breedte">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3BA99B03-AD3B-0D4A-B7D2-5A186162021A}" type="slidenum">
              <a:rPr lang="nl-NL" smtClean="0"/>
              <a:t>‹nr.›</a:t>
            </a:fld>
            <a:endParaRPr lang="nl-NL"/>
          </a:p>
        </p:txBody>
      </p:sp>
      <p:sp>
        <p:nvSpPr>
          <p:cNvPr id="14" name="Tijdelijke aanduiding voor tabel 12"/>
          <p:cNvSpPr>
            <a:spLocks noGrp="1"/>
          </p:cNvSpPr>
          <p:nvPr>
            <p:ph type="tbl" sz="quarter" idx="13"/>
          </p:nvPr>
        </p:nvSpPr>
        <p:spPr>
          <a:xfrm>
            <a:off x="902678" y="873125"/>
            <a:ext cx="10257448" cy="4978400"/>
          </a:xfrm>
        </p:spPr>
        <p:txBody>
          <a:bodyPr/>
          <a:lstStyle/>
          <a:p>
            <a:endParaRPr lang="nl-NL"/>
          </a:p>
        </p:txBody>
      </p:sp>
    </p:spTree>
    <p:extLst>
      <p:ext uri="{BB962C8B-B14F-4D97-AF65-F5344CB8AC3E}">
        <p14:creationId xmlns:p14="http://schemas.microsoft.com/office/powerpoint/2010/main" val="36875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flipV="1">
            <a:off x="538368" y="5937612"/>
            <a:ext cx="1105396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sp>
        <p:nvSpPr>
          <p:cNvPr id="2" name="Tijdelijke aanduiding voor titel 1"/>
          <p:cNvSpPr>
            <a:spLocks noGrp="1"/>
          </p:cNvSpPr>
          <p:nvPr>
            <p:ph type="title"/>
          </p:nvPr>
        </p:nvSpPr>
        <p:spPr>
          <a:xfrm>
            <a:off x="902043" y="1090681"/>
            <a:ext cx="10690294" cy="698363"/>
          </a:xfrm>
          <a:prstGeom prst="rect">
            <a:avLst/>
          </a:prstGeom>
        </p:spPr>
        <p:txBody>
          <a:bodyPr vert="horz" lIns="0" tIns="45720" rIns="91440" bIns="45720" rtlCol="0" anchor="t">
            <a:normAutofit/>
          </a:bodyPr>
          <a:lstStyle/>
          <a:p>
            <a:r>
              <a:rPr lang="nl-NL" dirty="0"/>
              <a:t>Hier staat een kop</a:t>
            </a:r>
          </a:p>
        </p:txBody>
      </p:sp>
      <p:sp>
        <p:nvSpPr>
          <p:cNvPr id="3" name="Tijdelijke aanduiding voor tekst 2"/>
          <p:cNvSpPr>
            <a:spLocks noGrp="1"/>
          </p:cNvSpPr>
          <p:nvPr>
            <p:ph type="body" idx="1"/>
          </p:nvPr>
        </p:nvSpPr>
        <p:spPr>
          <a:xfrm>
            <a:off x="902043" y="3237422"/>
            <a:ext cx="10690294" cy="2327171"/>
          </a:xfrm>
          <a:prstGeom prst="rect">
            <a:avLst/>
          </a:prstGeom>
        </p:spPr>
        <p:txBody>
          <a:bodyPr vert="horz" wrap="square" lIns="0" tIns="45720" rIns="91440" bIns="45720" rtlCol="0">
            <a:normAutofit/>
          </a:bodyPr>
          <a:lstStyle/>
          <a:p>
            <a:pPr lvl="0"/>
            <a:r>
              <a:rPr lang="nl-NL" dirty="0"/>
              <a:t>Klikken om de tekststijl van het model te bewerken</a:t>
            </a:r>
          </a:p>
        </p:txBody>
      </p:sp>
      <p:sp>
        <p:nvSpPr>
          <p:cNvPr id="6" name="Tijdelijke aanduiding voor dianummer 5"/>
          <p:cNvSpPr>
            <a:spLocks noGrp="1"/>
          </p:cNvSpPr>
          <p:nvPr>
            <p:ph type="sldNum" sz="quarter" idx="4"/>
          </p:nvPr>
        </p:nvSpPr>
        <p:spPr>
          <a:xfrm>
            <a:off x="8610599" y="6356350"/>
            <a:ext cx="2981737" cy="365125"/>
          </a:xfrm>
          <a:prstGeom prst="rect">
            <a:avLst/>
          </a:prstGeom>
        </p:spPr>
        <p:txBody>
          <a:bodyPr vert="horz" lIns="0" tIns="0" rIns="0" bIns="0" rtlCol="0" anchor="ctr"/>
          <a:lstStyle>
            <a:lvl1pPr algn="r">
              <a:defRPr sz="1000" b="0" i="0">
                <a:solidFill>
                  <a:srgbClr val="055780"/>
                </a:solidFill>
                <a:latin typeface="Lucida Sans Regular"/>
                <a:ea typeface="Lucida Sans Regular"/>
                <a:cs typeface="Lucida Sans Regular"/>
              </a:defRPr>
            </a:lvl1pPr>
          </a:lstStyle>
          <a:p>
            <a:fld id="{3BA99B03-AD3B-0D4A-B7D2-5A186162021A}" type="slidenum">
              <a:rPr lang="nl-NL" smtClean="0"/>
              <a:pPr/>
              <a:t>‹nr.›</a:t>
            </a:fld>
            <a:endParaRPr lang="nl-NL" dirty="0"/>
          </a:p>
        </p:txBody>
      </p:sp>
      <p:sp>
        <p:nvSpPr>
          <p:cNvPr id="9" name="Rechthoek 8">
            <a:extLst>
              <a:ext uri="{FF2B5EF4-FFF2-40B4-BE49-F238E27FC236}">
                <a16:creationId xmlns:a16="http://schemas.microsoft.com/office/drawing/2014/main" id="{28E4BD16-AE19-754F-9D9B-467D7498E5CD}"/>
              </a:ext>
            </a:extLst>
          </p:cNvPr>
          <p:cNvSpPr/>
          <p:nvPr userDrawn="1"/>
        </p:nvSpPr>
        <p:spPr>
          <a:xfrm flipV="1">
            <a:off x="538368" y="5937611"/>
            <a:ext cx="363675"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Lucida Sans Regular"/>
            </a:endParaRPr>
          </a:p>
        </p:txBody>
      </p:sp>
      <p:pic>
        <p:nvPicPr>
          <p:cNvPr id="10" name="Afbeelding 9">
            <a:extLst>
              <a:ext uri="{FF2B5EF4-FFF2-40B4-BE49-F238E27FC236}">
                <a16:creationId xmlns:a16="http://schemas.microsoft.com/office/drawing/2014/main" id="{4D1D1B97-9746-0541-9F8F-586796FC0C7A}"/>
              </a:ext>
            </a:extLst>
          </p:cNvPr>
          <p:cNvPicPr>
            <a:picLocks noChangeAspect="1"/>
          </p:cNvPicPr>
          <p:nvPr userDrawn="1"/>
        </p:nvPicPr>
        <p:blipFill>
          <a:blip r:embed="rId18"/>
          <a:stretch>
            <a:fillRect/>
          </a:stretch>
        </p:blipFill>
        <p:spPr>
          <a:xfrm>
            <a:off x="532977" y="6159179"/>
            <a:ext cx="724480" cy="403423"/>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52" r:id="rId3"/>
    <p:sldLayoutId id="2147483650" r:id="rId4"/>
    <p:sldLayoutId id="2147483664" r:id="rId5"/>
    <p:sldLayoutId id="2147483651" r:id="rId6"/>
    <p:sldLayoutId id="2147483653" r:id="rId7"/>
    <p:sldLayoutId id="2147483654" r:id="rId8"/>
    <p:sldLayoutId id="2147483655" r:id="rId9"/>
    <p:sldLayoutId id="2147483657" r:id="rId10"/>
    <p:sldLayoutId id="2147483658" r:id="rId11"/>
    <p:sldLayoutId id="2147483659" r:id="rId12"/>
    <p:sldLayoutId id="2147483663" r:id="rId13"/>
    <p:sldLayoutId id="2147483660" r:id="rId14"/>
    <p:sldLayoutId id="2147483661" r:id="rId15"/>
    <p:sldLayoutId id="2147483662" r:id="rId16"/>
  </p:sldLayoutIdLst>
  <p:txStyles>
    <p:titleStyle>
      <a:lvl1pPr algn="l" defTabSz="914400" rtl="0" eaLnBrk="1" latinLnBrk="0" hangingPunct="1">
        <a:lnSpc>
          <a:spcPct val="90000"/>
        </a:lnSpc>
        <a:spcBef>
          <a:spcPct val="0"/>
        </a:spcBef>
        <a:buNone/>
        <a:defRPr sz="5000" b="1" kern="120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p:titleStyle>
    <p:bodyStyle>
      <a:lvl1pPr marL="228600" indent="-228600" algn="l" defTabSz="914400" rtl="0" eaLnBrk="1" latinLnBrk="0" hangingPunct="1">
        <a:lnSpc>
          <a:spcPct val="90000"/>
        </a:lnSpc>
        <a:spcBef>
          <a:spcPts val="1000"/>
        </a:spcBef>
        <a:buFont typeface="Arial"/>
        <a:buChar char="•"/>
        <a:defRPr sz="2000" kern="1200">
          <a:solidFill>
            <a:srgbClr val="1B1B1B"/>
          </a:solidFill>
          <a:latin typeface="Lucida Sans" panose="020B0602030504020204" pitchFamily="34" charset="77"/>
          <a:ea typeface="Lucida Sans" panose="020B0602030504020204" pitchFamily="34" charset="77"/>
          <a:cs typeface="Lucida Sans" panose="020B0602030504020204" pitchFamily="34" charset="77"/>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transitfeeds.com/p/ov/814"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02043" y="1866915"/>
            <a:ext cx="10956128" cy="899590"/>
          </a:xfrm>
        </p:spPr>
        <p:txBody>
          <a:bodyPr/>
          <a:lstStyle/>
          <a:p>
            <a:r>
              <a:rPr lang="nl-NL" dirty="0"/>
              <a:t>Kennisportaal OV-knooppunten</a:t>
            </a:r>
          </a:p>
        </p:txBody>
      </p:sp>
      <p:sp>
        <p:nvSpPr>
          <p:cNvPr id="3" name="Ondertitel 2"/>
          <p:cNvSpPr>
            <a:spLocks noGrp="1"/>
          </p:cNvSpPr>
          <p:nvPr>
            <p:ph type="subTitle" idx="1"/>
          </p:nvPr>
        </p:nvSpPr>
        <p:spPr/>
        <p:txBody>
          <a:bodyPr/>
          <a:lstStyle/>
          <a:p>
            <a:r>
              <a:rPr lang="nl-NL" dirty="0"/>
              <a:t>Automatisering OV-module</a:t>
            </a:r>
          </a:p>
        </p:txBody>
      </p:sp>
    </p:spTree>
    <p:extLst>
      <p:ext uri="{BB962C8B-B14F-4D97-AF65-F5344CB8AC3E}">
        <p14:creationId xmlns:p14="http://schemas.microsoft.com/office/powerpoint/2010/main" val="10079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p:txBody>
          <a:bodyPr/>
          <a:lstStyle/>
          <a:p>
            <a:r>
              <a:rPr lang="nl-NL" dirty="0"/>
              <a:t>De stappen</a:t>
            </a:r>
          </a:p>
        </p:txBody>
      </p:sp>
      <p:sp>
        <p:nvSpPr>
          <p:cNvPr id="3" name="Titel 2"/>
          <p:cNvSpPr>
            <a:spLocks noGrp="1"/>
          </p:cNvSpPr>
          <p:nvPr>
            <p:ph type="title"/>
          </p:nvPr>
        </p:nvSpPr>
        <p:spPr/>
        <p:txBody>
          <a:bodyPr>
            <a:normAutofit fontScale="90000"/>
          </a:bodyPr>
          <a:lstStyle/>
          <a:p>
            <a:r>
              <a:rPr lang="nl-NL" sz="5400" dirty="0"/>
              <a:t>3. Python scripts uitvoeren</a:t>
            </a:r>
            <a:endParaRPr lang="nl-NL" dirty="0"/>
          </a:p>
        </p:txBody>
      </p:sp>
      <p:sp>
        <p:nvSpPr>
          <p:cNvPr id="4" name="Tijdelijke aanduiding voor tekst 3"/>
          <p:cNvSpPr>
            <a:spLocks noGrp="1"/>
          </p:cNvSpPr>
          <p:nvPr>
            <p:ph type="body" sz="quarter" idx="15"/>
          </p:nvPr>
        </p:nvSpPr>
        <p:spPr>
          <a:xfrm>
            <a:off x="902525" y="2748978"/>
            <a:ext cx="10689812" cy="2815615"/>
          </a:xfrm>
        </p:spPr>
        <p:txBody>
          <a:bodyPr/>
          <a:lstStyle/>
          <a:p>
            <a:pPr marL="400050" indent="-400050">
              <a:buFont typeface="+mj-lt"/>
              <a:buAutoNum type="romanUcPeriod"/>
            </a:pPr>
            <a:r>
              <a:rPr lang="nl-NL" dirty="0"/>
              <a:t>Aanpassen verwerkingsscript: voordat je op een run-knop klikt moet er één aanpassing gemaakt worden in het verwerkingsscript: de naam van het inputbestand, het GTFS-zipbestand.</a:t>
            </a:r>
          </a:p>
          <a:p>
            <a:pPr marL="400050" indent="-400050">
              <a:buFont typeface="+mj-lt"/>
              <a:buAutoNum type="romanUcPeriod"/>
            </a:pPr>
            <a:endParaRPr lang="nl-NL" dirty="0"/>
          </a:p>
          <a:p>
            <a:pPr marL="400050" indent="-400050">
              <a:buFont typeface="+mj-lt"/>
              <a:buAutoNum type="romanUcPeriod"/>
            </a:pPr>
            <a:r>
              <a:rPr lang="nl-NL" dirty="0"/>
              <a:t>Runnen verwerkingsscript: het daadwerkelijk runnen van de verwerking zodat er output- bestanden worden gegenereerd.</a:t>
            </a:r>
          </a:p>
          <a:p>
            <a:endParaRPr lang="nl-NL" dirty="0"/>
          </a:p>
          <a:p>
            <a:endParaRPr lang="nl-NL" dirty="0"/>
          </a:p>
        </p:txBody>
      </p:sp>
    </p:spTree>
    <p:extLst>
      <p:ext uri="{BB962C8B-B14F-4D97-AF65-F5344CB8AC3E}">
        <p14:creationId xmlns:p14="http://schemas.microsoft.com/office/powerpoint/2010/main" val="279069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91303" y="2127493"/>
            <a:ext cx="9318212" cy="531610"/>
          </a:xfrm>
        </p:spPr>
        <p:txBody>
          <a:bodyPr/>
          <a:lstStyle/>
          <a:p>
            <a:r>
              <a:rPr lang="nl-NL" dirty="0"/>
              <a:t>I. Aanpassen verwerkingsscript</a:t>
            </a:r>
          </a:p>
          <a:p>
            <a:endParaRPr lang="nl-NL" dirty="0"/>
          </a:p>
        </p:txBody>
      </p:sp>
      <p:sp>
        <p:nvSpPr>
          <p:cNvPr id="3" name="Titel 2"/>
          <p:cNvSpPr>
            <a:spLocks noGrp="1"/>
          </p:cNvSpPr>
          <p:nvPr>
            <p:ph type="title"/>
          </p:nvPr>
        </p:nvSpPr>
        <p:spPr/>
        <p:txBody>
          <a:bodyPr>
            <a:normAutofit fontScale="90000"/>
          </a:bodyPr>
          <a:lstStyle/>
          <a:p>
            <a:r>
              <a:rPr lang="nl-NL" sz="5400" dirty="0"/>
              <a:t>3. Python scripts uitvoeren</a:t>
            </a:r>
            <a:endParaRPr lang="nl-NL" dirty="0"/>
          </a:p>
        </p:txBody>
      </p:sp>
      <p:sp>
        <p:nvSpPr>
          <p:cNvPr id="4" name="Tijdelijke aanduiding voor tekst 3"/>
          <p:cNvSpPr>
            <a:spLocks noGrp="1"/>
          </p:cNvSpPr>
          <p:nvPr>
            <p:ph type="body" sz="quarter" idx="15"/>
          </p:nvPr>
        </p:nvSpPr>
        <p:spPr>
          <a:xfrm>
            <a:off x="902525" y="2748978"/>
            <a:ext cx="10689812" cy="2815615"/>
          </a:xfrm>
        </p:spPr>
        <p:txBody>
          <a:bodyPr/>
          <a:lstStyle/>
          <a:p>
            <a:r>
              <a:rPr lang="nl-NL" dirty="0"/>
              <a:t>Zoals in de voorgaande stap genoemd, de download van de GTFS feed heeft altijd dezelfde naam: ‘gtfs.zip’. Om fouten te voorkomen is het aan te raden elke download van een unieke naam te voorzien. Zo wordt er niets ongemerkt overschreven.  </a:t>
            </a:r>
          </a:p>
          <a:p>
            <a:endParaRPr lang="nl-NL" dirty="0"/>
          </a:p>
          <a:p>
            <a:r>
              <a:rPr lang="nl-NL" dirty="0"/>
              <a:t>Als de GTFS-zipfile een nieuwe naam is gegeven, dan zal het verwerkingsscript deze naam moeten herkennen. Vandaar dat het script moet worden aangepast door op het Python symbool te dubbelklikken, het Python symbool wat ‘</a:t>
            </a:r>
            <a:r>
              <a:rPr lang="nl-NL" dirty="0" err="1"/>
              <a:t>input_folder</a:t>
            </a:r>
            <a:r>
              <a:rPr lang="nl-NL" dirty="0"/>
              <a:t>’ verbindt met de ‘</a:t>
            </a:r>
            <a:r>
              <a:rPr lang="nl-NL" dirty="0" err="1"/>
              <a:t>output_folder</a:t>
            </a:r>
            <a:r>
              <a:rPr lang="nl-NL" dirty="0"/>
              <a:t>’, zie het symbool hieronder.</a:t>
            </a:r>
          </a:p>
        </p:txBody>
      </p:sp>
      <p:pic>
        <p:nvPicPr>
          <p:cNvPr id="6" name="Afbeelding 5">
            <a:extLst>
              <a:ext uri="{FF2B5EF4-FFF2-40B4-BE49-F238E27FC236}">
                <a16:creationId xmlns:a16="http://schemas.microsoft.com/office/drawing/2014/main" id="{0BF17987-6803-446C-9FAD-B030C61F7911}"/>
              </a:ext>
            </a:extLst>
          </p:cNvPr>
          <p:cNvPicPr>
            <a:picLocks noChangeAspect="1"/>
          </p:cNvPicPr>
          <p:nvPr/>
        </p:nvPicPr>
        <p:blipFill>
          <a:blip r:embed="rId2"/>
          <a:stretch>
            <a:fillRect/>
          </a:stretch>
        </p:blipFill>
        <p:spPr>
          <a:xfrm>
            <a:off x="4974777" y="5038627"/>
            <a:ext cx="1514475" cy="1485900"/>
          </a:xfrm>
          <a:prstGeom prst="rect">
            <a:avLst/>
          </a:prstGeom>
        </p:spPr>
      </p:pic>
    </p:spTree>
    <p:extLst>
      <p:ext uri="{BB962C8B-B14F-4D97-AF65-F5344CB8AC3E}">
        <p14:creationId xmlns:p14="http://schemas.microsoft.com/office/powerpoint/2010/main" val="114386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91303" y="2127493"/>
            <a:ext cx="9318212" cy="531610"/>
          </a:xfrm>
        </p:spPr>
        <p:txBody>
          <a:bodyPr/>
          <a:lstStyle/>
          <a:p>
            <a:r>
              <a:rPr lang="nl-NL" dirty="0"/>
              <a:t>I. Aanpassen verwerkingsscript</a:t>
            </a:r>
          </a:p>
          <a:p>
            <a:endParaRPr lang="nl-NL" dirty="0"/>
          </a:p>
        </p:txBody>
      </p:sp>
      <p:sp>
        <p:nvSpPr>
          <p:cNvPr id="3" name="Titel 2"/>
          <p:cNvSpPr>
            <a:spLocks noGrp="1"/>
          </p:cNvSpPr>
          <p:nvPr>
            <p:ph type="title"/>
          </p:nvPr>
        </p:nvSpPr>
        <p:spPr/>
        <p:txBody>
          <a:bodyPr>
            <a:normAutofit fontScale="90000"/>
          </a:bodyPr>
          <a:lstStyle/>
          <a:p>
            <a:r>
              <a:rPr lang="nl-NL" sz="5400" dirty="0"/>
              <a:t>3. Python scripts uitvoeren</a:t>
            </a:r>
            <a:endParaRPr lang="nl-NL" dirty="0"/>
          </a:p>
        </p:txBody>
      </p:sp>
      <p:sp>
        <p:nvSpPr>
          <p:cNvPr id="4" name="Tijdelijke aanduiding voor tekst 3"/>
          <p:cNvSpPr>
            <a:spLocks noGrp="1"/>
          </p:cNvSpPr>
          <p:nvPr>
            <p:ph type="body" sz="quarter" idx="15"/>
          </p:nvPr>
        </p:nvSpPr>
        <p:spPr>
          <a:xfrm>
            <a:off x="902525" y="2748978"/>
            <a:ext cx="10689812" cy="2815615"/>
          </a:xfrm>
        </p:spPr>
        <p:txBody>
          <a:bodyPr/>
          <a:lstStyle/>
          <a:p>
            <a:r>
              <a:rPr lang="nl-NL" dirty="0"/>
              <a:t>Als er is dubbelgeklikt op het Python symbool verschijnt het beeld hieronder. Op regel 2 is te zien, tussen de quotes, wat de voorgaande naam is geweest van het zipbestand. </a:t>
            </a:r>
          </a:p>
          <a:p>
            <a:endParaRPr lang="nl-NL" dirty="0"/>
          </a:p>
          <a:p>
            <a:r>
              <a:rPr lang="nl-NL" dirty="0"/>
              <a:t>                                                                         Verander hier de naam naar het nieuwe</a:t>
            </a:r>
          </a:p>
          <a:p>
            <a:r>
              <a:rPr lang="nl-NL" dirty="0"/>
              <a:t>                                                                         zipbestand, bijvoorbeeld: ‘NL-20200115.zip’</a:t>
            </a:r>
          </a:p>
          <a:p>
            <a:endParaRPr lang="nl-NL" dirty="0"/>
          </a:p>
          <a:p>
            <a:r>
              <a:rPr lang="nl-NL" dirty="0"/>
              <a:t>                                                                         Na deze aanpassing klik je op opslaan,</a:t>
            </a:r>
          </a:p>
          <a:p>
            <a:r>
              <a:rPr lang="nl-NL" dirty="0"/>
              <a:t>                                                                         in hetzelfde scherm rechtsboven in beeld:                                                                </a:t>
            </a:r>
          </a:p>
        </p:txBody>
      </p:sp>
      <p:pic>
        <p:nvPicPr>
          <p:cNvPr id="9" name="Afbeelding 8">
            <a:extLst>
              <a:ext uri="{FF2B5EF4-FFF2-40B4-BE49-F238E27FC236}">
                <a16:creationId xmlns:a16="http://schemas.microsoft.com/office/drawing/2014/main" id="{4DC44983-6EAF-40A4-83A2-7442416FE1AA}"/>
              </a:ext>
            </a:extLst>
          </p:cNvPr>
          <p:cNvPicPr>
            <a:picLocks noChangeAspect="1"/>
          </p:cNvPicPr>
          <p:nvPr/>
        </p:nvPicPr>
        <p:blipFill>
          <a:blip r:embed="rId2"/>
          <a:stretch>
            <a:fillRect/>
          </a:stretch>
        </p:blipFill>
        <p:spPr>
          <a:xfrm>
            <a:off x="902525" y="3504413"/>
            <a:ext cx="4457700" cy="2352675"/>
          </a:xfrm>
          <a:prstGeom prst="rect">
            <a:avLst/>
          </a:prstGeom>
        </p:spPr>
      </p:pic>
      <p:sp>
        <p:nvSpPr>
          <p:cNvPr id="10" name="Pijl: links 9">
            <a:extLst>
              <a:ext uri="{FF2B5EF4-FFF2-40B4-BE49-F238E27FC236}">
                <a16:creationId xmlns:a16="http://schemas.microsoft.com/office/drawing/2014/main" id="{D3D0899D-546C-40C3-9014-30F6A30238F7}"/>
              </a:ext>
            </a:extLst>
          </p:cNvPr>
          <p:cNvSpPr/>
          <p:nvPr/>
        </p:nvSpPr>
        <p:spPr>
          <a:xfrm>
            <a:off x="4043550" y="3680856"/>
            <a:ext cx="2052450" cy="4295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Afbeelding 11">
            <a:extLst>
              <a:ext uri="{FF2B5EF4-FFF2-40B4-BE49-F238E27FC236}">
                <a16:creationId xmlns:a16="http://schemas.microsoft.com/office/drawing/2014/main" id="{C075E17B-9C39-4CDA-AF54-0BDCC5E9B952}"/>
              </a:ext>
            </a:extLst>
          </p:cNvPr>
          <p:cNvPicPr>
            <a:picLocks noChangeAspect="1"/>
          </p:cNvPicPr>
          <p:nvPr/>
        </p:nvPicPr>
        <p:blipFill>
          <a:blip r:embed="rId3"/>
          <a:stretch>
            <a:fillRect/>
          </a:stretch>
        </p:blipFill>
        <p:spPr>
          <a:xfrm>
            <a:off x="7776296" y="5654468"/>
            <a:ext cx="2180540" cy="777222"/>
          </a:xfrm>
          <a:prstGeom prst="rect">
            <a:avLst/>
          </a:prstGeom>
        </p:spPr>
      </p:pic>
    </p:spTree>
    <p:extLst>
      <p:ext uri="{BB962C8B-B14F-4D97-AF65-F5344CB8AC3E}">
        <p14:creationId xmlns:p14="http://schemas.microsoft.com/office/powerpoint/2010/main" val="51056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fontScale="90000"/>
          </a:bodyPr>
          <a:lstStyle/>
          <a:p>
            <a:r>
              <a:rPr lang="nl-NL" sz="5400" dirty="0"/>
              <a:t>3. Python scripts uitvoeren</a:t>
            </a:r>
            <a:endParaRPr lang="nl-NL" dirty="0"/>
          </a:p>
        </p:txBody>
      </p:sp>
      <p:sp>
        <p:nvSpPr>
          <p:cNvPr id="4" name="Tijdelijke aanduiding voor tekst 3"/>
          <p:cNvSpPr>
            <a:spLocks noGrp="1"/>
          </p:cNvSpPr>
          <p:nvPr>
            <p:ph type="body" sz="quarter" idx="15"/>
          </p:nvPr>
        </p:nvSpPr>
        <p:spPr>
          <a:xfrm>
            <a:off x="902525" y="2748978"/>
            <a:ext cx="10689812" cy="2815615"/>
          </a:xfrm>
        </p:spPr>
        <p:txBody>
          <a:bodyPr/>
          <a:lstStyle/>
          <a:p>
            <a:r>
              <a:rPr lang="nl-NL" dirty="0"/>
              <a:t>Direct na het aanpassen van het script kun je op ‘RUN’ klikken, wat te zien is onder in hetzelfde beeld. </a:t>
            </a:r>
          </a:p>
          <a:p>
            <a:endParaRPr lang="nl-NL" dirty="0"/>
          </a:p>
          <a:p>
            <a:endParaRPr lang="nl-NL" dirty="0"/>
          </a:p>
          <a:p>
            <a:endParaRPr lang="nl-NL" dirty="0"/>
          </a:p>
          <a:p>
            <a:r>
              <a:rPr lang="nl-NL" dirty="0"/>
              <a:t>Als je dat hebt gedaan zie je dat Dataiku aan de slag gaat met de ‘job’ en verslag doet. Als het verwerkingsscript klaar is met runnen krijg je daarvan melding. Weet je niet zeker of het script nog draait, kun je klikken op het bliksem-icoontje rechtsboven in beeld. Alle actieve taken komen dan in beeld waaraan je kunt zien of het huidige script ook nog actief is.</a:t>
            </a:r>
          </a:p>
        </p:txBody>
      </p:sp>
      <p:sp>
        <p:nvSpPr>
          <p:cNvPr id="5" name="Ondertitel 1">
            <a:extLst>
              <a:ext uri="{FF2B5EF4-FFF2-40B4-BE49-F238E27FC236}">
                <a16:creationId xmlns:a16="http://schemas.microsoft.com/office/drawing/2014/main" id="{B23C1F3A-49DD-4FB7-949F-456D1BA15929}"/>
              </a:ext>
            </a:extLst>
          </p:cNvPr>
          <p:cNvSpPr>
            <a:spLocks noGrp="1"/>
          </p:cNvSpPr>
          <p:nvPr>
            <p:ph type="subTitle" idx="13"/>
          </p:nvPr>
        </p:nvSpPr>
        <p:spPr>
          <a:xfrm>
            <a:off x="991303" y="2127493"/>
            <a:ext cx="9318212" cy="531610"/>
          </a:xfrm>
        </p:spPr>
        <p:txBody>
          <a:bodyPr/>
          <a:lstStyle/>
          <a:p>
            <a:r>
              <a:rPr lang="nl-NL" dirty="0"/>
              <a:t>II. Runnen van verwerkingsscript</a:t>
            </a:r>
          </a:p>
          <a:p>
            <a:endParaRPr lang="nl-NL" dirty="0"/>
          </a:p>
        </p:txBody>
      </p:sp>
      <p:pic>
        <p:nvPicPr>
          <p:cNvPr id="7" name="Afbeelding 6">
            <a:extLst>
              <a:ext uri="{FF2B5EF4-FFF2-40B4-BE49-F238E27FC236}">
                <a16:creationId xmlns:a16="http://schemas.microsoft.com/office/drawing/2014/main" id="{38203A21-9C6B-452A-9DFB-912C0AE3AACC}"/>
              </a:ext>
            </a:extLst>
          </p:cNvPr>
          <p:cNvPicPr>
            <a:picLocks noChangeAspect="1"/>
          </p:cNvPicPr>
          <p:nvPr/>
        </p:nvPicPr>
        <p:blipFill>
          <a:blip r:embed="rId2"/>
          <a:stretch>
            <a:fillRect/>
          </a:stretch>
        </p:blipFill>
        <p:spPr>
          <a:xfrm>
            <a:off x="4776412" y="3429000"/>
            <a:ext cx="1747993" cy="588610"/>
          </a:xfrm>
          <a:prstGeom prst="rect">
            <a:avLst/>
          </a:prstGeom>
        </p:spPr>
      </p:pic>
      <p:pic>
        <p:nvPicPr>
          <p:cNvPr id="9" name="Afbeelding 8">
            <a:extLst>
              <a:ext uri="{FF2B5EF4-FFF2-40B4-BE49-F238E27FC236}">
                <a16:creationId xmlns:a16="http://schemas.microsoft.com/office/drawing/2014/main" id="{04AAF16D-4181-4D3D-86C7-8DF0422A0A93}"/>
              </a:ext>
            </a:extLst>
          </p:cNvPr>
          <p:cNvPicPr>
            <a:picLocks noChangeAspect="1"/>
          </p:cNvPicPr>
          <p:nvPr/>
        </p:nvPicPr>
        <p:blipFill>
          <a:blip r:embed="rId3"/>
          <a:stretch>
            <a:fillRect/>
          </a:stretch>
        </p:blipFill>
        <p:spPr>
          <a:xfrm>
            <a:off x="10731067" y="5601359"/>
            <a:ext cx="1137661" cy="978918"/>
          </a:xfrm>
          <a:prstGeom prst="rect">
            <a:avLst/>
          </a:prstGeom>
        </p:spPr>
      </p:pic>
    </p:spTree>
    <p:extLst>
      <p:ext uri="{BB962C8B-B14F-4D97-AF65-F5344CB8AC3E}">
        <p14:creationId xmlns:p14="http://schemas.microsoft.com/office/powerpoint/2010/main" val="412583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0FB754F6-16FD-4B6D-B758-0AE22F02145B}"/>
              </a:ext>
            </a:extLst>
          </p:cNvPr>
          <p:cNvSpPr>
            <a:spLocks noGrp="1"/>
          </p:cNvSpPr>
          <p:nvPr>
            <p:ph type="subTitle" idx="13"/>
          </p:nvPr>
        </p:nvSpPr>
        <p:spPr/>
        <p:txBody>
          <a:bodyPr/>
          <a:lstStyle/>
          <a:p>
            <a:r>
              <a:rPr lang="nl-NL" dirty="0"/>
              <a:t>Voor gevorderden</a:t>
            </a:r>
          </a:p>
        </p:txBody>
      </p:sp>
      <p:sp>
        <p:nvSpPr>
          <p:cNvPr id="3" name="Titel 2">
            <a:extLst>
              <a:ext uri="{FF2B5EF4-FFF2-40B4-BE49-F238E27FC236}">
                <a16:creationId xmlns:a16="http://schemas.microsoft.com/office/drawing/2014/main" id="{45C3B763-80A5-4CC2-87EF-E7D3439E1495}"/>
              </a:ext>
            </a:extLst>
          </p:cNvPr>
          <p:cNvSpPr>
            <a:spLocks noGrp="1"/>
          </p:cNvSpPr>
          <p:nvPr>
            <p:ph type="title"/>
          </p:nvPr>
        </p:nvSpPr>
        <p:spPr/>
        <p:txBody>
          <a:bodyPr>
            <a:normAutofit fontScale="90000"/>
          </a:bodyPr>
          <a:lstStyle/>
          <a:p>
            <a:r>
              <a:rPr lang="nl-NL" sz="4800" dirty="0"/>
              <a:t>3. Pythonscripts uitvoeren</a:t>
            </a:r>
            <a:endParaRPr lang="nl-NL" dirty="0"/>
          </a:p>
        </p:txBody>
      </p:sp>
      <p:sp>
        <p:nvSpPr>
          <p:cNvPr id="4" name="Tijdelijke aanduiding voor tekst 3">
            <a:extLst>
              <a:ext uri="{FF2B5EF4-FFF2-40B4-BE49-F238E27FC236}">
                <a16:creationId xmlns:a16="http://schemas.microsoft.com/office/drawing/2014/main" id="{43886C73-5BD2-4480-BBB9-0F010F2DF510}"/>
              </a:ext>
            </a:extLst>
          </p:cNvPr>
          <p:cNvSpPr>
            <a:spLocks noGrp="1"/>
          </p:cNvSpPr>
          <p:nvPr>
            <p:ph type="body" sz="quarter" idx="15"/>
          </p:nvPr>
        </p:nvSpPr>
        <p:spPr>
          <a:xfrm>
            <a:off x="902525" y="2781806"/>
            <a:ext cx="10689812" cy="2327171"/>
          </a:xfrm>
        </p:spPr>
        <p:txBody>
          <a:bodyPr/>
          <a:lstStyle/>
          <a:p>
            <a:r>
              <a:rPr lang="nl-NL" dirty="0"/>
              <a:t>Naast de mogelijkheid het script de draaien met de groene run-knop, de makkelijke manier, kan het script ook als </a:t>
            </a:r>
            <a:r>
              <a:rPr lang="nl-NL" dirty="0" err="1"/>
              <a:t>Jupyter</a:t>
            </a:r>
            <a:r>
              <a:rPr lang="nl-NL" dirty="0"/>
              <a:t> Notebook worden geopend en gedraaid. </a:t>
            </a:r>
          </a:p>
          <a:p>
            <a:endParaRPr lang="nl-NL" dirty="0"/>
          </a:p>
          <a:p>
            <a:r>
              <a:rPr lang="nl-NL" dirty="0"/>
              <a:t>Voordeel is dat tussenstappen en tussenresultaten te zien zijn, wat handig kan zijn voor checks en eventuele </a:t>
            </a:r>
            <a:r>
              <a:rPr lang="nl-NL" dirty="0" err="1"/>
              <a:t>debugging</a:t>
            </a:r>
            <a:r>
              <a:rPr lang="nl-NL" dirty="0"/>
              <a:t> (mocht dat ooit nodig zijn).</a:t>
            </a:r>
          </a:p>
          <a:p>
            <a:endParaRPr lang="nl-NL" dirty="0"/>
          </a:p>
          <a:p>
            <a:r>
              <a:rPr lang="nl-NL" dirty="0"/>
              <a:t>Voor een beter begrip van het verwerkingsscript zie een beschrijving in de volgende slides. </a:t>
            </a:r>
          </a:p>
        </p:txBody>
      </p:sp>
    </p:spTree>
    <p:extLst>
      <p:ext uri="{BB962C8B-B14F-4D97-AF65-F5344CB8AC3E}">
        <p14:creationId xmlns:p14="http://schemas.microsoft.com/office/powerpoint/2010/main" val="71540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5" name="Titel 4"/>
          <p:cNvSpPr>
            <a:spLocks noGrp="1"/>
          </p:cNvSpPr>
          <p:nvPr>
            <p:ph type="ctrTitle"/>
          </p:nvPr>
        </p:nvSpPr>
        <p:spPr>
          <a:xfrm>
            <a:off x="902043" y="1103685"/>
            <a:ext cx="11161506" cy="1789462"/>
          </a:xfrm>
        </p:spPr>
        <p:txBody>
          <a:bodyPr/>
          <a:lstStyle/>
          <a:p>
            <a:r>
              <a:rPr lang="nl-NL" sz="5400" dirty="0"/>
              <a:t>Pythonscripts</a:t>
            </a:r>
            <a:br>
              <a:rPr lang="nl-NL" sz="5400" dirty="0"/>
            </a:br>
            <a:endParaRPr lang="nl-NL" dirty="0"/>
          </a:p>
        </p:txBody>
      </p:sp>
      <p:sp>
        <p:nvSpPr>
          <p:cNvPr id="6" name="Ondertitel 5"/>
          <p:cNvSpPr>
            <a:spLocks noGrp="1"/>
          </p:cNvSpPr>
          <p:nvPr>
            <p:ph type="subTitle" idx="1"/>
          </p:nvPr>
        </p:nvSpPr>
        <p:spPr/>
        <p:txBody>
          <a:bodyPr/>
          <a:lstStyle/>
          <a:p>
            <a:r>
              <a:rPr lang="nl-NL" dirty="0"/>
              <a:t>De verwerkingsstappen uitgelegd</a:t>
            </a:r>
          </a:p>
        </p:txBody>
      </p:sp>
    </p:spTree>
    <p:extLst>
      <p:ext uri="{BB962C8B-B14F-4D97-AF65-F5344CB8AC3E}">
        <p14:creationId xmlns:p14="http://schemas.microsoft.com/office/powerpoint/2010/main" val="249874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lstStyle/>
          <a:p>
            <a:r>
              <a:rPr lang="nl-NL" dirty="0"/>
              <a:t>Een globale uitleg</a:t>
            </a:r>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330080"/>
            <a:ext cx="10689812" cy="2888505"/>
          </a:xfrm>
        </p:spPr>
        <p:txBody>
          <a:bodyPr/>
          <a:lstStyle/>
          <a:p>
            <a:r>
              <a:rPr lang="nl-NL" dirty="0"/>
              <a:t>Het script volgt een aantal algemene stappen, variërend in complexiteit:</a:t>
            </a:r>
          </a:p>
          <a:p>
            <a:pPr marL="914400" lvl="1" indent="-457200">
              <a:buFont typeface="+mj-lt"/>
              <a:buAutoNum type="alphaLcParenR"/>
            </a:pPr>
            <a:r>
              <a:rPr lang="nl-NL" dirty="0"/>
              <a:t>Inladen data</a:t>
            </a:r>
          </a:p>
          <a:p>
            <a:pPr marL="914400" lvl="1" indent="-457200">
              <a:buFont typeface="+mj-lt"/>
              <a:buAutoNum type="alphaLcParenR"/>
            </a:pPr>
            <a:r>
              <a:rPr lang="nl-NL" dirty="0"/>
              <a:t>Filteren data</a:t>
            </a:r>
          </a:p>
          <a:p>
            <a:pPr marL="914400" lvl="1" indent="-457200">
              <a:buFont typeface="+mj-lt"/>
              <a:buAutoNum type="alphaLcParenR"/>
            </a:pPr>
            <a:r>
              <a:rPr lang="nl-NL" dirty="0"/>
              <a:t>Berekenen lijnfrequentie</a:t>
            </a:r>
          </a:p>
          <a:p>
            <a:pPr marL="914400" lvl="1" indent="-457200">
              <a:buFont typeface="+mj-lt"/>
              <a:buAutoNum type="alphaLcParenR"/>
            </a:pPr>
            <a:r>
              <a:rPr lang="nl-NL" dirty="0"/>
              <a:t>Koppelen van de hubs aan de route-</a:t>
            </a:r>
            <a:r>
              <a:rPr lang="nl-NL" dirty="0" err="1"/>
              <a:t>id’s</a:t>
            </a:r>
            <a:endParaRPr lang="nl-NL" dirty="0"/>
          </a:p>
          <a:p>
            <a:pPr marL="914400" lvl="1" indent="-457200">
              <a:buFont typeface="+mj-lt"/>
              <a:buAutoNum type="alphaLcParenR"/>
            </a:pPr>
            <a:r>
              <a:rPr lang="nl-NL" dirty="0"/>
              <a:t>Het bepalen van de richting van een lijn voor elke stop</a:t>
            </a:r>
          </a:p>
          <a:p>
            <a:pPr marL="914400" lvl="1" indent="-457200">
              <a:buFont typeface="+mj-lt"/>
              <a:buAutoNum type="alphaLcParenR"/>
            </a:pPr>
            <a:r>
              <a:rPr lang="nl-NL" dirty="0"/>
              <a:t>Koppelen van bus-types aan de route-</a:t>
            </a:r>
            <a:r>
              <a:rPr lang="nl-NL" dirty="0" err="1"/>
              <a:t>id’s</a:t>
            </a:r>
            <a:endParaRPr lang="nl-NL" dirty="0"/>
          </a:p>
          <a:p>
            <a:pPr marL="914400" lvl="1" indent="-457200">
              <a:buFont typeface="+mj-lt"/>
              <a:buAutoNum type="alphaLcParenR"/>
            </a:pPr>
            <a:r>
              <a:rPr lang="nl-NL" dirty="0"/>
              <a:t>Bepalen van vervoerstype van alle lijnen</a:t>
            </a:r>
          </a:p>
          <a:p>
            <a:pPr marL="914400" lvl="1" indent="-457200">
              <a:buFont typeface="+mj-lt"/>
              <a:buAutoNum type="alphaLcParenR"/>
            </a:pPr>
            <a:r>
              <a:rPr lang="nl-NL" dirty="0"/>
              <a:t>Structureren van eindresultaat</a:t>
            </a:r>
          </a:p>
          <a:p>
            <a:pPr marL="914400" lvl="1" indent="-457200">
              <a:buFont typeface="+mj-lt"/>
              <a:buAutoNum type="alphaLcParenR"/>
            </a:pPr>
            <a:r>
              <a:rPr lang="nl-NL" dirty="0"/>
              <a:t>Wegschrijven van data  </a:t>
            </a:r>
          </a:p>
        </p:txBody>
      </p:sp>
    </p:spTree>
    <p:extLst>
      <p:ext uri="{BB962C8B-B14F-4D97-AF65-F5344CB8AC3E}">
        <p14:creationId xmlns:p14="http://schemas.microsoft.com/office/powerpoint/2010/main" val="300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lstStyle/>
          <a:p>
            <a:r>
              <a:rPr lang="nl-NL" dirty="0"/>
              <a:t>a) Inladen data</a:t>
            </a:r>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330080"/>
            <a:ext cx="10689812" cy="2888505"/>
          </a:xfrm>
        </p:spPr>
        <p:txBody>
          <a:bodyPr/>
          <a:lstStyle/>
          <a:p>
            <a:r>
              <a:rPr lang="nl-NL" dirty="0"/>
              <a:t>Bij het inladen van de data vindt direct een evaluatie plaats van de datakwaliteit. Er verschijnt een overzicht van de individuele tekstbestanden in het zipbestand en een overzicht van potentiële problemen met de data. Zo kunnen er bijvoorbeeld stop-</a:t>
            </a:r>
            <a:r>
              <a:rPr lang="nl-NL" dirty="0" err="1"/>
              <a:t>id’s</a:t>
            </a:r>
            <a:r>
              <a:rPr lang="nl-NL" dirty="0"/>
              <a:t> bestaan zonder lijnen, dubbelle records, of onbekende kolomnamen (zie hieronder).</a:t>
            </a:r>
          </a:p>
        </p:txBody>
      </p:sp>
      <p:pic>
        <p:nvPicPr>
          <p:cNvPr id="6" name="Afbeelding 5">
            <a:extLst>
              <a:ext uri="{FF2B5EF4-FFF2-40B4-BE49-F238E27FC236}">
                <a16:creationId xmlns:a16="http://schemas.microsoft.com/office/drawing/2014/main" id="{42A66366-FDEC-4757-8388-1B6DCC6EF846}"/>
              </a:ext>
            </a:extLst>
          </p:cNvPr>
          <p:cNvPicPr>
            <a:picLocks noChangeAspect="1"/>
          </p:cNvPicPr>
          <p:nvPr/>
        </p:nvPicPr>
        <p:blipFill>
          <a:blip r:embed="rId2"/>
          <a:stretch>
            <a:fillRect/>
          </a:stretch>
        </p:blipFill>
        <p:spPr>
          <a:xfrm>
            <a:off x="2225867" y="3499089"/>
            <a:ext cx="7740265" cy="3249326"/>
          </a:xfrm>
          <a:prstGeom prst="rect">
            <a:avLst/>
          </a:prstGeom>
        </p:spPr>
      </p:pic>
    </p:spTree>
    <p:extLst>
      <p:ext uri="{BB962C8B-B14F-4D97-AF65-F5344CB8AC3E}">
        <p14:creationId xmlns:p14="http://schemas.microsoft.com/office/powerpoint/2010/main" val="306436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lstStyle/>
          <a:p>
            <a:r>
              <a:rPr lang="nl-NL" dirty="0"/>
              <a:t>b) Filteren data</a:t>
            </a:r>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330080"/>
            <a:ext cx="10689812" cy="2888505"/>
          </a:xfrm>
        </p:spPr>
        <p:txBody>
          <a:bodyPr/>
          <a:lstStyle/>
          <a:p>
            <a:r>
              <a:rPr lang="nl-NL" dirty="0"/>
              <a:t>Er zit veel meer data in de GTFS-feed dan alleen gegevens over OV-lijnen in de Provincie Noord-Holland. Vandaar dat er direct een filtering plaatsvindt op basis van de hub-geometrieën (zie Stap 2). Alleen die OV-lijnen die kruizen met tenminste één hub-geometrie worden meegenomen.</a:t>
            </a:r>
          </a:p>
          <a:p>
            <a:endParaRPr lang="nl-NL" dirty="0"/>
          </a:p>
          <a:p>
            <a:r>
              <a:rPr lang="nl-NL" dirty="0"/>
              <a:t>Een tweede filtering die plaatsvindt is een filtering op tijd. We zijn alleen geïnteresseerd in de daluren, dus worden alleen trips meegenomen die zijn gestart tussen 10:00 en 15:00. </a:t>
            </a:r>
          </a:p>
        </p:txBody>
      </p:sp>
    </p:spTree>
    <p:extLst>
      <p:ext uri="{BB962C8B-B14F-4D97-AF65-F5344CB8AC3E}">
        <p14:creationId xmlns:p14="http://schemas.microsoft.com/office/powerpoint/2010/main" val="335366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lstStyle/>
          <a:p>
            <a:r>
              <a:rPr lang="nl-NL" dirty="0"/>
              <a:t>c) Berekenen lijnfrequentie</a:t>
            </a:r>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330080"/>
            <a:ext cx="10689812" cy="2888505"/>
          </a:xfrm>
        </p:spPr>
        <p:txBody>
          <a:bodyPr/>
          <a:lstStyle/>
          <a:p>
            <a:r>
              <a:rPr lang="nl-NL" dirty="0"/>
              <a:t>Voor het berekenen van lijnfrequentie wordt gebruik gemaakt van de zogenoemde ‘</a:t>
            </a:r>
            <a:r>
              <a:rPr lang="nl-NL" dirty="0" err="1"/>
              <a:t>mean</a:t>
            </a:r>
            <a:r>
              <a:rPr lang="nl-NL" dirty="0"/>
              <a:t> </a:t>
            </a:r>
            <a:r>
              <a:rPr lang="nl-NL" dirty="0" err="1"/>
              <a:t>headway</a:t>
            </a:r>
            <a:r>
              <a:rPr lang="nl-NL" dirty="0"/>
              <a:t>’. Dat is de gemiddelde tijdsinterval tussen opeenvolgende trips. Door deze tijdsinterval (in minuten) te delen door 60 wordt berekend hoe frequent een lijn plaatsvindt in een uur. </a:t>
            </a:r>
          </a:p>
        </p:txBody>
      </p:sp>
      <p:pic>
        <p:nvPicPr>
          <p:cNvPr id="6" name="Afbeelding 5">
            <a:extLst>
              <a:ext uri="{FF2B5EF4-FFF2-40B4-BE49-F238E27FC236}">
                <a16:creationId xmlns:a16="http://schemas.microsoft.com/office/drawing/2014/main" id="{929AA6B4-091E-4190-B969-0608DBEADCBB}"/>
              </a:ext>
            </a:extLst>
          </p:cNvPr>
          <p:cNvPicPr>
            <a:picLocks noChangeAspect="1"/>
          </p:cNvPicPr>
          <p:nvPr/>
        </p:nvPicPr>
        <p:blipFill>
          <a:blip r:embed="rId2"/>
          <a:stretch>
            <a:fillRect/>
          </a:stretch>
        </p:blipFill>
        <p:spPr>
          <a:xfrm>
            <a:off x="1927882" y="3920138"/>
            <a:ext cx="8639097" cy="758394"/>
          </a:xfrm>
          <a:prstGeom prst="rect">
            <a:avLst/>
          </a:prstGeom>
        </p:spPr>
      </p:pic>
    </p:spTree>
    <p:extLst>
      <p:ext uri="{BB962C8B-B14F-4D97-AF65-F5344CB8AC3E}">
        <p14:creationId xmlns:p14="http://schemas.microsoft.com/office/powerpoint/2010/main" val="261512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505362" y="392318"/>
            <a:ext cx="10689812" cy="698363"/>
          </a:xfrm>
        </p:spPr>
        <p:txBody>
          <a:bodyPr>
            <a:normAutofit fontScale="90000"/>
          </a:bodyPr>
          <a:lstStyle/>
          <a:p>
            <a:r>
              <a:rPr lang="nl-NL" dirty="0"/>
              <a:t>De </a:t>
            </a:r>
            <a:r>
              <a:rPr lang="nl-NL" dirty="0" err="1"/>
              <a:t>Datalab</a:t>
            </a:r>
            <a:r>
              <a:rPr lang="nl-NL" dirty="0"/>
              <a:t> stappen</a:t>
            </a:r>
          </a:p>
        </p:txBody>
      </p:sp>
      <p:sp>
        <p:nvSpPr>
          <p:cNvPr id="4" name="Tijdelijke aanduiding voor tekst 3"/>
          <p:cNvSpPr>
            <a:spLocks noGrp="1"/>
          </p:cNvSpPr>
          <p:nvPr>
            <p:ph type="body" sz="quarter" idx="15"/>
          </p:nvPr>
        </p:nvSpPr>
        <p:spPr>
          <a:xfrm>
            <a:off x="635990" y="2415582"/>
            <a:ext cx="11094191" cy="2327171"/>
          </a:xfrm>
        </p:spPr>
        <p:txBody>
          <a:bodyPr/>
          <a:lstStyle/>
          <a:p>
            <a:pPr marL="457200" indent="-457200">
              <a:buFont typeface="+mj-lt"/>
              <a:buAutoNum type="arabicPeriod"/>
            </a:pPr>
            <a:r>
              <a:rPr lang="nl-NL" sz="2400" b="1" dirty="0"/>
              <a:t>Downloaden </a:t>
            </a:r>
            <a:r>
              <a:rPr lang="nl-NL" sz="2400" b="1" dirty="0" err="1"/>
              <a:t>gtfs</a:t>
            </a:r>
            <a:r>
              <a:rPr lang="nl-NL" sz="2400" b="1" dirty="0"/>
              <a:t> bestand</a:t>
            </a:r>
          </a:p>
          <a:p>
            <a:pPr marL="457200" indent="-457200">
              <a:buFont typeface="+mj-lt"/>
              <a:buAutoNum type="arabicPeriod"/>
            </a:pPr>
            <a:r>
              <a:rPr lang="nl-NL" sz="2400" b="1" dirty="0"/>
              <a:t>Input bestanden verplaatsten naar Dataiku (data-</a:t>
            </a:r>
            <a:r>
              <a:rPr lang="nl-NL" sz="2400" b="1" dirty="0" err="1"/>
              <a:t>science</a:t>
            </a:r>
            <a:r>
              <a:rPr lang="nl-NL" sz="2400" b="1" dirty="0"/>
              <a:t> platvorm)</a:t>
            </a:r>
          </a:p>
          <a:p>
            <a:pPr marL="457200" indent="-457200">
              <a:buFont typeface="+mj-lt"/>
              <a:buAutoNum type="arabicPeriod"/>
            </a:pPr>
            <a:r>
              <a:rPr lang="nl-NL" sz="2400" b="1" dirty="0"/>
              <a:t>Python scripts uitvoeren</a:t>
            </a:r>
          </a:p>
          <a:p>
            <a:pPr marL="457200" indent="-457200">
              <a:buFont typeface="+mj-lt"/>
              <a:buAutoNum type="arabicPeriod"/>
            </a:pPr>
            <a:r>
              <a:rPr lang="nl-NL" sz="2400" b="1" dirty="0"/>
              <a:t>Resulterende outputbestanden verplaatsen van Dataiku </a:t>
            </a:r>
          </a:p>
          <a:p>
            <a:pPr marL="457200" indent="-457200">
              <a:buFont typeface="+mj-lt"/>
              <a:buAutoNum type="arabicPeriod"/>
            </a:pPr>
            <a:endParaRPr lang="nl-NL" sz="2400" dirty="0"/>
          </a:p>
        </p:txBody>
      </p:sp>
      <p:sp>
        <p:nvSpPr>
          <p:cNvPr id="5" name="Ondertitel 4"/>
          <p:cNvSpPr>
            <a:spLocks noGrp="1"/>
          </p:cNvSpPr>
          <p:nvPr>
            <p:ph type="subTitle" idx="13"/>
          </p:nvPr>
        </p:nvSpPr>
        <p:spPr>
          <a:xfrm>
            <a:off x="1046904" y="1288187"/>
            <a:ext cx="9318212" cy="531610"/>
          </a:xfrm>
        </p:spPr>
        <p:txBody>
          <a:bodyPr/>
          <a:lstStyle/>
          <a:p>
            <a:r>
              <a:rPr lang="nl-NL" dirty="0"/>
              <a:t>Data verwerking door </a:t>
            </a:r>
            <a:r>
              <a:rPr lang="nl-NL" dirty="0" err="1"/>
              <a:t>Datalab</a:t>
            </a:r>
            <a:r>
              <a:rPr lang="nl-NL" dirty="0"/>
              <a:t> in globale stappen</a:t>
            </a:r>
          </a:p>
        </p:txBody>
      </p:sp>
    </p:spTree>
    <p:extLst>
      <p:ext uri="{BB962C8B-B14F-4D97-AF65-F5344CB8AC3E}">
        <p14:creationId xmlns:p14="http://schemas.microsoft.com/office/powerpoint/2010/main" val="229817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lstStyle/>
          <a:p>
            <a:r>
              <a:rPr lang="nl-NL" dirty="0"/>
              <a:t>d) Koppelen van de hubs aan de route-</a:t>
            </a:r>
            <a:r>
              <a:rPr lang="nl-NL" dirty="0" err="1"/>
              <a:t>id’s</a:t>
            </a:r>
            <a:endParaRPr lang="nl-NL" dirty="0"/>
          </a:p>
          <a:p>
            <a:endParaRPr lang="nl-NL" dirty="0"/>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534815"/>
            <a:ext cx="10689812" cy="2888505"/>
          </a:xfrm>
        </p:spPr>
        <p:txBody>
          <a:bodyPr/>
          <a:lstStyle/>
          <a:p>
            <a:r>
              <a:rPr lang="nl-NL" dirty="0"/>
              <a:t>Dit is een </a:t>
            </a:r>
            <a:r>
              <a:rPr lang="nl-NL" dirty="0" err="1"/>
              <a:t>inner</a:t>
            </a:r>
            <a:r>
              <a:rPr lang="nl-NL" dirty="0"/>
              <a:t> </a:t>
            </a:r>
            <a:r>
              <a:rPr lang="nl-NL" dirty="0" err="1"/>
              <a:t>join</a:t>
            </a:r>
            <a:r>
              <a:rPr lang="nl-NL" dirty="0"/>
              <a:t> op route-id. Dat impliceert dat routes die niet terug te vinden zijn in een hub, of </a:t>
            </a:r>
            <a:r>
              <a:rPr lang="nl-NL" dirty="0" err="1"/>
              <a:t>hub’s</a:t>
            </a:r>
            <a:r>
              <a:rPr lang="nl-NL" dirty="0"/>
              <a:t> die niet terug te vinden zijn in de routes, komen te vervallen. </a:t>
            </a:r>
          </a:p>
          <a:p>
            <a:endParaRPr lang="nl-NL" dirty="0"/>
          </a:p>
          <a:p>
            <a:r>
              <a:rPr lang="nl-NL" dirty="0"/>
              <a:t>Mocht er in het eindresultaat blijken dat er routes ofwel complete hubs ontbreken, dan is dit een verwerkingstap waar naar gekeken kan worden. Wellicht zou dan het ‘</a:t>
            </a:r>
            <a:r>
              <a:rPr lang="nl-NL" dirty="0" err="1"/>
              <a:t>hubmaping</a:t>
            </a:r>
            <a:r>
              <a:rPr lang="nl-NL" dirty="0"/>
              <a:t>’ inputbestand moeten worden gecorrigeerd. </a:t>
            </a:r>
          </a:p>
        </p:txBody>
      </p:sp>
    </p:spTree>
    <p:extLst>
      <p:ext uri="{BB962C8B-B14F-4D97-AF65-F5344CB8AC3E}">
        <p14:creationId xmlns:p14="http://schemas.microsoft.com/office/powerpoint/2010/main" val="243268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normAutofit/>
          </a:bodyPr>
          <a:lstStyle/>
          <a:p>
            <a:r>
              <a:rPr lang="nl-NL" dirty="0"/>
              <a:t>e) Het bepalen van de richting van een lijn voor elke stop</a:t>
            </a:r>
          </a:p>
          <a:p>
            <a:endParaRPr lang="nl-NL" dirty="0"/>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350295"/>
            <a:ext cx="10689812" cy="2888505"/>
          </a:xfrm>
        </p:spPr>
        <p:txBody>
          <a:bodyPr/>
          <a:lstStyle/>
          <a:p>
            <a:r>
              <a:rPr lang="nl-NL" dirty="0"/>
              <a:t>Deze verwerkingsstap is een complexe stap die bestaat uit 3 onderdelen:</a:t>
            </a:r>
          </a:p>
          <a:p>
            <a:pPr marL="914400" lvl="1" indent="-457200">
              <a:buFont typeface="+mj-lt"/>
              <a:buAutoNum type="arabicPeriod"/>
            </a:pPr>
            <a:r>
              <a:rPr lang="nl-NL" dirty="0"/>
              <a:t>Het bepalen van begin- en eindhaltes, op basis van de tripgegevens: waar zijn trips begonnen en waar zijn ze gestart. Waar een trip start of eindigt kan variëren binnen een route. Eén voorbeeld van een start of einde bij een stop maakt de stop-</a:t>
            </a:r>
            <a:r>
              <a:rPr lang="nl-NL" dirty="0" err="1"/>
              <a:t>id</a:t>
            </a:r>
            <a:r>
              <a:rPr lang="nl-NL" dirty="0"/>
              <a:t> en een begin of eindhalte.</a:t>
            </a:r>
          </a:p>
          <a:p>
            <a:pPr marL="914400" lvl="1" indent="-457200">
              <a:buFont typeface="+mj-lt"/>
              <a:buAutoNum type="arabicPeriod"/>
            </a:pPr>
            <a:r>
              <a:rPr lang="nl-NL" dirty="0"/>
              <a:t>Het vaststellen van de richting van elke stop-, route-, en hub-</a:t>
            </a:r>
            <a:r>
              <a:rPr lang="nl-NL" dirty="0" err="1"/>
              <a:t>id</a:t>
            </a:r>
            <a:r>
              <a:rPr lang="nl-NL" dirty="0"/>
              <a:t> combinatie. Voor elke combinatie wordt duidelijk of het 1 of 2 richtingen betreft, door uit te gaan van 1-richting als er tenminste 1 trip is gestart of geëindigd.</a:t>
            </a:r>
          </a:p>
          <a:p>
            <a:pPr marL="914400" lvl="1" indent="-457200">
              <a:buFont typeface="+mj-lt"/>
              <a:buAutoNum type="arabicPeriod"/>
            </a:pPr>
            <a:r>
              <a:rPr lang="nl-NL" dirty="0"/>
              <a:t>Een keuze maken voor elke hub-route combinatie, omdat </a:t>
            </a:r>
            <a:r>
              <a:rPr lang="nl-NL" dirty="0">
                <a:solidFill>
                  <a:srgbClr val="000000"/>
                </a:solidFill>
                <a:latin typeface="Helvetica Neue"/>
              </a:rPr>
              <a:t>b</a:t>
            </a:r>
            <a:r>
              <a:rPr lang="nl-NL" dirty="0">
                <a:solidFill>
                  <a:srgbClr val="000000"/>
                </a:solidFill>
                <a:effectLst/>
                <a:latin typeface="Helvetica Neue"/>
              </a:rPr>
              <a:t>innen één hub een route meerdere </a:t>
            </a:r>
            <a:r>
              <a:rPr lang="nl-NL" dirty="0" err="1">
                <a:solidFill>
                  <a:srgbClr val="000000"/>
                </a:solidFill>
                <a:effectLst/>
                <a:latin typeface="Helvetica Neue"/>
              </a:rPr>
              <a:t>stops</a:t>
            </a:r>
            <a:r>
              <a:rPr lang="nl-NL" dirty="0">
                <a:solidFill>
                  <a:srgbClr val="000000"/>
                </a:solidFill>
                <a:effectLst/>
                <a:latin typeface="Helvetica Neue"/>
              </a:rPr>
              <a:t> kan hebben (begin, eind, en een stop om alleen passagiers te droppen). Ook hier kiezen we 1-richting als er ook maar 1 stop-</a:t>
            </a:r>
            <a:r>
              <a:rPr lang="nl-NL" dirty="0" err="1">
                <a:solidFill>
                  <a:srgbClr val="000000"/>
                </a:solidFill>
                <a:effectLst/>
                <a:latin typeface="Helvetica Neue"/>
              </a:rPr>
              <a:t>id</a:t>
            </a:r>
            <a:r>
              <a:rPr lang="nl-NL" dirty="0">
                <a:solidFill>
                  <a:srgbClr val="000000"/>
                </a:solidFill>
                <a:effectLst/>
                <a:latin typeface="Helvetica Neue"/>
              </a:rPr>
              <a:t> aanwezig die als 1-richting is bestempeld.</a:t>
            </a:r>
          </a:p>
          <a:p>
            <a:pPr lvl="1"/>
            <a:endParaRPr lang="nl-NL" dirty="0"/>
          </a:p>
        </p:txBody>
      </p:sp>
    </p:spTree>
    <p:extLst>
      <p:ext uri="{BB962C8B-B14F-4D97-AF65-F5344CB8AC3E}">
        <p14:creationId xmlns:p14="http://schemas.microsoft.com/office/powerpoint/2010/main" val="74473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normAutofit/>
          </a:bodyPr>
          <a:lstStyle/>
          <a:p>
            <a:r>
              <a:rPr lang="nl-NL" dirty="0"/>
              <a:t>f) Koppelen van bus-types aan de route-</a:t>
            </a:r>
            <a:r>
              <a:rPr lang="nl-NL" dirty="0" err="1"/>
              <a:t>id’s</a:t>
            </a:r>
            <a:endParaRPr lang="nl-NL" dirty="0"/>
          </a:p>
          <a:p>
            <a:endParaRPr lang="nl-NL" dirty="0"/>
          </a:p>
          <a:p>
            <a:endParaRPr lang="nl-NL" dirty="0"/>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534815"/>
            <a:ext cx="10689812" cy="2888505"/>
          </a:xfrm>
        </p:spPr>
        <p:txBody>
          <a:bodyPr/>
          <a:lstStyle/>
          <a:p>
            <a:r>
              <a:rPr lang="nl-NL" dirty="0"/>
              <a:t>Ook deze verwerkingsstap is relatief complex bestaande uit 3 onderdelen:</a:t>
            </a:r>
          </a:p>
          <a:p>
            <a:pPr marL="914400" lvl="1" indent="-457200">
              <a:buFont typeface="+mj-lt"/>
              <a:buAutoNum type="arabicPeriod"/>
            </a:pPr>
            <a:r>
              <a:rPr lang="nl-NL" dirty="0"/>
              <a:t>Prepareren van het ‘</a:t>
            </a:r>
            <a:r>
              <a:rPr lang="nl-NL" sz="2000" dirty="0" err="1"/>
              <a:t>TUF_motherfile</a:t>
            </a:r>
            <a:r>
              <a:rPr lang="nl-NL" sz="2000" dirty="0"/>
              <a:t>’ bestand. Hiermee worden dubbele kolomnamen verwijderd en de inhoud van route-namen gecombineerd voor het latere koppelen</a:t>
            </a:r>
          </a:p>
          <a:p>
            <a:pPr marL="914400" lvl="1" indent="-457200">
              <a:buFont typeface="+mj-lt"/>
              <a:buAutoNum type="arabicPeriod"/>
            </a:pPr>
            <a:r>
              <a:rPr lang="nl-NL" dirty="0"/>
              <a:t>Bepalen welke regels uit de ‘</a:t>
            </a:r>
            <a:r>
              <a:rPr lang="nl-NL" dirty="0" err="1"/>
              <a:t>TUF_motherfile</a:t>
            </a:r>
            <a:r>
              <a:rPr lang="nl-NL" dirty="0"/>
              <a:t>’ tabel kunnen worden gekoppeld, op </a:t>
            </a:r>
            <a:r>
              <a:rPr lang="nl-NL" dirty="0" err="1"/>
              <a:t>route_id</a:t>
            </a:r>
            <a:r>
              <a:rPr lang="nl-NL" dirty="0"/>
              <a:t> of op naam. Hier wordt een tabel mee gemaakt waarin voor elke route-</a:t>
            </a:r>
            <a:r>
              <a:rPr lang="nl-NL" dirty="0" err="1"/>
              <a:t>id</a:t>
            </a:r>
            <a:r>
              <a:rPr lang="nl-NL" dirty="0"/>
              <a:t> staat op welke manier het kan koppelen, een tabel die later in het verwerkingsproces wordt weggeschreven als ‘koppelevaluatie’</a:t>
            </a:r>
          </a:p>
          <a:p>
            <a:pPr marL="914400" lvl="1" indent="-457200">
              <a:buFont typeface="+mj-lt"/>
              <a:buAutoNum type="arabicPeriod"/>
            </a:pPr>
            <a:r>
              <a:rPr lang="nl-NL" dirty="0"/>
              <a:t>De GTFS feed gegevens worden in tweeën gedeeld: (i) te koppelen op naam en (ii) te koppelen op id. Deze twee sets worden vervolgens direct gekoppeld, op de gepaste manier, aan het ‘</a:t>
            </a:r>
            <a:r>
              <a:rPr lang="nl-NL" dirty="0" err="1"/>
              <a:t>TUF_motherfile</a:t>
            </a:r>
            <a:r>
              <a:rPr lang="nl-NL" dirty="0"/>
              <a:t>’ bestand. </a:t>
            </a:r>
          </a:p>
        </p:txBody>
      </p:sp>
    </p:spTree>
    <p:extLst>
      <p:ext uri="{BB962C8B-B14F-4D97-AF65-F5344CB8AC3E}">
        <p14:creationId xmlns:p14="http://schemas.microsoft.com/office/powerpoint/2010/main" val="166065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normAutofit/>
          </a:bodyPr>
          <a:lstStyle/>
          <a:p>
            <a:r>
              <a:rPr lang="nl-NL" dirty="0"/>
              <a:t>g) Bepalen van vervoerstype van alle lijnen </a:t>
            </a:r>
          </a:p>
          <a:p>
            <a:endParaRPr lang="nl-NL" dirty="0"/>
          </a:p>
          <a:p>
            <a:endParaRPr lang="nl-NL" dirty="0"/>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534815"/>
            <a:ext cx="10689812" cy="2888505"/>
          </a:xfrm>
        </p:spPr>
        <p:txBody>
          <a:bodyPr/>
          <a:lstStyle/>
          <a:p>
            <a:r>
              <a:rPr lang="nl-NL" dirty="0"/>
              <a:t>De GTFS feed heeft een kolom waarin alle OV-lijnen zijn geclassificeerd met een waarde van 0 tot 4. Het Pythonscript her-labelt deze en bepaalt voor de buslijnen of het gaat om stads- of streekbus. Dit laatste gebeurt op basis van het bestand wat is gekoppeld in de vorige stap. </a:t>
            </a:r>
          </a:p>
        </p:txBody>
      </p:sp>
      <p:pic>
        <p:nvPicPr>
          <p:cNvPr id="6" name="Afbeelding 5">
            <a:extLst>
              <a:ext uri="{FF2B5EF4-FFF2-40B4-BE49-F238E27FC236}">
                <a16:creationId xmlns:a16="http://schemas.microsoft.com/office/drawing/2014/main" id="{DDEFFAA9-D29C-47DE-922F-A2D78D089C1B}"/>
              </a:ext>
            </a:extLst>
          </p:cNvPr>
          <p:cNvPicPr>
            <a:picLocks noChangeAspect="1"/>
          </p:cNvPicPr>
          <p:nvPr/>
        </p:nvPicPr>
        <p:blipFill>
          <a:blip r:embed="rId2"/>
          <a:stretch>
            <a:fillRect/>
          </a:stretch>
        </p:blipFill>
        <p:spPr>
          <a:xfrm>
            <a:off x="699744" y="3979067"/>
            <a:ext cx="10792512" cy="1223443"/>
          </a:xfrm>
          <a:prstGeom prst="rect">
            <a:avLst/>
          </a:prstGeom>
        </p:spPr>
      </p:pic>
    </p:spTree>
    <p:extLst>
      <p:ext uri="{BB962C8B-B14F-4D97-AF65-F5344CB8AC3E}">
        <p14:creationId xmlns:p14="http://schemas.microsoft.com/office/powerpoint/2010/main" val="182307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359600" y="1266860"/>
            <a:ext cx="9318212" cy="531610"/>
          </a:xfrm>
        </p:spPr>
        <p:txBody>
          <a:bodyPr>
            <a:normAutofit/>
          </a:bodyPr>
          <a:lstStyle/>
          <a:p>
            <a:r>
              <a:rPr lang="nl-NL" dirty="0"/>
              <a:t>h) Structureren van eindresultaat</a:t>
            </a:r>
          </a:p>
          <a:p>
            <a:endParaRPr lang="nl-NL" dirty="0"/>
          </a:p>
          <a:p>
            <a:endParaRPr lang="nl-NL" dirty="0"/>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359600" y="323760"/>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426275" y="2191241"/>
            <a:ext cx="3259900" cy="2888505"/>
          </a:xfrm>
        </p:spPr>
        <p:txBody>
          <a:bodyPr/>
          <a:lstStyle/>
          <a:p>
            <a:r>
              <a:rPr lang="nl-NL" dirty="0"/>
              <a:t>Uiteindelijk moet de data in een specifieke vorm worden gegoten. Zo moeten de kolomnamen matchen met het afgesproken format. </a:t>
            </a:r>
          </a:p>
        </p:txBody>
      </p:sp>
      <p:pic>
        <p:nvPicPr>
          <p:cNvPr id="7" name="Afbeelding 6">
            <a:extLst>
              <a:ext uri="{FF2B5EF4-FFF2-40B4-BE49-F238E27FC236}">
                <a16:creationId xmlns:a16="http://schemas.microsoft.com/office/drawing/2014/main" id="{CF635932-3BE9-4306-844C-85E2FC54B2FA}"/>
              </a:ext>
            </a:extLst>
          </p:cNvPr>
          <p:cNvPicPr>
            <a:picLocks noChangeAspect="1"/>
          </p:cNvPicPr>
          <p:nvPr/>
        </p:nvPicPr>
        <p:blipFill>
          <a:blip r:embed="rId2"/>
          <a:stretch>
            <a:fillRect/>
          </a:stretch>
        </p:blipFill>
        <p:spPr>
          <a:xfrm>
            <a:off x="3826637" y="1783862"/>
            <a:ext cx="7939088" cy="4750378"/>
          </a:xfrm>
          <a:prstGeom prst="rect">
            <a:avLst/>
          </a:prstGeom>
        </p:spPr>
      </p:pic>
    </p:spTree>
    <p:extLst>
      <p:ext uri="{BB962C8B-B14F-4D97-AF65-F5344CB8AC3E}">
        <p14:creationId xmlns:p14="http://schemas.microsoft.com/office/powerpoint/2010/main" val="150975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8A3EFF85-3EBC-4CF3-8AB9-EEBAF73064E0}"/>
              </a:ext>
            </a:extLst>
          </p:cNvPr>
          <p:cNvSpPr>
            <a:spLocks noGrp="1"/>
          </p:cNvSpPr>
          <p:nvPr>
            <p:ph type="subTitle" idx="13"/>
          </p:nvPr>
        </p:nvSpPr>
        <p:spPr>
          <a:xfrm>
            <a:off x="902525" y="1798470"/>
            <a:ext cx="9318212" cy="531610"/>
          </a:xfrm>
        </p:spPr>
        <p:txBody>
          <a:bodyPr>
            <a:normAutofit/>
          </a:bodyPr>
          <a:lstStyle/>
          <a:p>
            <a:r>
              <a:rPr lang="nl-NL" dirty="0"/>
              <a:t>i) Wegschrijven data</a:t>
            </a:r>
          </a:p>
          <a:p>
            <a:endParaRPr lang="nl-NL" dirty="0"/>
          </a:p>
          <a:p>
            <a:endParaRPr lang="nl-NL" dirty="0"/>
          </a:p>
        </p:txBody>
      </p:sp>
      <p:sp>
        <p:nvSpPr>
          <p:cNvPr id="3" name="Titel 2">
            <a:extLst>
              <a:ext uri="{FF2B5EF4-FFF2-40B4-BE49-F238E27FC236}">
                <a16:creationId xmlns:a16="http://schemas.microsoft.com/office/drawing/2014/main" id="{532EB45E-F4DE-4AE8-9EF2-76ACEDECDAB2}"/>
              </a:ext>
            </a:extLst>
          </p:cNvPr>
          <p:cNvSpPr>
            <a:spLocks noGrp="1"/>
          </p:cNvSpPr>
          <p:nvPr>
            <p:ph type="title"/>
          </p:nvPr>
        </p:nvSpPr>
        <p:spPr>
          <a:xfrm>
            <a:off x="902525" y="895372"/>
            <a:ext cx="10689812" cy="698363"/>
          </a:xfrm>
        </p:spPr>
        <p:txBody>
          <a:bodyPr>
            <a:normAutofit fontScale="90000"/>
          </a:bodyPr>
          <a:lstStyle/>
          <a:p>
            <a:r>
              <a:rPr lang="nl-NL" dirty="0"/>
              <a:t>Pythonscripts</a:t>
            </a:r>
          </a:p>
        </p:txBody>
      </p:sp>
      <p:sp>
        <p:nvSpPr>
          <p:cNvPr id="4" name="Tijdelijke aanduiding voor tekst 3">
            <a:extLst>
              <a:ext uri="{FF2B5EF4-FFF2-40B4-BE49-F238E27FC236}">
                <a16:creationId xmlns:a16="http://schemas.microsoft.com/office/drawing/2014/main" id="{5712F72B-728C-41C7-A118-55CAB59B467F}"/>
              </a:ext>
            </a:extLst>
          </p:cNvPr>
          <p:cNvSpPr>
            <a:spLocks noGrp="1"/>
          </p:cNvSpPr>
          <p:nvPr>
            <p:ph type="body" sz="quarter" idx="15"/>
          </p:nvPr>
        </p:nvSpPr>
        <p:spPr>
          <a:xfrm>
            <a:off x="902525" y="2534815"/>
            <a:ext cx="3278950" cy="2888505"/>
          </a:xfrm>
        </p:spPr>
        <p:txBody>
          <a:bodyPr/>
          <a:lstStyle/>
          <a:p>
            <a:r>
              <a:rPr lang="nl-NL" dirty="0"/>
              <a:t>Het wegschrijven van de data gebeurt in het laatste deel van het script. </a:t>
            </a:r>
          </a:p>
        </p:txBody>
      </p:sp>
      <p:pic>
        <p:nvPicPr>
          <p:cNvPr id="7" name="Afbeelding 6">
            <a:extLst>
              <a:ext uri="{FF2B5EF4-FFF2-40B4-BE49-F238E27FC236}">
                <a16:creationId xmlns:a16="http://schemas.microsoft.com/office/drawing/2014/main" id="{CEAF2B0F-1263-435F-85C4-C2AFDBE8EE4C}"/>
              </a:ext>
            </a:extLst>
          </p:cNvPr>
          <p:cNvPicPr>
            <a:picLocks noChangeAspect="1"/>
          </p:cNvPicPr>
          <p:nvPr/>
        </p:nvPicPr>
        <p:blipFill>
          <a:blip r:embed="rId2"/>
          <a:stretch>
            <a:fillRect/>
          </a:stretch>
        </p:blipFill>
        <p:spPr>
          <a:xfrm>
            <a:off x="5009203" y="2479947"/>
            <a:ext cx="6369296" cy="4095947"/>
          </a:xfrm>
          <a:prstGeom prst="rect">
            <a:avLst/>
          </a:prstGeom>
        </p:spPr>
      </p:pic>
    </p:spTree>
    <p:extLst>
      <p:ext uri="{BB962C8B-B14F-4D97-AF65-F5344CB8AC3E}">
        <p14:creationId xmlns:p14="http://schemas.microsoft.com/office/powerpoint/2010/main" val="947287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902043" y="1103685"/>
            <a:ext cx="11161506" cy="1789462"/>
          </a:xfrm>
        </p:spPr>
        <p:txBody>
          <a:bodyPr/>
          <a:lstStyle/>
          <a:p>
            <a:r>
              <a:rPr lang="nl-NL" sz="5400" dirty="0"/>
              <a:t>4. Resulterende outputbestanden</a:t>
            </a:r>
            <a:br>
              <a:rPr lang="nl-NL" sz="5400" dirty="0"/>
            </a:br>
            <a:endParaRPr lang="nl-NL" dirty="0"/>
          </a:p>
        </p:txBody>
      </p:sp>
      <p:sp>
        <p:nvSpPr>
          <p:cNvPr id="6" name="Ondertitel 5"/>
          <p:cNvSpPr>
            <a:spLocks noGrp="1"/>
          </p:cNvSpPr>
          <p:nvPr>
            <p:ph type="subTitle" idx="1"/>
          </p:nvPr>
        </p:nvSpPr>
        <p:spPr/>
        <p:txBody>
          <a:bodyPr/>
          <a:lstStyle/>
          <a:p>
            <a:r>
              <a:rPr lang="nl-NL" dirty="0"/>
              <a:t>Dataiku output</a:t>
            </a:r>
          </a:p>
        </p:txBody>
      </p:sp>
    </p:spTree>
    <p:extLst>
      <p:ext uri="{BB962C8B-B14F-4D97-AF65-F5344CB8AC3E}">
        <p14:creationId xmlns:p14="http://schemas.microsoft.com/office/powerpoint/2010/main" val="247823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p:txBody>
          <a:bodyPr/>
          <a:lstStyle/>
          <a:p>
            <a:r>
              <a:rPr lang="nl-NL" dirty="0"/>
              <a:t>(te downloaden door te dubbelklikken)</a:t>
            </a:r>
          </a:p>
        </p:txBody>
      </p:sp>
      <p:sp>
        <p:nvSpPr>
          <p:cNvPr id="3" name="Titel 2"/>
          <p:cNvSpPr>
            <a:spLocks noGrp="1"/>
          </p:cNvSpPr>
          <p:nvPr>
            <p:ph type="title"/>
          </p:nvPr>
        </p:nvSpPr>
        <p:spPr/>
        <p:txBody>
          <a:bodyPr>
            <a:normAutofit fontScale="90000"/>
          </a:bodyPr>
          <a:lstStyle/>
          <a:p>
            <a:r>
              <a:rPr lang="nl-NL" sz="4800" dirty="0"/>
              <a:t>4. Resulterende outputbestanden</a:t>
            </a:r>
            <a:endParaRPr lang="nl-NL" dirty="0"/>
          </a:p>
        </p:txBody>
      </p:sp>
      <p:sp>
        <p:nvSpPr>
          <p:cNvPr id="4" name="Tijdelijke aanduiding voor tekst 3"/>
          <p:cNvSpPr>
            <a:spLocks noGrp="1"/>
          </p:cNvSpPr>
          <p:nvPr>
            <p:ph type="body" sz="quarter" idx="15"/>
          </p:nvPr>
        </p:nvSpPr>
        <p:spPr>
          <a:xfrm>
            <a:off x="902525" y="2933700"/>
            <a:ext cx="10689812" cy="2630893"/>
          </a:xfrm>
        </p:spPr>
        <p:txBody>
          <a:bodyPr/>
          <a:lstStyle/>
          <a:p>
            <a:r>
              <a:rPr lang="nl-NL" dirty="0"/>
              <a:t>Het daadwerkelijk relevante output bestand:</a:t>
            </a:r>
          </a:p>
          <a:p>
            <a:pPr lvl="1"/>
            <a:r>
              <a:rPr lang="nl-NL" dirty="0"/>
              <a:t>GTFS.csv</a:t>
            </a:r>
          </a:p>
          <a:p>
            <a:endParaRPr lang="nl-NL" dirty="0"/>
          </a:p>
          <a:p>
            <a:r>
              <a:rPr lang="nl-NL" dirty="0"/>
              <a:t>Evaluatiebestanden:</a:t>
            </a:r>
          </a:p>
          <a:p>
            <a:pPr lvl="1"/>
            <a:r>
              <a:rPr lang="nl-NL" dirty="0" err="1"/>
              <a:t>Koppel_evaluatie</a:t>
            </a:r>
            <a:r>
              <a:rPr lang="nl-NL" dirty="0"/>
              <a:t> (evt. in </a:t>
            </a:r>
            <a:r>
              <a:rPr lang="nl-NL" dirty="0" err="1"/>
              <a:t>csv</a:t>
            </a:r>
            <a:r>
              <a:rPr lang="nl-NL" dirty="0"/>
              <a:t> of Excel): om de koppeling tussen GTFS feed en het ‘</a:t>
            </a:r>
            <a:r>
              <a:rPr lang="nl-NL" sz="2000" dirty="0" err="1"/>
              <a:t>TUF_motherfile</a:t>
            </a:r>
            <a:r>
              <a:rPr lang="nl-NL" dirty="0"/>
              <a:t>’ bestand te kunnen bekijken.</a:t>
            </a:r>
          </a:p>
          <a:p>
            <a:pPr lvl="1"/>
            <a:r>
              <a:rPr lang="nl-NL" dirty="0"/>
              <a:t>VO-data (evt. in </a:t>
            </a:r>
            <a:r>
              <a:rPr lang="nl-NL" dirty="0" err="1"/>
              <a:t>csv</a:t>
            </a:r>
            <a:r>
              <a:rPr lang="nl-NL" dirty="0"/>
              <a:t> of Excel): om alle individuele routes en bijbehorende frequenties te kunnen bekijken binnen elke hub. </a:t>
            </a:r>
          </a:p>
          <a:p>
            <a:pPr lvl="1"/>
            <a:endParaRPr lang="nl-NL" dirty="0"/>
          </a:p>
          <a:p>
            <a:pPr marL="457200" lvl="1" indent="0">
              <a:buNone/>
            </a:pPr>
            <a:endParaRPr lang="nl-NL" dirty="0"/>
          </a:p>
          <a:p>
            <a:endParaRPr lang="nl-NL" dirty="0"/>
          </a:p>
          <a:p>
            <a:endParaRPr lang="nl-NL" dirty="0"/>
          </a:p>
        </p:txBody>
      </p:sp>
    </p:spTree>
    <p:extLst>
      <p:ext uri="{BB962C8B-B14F-4D97-AF65-F5344CB8AC3E}">
        <p14:creationId xmlns:p14="http://schemas.microsoft.com/office/powerpoint/2010/main" val="345336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E6A6C8-7228-483B-B222-97BEF3EF37C7}"/>
              </a:ext>
            </a:extLst>
          </p:cNvPr>
          <p:cNvSpPr>
            <a:spLocks noGrp="1"/>
          </p:cNvSpPr>
          <p:nvPr>
            <p:ph type="ctrTitle"/>
          </p:nvPr>
        </p:nvSpPr>
        <p:spPr/>
        <p:txBody>
          <a:bodyPr/>
          <a:lstStyle/>
          <a:p>
            <a:r>
              <a:rPr lang="nl-NL" dirty="0"/>
              <a:t>Appendix</a:t>
            </a:r>
          </a:p>
        </p:txBody>
      </p:sp>
      <p:sp>
        <p:nvSpPr>
          <p:cNvPr id="3" name="Ondertitel 2">
            <a:extLst>
              <a:ext uri="{FF2B5EF4-FFF2-40B4-BE49-F238E27FC236}">
                <a16:creationId xmlns:a16="http://schemas.microsoft.com/office/drawing/2014/main" id="{2B2B2A55-2C0F-4C5D-B30A-19D90D4C78A4}"/>
              </a:ext>
            </a:extLst>
          </p:cNvPr>
          <p:cNvSpPr>
            <a:spLocks noGrp="1"/>
          </p:cNvSpPr>
          <p:nvPr>
            <p:ph type="subTitle" idx="1"/>
          </p:nvPr>
        </p:nvSpPr>
        <p:spPr>
          <a:xfrm>
            <a:off x="902042" y="2499919"/>
            <a:ext cx="6731939" cy="3720890"/>
          </a:xfrm>
        </p:spPr>
        <p:txBody>
          <a:bodyPr/>
          <a:lstStyle/>
          <a:p>
            <a:r>
              <a:rPr lang="nl-NL" dirty="0"/>
              <a:t>Overige bronnen voor GTFS dataverwerking</a:t>
            </a:r>
          </a:p>
        </p:txBody>
      </p:sp>
    </p:spTree>
    <p:extLst>
      <p:ext uri="{BB962C8B-B14F-4D97-AF65-F5344CB8AC3E}">
        <p14:creationId xmlns:p14="http://schemas.microsoft.com/office/powerpoint/2010/main" val="4069337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I. </a:t>
            </a:r>
            <a:r>
              <a:rPr lang="nl-NL" dirty="0" err="1"/>
              <a:t>TUF_motherfile</a:t>
            </a:r>
            <a:r>
              <a:rPr lang="nl-NL" dirty="0"/>
              <a:t> bestand</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2525" y="2278637"/>
            <a:ext cx="10689812" cy="2327171"/>
          </a:xfrm>
        </p:spPr>
        <p:txBody>
          <a:bodyPr/>
          <a:lstStyle/>
          <a:p>
            <a:r>
              <a:rPr lang="nl-NL" dirty="0"/>
              <a:t>De daadwerkelijke bestandsnaam is: “</a:t>
            </a:r>
            <a:r>
              <a:rPr lang="nl-NL" dirty="0" err="1"/>
              <a:t>TUF_motherfile</a:t>
            </a:r>
            <a:r>
              <a:rPr lang="nl-NL" dirty="0"/>
              <a:t> 27072020.xlsx”</a:t>
            </a:r>
          </a:p>
          <a:p>
            <a:r>
              <a:rPr lang="nl-NL" dirty="0"/>
              <a:t>Het is opgesteld door Jelle Hengstmengel en Jeroen Silvis</a:t>
            </a:r>
          </a:p>
          <a:p>
            <a:r>
              <a:rPr lang="nl-NL" dirty="0"/>
              <a:t>Het zou eventueel aangepast kunnen worden als er in de toekomst nog onbekende buslijnen bij zouden komen. Het is dan wel zaak de datum in de bestandsnaam te actualiseren.</a:t>
            </a:r>
          </a:p>
          <a:p>
            <a:r>
              <a:rPr lang="nl-NL" dirty="0"/>
              <a:t>Dit bestand wordt uiteindelijk gekoppeld aan de buslijnen uit het GTSF bestand. Omdat deze koppeling tot fouten kan leiden, bevat één van de outputbestanden (zie Stap 4) een koppelevaluatie. Hiermee kan worden gecheckt of er buslijnen onbekend zijn, of dat er wijzigingen hebben opgetreden in de </a:t>
            </a:r>
            <a:r>
              <a:rPr lang="nl-NL" dirty="0" err="1"/>
              <a:t>ID’s</a:t>
            </a:r>
            <a:r>
              <a:rPr lang="nl-NL" dirty="0"/>
              <a:t> van buslijnen. Met deze informatie kan het </a:t>
            </a:r>
            <a:r>
              <a:rPr lang="nl-NL" dirty="0" err="1"/>
              <a:t>TUF_motherfile</a:t>
            </a:r>
            <a:r>
              <a:rPr lang="nl-NL" dirty="0"/>
              <a:t> bestand dus worden gecorrigeerd. </a:t>
            </a:r>
          </a:p>
          <a:p>
            <a:endParaRPr lang="nl-NL" dirty="0"/>
          </a:p>
          <a:p>
            <a:endParaRPr lang="nl-NL" dirty="0"/>
          </a:p>
          <a:p>
            <a:endParaRPr lang="nl-NL" dirty="0"/>
          </a:p>
        </p:txBody>
      </p:sp>
    </p:spTree>
    <p:extLst>
      <p:ext uri="{BB962C8B-B14F-4D97-AF65-F5344CB8AC3E}">
        <p14:creationId xmlns:p14="http://schemas.microsoft.com/office/powerpoint/2010/main" val="282621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NL" sz="4800" dirty="0"/>
              <a:t>1. Downloaden </a:t>
            </a:r>
            <a:r>
              <a:rPr lang="nl-NL" sz="4800" dirty="0" err="1"/>
              <a:t>gtfs</a:t>
            </a:r>
            <a:r>
              <a:rPr lang="nl-NL" sz="4800" dirty="0"/>
              <a:t> bestand</a:t>
            </a:r>
            <a:endParaRPr lang="nl-NL" dirty="0"/>
          </a:p>
        </p:txBody>
      </p:sp>
      <p:pic>
        <p:nvPicPr>
          <p:cNvPr id="3" name="Afbeelding 2">
            <a:extLst>
              <a:ext uri="{FF2B5EF4-FFF2-40B4-BE49-F238E27FC236}">
                <a16:creationId xmlns:a16="http://schemas.microsoft.com/office/drawing/2014/main" id="{B3D29A90-D3B2-4749-8E00-B3C7A79A8CE3}"/>
              </a:ext>
            </a:extLst>
          </p:cNvPr>
          <p:cNvPicPr>
            <a:picLocks noChangeAspect="1"/>
          </p:cNvPicPr>
          <p:nvPr/>
        </p:nvPicPr>
        <p:blipFill>
          <a:blip r:embed="rId2"/>
          <a:stretch>
            <a:fillRect/>
          </a:stretch>
        </p:blipFill>
        <p:spPr>
          <a:xfrm>
            <a:off x="1487691" y="2565808"/>
            <a:ext cx="4100538" cy="3599463"/>
          </a:xfrm>
          <a:prstGeom prst="rect">
            <a:avLst/>
          </a:prstGeom>
        </p:spPr>
      </p:pic>
    </p:spTree>
    <p:extLst>
      <p:ext uri="{BB962C8B-B14F-4D97-AF65-F5344CB8AC3E}">
        <p14:creationId xmlns:p14="http://schemas.microsoft.com/office/powerpoint/2010/main" val="388852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II. </a:t>
            </a:r>
            <a:r>
              <a:rPr lang="nl-NL" dirty="0" err="1"/>
              <a:t>Hubmapping</a:t>
            </a:r>
            <a:r>
              <a:rPr lang="nl-NL" dirty="0"/>
              <a:t> bestand</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3295" y="2376265"/>
            <a:ext cx="10689812" cy="2327171"/>
          </a:xfrm>
        </p:spPr>
        <p:txBody>
          <a:bodyPr/>
          <a:lstStyle/>
          <a:p>
            <a:r>
              <a:rPr lang="nl-NL" sz="1600" dirty="0"/>
              <a:t>Het oorspronkelijke bestand heet: “</a:t>
            </a:r>
            <a:r>
              <a:rPr lang="nl-NL" sz="1600" dirty="0" err="1"/>
              <a:t>hub_geometries</a:t>
            </a:r>
            <a:r>
              <a:rPr lang="nl-NL" sz="1600" dirty="0"/>
              <a:t>”. Dit bestand is (semi-)handmatig geconstrueerd op basis van de </a:t>
            </a:r>
            <a:r>
              <a:rPr lang="nl-NL" sz="1600" dirty="0" err="1"/>
              <a:t>geo</a:t>
            </a:r>
            <a:r>
              <a:rPr lang="nl-NL" sz="1600" dirty="0"/>
              <a:t>-locaties van de provinciale hubs: elke hub heeft een rechthoekige regio aangewezen gekregen. Het bestand staat alleen op Dataiku, maar zou eventueel gedownload kunnen worden als </a:t>
            </a:r>
            <a:r>
              <a:rPr lang="nl-NL" sz="1600" dirty="0" err="1"/>
              <a:t>csv</a:t>
            </a:r>
            <a:r>
              <a:rPr lang="nl-NL" sz="1600" dirty="0"/>
              <a:t>-, Excel-, of </a:t>
            </a:r>
            <a:r>
              <a:rPr lang="nl-NL" sz="1600" dirty="0" err="1"/>
              <a:t>geojsonbestand</a:t>
            </a:r>
            <a:r>
              <a:rPr lang="nl-NL" sz="1600" dirty="0"/>
              <a:t>. </a:t>
            </a:r>
          </a:p>
          <a:p>
            <a:r>
              <a:rPr lang="nl-NL" sz="1600" dirty="0"/>
              <a:t>Met “</a:t>
            </a:r>
            <a:r>
              <a:rPr lang="nl-NL" sz="1600" dirty="0" err="1"/>
              <a:t>hub_geometries</a:t>
            </a:r>
            <a:r>
              <a:rPr lang="nl-NL" sz="1600" dirty="0"/>
              <a:t>” kan voor elke stop uit het GTFS-bestand bepaald worden of de locatie van de stop binnen een hub valt. In het dataverwerkingsproces in Dataiku is dit een tussenstap, wat resulteert in een tabel met drie kolommen: (i) </a:t>
            </a:r>
            <a:r>
              <a:rPr lang="nl-NL" sz="1600" dirty="0" err="1"/>
              <a:t>stop_id</a:t>
            </a:r>
            <a:r>
              <a:rPr lang="nl-NL" sz="1600" dirty="0"/>
              <a:t>, (ii) hub, en (iii) </a:t>
            </a:r>
            <a:r>
              <a:rPr lang="nl-NL" sz="1600" dirty="0" err="1"/>
              <a:t>geometry</a:t>
            </a:r>
            <a:r>
              <a:rPr lang="nl-NL" sz="1600" dirty="0"/>
              <a:t>. Deze tussentabel heeft de naam “</a:t>
            </a:r>
            <a:r>
              <a:rPr lang="nl-NL" sz="1600" dirty="0" err="1"/>
              <a:t>hubmapping_optimal</a:t>
            </a:r>
            <a:r>
              <a:rPr lang="nl-NL" sz="1600" dirty="0"/>
              <a:t>”, welke ook eventueel te downloaden is voor checks </a:t>
            </a:r>
          </a:p>
          <a:p>
            <a:r>
              <a:rPr lang="nl-NL" sz="1600" dirty="0"/>
              <a:t>Mochten er in de toekomst wijzigingen of toevoegingen optreden in de </a:t>
            </a:r>
            <a:r>
              <a:rPr lang="nl-NL" sz="1600" dirty="0" err="1"/>
              <a:t>geo</a:t>
            </a:r>
            <a:r>
              <a:rPr lang="nl-NL" sz="1600" dirty="0"/>
              <a:t>-locaties van de </a:t>
            </a:r>
            <a:r>
              <a:rPr lang="nl-NL" sz="1600" dirty="0" err="1"/>
              <a:t>proviciale</a:t>
            </a:r>
            <a:r>
              <a:rPr lang="nl-NL" sz="1600" dirty="0"/>
              <a:t> hubs, dan zal “</a:t>
            </a:r>
            <a:r>
              <a:rPr lang="nl-NL" sz="1600" dirty="0" err="1"/>
              <a:t>hub_geometries</a:t>
            </a:r>
            <a:r>
              <a:rPr lang="nl-NL" sz="1600" dirty="0"/>
              <a:t>” aangepast moeten worden. De makkelijkste manier is om het onderliggende script te gebruiken wat “</a:t>
            </a:r>
            <a:r>
              <a:rPr lang="nl-NL" sz="1600" dirty="0" err="1"/>
              <a:t>hubmapping_optimal</a:t>
            </a:r>
            <a:r>
              <a:rPr lang="nl-NL" sz="1600" dirty="0"/>
              <a:t>” genereert. Hierin zit namelijk een ‘</a:t>
            </a:r>
            <a:r>
              <a:rPr lang="nl-NL" sz="1600" dirty="0" err="1"/>
              <a:t>snippet</a:t>
            </a:r>
            <a:r>
              <a:rPr lang="nl-NL" sz="1600" dirty="0"/>
              <a:t>’ wat een kaart genereert waarmee de hub-geometrieën en de stoplocaties worden gevisualiseerd. </a:t>
            </a:r>
          </a:p>
          <a:p>
            <a:endParaRPr lang="nl-NL" sz="1600" dirty="0"/>
          </a:p>
          <a:p>
            <a:endParaRPr lang="nl-NL" sz="1600" dirty="0"/>
          </a:p>
        </p:txBody>
      </p:sp>
    </p:spTree>
    <p:extLst>
      <p:ext uri="{BB962C8B-B14F-4D97-AF65-F5344CB8AC3E}">
        <p14:creationId xmlns:p14="http://schemas.microsoft.com/office/powerpoint/2010/main" val="57763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II. </a:t>
            </a:r>
            <a:r>
              <a:rPr lang="nl-NL" dirty="0" err="1"/>
              <a:t>Hubmapping</a:t>
            </a:r>
            <a:r>
              <a:rPr lang="nl-NL" dirty="0"/>
              <a:t> bestand: hoe het tot stand is gekomen</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3295" y="2476933"/>
            <a:ext cx="10689812" cy="2327171"/>
          </a:xfrm>
        </p:spPr>
        <p:txBody>
          <a:bodyPr/>
          <a:lstStyle/>
          <a:p>
            <a:r>
              <a:rPr lang="nl-NL" sz="1800" dirty="0">
                <a:effectLst/>
                <a:latin typeface="Calibri" panose="020F0502020204030204" pitchFamily="34" charset="0"/>
                <a:ea typeface="Times New Roman" panose="02020603050405020304" pitchFamily="18" charset="0"/>
              </a:rPr>
              <a:t>De oorspronkelijke bro</a:t>
            </a:r>
            <a:r>
              <a:rPr lang="nl-NL" dirty="0">
                <a:latin typeface="Calibri" panose="020F0502020204030204" pitchFamily="34" charset="0"/>
                <a:ea typeface="Times New Roman" panose="02020603050405020304" pitchFamily="18" charset="0"/>
              </a:rPr>
              <a:t>n is geweest </a:t>
            </a:r>
            <a:r>
              <a:rPr lang="nl-NL" sz="1800" dirty="0">
                <a:effectLst/>
                <a:latin typeface="Calibri" panose="020F0502020204030204" pitchFamily="34" charset="0"/>
                <a:ea typeface="Times New Roman" panose="02020603050405020304" pitchFamily="18" charset="0"/>
              </a:rPr>
              <a:t>‘hubmapping.txt’ </a:t>
            </a:r>
          </a:p>
          <a:p>
            <a:r>
              <a:rPr lang="nl-NL" sz="1800" dirty="0">
                <a:effectLst/>
                <a:latin typeface="Calibri" panose="020F0502020204030204" pitchFamily="34" charset="0"/>
                <a:ea typeface="Times New Roman" panose="02020603050405020304" pitchFamily="18" charset="0"/>
              </a:rPr>
              <a:t>Dit is gekoppeld met stop-</a:t>
            </a:r>
            <a:r>
              <a:rPr lang="nl-NL" sz="1800" dirty="0" err="1">
                <a:effectLst/>
                <a:latin typeface="Calibri" panose="020F0502020204030204" pitchFamily="34" charset="0"/>
                <a:ea typeface="Times New Roman" panose="02020603050405020304" pitchFamily="18" charset="0"/>
              </a:rPr>
              <a:t>id’s</a:t>
            </a:r>
            <a:r>
              <a:rPr lang="nl-NL" sz="1800" dirty="0">
                <a:effectLst/>
                <a:latin typeface="Calibri" panose="020F0502020204030204" pitchFamily="34" charset="0"/>
                <a:ea typeface="Times New Roman" panose="02020603050405020304" pitchFamily="18" charset="0"/>
              </a:rPr>
              <a:t> en de route-</a:t>
            </a:r>
            <a:r>
              <a:rPr lang="nl-NL" sz="1800" dirty="0" err="1">
                <a:effectLst/>
                <a:latin typeface="Calibri" panose="020F0502020204030204" pitchFamily="34" charset="0"/>
                <a:ea typeface="Times New Roman" panose="02020603050405020304" pitchFamily="18" charset="0"/>
              </a:rPr>
              <a:t>id’s</a:t>
            </a:r>
            <a:r>
              <a:rPr lang="nl-NL" sz="1800" dirty="0">
                <a:effectLst/>
                <a:latin typeface="Calibri" panose="020F0502020204030204" pitchFamily="34" charset="0"/>
                <a:ea typeface="Times New Roman" panose="02020603050405020304" pitchFamily="18" charset="0"/>
              </a:rPr>
              <a:t> uit de feed, en vervolgens met ‘</a:t>
            </a:r>
            <a:r>
              <a:rPr lang="nl-NL" sz="1800" dirty="0" err="1">
                <a:effectLst/>
                <a:latin typeface="Calibri" panose="020F0502020204030204" pitchFamily="34" charset="0"/>
                <a:ea typeface="Times New Roman" panose="02020603050405020304" pitchFamily="18" charset="0"/>
              </a:rPr>
              <a:t>TUF_motherfile</a:t>
            </a:r>
            <a:r>
              <a:rPr lang="nl-NL" sz="1800" dirty="0">
                <a:effectLst/>
                <a:latin typeface="Calibri" panose="020F0502020204030204" pitchFamily="34" charset="0"/>
                <a:ea typeface="Times New Roman" panose="02020603050405020304" pitchFamily="18" charset="0"/>
              </a:rPr>
              <a:t>’. Dit alles met een “</a:t>
            </a:r>
            <a:r>
              <a:rPr lang="nl-NL" sz="1800" dirty="0" err="1">
                <a:effectLst/>
                <a:latin typeface="Calibri" panose="020F0502020204030204" pitchFamily="34" charset="0"/>
                <a:ea typeface="Times New Roman" panose="02020603050405020304" pitchFamily="18" charset="0"/>
              </a:rPr>
              <a:t>outer</a:t>
            </a:r>
            <a:r>
              <a:rPr lang="nl-NL" sz="1800" dirty="0">
                <a:effectLst/>
                <a:latin typeface="Calibri" panose="020F0502020204030204" pitchFamily="34" charset="0"/>
                <a:ea typeface="Times New Roman" panose="02020603050405020304" pitchFamily="18" charset="0"/>
              </a:rPr>
              <a:t> </a:t>
            </a:r>
            <a:r>
              <a:rPr lang="nl-NL" sz="1800" dirty="0" err="1">
                <a:effectLst/>
                <a:latin typeface="Calibri" panose="020F0502020204030204" pitchFamily="34" charset="0"/>
                <a:ea typeface="Times New Roman" panose="02020603050405020304" pitchFamily="18" charset="0"/>
              </a:rPr>
              <a:t>join</a:t>
            </a:r>
            <a:r>
              <a:rPr lang="nl-NL" sz="1800" dirty="0">
                <a:effectLst/>
                <a:latin typeface="Calibri" panose="020F0502020204030204" pitchFamily="34" charset="0"/>
                <a:ea typeface="Times New Roman" panose="02020603050405020304" pitchFamily="18" charset="0"/>
              </a:rPr>
              <a:t>”.</a:t>
            </a:r>
            <a:r>
              <a:rPr lang="nl-NL" dirty="0">
                <a:latin typeface="Calibri" panose="020F0502020204030204" pitchFamily="34" charset="0"/>
                <a:ea typeface="Times New Roman" panose="02020603050405020304" pitchFamily="18" charset="0"/>
              </a:rPr>
              <a:t> Het </a:t>
            </a:r>
            <a:r>
              <a:rPr lang="nl-NL" sz="1800" dirty="0">
                <a:effectLst/>
                <a:latin typeface="Calibri" panose="020F0502020204030204" pitchFamily="34" charset="0"/>
                <a:ea typeface="Times New Roman" panose="02020603050405020304" pitchFamily="18" charset="0"/>
              </a:rPr>
              <a:t>resultaat is geplot op een kaart, een kaart met dus alle </a:t>
            </a:r>
            <a:r>
              <a:rPr lang="nl-NL" sz="1800" dirty="0" err="1">
                <a:effectLst/>
                <a:latin typeface="Calibri" panose="020F0502020204030204" pitchFamily="34" charset="0"/>
                <a:ea typeface="Times New Roman" panose="02020603050405020304" pitchFamily="18" charset="0"/>
              </a:rPr>
              <a:t>stops</a:t>
            </a:r>
            <a:r>
              <a:rPr lang="nl-NL" sz="1800" dirty="0">
                <a:effectLst/>
                <a:latin typeface="Calibri" panose="020F0502020204030204" pitchFamily="34" charset="0"/>
                <a:ea typeface="Times New Roman" panose="02020603050405020304" pitchFamily="18" charset="0"/>
              </a:rPr>
              <a:t> uit de feed. Echter als een stop niet voorkwam in TUF, werd deze afgebeeld in rood.</a:t>
            </a:r>
            <a:endParaRPr lang="nl-NL" sz="1800" dirty="0">
              <a:effectLst/>
              <a:latin typeface="Calibri" panose="020F0502020204030204" pitchFamily="34" charset="0"/>
              <a:ea typeface="Calibri" panose="020F0502020204030204" pitchFamily="34" charset="0"/>
            </a:endParaRPr>
          </a:p>
          <a:p>
            <a:r>
              <a:rPr lang="nl-NL" sz="1800" dirty="0">
                <a:effectLst/>
                <a:latin typeface="Calibri" panose="020F0502020204030204" pitchFamily="34" charset="0"/>
                <a:ea typeface="Times New Roman" panose="02020603050405020304" pitchFamily="18" charset="0"/>
              </a:rPr>
              <a:t>Op diezelfde kaart zijn rechthoeken getekend voor elke hub. Dit is gebeurd m.b.v. een ‘</a:t>
            </a:r>
            <a:r>
              <a:rPr lang="nl-NL" sz="1800" dirty="0" err="1">
                <a:effectLst/>
                <a:latin typeface="Calibri" panose="020F0502020204030204" pitchFamily="34" charset="0"/>
                <a:ea typeface="Times New Roman" panose="02020603050405020304" pitchFamily="18" charset="0"/>
              </a:rPr>
              <a:t>envelope</a:t>
            </a:r>
            <a:r>
              <a:rPr lang="nl-NL" sz="1800" dirty="0">
                <a:effectLst/>
                <a:latin typeface="Calibri" panose="020F0502020204030204" pitchFamily="34" charset="0"/>
                <a:ea typeface="Times New Roman" panose="02020603050405020304" pitchFamily="18" charset="0"/>
              </a:rPr>
              <a:t>’ functie, een functie die alle </a:t>
            </a:r>
            <a:r>
              <a:rPr lang="nl-NL" sz="1800" dirty="0" err="1">
                <a:effectLst/>
                <a:latin typeface="Calibri" panose="020F0502020204030204" pitchFamily="34" charset="0"/>
                <a:ea typeface="Times New Roman" panose="02020603050405020304" pitchFamily="18" charset="0"/>
              </a:rPr>
              <a:t>stops</a:t>
            </a:r>
            <a:r>
              <a:rPr lang="nl-NL" sz="1800" dirty="0">
                <a:effectLst/>
                <a:latin typeface="Calibri" panose="020F0502020204030204" pitchFamily="34" charset="0"/>
                <a:ea typeface="Times New Roman" panose="02020603050405020304" pitchFamily="18" charset="0"/>
              </a:rPr>
              <a:t>, toegeschreven aan een hub, in een zo klein mogelijke rechthoek probeert te vangen. </a:t>
            </a:r>
          </a:p>
          <a:p>
            <a:r>
              <a:rPr lang="nl-NL" dirty="0">
                <a:latin typeface="Calibri" panose="020F0502020204030204" pitchFamily="34" charset="0"/>
              </a:rPr>
              <a:t>Het eindresultaat is geëvalueerd en gebruikt om de hub-rechthoeken te vergroten of verkleinen, afhankelijk of de juiste </a:t>
            </a:r>
            <a:r>
              <a:rPr lang="nl-NL" dirty="0" err="1">
                <a:latin typeface="Calibri" panose="020F0502020204030204" pitchFamily="34" charset="0"/>
              </a:rPr>
              <a:t>stops</a:t>
            </a:r>
            <a:r>
              <a:rPr lang="nl-NL" dirty="0">
                <a:latin typeface="Calibri" panose="020F0502020204030204" pitchFamily="34" charset="0"/>
              </a:rPr>
              <a:t> buiten of binnen een hub vallen. Deze laatste stap kan worden herhaald als dat in de toekomst nodig blijkt. Zie de volgende slide hoe dat te doen.</a:t>
            </a:r>
            <a:endParaRPr lang="nl-NL" sz="1600" dirty="0"/>
          </a:p>
          <a:p>
            <a:endParaRPr lang="nl-NL" sz="1600" dirty="0"/>
          </a:p>
        </p:txBody>
      </p:sp>
    </p:spTree>
    <p:extLst>
      <p:ext uri="{BB962C8B-B14F-4D97-AF65-F5344CB8AC3E}">
        <p14:creationId xmlns:p14="http://schemas.microsoft.com/office/powerpoint/2010/main" val="1422393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II. </a:t>
            </a:r>
            <a:r>
              <a:rPr lang="nl-NL" dirty="0" err="1"/>
              <a:t>Hubmapping</a:t>
            </a:r>
            <a:r>
              <a:rPr lang="nl-NL" dirty="0"/>
              <a:t> bestand: voorbeeldkaart om te evalueren</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pic>
        <p:nvPicPr>
          <p:cNvPr id="8" name="Afbeelding 7">
            <a:extLst>
              <a:ext uri="{FF2B5EF4-FFF2-40B4-BE49-F238E27FC236}">
                <a16:creationId xmlns:a16="http://schemas.microsoft.com/office/drawing/2014/main" id="{042BCCEB-C9F4-42F2-BB60-FCCF36ED3A39}"/>
              </a:ext>
            </a:extLst>
          </p:cNvPr>
          <p:cNvPicPr>
            <a:picLocks noChangeAspect="1"/>
          </p:cNvPicPr>
          <p:nvPr/>
        </p:nvPicPr>
        <p:blipFill>
          <a:blip r:embed="rId2"/>
          <a:stretch>
            <a:fillRect/>
          </a:stretch>
        </p:blipFill>
        <p:spPr>
          <a:xfrm>
            <a:off x="3217429" y="2623004"/>
            <a:ext cx="5757141" cy="3889007"/>
          </a:xfrm>
          <a:prstGeom prst="rect">
            <a:avLst/>
          </a:prstGeom>
        </p:spPr>
      </p:pic>
    </p:spTree>
    <p:extLst>
      <p:ext uri="{BB962C8B-B14F-4D97-AF65-F5344CB8AC3E}">
        <p14:creationId xmlns:p14="http://schemas.microsoft.com/office/powerpoint/2010/main" val="3344624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II. </a:t>
            </a:r>
            <a:r>
              <a:rPr lang="nl-NL" dirty="0" err="1"/>
              <a:t>Hubmapping</a:t>
            </a:r>
            <a:r>
              <a:rPr lang="nl-NL" dirty="0"/>
              <a:t> bestand: hoe het eventueel te corrigeren</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3295" y="2376265"/>
            <a:ext cx="10689812" cy="2327171"/>
          </a:xfrm>
        </p:spPr>
        <p:txBody>
          <a:bodyPr/>
          <a:lstStyle/>
          <a:p>
            <a:pPr marL="342900" lvl="0" indent="-342900">
              <a:buFont typeface="+mj-lt"/>
              <a:buAutoNum type="arabicPeriod"/>
            </a:pPr>
            <a:r>
              <a:rPr lang="nl-NL" sz="1800" dirty="0">
                <a:effectLst/>
                <a:latin typeface="Calibri" panose="020F0502020204030204" pitchFamily="34" charset="0"/>
                <a:ea typeface="Times New Roman" panose="02020603050405020304" pitchFamily="18" charset="0"/>
              </a:rPr>
              <a:t>De </a:t>
            </a:r>
            <a:r>
              <a:rPr lang="nl-NL" sz="1800" dirty="0" err="1">
                <a:effectLst/>
                <a:latin typeface="Calibri" panose="020F0502020204030204" pitchFamily="34" charset="0"/>
                <a:ea typeface="Times New Roman" panose="02020603050405020304" pitchFamily="18" charset="0"/>
              </a:rPr>
              <a:t>hubmapping</a:t>
            </a:r>
            <a:r>
              <a:rPr lang="nl-NL" sz="1800" dirty="0">
                <a:effectLst/>
                <a:latin typeface="Calibri" panose="020F0502020204030204" pitchFamily="34" charset="0"/>
                <a:ea typeface="Times New Roman" panose="02020603050405020304" pitchFamily="18" charset="0"/>
              </a:rPr>
              <a:t>-kaart evalueren: welke punten, stop-</a:t>
            </a:r>
            <a:r>
              <a:rPr lang="nl-NL" sz="1800" dirty="0" err="1">
                <a:effectLst/>
                <a:latin typeface="Calibri" panose="020F0502020204030204" pitchFamily="34" charset="0"/>
                <a:ea typeface="Times New Roman" panose="02020603050405020304" pitchFamily="18" charset="0"/>
              </a:rPr>
              <a:t>id’s</a:t>
            </a:r>
            <a:r>
              <a:rPr lang="nl-NL" sz="1800" dirty="0">
                <a:effectLst/>
                <a:latin typeface="Calibri" panose="020F0502020204030204" pitchFamily="34" charset="0"/>
                <a:ea typeface="Times New Roman" panose="02020603050405020304" pitchFamily="18" charset="0"/>
              </a:rPr>
              <a:t>, vallen nu buiten of binnen de hub-rechthoeken. Deze kaart is te genereren met het Pythonscript ‘</a:t>
            </a:r>
            <a:r>
              <a:rPr lang="nl-NL" sz="1800" dirty="0" err="1">
                <a:effectLst/>
                <a:latin typeface="Calibri" panose="020F0502020204030204" pitchFamily="34" charset="0"/>
                <a:ea typeface="Times New Roman" panose="02020603050405020304" pitchFamily="18" charset="0"/>
              </a:rPr>
              <a:t>compute_hupmapping_optimal</a:t>
            </a:r>
            <a:r>
              <a:rPr lang="nl-NL" sz="1800" dirty="0">
                <a:effectLst/>
                <a:latin typeface="Calibri" panose="020F0502020204030204" pitchFamily="34" charset="0"/>
                <a:ea typeface="Times New Roman" panose="02020603050405020304" pitchFamily="18" charset="0"/>
              </a:rPr>
              <a:t>’ in Dataiku. </a:t>
            </a:r>
            <a:endParaRPr lang="nl-NL" sz="1800" dirty="0">
              <a:effectLst/>
              <a:latin typeface="Calibri" panose="020F0502020204030204" pitchFamily="34" charset="0"/>
              <a:ea typeface="Calibri" panose="020F0502020204030204" pitchFamily="34" charset="0"/>
            </a:endParaRPr>
          </a:p>
          <a:p>
            <a:pPr marL="342900" lvl="0" indent="-342900">
              <a:buFont typeface="+mj-lt"/>
              <a:buAutoNum type="arabicPeriod"/>
            </a:pPr>
            <a:r>
              <a:rPr lang="nl-NL" sz="1800" dirty="0">
                <a:effectLst/>
                <a:latin typeface="Calibri" panose="020F0502020204030204" pitchFamily="34" charset="0"/>
                <a:ea typeface="Times New Roman" panose="02020603050405020304" pitchFamily="18" charset="0"/>
              </a:rPr>
              <a:t>Handmatig ‘</a:t>
            </a:r>
            <a:r>
              <a:rPr lang="nl-NL" sz="1800" dirty="0" err="1">
                <a:effectLst/>
                <a:latin typeface="Calibri" panose="020F0502020204030204" pitchFamily="34" charset="0"/>
                <a:ea typeface="Times New Roman" panose="02020603050405020304" pitchFamily="18" charset="0"/>
              </a:rPr>
              <a:t>hub_geometries</a:t>
            </a:r>
            <a:r>
              <a:rPr lang="nl-NL" sz="1800" dirty="0">
                <a:effectLst/>
                <a:latin typeface="Calibri" panose="020F0502020204030204" pitchFamily="34" charset="0"/>
                <a:ea typeface="Times New Roman" panose="02020603050405020304" pitchFamily="18" charset="0"/>
              </a:rPr>
              <a:t>’ bestand aanpassen: als verkeerde </a:t>
            </a:r>
            <a:r>
              <a:rPr lang="nl-NL" sz="1800" dirty="0" err="1">
                <a:effectLst/>
                <a:latin typeface="Calibri" panose="020F0502020204030204" pitchFamily="34" charset="0"/>
                <a:ea typeface="Times New Roman" panose="02020603050405020304" pitchFamily="18" charset="0"/>
              </a:rPr>
              <a:t>stops</a:t>
            </a:r>
            <a:r>
              <a:rPr lang="nl-NL" sz="1800" dirty="0">
                <a:effectLst/>
                <a:latin typeface="Calibri" panose="020F0502020204030204" pitchFamily="34" charset="0"/>
                <a:ea typeface="Times New Roman" panose="02020603050405020304" pitchFamily="18" charset="0"/>
              </a:rPr>
              <a:t> in een hub vallen, of juist goede </a:t>
            </a:r>
            <a:r>
              <a:rPr lang="nl-NL" sz="1800" dirty="0" err="1">
                <a:effectLst/>
                <a:latin typeface="Calibri" panose="020F0502020204030204" pitchFamily="34" charset="0"/>
                <a:ea typeface="Times New Roman" panose="02020603050405020304" pitchFamily="18" charset="0"/>
              </a:rPr>
              <a:t>stops</a:t>
            </a:r>
            <a:r>
              <a:rPr lang="nl-NL" sz="1800" dirty="0">
                <a:effectLst/>
                <a:latin typeface="Calibri" panose="020F0502020204030204" pitchFamily="34" charset="0"/>
                <a:ea typeface="Times New Roman" panose="02020603050405020304" pitchFamily="18" charset="0"/>
              </a:rPr>
              <a:t> erbuiten, kun je simpelweg één of meer van de 4 coördinaten veranderen van de rechthoekgeometrieën in het “</a:t>
            </a:r>
            <a:r>
              <a:rPr lang="nl-NL" sz="1800" dirty="0" err="1">
                <a:effectLst/>
                <a:latin typeface="Calibri" panose="020F0502020204030204" pitchFamily="34" charset="0"/>
                <a:ea typeface="Times New Roman" panose="02020603050405020304" pitchFamily="18" charset="0"/>
              </a:rPr>
              <a:t>hubgeometries</a:t>
            </a:r>
            <a:r>
              <a:rPr lang="nl-NL" sz="1800" dirty="0">
                <a:effectLst/>
                <a:latin typeface="Calibri" panose="020F0502020204030204" pitchFamily="34" charset="0"/>
                <a:ea typeface="Times New Roman" panose="02020603050405020304" pitchFamily="18" charset="0"/>
              </a:rPr>
              <a:t>” bestand. </a:t>
            </a:r>
            <a:r>
              <a:rPr lang="nl-NL" dirty="0">
                <a:latin typeface="Calibri" panose="020F0502020204030204" pitchFamily="34" charset="0"/>
                <a:ea typeface="Times New Roman" panose="02020603050405020304" pitchFamily="18" charset="0"/>
              </a:rPr>
              <a:t>Hoe het bestand eruit ziet</a:t>
            </a:r>
            <a:r>
              <a:rPr lang="nl-NL" sz="1800" dirty="0">
                <a:effectLst/>
                <a:latin typeface="Calibri" panose="020F0502020204030204" pitchFamily="34" charset="0"/>
                <a:ea typeface="Times New Roman" panose="02020603050405020304" pitchFamily="18" charset="0"/>
              </a:rPr>
              <a:t>: </a:t>
            </a:r>
          </a:p>
          <a:p>
            <a:pPr marL="342900" lvl="0" indent="-342900">
              <a:buFont typeface="+mj-lt"/>
              <a:buAutoNum type="arabicPeriod"/>
            </a:pPr>
            <a:endParaRPr lang="nl-NL" dirty="0">
              <a:latin typeface="Calibri" panose="020F0502020204030204" pitchFamily="34" charset="0"/>
              <a:ea typeface="Times New Roman" panose="02020603050405020304" pitchFamily="18" charset="0"/>
            </a:endParaRPr>
          </a:p>
          <a:p>
            <a:pPr marL="342900" lvl="0" indent="-342900">
              <a:buFont typeface="+mj-lt"/>
              <a:buAutoNum type="arabicPeriod"/>
            </a:pPr>
            <a:endParaRPr lang="nl-NL" sz="1800" dirty="0">
              <a:effectLst/>
              <a:latin typeface="Calibri" panose="020F0502020204030204" pitchFamily="34" charset="0"/>
              <a:ea typeface="Times New Roman" panose="02020603050405020304" pitchFamily="18" charset="0"/>
            </a:endParaRPr>
          </a:p>
          <a:p>
            <a:pPr marL="342900" lvl="0" indent="-342900">
              <a:buFont typeface="+mj-lt"/>
              <a:buAutoNum type="arabicPeriod"/>
            </a:pPr>
            <a:endParaRPr lang="nl-NL" dirty="0">
              <a:latin typeface="Calibri" panose="020F0502020204030204" pitchFamily="34" charset="0"/>
              <a:ea typeface="Times New Roman" panose="02020603050405020304" pitchFamily="18" charset="0"/>
            </a:endParaRPr>
          </a:p>
          <a:p>
            <a:pPr marL="342900" lvl="0" indent="-342900">
              <a:buFont typeface="+mj-lt"/>
              <a:buAutoNum type="arabicPeriod"/>
            </a:pPr>
            <a:r>
              <a:rPr lang="nl-NL" sz="1800" dirty="0">
                <a:effectLst/>
                <a:latin typeface="Calibri" panose="020F0502020204030204" pitchFamily="34" charset="0"/>
                <a:ea typeface="Times New Roman" panose="02020603050405020304" pitchFamily="18" charset="0"/>
              </a:rPr>
              <a:t>Aanpassingen kun je doorvoeren in Dataiku door het bestand te downloaden, aanpassen, en weer uploaden.</a:t>
            </a:r>
          </a:p>
          <a:p>
            <a:pPr marL="342900" lvl="0" indent="-342900">
              <a:buFont typeface="+mj-lt"/>
              <a:buAutoNum type="arabicPeriod"/>
            </a:pPr>
            <a:r>
              <a:rPr lang="nl-NL" sz="1800" dirty="0">
                <a:effectLst/>
                <a:latin typeface="Calibri" panose="020F0502020204030204" pitchFamily="34" charset="0"/>
                <a:ea typeface="Times New Roman" panose="02020603050405020304" pitchFamily="18" charset="0"/>
              </a:rPr>
              <a:t>Met het plotten van een nieuwe kaart ben je dus weer bij stap 1 en kun je weer evalueren</a:t>
            </a:r>
            <a:endParaRPr lang="nl-NL" sz="1600" dirty="0"/>
          </a:p>
          <a:p>
            <a:endParaRPr lang="nl-NL" sz="1600" dirty="0"/>
          </a:p>
        </p:txBody>
      </p:sp>
      <p:pic>
        <p:nvPicPr>
          <p:cNvPr id="6" name="Afbeelding 5">
            <a:extLst>
              <a:ext uri="{FF2B5EF4-FFF2-40B4-BE49-F238E27FC236}">
                <a16:creationId xmlns:a16="http://schemas.microsoft.com/office/drawing/2014/main" id="{C87E1117-0EB4-44E9-9FDD-C562FA5ADAF5}"/>
              </a:ext>
            </a:extLst>
          </p:cNvPr>
          <p:cNvPicPr>
            <a:picLocks noChangeAspect="1"/>
          </p:cNvPicPr>
          <p:nvPr/>
        </p:nvPicPr>
        <p:blipFill>
          <a:blip r:embed="rId2"/>
          <a:stretch>
            <a:fillRect/>
          </a:stretch>
        </p:blipFill>
        <p:spPr>
          <a:xfrm>
            <a:off x="2659311" y="3853357"/>
            <a:ext cx="7256476" cy="957333"/>
          </a:xfrm>
          <a:prstGeom prst="rect">
            <a:avLst/>
          </a:prstGeom>
        </p:spPr>
      </p:pic>
    </p:spTree>
    <p:extLst>
      <p:ext uri="{BB962C8B-B14F-4D97-AF65-F5344CB8AC3E}">
        <p14:creationId xmlns:p14="http://schemas.microsoft.com/office/powerpoint/2010/main" val="401483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p:txBody>
          <a:bodyPr/>
          <a:lstStyle/>
          <a:p>
            <a:r>
              <a:rPr lang="nl-NL" dirty="0"/>
              <a:t>Openbaar toegankelijke bron</a:t>
            </a:r>
          </a:p>
        </p:txBody>
      </p:sp>
      <p:sp>
        <p:nvSpPr>
          <p:cNvPr id="3" name="Titel 2"/>
          <p:cNvSpPr>
            <a:spLocks noGrp="1"/>
          </p:cNvSpPr>
          <p:nvPr>
            <p:ph type="title"/>
          </p:nvPr>
        </p:nvSpPr>
        <p:spPr>
          <a:xfrm>
            <a:off x="648143" y="685045"/>
            <a:ext cx="10689812" cy="698363"/>
          </a:xfrm>
        </p:spPr>
        <p:txBody>
          <a:bodyPr>
            <a:normAutofit fontScale="90000"/>
          </a:bodyPr>
          <a:lstStyle/>
          <a:p>
            <a:r>
              <a:rPr lang="nl-NL" sz="5400" dirty="0"/>
              <a:t>1. Downloaden </a:t>
            </a:r>
            <a:r>
              <a:rPr lang="nl-NL" sz="5400" dirty="0" err="1"/>
              <a:t>gtfs</a:t>
            </a:r>
            <a:r>
              <a:rPr lang="nl-NL" sz="5400" dirty="0"/>
              <a:t> bestand</a:t>
            </a:r>
            <a:br>
              <a:rPr lang="nl-NL" sz="5400" dirty="0"/>
            </a:br>
            <a:endParaRPr lang="nl-NL" dirty="0"/>
          </a:p>
        </p:txBody>
      </p:sp>
      <p:sp>
        <p:nvSpPr>
          <p:cNvPr id="4" name="Tijdelijke aanduiding voor tekst 3"/>
          <p:cNvSpPr>
            <a:spLocks noGrp="1"/>
          </p:cNvSpPr>
          <p:nvPr>
            <p:ph type="body" sz="quarter" idx="15"/>
          </p:nvPr>
        </p:nvSpPr>
        <p:spPr>
          <a:xfrm>
            <a:off x="902525" y="2976165"/>
            <a:ext cx="10689812" cy="2327171"/>
          </a:xfrm>
        </p:spPr>
        <p:txBody>
          <a:bodyPr/>
          <a:lstStyle/>
          <a:p>
            <a:r>
              <a:rPr lang="nl-NL" dirty="0">
                <a:hlinkClick r:id="rId2"/>
              </a:rPr>
              <a:t>https://transitfeeds.com/p/ov/814</a:t>
            </a:r>
            <a:endParaRPr lang="nl-NL" dirty="0"/>
          </a:p>
          <a:p>
            <a:endParaRPr lang="nl-NL" dirty="0"/>
          </a:p>
          <a:p>
            <a:r>
              <a:rPr lang="nl-NL" dirty="0"/>
              <a:t>Zoek de gewenste datum op</a:t>
            </a:r>
          </a:p>
          <a:p>
            <a:endParaRPr lang="nl-NL" dirty="0"/>
          </a:p>
          <a:p>
            <a:r>
              <a:rPr lang="nl-NL" dirty="0"/>
              <a:t>Check eventuele waarschuwingen bij bestand</a:t>
            </a:r>
          </a:p>
          <a:p>
            <a:endParaRPr lang="nl-NL" dirty="0"/>
          </a:p>
          <a:p>
            <a:r>
              <a:rPr lang="nl-NL" dirty="0"/>
              <a:t>Download </a:t>
            </a:r>
          </a:p>
        </p:txBody>
      </p:sp>
    </p:spTree>
    <p:extLst>
      <p:ext uri="{BB962C8B-B14F-4D97-AF65-F5344CB8AC3E}">
        <p14:creationId xmlns:p14="http://schemas.microsoft.com/office/powerpoint/2010/main" val="296126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902043" y="1103685"/>
            <a:ext cx="11174568" cy="1789462"/>
          </a:xfrm>
        </p:spPr>
        <p:txBody>
          <a:bodyPr/>
          <a:lstStyle/>
          <a:p>
            <a:r>
              <a:rPr lang="nl-NL" sz="4800" dirty="0"/>
              <a:t>2. Bestanden verplaatsen </a:t>
            </a:r>
            <a:br>
              <a:rPr lang="nl-NL" sz="4800" dirty="0"/>
            </a:br>
            <a:r>
              <a:rPr lang="nl-NL" sz="4800" dirty="0"/>
              <a:t>naar Dataiku</a:t>
            </a:r>
            <a:endParaRPr lang="nl-NL" dirty="0"/>
          </a:p>
        </p:txBody>
      </p:sp>
      <p:sp>
        <p:nvSpPr>
          <p:cNvPr id="6" name="Ondertitel 5"/>
          <p:cNvSpPr>
            <a:spLocks noGrp="1"/>
          </p:cNvSpPr>
          <p:nvPr>
            <p:ph type="subTitle" idx="1"/>
          </p:nvPr>
        </p:nvSpPr>
        <p:spPr>
          <a:xfrm>
            <a:off x="902043" y="2893147"/>
            <a:ext cx="6564411" cy="2962272"/>
          </a:xfrm>
        </p:spPr>
        <p:txBody>
          <a:bodyPr/>
          <a:lstStyle/>
          <a:p>
            <a:r>
              <a:rPr lang="nl-NL" dirty="0"/>
              <a:t>Data-</a:t>
            </a:r>
            <a:r>
              <a:rPr lang="nl-NL" dirty="0" err="1"/>
              <a:t>science</a:t>
            </a:r>
            <a:r>
              <a:rPr lang="nl-NL" dirty="0"/>
              <a:t> platvorm van het PNH </a:t>
            </a:r>
            <a:r>
              <a:rPr lang="nl-NL" dirty="0" err="1"/>
              <a:t>Datalab</a:t>
            </a:r>
            <a:endParaRPr lang="nl-NL" dirty="0"/>
          </a:p>
          <a:p>
            <a:endParaRPr lang="nl-NL" dirty="0"/>
          </a:p>
        </p:txBody>
      </p:sp>
    </p:spTree>
    <p:extLst>
      <p:ext uri="{BB962C8B-B14F-4D97-AF65-F5344CB8AC3E}">
        <p14:creationId xmlns:p14="http://schemas.microsoft.com/office/powerpoint/2010/main" val="1614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648176"/>
            <a:ext cx="9318212" cy="531610"/>
          </a:xfrm>
        </p:spPr>
        <p:txBody>
          <a:bodyPr/>
          <a:lstStyle/>
          <a:p>
            <a:r>
              <a:rPr lang="nl-NL" dirty="0"/>
              <a:t>Data-</a:t>
            </a:r>
            <a:r>
              <a:rPr lang="nl-NL" dirty="0" err="1"/>
              <a:t>science</a:t>
            </a:r>
            <a:r>
              <a:rPr lang="nl-NL" dirty="0"/>
              <a:t> platvorm van het PNH </a:t>
            </a:r>
            <a:r>
              <a:rPr lang="nl-NL" dirty="0" err="1"/>
              <a:t>Datalab</a:t>
            </a:r>
            <a:endParaRPr lang="nl-NL" dirty="0"/>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2525" y="2484319"/>
            <a:ext cx="10689812" cy="2327171"/>
          </a:xfrm>
        </p:spPr>
        <p:txBody>
          <a:bodyPr/>
          <a:lstStyle/>
          <a:p>
            <a:r>
              <a:rPr lang="nl-NL" dirty="0"/>
              <a:t>Dataiku is het analyse/data-</a:t>
            </a:r>
            <a:r>
              <a:rPr lang="nl-NL" dirty="0" err="1"/>
              <a:t>science</a:t>
            </a:r>
            <a:r>
              <a:rPr lang="nl-NL" dirty="0"/>
              <a:t> platvorm van het PNH-</a:t>
            </a:r>
            <a:r>
              <a:rPr lang="nl-NL" dirty="0" err="1"/>
              <a:t>Datalab</a:t>
            </a:r>
            <a:r>
              <a:rPr lang="nl-NL" dirty="0"/>
              <a:t>. Hierop staat het project “</a:t>
            </a:r>
            <a:r>
              <a:rPr lang="nl-NL" dirty="0" err="1"/>
              <a:t>Automatisering_OVdata</a:t>
            </a:r>
            <a:r>
              <a:rPr lang="nl-NL" dirty="0"/>
              <a:t>”, waar het verwerkingsscript is ontwikkeld. In principe staat hier alles wat nodig is om de GTFS data te kunnen analyseren en verwerken.</a:t>
            </a:r>
          </a:p>
          <a:p>
            <a:endParaRPr lang="nl-NL" dirty="0"/>
          </a:p>
          <a:p>
            <a:r>
              <a:rPr lang="nl-NL" dirty="0"/>
              <a:t>Het GTFS-zipbestand van Stap 1 dient geplaatst te worden in “</a:t>
            </a:r>
            <a:r>
              <a:rPr lang="nl-NL" dirty="0" err="1"/>
              <a:t>input_folder</a:t>
            </a:r>
            <a:r>
              <a:rPr lang="nl-NL" dirty="0"/>
              <a:t>”. Dit ingepakt en wel, zoals het is gedownload.</a:t>
            </a:r>
          </a:p>
          <a:p>
            <a:endParaRPr lang="nl-NL" dirty="0"/>
          </a:p>
          <a:p>
            <a:r>
              <a:rPr lang="nl-NL" dirty="0"/>
              <a:t>Verder wordt er nog gebruik gemaakt van 2 databronnen*</a:t>
            </a:r>
          </a:p>
          <a:p>
            <a:pPr marL="914400" lvl="1" indent="-457200">
              <a:buFont typeface="+mj-lt"/>
              <a:buAutoNum type="romanUcPeriod"/>
            </a:pPr>
            <a:r>
              <a:rPr lang="nl-NL" sz="1800" dirty="0"/>
              <a:t>Het “</a:t>
            </a:r>
            <a:r>
              <a:rPr lang="nl-NL" sz="1800" dirty="0" err="1"/>
              <a:t>TUF_motherfile</a:t>
            </a:r>
            <a:r>
              <a:rPr lang="nl-NL" sz="1800" dirty="0"/>
              <a:t>” bestand, waarin buslijnen zijn </a:t>
            </a:r>
            <a:r>
              <a:rPr lang="nl-NL" sz="1800" dirty="0" err="1"/>
              <a:t>gemapt</a:t>
            </a:r>
            <a:r>
              <a:rPr lang="nl-NL" sz="1800" dirty="0"/>
              <a:t> met </a:t>
            </a:r>
            <a:r>
              <a:rPr lang="nl-NL" sz="1800" dirty="0" err="1"/>
              <a:t>bustype</a:t>
            </a:r>
            <a:r>
              <a:rPr lang="nl-NL" sz="1800" dirty="0"/>
              <a:t> (stads- of streekbus) </a:t>
            </a:r>
          </a:p>
          <a:p>
            <a:pPr marL="914400" lvl="1" indent="-457200">
              <a:buFont typeface="+mj-lt"/>
              <a:buAutoNum type="romanUcPeriod"/>
            </a:pPr>
            <a:r>
              <a:rPr lang="nl-NL" sz="1800" dirty="0"/>
              <a:t>Het “</a:t>
            </a:r>
            <a:r>
              <a:rPr lang="nl-NL" sz="1800" dirty="0" err="1"/>
              <a:t>hubmapping</a:t>
            </a:r>
            <a:r>
              <a:rPr lang="nl-NL" sz="1800" dirty="0"/>
              <a:t>” bestand, waarin alle haltes zijn </a:t>
            </a:r>
            <a:r>
              <a:rPr lang="nl-NL" sz="1800" dirty="0" err="1"/>
              <a:t>gemapt</a:t>
            </a:r>
            <a:r>
              <a:rPr lang="nl-NL" sz="1800" dirty="0"/>
              <a:t> met de provinciale hubs </a:t>
            </a:r>
          </a:p>
        </p:txBody>
      </p:sp>
      <p:sp>
        <p:nvSpPr>
          <p:cNvPr id="5" name="Tekstvak 4">
            <a:extLst>
              <a:ext uri="{FF2B5EF4-FFF2-40B4-BE49-F238E27FC236}">
                <a16:creationId xmlns:a16="http://schemas.microsoft.com/office/drawing/2014/main" id="{0D09B9DC-DC32-4D93-B099-65CA27D17953}"/>
              </a:ext>
            </a:extLst>
          </p:cNvPr>
          <p:cNvSpPr txBox="1"/>
          <p:nvPr/>
        </p:nvSpPr>
        <p:spPr>
          <a:xfrm>
            <a:off x="7164198" y="6416344"/>
            <a:ext cx="4956998" cy="369332"/>
          </a:xfrm>
          <a:prstGeom prst="rect">
            <a:avLst/>
          </a:prstGeom>
          <a:noFill/>
        </p:spPr>
        <p:txBody>
          <a:bodyPr wrap="none" rtlCol="0">
            <a:spAutoFit/>
          </a:bodyPr>
          <a:lstStyle/>
          <a:p>
            <a:r>
              <a:rPr lang="nl-NL" dirty="0"/>
              <a:t>* Zie in een appendix meer info over deze bronnen</a:t>
            </a:r>
          </a:p>
        </p:txBody>
      </p:sp>
    </p:spTree>
    <p:extLst>
      <p:ext uri="{BB962C8B-B14F-4D97-AF65-F5344CB8AC3E}">
        <p14:creationId xmlns:p14="http://schemas.microsoft.com/office/powerpoint/2010/main" val="32058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Het GTFS-zipbestand</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2525" y="2278637"/>
            <a:ext cx="10689812" cy="2327171"/>
          </a:xfrm>
        </p:spPr>
        <p:txBody>
          <a:bodyPr/>
          <a:lstStyle/>
          <a:p>
            <a:r>
              <a:rPr lang="nl-NL" dirty="0"/>
              <a:t>Stamt uit Stap 1</a:t>
            </a:r>
          </a:p>
          <a:p>
            <a:r>
              <a:rPr lang="nl-NL" dirty="0"/>
              <a:t>Bevat alle informatie over alle OV-ritten in Nederland in een bepaalde periode</a:t>
            </a:r>
          </a:p>
          <a:p>
            <a:r>
              <a:rPr lang="nl-NL" dirty="0"/>
              <a:t>Deze info is gevangen in de volgende (tekst)bestanden:</a:t>
            </a:r>
          </a:p>
          <a:p>
            <a:pPr lvl="1"/>
            <a:r>
              <a:rPr lang="nl-NL" sz="1600" dirty="0"/>
              <a:t>Agency</a:t>
            </a:r>
          </a:p>
          <a:p>
            <a:pPr lvl="1"/>
            <a:r>
              <a:rPr lang="nl-NL" sz="1600" dirty="0" err="1"/>
              <a:t>Calendar_dates</a:t>
            </a:r>
            <a:endParaRPr lang="nl-NL" sz="1600" dirty="0"/>
          </a:p>
          <a:p>
            <a:pPr lvl="1"/>
            <a:r>
              <a:rPr lang="nl-NL" sz="1600" dirty="0" err="1"/>
              <a:t>Feed_info</a:t>
            </a:r>
            <a:endParaRPr lang="nl-NL" sz="1600" dirty="0"/>
          </a:p>
          <a:p>
            <a:pPr lvl="1"/>
            <a:r>
              <a:rPr lang="nl-NL" sz="1600" dirty="0"/>
              <a:t>Routes</a:t>
            </a:r>
          </a:p>
          <a:p>
            <a:pPr lvl="1"/>
            <a:r>
              <a:rPr lang="nl-NL" sz="1600" dirty="0" err="1"/>
              <a:t>Shapes</a:t>
            </a:r>
            <a:endParaRPr lang="nl-NL" sz="1600" dirty="0"/>
          </a:p>
          <a:p>
            <a:pPr lvl="1"/>
            <a:r>
              <a:rPr lang="nl-NL" sz="1600" dirty="0" err="1"/>
              <a:t>Stop_times</a:t>
            </a:r>
            <a:endParaRPr lang="nl-NL" sz="1600" dirty="0"/>
          </a:p>
          <a:p>
            <a:pPr lvl="1"/>
            <a:r>
              <a:rPr lang="nl-NL" sz="1600" dirty="0" err="1"/>
              <a:t>Stops</a:t>
            </a:r>
            <a:endParaRPr lang="nl-NL" sz="1600" dirty="0"/>
          </a:p>
          <a:p>
            <a:pPr lvl="1"/>
            <a:r>
              <a:rPr lang="nl-NL" sz="1600" dirty="0"/>
              <a:t>Transfers</a:t>
            </a:r>
          </a:p>
          <a:p>
            <a:pPr lvl="1"/>
            <a:r>
              <a:rPr lang="nl-NL" sz="1600" dirty="0"/>
              <a:t>Trips</a:t>
            </a:r>
          </a:p>
          <a:p>
            <a:pPr lvl="1"/>
            <a:endParaRPr lang="nl-NL" dirty="0"/>
          </a:p>
        </p:txBody>
      </p:sp>
    </p:spTree>
    <p:extLst>
      <p:ext uri="{BB962C8B-B14F-4D97-AF65-F5344CB8AC3E}">
        <p14:creationId xmlns:p14="http://schemas.microsoft.com/office/powerpoint/2010/main" val="170604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3"/>
          </p:nvPr>
        </p:nvSpPr>
        <p:spPr>
          <a:xfrm>
            <a:off x="902525" y="1737401"/>
            <a:ext cx="9318212" cy="531610"/>
          </a:xfrm>
        </p:spPr>
        <p:txBody>
          <a:bodyPr/>
          <a:lstStyle/>
          <a:p>
            <a:r>
              <a:rPr lang="nl-NL" dirty="0"/>
              <a:t>Het verplaatsen naar Dataiku</a:t>
            </a:r>
          </a:p>
        </p:txBody>
      </p:sp>
      <p:sp>
        <p:nvSpPr>
          <p:cNvPr id="3" name="Titel 2"/>
          <p:cNvSpPr>
            <a:spLocks noGrp="1"/>
          </p:cNvSpPr>
          <p:nvPr>
            <p:ph type="title"/>
          </p:nvPr>
        </p:nvSpPr>
        <p:spPr>
          <a:xfrm>
            <a:off x="648143" y="685045"/>
            <a:ext cx="10689812" cy="698363"/>
          </a:xfrm>
        </p:spPr>
        <p:txBody>
          <a:bodyPr>
            <a:noAutofit/>
          </a:bodyPr>
          <a:lstStyle/>
          <a:p>
            <a:r>
              <a:rPr lang="nl-NL" sz="3200" dirty="0"/>
              <a:t>2. Input bestanden verplaatsten naar Dataiku</a:t>
            </a:r>
            <a:br>
              <a:rPr lang="nl-NL" sz="3200" dirty="0"/>
            </a:br>
            <a:endParaRPr lang="nl-NL" sz="2800" dirty="0"/>
          </a:p>
        </p:txBody>
      </p:sp>
      <p:sp>
        <p:nvSpPr>
          <p:cNvPr id="4" name="Tijdelijke aanduiding voor tekst 3"/>
          <p:cNvSpPr>
            <a:spLocks noGrp="1"/>
          </p:cNvSpPr>
          <p:nvPr>
            <p:ph type="body" sz="quarter" idx="15"/>
          </p:nvPr>
        </p:nvSpPr>
        <p:spPr>
          <a:xfrm>
            <a:off x="903295" y="2533019"/>
            <a:ext cx="10689812" cy="2327171"/>
          </a:xfrm>
        </p:spPr>
        <p:txBody>
          <a:bodyPr/>
          <a:lstStyle/>
          <a:p>
            <a:r>
              <a:rPr lang="nl-NL" sz="1600" dirty="0"/>
              <a:t>Bij het downloaden van de GTFS bestanden worden ze standaard gebundeld in een .zip bestand met de naam ‘gtfs.zip’. Let daarom op de naamgeving van eventuele vorige versies.</a:t>
            </a:r>
          </a:p>
          <a:p>
            <a:endParaRPr lang="nl-NL" sz="1600" dirty="0"/>
          </a:p>
          <a:p>
            <a:r>
              <a:rPr lang="nl-NL" sz="1600" dirty="0"/>
              <a:t>Voor het verplaatsen van een bestand naar Dataiku moet de betrokken collega een Dataiku-account hebben en toegang tot het project “</a:t>
            </a:r>
            <a:r>
              <a:rPr lang="nl-NL" sz="1600" dirty="0" err="1"/>
              <a:t>Automatisering_OVdata</a:t>
            </a:r>
            <a:r>
              <a:rPr lang="nl-NL" sz="1600" dirty="0"/>
              <a:t>”.</a:t>
            </a:r>
          </a:p>
          <a:p>
            <a:endParaRPr lang="nl-NL" sz="1600" dirty="0"/>
          </a:p>
          <a:p>
            <a:r>
              <a:rPr lang="nl-NL" sz="1600" dirty="0"/>
              <a:t>De makkelijkste manier om te verplaatsen is door ‘</a:t>
            </a:r>
            <a:r>
              <a:rPr lang="nl-NL" sz="1600" dirty="0" err="1"/>
              <a:t>input_folder</a:t>
            </a:r>
            <a:r>
              <a:rPr lang="nl-NL" sz="1600" dirty="0"/>
              <a:t>’ dubbel aan te klikken, zie het icoon hieronder, en het gedownloade zip-bestand te slepen naar het venster wat is verschenen.  </a:t>
            </a:r>
          </a:p>
          <a:p>
            <a:endParaRPr lang="nl-NL" sz="1600" dirty="0"/>
          </a:p>
          <a:p>
            <a:endParaRPr lang="nl-NL" sz="1600" dirty="0"/>
          </a:p>
          <a:p>
            <a:endParaRPr lang="nl-NL" sz="1600" dirty="0"/>
          </a:p>
        </p:txBody>
      </p:sp>
      <p:pic>
        <p:nvPicPr>
          <p:cNvPr id="6" name="Afbeelding 5">
            <a:extLst>
              <a:ext uri="{FF2B5EF4-FFF2-40B4-BE49-F238E27FC236}">
                <a16:creationId xmlns:a16="http://schemas.microsoft.com/office/drawing/2014/main" id="{B617B9E7-68B1-4C3B-9C38-E7A1D1FE3FBB}"/>
              </a:ext>
            </a:extLst>
          </p:cNvPr>
          <p:cNvPicPr>
            <a:picLocks noChangeAspect="1"/>
          </p:cNvPicPr>
          <p:nvPr/>
        </p:nvPicPr>
        <p:blipFill>
          <a:blip r:embed="rId2"/>
          <a:stretch>
            <a:fillRect/>
          </a:stretch>
        </p:blipFill>
        <p:spPr>
          <a:xfrm>
            <a:off x="4748721" y="5028948"/>
            <a:ext cx="1880679" cy="1647537"/>
          </a:xfrm>
          <a:prstGeom prst="rect">
            <a:avLst/>
          </a:prstGeom>
        </p:spPr>
      </p:pic>
    </p:spTree>
    <p:extLst>
      <p:ext uri="{BB962C8B-B14F-4D97-AF65-F5344CB8AC3E}">
        <p14:creationId xmlns:p14="http://schemas.microsoft.com/office/powerpoint/2010/main" val="298122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NL" sz="4800" dirty="0"/>
              <a:t>3. Python scripts uitvoeren</a:t>
            </a:r>
          </a:p>
        </p:txBody>
      </p:sp>
      <p:sp>
        <p:nvSpPr>
          <p:cNvPr id="6" name="Ondertitel 5"/>
          <p:cNvSpPr>
            <a:spLocks noGrp="1"/>
          </p:cNvSpPr>
          <p:nvPr>
            <p:ph type="subTitle" idx="1"/>
          </p:nvPr>
        </p:nvSpPr>
        <p:spPr>
          <a:xfrm>
            <a:off x="902042" y="3258537"/>
            <a:ext cx="8255707" cy="2962272"/>
          </a:xfrm>
        </p:spPr>
        <p:txBody>
          <a:bodyPr/>
          <a:lstStyle/>
          <a:p>
            <a:r>
              <a:rPr lang="nl-NL" dirty="0"/>
              <a:t>Het runnen van de data-verwerkingsstraat op Dataiku</a:t>
            </a:r>
          </a:p>
        </p:txBody>
      </p:sp>
    </p:spTree>
    <p:extLst>
      <p:ext uri="{BB962C8B-B14F-4D97-AF65-F5344CB8AC3E}">
        <p14:creationId xmlns:p14="http://schemas.microsoft.com/office/powerpoint/2010/main" val="876492021"/>
      </p:ext>
    </p:extLst>
  </p:cSld>
  <p:clrMapOvr>
    <a:masterClrMapping/>
  </p:clrMapOvr>
</p:sld>
</file>

<file path=ppt/theme/theme1.xml><?xml version="1.0" encoding="utf-8"?>
<a:theme xmlns:a="http://schemas.openxmlformats.org/drawingml/2006/main" name="Office-thema">
  <a:themeElements>
    <a:clrScheme name="Aangepast 6">
      <a:dk1>
        <a:srgbClr val="000000"/>
      </a:dk1>
      <a:lt1>
        <a:srgbClr val="FFFFFF"/>
      </a:lt1>
      <a:dk2>
        <a:srgbClr val="2891E1"/>
      </a:dk2>
      <a:lt2>
        <a:srgbClr val="E7E6E6"/>
      </a:lt2>
      <a:accent1>
        <a:srgbClr val="2891E1"/>
      </a:accent1>
      <a:accent2>
        <a:srgbClr val="FAAF00"/>
      </a:accent2>
      <a:accent3>
        <a:srgbClr val="00325F"/>
      </a:accent3>
      <a:accent4>
        <a:srgbClr val="CACACA"/>
      </a:accent4>
      <a:accent5>
        <a:srgbClr val="931795"/>
      </a:accent5>
      <a:accent6>
        <a:srgbClr val="50CF30"/>
      </a:accent6>
      <a:hlink>
        <a:srgbClr val="E61432"/>
      </a:hlink>
      <a:folHlink>
        <a:srgbClr val="8F143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3722</TotalTime>
  <Words>2368</Words>
  <Application>Microsoft Office PowerPoint</Application>
  <PresentationFormat>Breedbeeld</PresentationFormat>
  <Paragraphs>181</Paragraphs>
  <Slides>33</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33</vt:i4>
      </vt:variant>
    </vt:vector>
  </HeadingPairs>
  <TitlesOfParts>
    <vt:vector size="41" baseType="lpstr">
      <vt:lpstr>Arial</vt:lpstr>
      <vt:lpstr>Calibri</vt:lpstr>
      <vt:lpstr>FontAwesome</vt:lpstr>
      <vt:lpstr>Helvetica</vt:lpstr>
      <vt:lpstr>Helvetica Neue</vt:lpstr>
      <vt:lpstr>Lucida Sans</vt:lpstr>
      <vt:lpstr>Lucida Sans Regular</vt:lpstr>
      <vt:lpstr>Office-thema</vt:lpstr>
      <vt:lpstr>Kennisportaal OV-knooppunten</vt:lpstr>
      <vt:lpstr>De Datalab stappen</vt:lpstr>
      <vt:lpstr>1. Downloaden gtfs bestand</vt:lpstr>
      <vt:lpstr>1. Downloaden gtfs bestand </vt:lpstr>
      <vt:lpstr>2. Bestanden verplaatsen  naar Dataiku</vt:lpstr>
      <vt:lpstr>2. Input bestanden verplaatsten naar Dataiku </vt:lpstr>
      <vt:lpstr>2. Input bestanden verplaatsten naar Dataiku </vt:lpstr>
      <vt:lpstr>2. Input bestanden verplaatsten naar Dataiku </vt:lpstr>
      <vt:lpstr>3. Python scripts uitvoeren</vt:lpstr>
      <vt:lpstr>3. Python scripts uitvoeren</vt:lpstr>
      <vt:lpstr>3. Python scripts uitvoeren</vt:lpstr>
      <vt:lpstr>3. Python scripts uitvoeren</vt:lpstr>
      <vt:lpstr>3. Python scripts uitvoeren</vt:lpstr>
      <vt:lpstr>3. Pythonscripts uitvoeren</vt:lpstr>
      <vt:lpstr>Pythonscripts </vt:lpstr>
      <vt:lpstr>Pythonscripts</vt:lpstr>
      <vt:lpstr>Pythonscripts</vt:lpstr>
      <vt:lpstr>Pythonscripts</vt:lpstr>
      <vt:lpstr>Pythonscripts</vt:lpstr>
      <vt:lpstr>Pythonscripts</vt:lpstr>
      <vt:lpstr>Pythonscripts</vt:lpstr>
      <vt:lpstr>Pythonscripts</vt:lpstr>
      <vt:lpstr>Pythonscripts</vt:lpstr>
      <vt:lpstr>Pythonscripts</vt:lpstr>
      <vt:lpstr>Pythonscripts</vt:lpstr>
      <vt:lpstr>4. Resulterende outputbestanden </vt:lpstr>
      <vt:lpstr>4. Resulterende outputbestanden</vt:lpstr>
      <vt:lpstr>Appendix</vt:lpstr>
      <vt:lpstr>2. Input bestanden verplaatsten naar Dataiku </vt:lpstr>
      <vt:lpstr>2. Input bestanden verplaatsten naar Dataiku </vt:lpstr>
      <vt:lpstr>2. Input bestanden verplaatsten naar Dataiku </vt:lpstr>
      <vt:lpstr>2. Input bestanden verplaatsten naar Dataiku </vt:lpstr>
      <vt:lpstr>2. Input bestanden verplaatsten naar Dataiku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PNH</dc:creator>
  <cp:keywords/>
  <dc:description/>
  <cp:lastModifiedBy>Jeroen Silvis</cp:lastModifiedBy>
  <cp:revision>193</cp:revision>
  <dcterms:created xsi:type="dcterms:W3CDTF">2018-10-29T09:01:32Z</dcterms:created>
  <dcterms:modified xsi:type="dcterms:W3CDTF">2021-12-21T16:38:40Z</dcterms:modified>
  <cp:category/>
</cp:coreProperties>
</file>