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9" r:id="rId3"/>
    <p:sldId id="257" r:id="rId4"/>
    <p:sldId id="258" r:id="rId5"/>
    <p:sldId id="260" r:id="rId6"/>
    <p:sldId id="261" r:id="rId7"/>
    <p:sldId id="262" r:id="rId8"/>
    <p:sldId id="263" r:id="rId9"/>
    <p:sldId id="265" r:id="rId10"/>
    <p:sldId id="267" r:id="rId11"/>
    <p:sldId id="268" r:id="rId12"/>
    <p:sldId id="269" r:id="rId13"/>
    <p:sldId id="270" r:id="rId14"/>
    <p:sldId id="271" r:id="rId15"/>
    <p:sldId id="272" r:id="rId16"/>
    <p:sldId id="273" r:id="rId17"/>
    <p:sldId id="274" r:id="rId18"/>
    <p:sldId id="280" r:id="rId19"/>
    <p:sldId id="275" r:id="rId20"/>
    <p:sldId id="276" r:id="rId21"/>
    <p:sldId id="277" r:id="rId22"/>
    <p:sldId id="278" r:id="rId23"/>
    <p:sldId id="279" r:id="rId24"/>
    <p:sldId id="281" r:id="rId25"/>
    <p:sldId id="282" r:id="rId26"/>
    <p:sldId id="283" r:id="rId27"/>
    <p:sldId id="290" r:id="rId28"/>
    <p:sldId id="285" r:id="rId29"/>
    <p:sldId id="288" r:id="rId30"/>
    <p:sldId id="289" r:id="rId31"/>
    <p:sldId id="286" r:id="rId32"/>
    <p:sldId id="287" r:id="rId33"/>
    <p:sldId id="291" r:id="rId34"/>
    <p:sldId id="292" r:id="rId35"/>
    <p:sldId id="293" r:id="rId36"/>
    <p:sldId id="294" r:id="rId37"/>
    <p:sldId id="295" r:id="rId38"/>
    <p:sldId id="296" r:id="rId3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43782" autoAdjust="0"/>
  </p:normalViewPr>
  <p:slideViewPr>
    <p:cSldViewPr snapToGrid="0">
      <p:cViewPr varScale="1">
        <p:scale>
          <a:sx n="57" d="100"/>
          <a:sy n="57" d="100"/>
        </p:scale>
        <p:origin x="24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6A7C9F-7078-400C-AFC7-04400CC6C0C9}" type="datetimeFigureOut">
              <a:rPr lang="nl-NL" smtClean="0"/>
              <a:t>22-11-2021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39104-CD37-486E-9C7A-5184428EE9F5}" type="slidenum">
              <a:rPr lang="nl-NL" smtClean="0"/>
              <a:t>‹#›</a:t>
            </a:fld>
            <a:endParaRPr lang="nl-NL"/>
          </a:p>
        </p:txBody>
      </p:sp>
    </p:spTree>
    <p:extLst>
      <p:ext uri="{BB962C8B-B14F-4D97-AF65-F5344CB8AC3E}">
        <p14:creationId xmlns:p14="http://schemas.microsoft.com/office/powerpoint/2010/main" val="328341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zure.microsoft.com/global-infrastructure/service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6</a:t>
            </a:fld>
            <a:endParaRPr lang="nl-NL"/>
          </a:p>
        </p:txBody>
      </p:sp>
    </p:spTree>
    <p:extLst>
      <p:ext uri="{BB962C8B-B14F-4D97-AF65-F5344CB8AC3E}">
        <p14:creationId xmlns:p14="http://schemas.microsoft.com/office/powerpoint/2010/main" val="3554874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Lab1, Azure environment deployen**</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De trainings omgeving uit te rollen zodat elke deelnemer voor zich aan de slag kan in Azure.</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Lab1 volgen. Deze stap voor stap uitvoeren om de trainings omgeving klaar te zetten in Azure.</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Met deze omgeving kunnen we verder in de training aan de slag met de bijhorende labs.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inrichten van de omgeving?</a:t>
            </a:r>
          </a:p>
        </p:txBody>
      </p:sp>
      <p:sp>
        <p:nvSpPr>
          <p:cNvPr id="4" name="Slide Number Placeholder 3"/>
          <p:cNvSpPr>
            <a:spLocks noGrp="1"/>
          </p:cNvSpPr>
          <p:nvPr>
            <p:ph type="sldNum" sz="quarter" idx="5"/>
          </p:nvPr>
        </p:nvSpPr>
        <p:spPr/>
        <p:txBody>
          <a:bodyPr/>
          <a:lstStyle/>
          <a:p>
            <a:fld id="{81639104-CD37-486E-9C7A-5184428EE9F5}" type="slidenum">
              <a:rPr lang="nl-NL" smtClean="0"/>
              <a:t>15</a:t>
            </a:fld>
            <a:endParaRPr lang="nl-NL"/>
          </a:p>
        </p:txBody>
      </p:sp>
    </p:spTree>
    <p:extLst>
      <p:ext uri="{BB962C8B-B14F-4D97-AF65-F5344CB8AC3E}">
        <p14:creationId xmlns:p14="http://schemas.microsoft.com/office/powerpoint/2010/main" val="1642125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16</a:t>
            </a:fld>
            <a:endParaRPr lang="nl-NL"/>
          </a:p>
        </p:txBody>
      </p:sp>
    </p:spTree>
    <p:extLst>
      <p:ext uri="{BB962C8B-B14F-4D97-AF65-F5344CB8AC3E}">
        <p14:creationId xmlns:p14="http://schemas.microsoft.com/office/powerpoint/2010/main" val="837944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INTEGRATION RUNTIME (IR)</a:t>
            </a:r>
            <a:endParaRPr lang="nl-NL" dirty="0"/>
          </a:p>
          <a:p>
            <a:pPr algn="l"/>
            <a:r>
              <a:rPr lang="nl-NL" b="0" i="0" dirty="0">
                <a:solidFill>
                  <a:srgbClr val="D9D6D1"/>
                </a:solidFill>
                <a:effectLst/>
                <a:latin typeface="Segoe UI" panose="020B0502040204020203" pitchFamily="34" charset="0"/>
              </a:rPr>
              <a:t>De Integration Runtime (IR) is de computinginfrastructuur dat wordt gebruikt door Azure Data Factory- pipelines om dataintegratie in verschillende netwerkomgevingen te bieden.</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In Data Factory pipelines definieert een activitity de actie die moet worden uitgevoerd. Een linked service definieert een databron of een computingservice. Een Integration Runtime vormt de brug tussen de activitity en de linked services. Er wordt naar verwezen door de linked service of activiteit en biedt de computingomgeving waarin de activitity wordt uitgevoerd of waar de activitity vandaan wordt verzonden. Op deze manier kan de activiteit optimaal worden uitgevoerd in de regio die het dichtst mogelijk bij het databron of de computingservice ligt, terwijl wordt voldaan aan vereisten rondom beveiliging en naleving.</a:t>
            </a:r>
          </a:p>
          <a:p>
            <a:pPr algn="l"/>
            <a:r>
              <a:rPr lang="nl-NL" b="0" i="0" dirty="0">
                <a:solidFill>
                  <a:srgbClr val="D9D6D1"/>
                </a:solidFill>
                <a:effectLst/>
                <a:latin typeface="Segoe UI" panose="020B0502040204020203" pitchFamily="34" charset="0"/>
              </a:rPr>
              <a:t>Integratieruntimes kunnen worden gemaakt in de Azure Data Factory-gebruikersinterface via de portal of via code.</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SOORTEN IRs</a:t>
            </a:r>
          </a:p>
          <a:p>
            <a:pPr algn="l"/>
            <a:r>
              <a:rPr lang="nl-NL" b="0" i="0" dirty="0">
                <a:solidFill>
                  <a:srgbClr val="D9D6D1"/>
                </a:solidFill>
                <a:effectLst/>
                <a:latin typeface="Segoe UI" panose="020B0502040204020203" pitchFamily="34" charset="0"/>
              </a:rPr>
              <a:t>Data Factory biedt drie typen Integration Runtime (IR) en je dient het type te kiezen dat het beste past bij de dataintegratiemogelijkheden en netwerkomgevingsbehoeften. Deze drie typen zijn:</a:t>
            </a: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Azure Integration Runtime</a:t>
            </a:r>
          </a:p>
          <a:p>
            <a:pPr algn="l"/>
            <a:r>
              <a:rPr lang="nl-NL" b="0" i="0" dirty="0">
                <a:solidFill>
                  <a:srgbClr val="D9D6D1"/>
                </a:solidFill>
                <a:effectLst/>
                <a:latin typeface="Segoe UI" panose="020B0502040204020203" pitchFamily="34" charset="0"/>
              </a:rPr>
              <a:t>Een Azure Integration Runtime kan:</a:t>
            </a:r>
          </a:p>
          <a:p>
            <a:pPr algn="l"/>
            <a:endParaRPr lang="nl-NL" b="0" i="0" dirty="0">
              <a:solidFill>
                <a:srgbClr val="D9D6D1"/>
              </a:solidFill>
              <a:effectLst/>
              <a:latin typeface="Segoe UI" panose="020B0502040204020203" pitchFamily="34" charset="0"/>
            </a:endParaRPr>
          </a:p>
          <a:p>
            <a:pPr algn="l">
              <a:buFont typeface="Arial" panose="020B0604020202020204" pitchFamily="34" charset="0"/>
              <a:buNone/>
            </a:pPr>
            <a:r>
              <a:rPr lang="nl-NL" b="0" i="0" dirty="0">
                <a:solidFill>
                  <a:srgbClr val="D9D6D1"/>
                </a:solidFill>
                <a:effectLst/>
                <a:latin typeface="Segoe UI" panose="020B0502040204020203" pitchFamily="34" charset="0"/>
              </a:rPr>
              <a:t>-datastromen uitvoeren in Azure</a:t>
            </a:r>
          </a:p>
          <a:p>
            <a:pPr algn="l">
              <a:buFont typeface="Arial" panose="020B0604020202020204" pitchFamily="34" charset="0"/>
              <a:buNone/>
            </a:pPr>
            <a:r>
              <a:rPr lang="nl-NL" b="0" i="0" dirty="0">
                <a:solidFill>
                  <a:srgbClr val="D9D6D1"/>
                </a:solidFill>
                <a:effectLst/>
                <a:latin typeface="Segoe UI" panose="020B0502040204020203" pitchFamily="34" charset="0"/>
              </a:rPr>
              <a:t>-Kopieeractiviteit uitvoeren tussen dataopslag in de cloud</a:t>
            </a:r>
          </a:p>
          <a:p>
            <a:pPr algn="l">
              <a:buFont typeface="Arial" panose="020B0604020202020204" pitchFamily="34" charset="0"/>
              <a:buNone/>
            </a:pPr>
            <a:r>
              <a:rPr lang="nl-NL" b="0" i="0" dirty="0">
                <a:solidFill>
                  <a:srgbClr val="D9D6D1"/>
                </a:solidFill>
                <a:effectLst/>
                <a:latin typeface="Segoe UI" panose="020B0502040204020203" pitchFamily="34" charset="0"/>
              </a:rPr>
              <a:t>-Verzend de volgende transformatieactiviteiten in een openbaar netwerk: Databricks Notebook/Jar/Python-activiteit, HDInsight Hive-activiteit, HDInsight Pig-activiteit, HDInsight MapReduce-activiteit, HDInsight Spark-activiteit, HDInsight Streaming-activiteit, ML Studio (klassiek) Batch Execution-activiteit, ML Studio (klassiek) Resourceactiviteiten bijwerken, opgeslagen procedureactiviteit, Data Lake Analytics U-SQL-activiteit, aangepaste .NET-activiteit, webactiviteit, opzoekactiviteit en activiteit Metadata op halen.</a:t>
            </a: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Self-hosted Integration Runtime</a:t>
            </a:r>
          </a:p>
          <a:p>
            <a:pPr algn="l"/>
            <a:r>
              <a:rPr lang="nl-NL" b="0" i="0" dirty="0">
                <a:solidFill>
                  <a:srgbClr val="D9D6D1"/>
                </a:solidFill>
                <a:effectLst/>
                <a:latin typeface="Segoe UI" panose="020B0502040204020203" pitchFamily="34" charset="0"/>
              </a:rPr>
              <a:t>Een Self-hosted IR is geschikt voor:</a:t>
            </a:r>
          </a:p>
          <a:p>
            <a:pPr algn="l"/>
            <a:endParaRPr lang="nl-NL" b="0" i="0" dirty="0">
              <a:solidFill>
                <a:srgbClr val="D9D6D1"/>
              </a:solidFill>
              <a:effectLst/>
              <a:latin typeface="Segoe UI" panose="020B0502040204020203" pitchFamily="34" charset="0"/>
            </a:endParaRPr>
          </a:p>
          <a:p>
            <a:pPr algn="l">
              <a:buFont typeface="Arial" panose="020B0604020202020204" pitchFamily="34" charset="0"/>
              <a:buNone/>
            </a:pPr>
            <a:r>
              <a:rPr lang="nl-NL" b="0" i="0" dirty="0">
                <a:solidFill>
                  <a:srgbClr val="D9D6D1"/>
                </a:solidFill>
                <a:effectLst/>
                <a:latin typeface="Segoe UI" panose="020B0502040204020203" pitchFamily="34" charset="0"/>
              </a:rPr>
              <a:t>- Het uitvoeren van kopieeractiviteit tussen een dataarchief in de cloud en een dataarchief in een privénetwerk.</a:t>
            </a:r>
          </a:p>
          <a:p>
            <a:pPr algn="l">
              <a:buFont typeface="Arial" panose="020B0604020202020204" pitchFamily="34" charset="0"/>
              <a:buNone/>
            </a:pPr>
            <a:r>
              <a:rPr lang="nl-NL" b="0" i="0" dirty="0">
                <a:solidFill>
                  <a:srgbClr val="D9D6D1"/>
                </a:solidFill>
                <a:effectLst/>
                <a:latin typeface="Segoe UI" panose="020B0502040204020203" pitchFamily="34" charset="0"/>
              </a:rPr>
              <a:t>- De volgende transformatieactiviteiten verzenden naar computeresources in on-premises of Azure Virtual Network: HDInsight Hive-activiteit (BYOC-Bring Your Own Cluster), HDInsight Pig-activiteit (BYOC), HDInsight MapReduce-activiteit (BYOC), HDInsight Spark-activiteit (BYOC), HDInsight Streaming-activiteit (BYOC), ML Studio (klassiek) Batch Execution-activiteit, ML Studio (klassiek) Resourceactiviteiten bijwerken, opgeslagen procedureactiviteit, Data Lake Analytics U-SQL-activiteit, aangepaste activiteit (wordt uitgevoerd op Azure Batch), opzoekactiviteit en activiteit Metadata downloaden.</a:t>
            </a: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D9D6D1"/>
                </a:solidFill>
                <a:effectLst/>
                <a:latin typeface="Segoe UI" panose="020B0502040204020203" pitchFamily="34" charset="0"/>
              </a:rPr>
              <a:t>Linked Self-hosted Integration Runtime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i="0" dirty="0">
                <a:solidFill>
                  <a:srgbClr val="D9D6D1"/>
                </a:solidFill>
                <a:effectLst/>
                <a:latin typeface="Segoe UI" panose="020B0502040204020203" pitchFamily="34" charset="0"/>
              </a:rPr>
              <a:t>Een linked Self-hosted IR, verbind een bestaande Self-hosted IR uit een ADF met een andere ADF.</a:t>
            </a: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Azure-SSIS Integration Runtime</a:t>
            </a:r>
          </a:p>
          <a:p>
            <a:pPr algn="l"/>
            <a:r>
              <a:rPr lang="nl-NL" b="0" i="0" dirty="0">
                <a:solidFill>
                  <a:srgbClr val="D9D6D1"/>
                </a:solidFill>
                <a:effectLst/>
                <a:latin typeface="Segoe UI" panose="020B0502040204020203" pitchFamily="34" charset="0"/>
              </a:rPr>
              <a:t>Als je de bestaande SSIS-werkbelasting wilt opheffen of verplaatsen, kunt je een Azure-SSIS IR maken voor het uitvoeren van systeemeigen SSIS-pakketten.</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algn="l"/>
            <a:r>
              <a:rPr lang="nl-NL" b="1" dirty="0"/>
              <a:t>INTEGRATION RUNTIME </a:t>
            </a:r>
            <a:r>
              <a:rPr lang="nl-NL" b="1" i="0" dirty="0">
                <a:solidFill>
                  <a:srgbClr val="D9D6D1"/>
                </a:solidFill>
                <a:effectLst/>
                <a:latin typeface="Segoe UI" panose="020B0502040204020203" pitchFamily="34" charset="0"/>
              </a:rPr>
              <a:t> LOCATIE</a:t>
            </a:r>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Wanneer je een Data Factory maakt, moet je de locatie voor de Data Factory opgeven. De metadata voor de Data Factory worden hier opgeslagen en het activeren van de pijplijn wordt hier gestart. Metadata worden alleen opgeslagen in de regio naar keuze en worden niet opgeslagen in andere regio’s.</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Ondertussen heeft een Azure Data-pijplijn toegang tot dataopslag en computeservices in andere Azure-regio's om data tussen dataopslag te verplaatsen of data te verwerken met behulp van computeservices. Dit gedrag wordt gerealiseerd via de</a:t>
            </a:r>
            <a:r>
              <a:rPr lang="nl-NL" b="0" i="0" dirty="0">
                <a:solidFill>
                  <a:schemeClr val="tx1"/>
                </a:solidFill>
                <a:effectLst/>
                <a:latin typeface="Segoe UI" panose="020B0502040204020203" pitchFamily="34" charset="0"/>
              </a:rPr>
              <a:t> </a:t>
            </a:r>
            <a:r>
              <a:rPr lang="nl-NL" b="1" i="0" u="none" strike="noStrike" dirty="0">
                <a:solidFill>
                  <a:schemeClr val="tx1"/>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IR die algemeen beschikbaar</a:t>
            </a:r>
            <a:r>
              <a:rPr lang="nl-NL" b="1" i="0" dirty="0">
                <a:solidFill>
                  <a:schemeClr val="tx1"/>
                </a:solidFill>
                <a:effectLst/>
                <a:latin typeface="Segoe UI" panose="020B0502040204020203" pitchFamily="34" charset="0"/>
              </a:rPr>
              <a:t> </a:t>
            </a:r>
            <a:r>
              <a:rPr lang="nl-NL" b="0" i="0" dirty="0">
                <a:solidFill>
                  <a:srgbClr val="D9D6D1"/>
                </a:solidFill>
                <a:effectLst/>
                <a:latin typeface="Segoe UI" panose="020B0502040204020203" pitchFamily="34" charset="0"/>
              </a:rPr>
              <a:t>is om de datanaleving, efficiëntie en verminderde kosten voor uitgaand netwerkverkeer te realiseren.</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De locatie van de IR definieert de locatie van de back-end computekracht en in wezen de locatie waar de verplaatsing van data, het verzenden van activiteit en de uitvoering van het SSIS-pakket worden uitgevoerd. De IR-locatie kan verschillen van de locatie van de Data Factory waar deze bij hoort.</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nl-NL" b="0" dirty="0">
              <a:solidFill>
                <a:srgbClr val="D4D4D4"/>
              </a:solidFill>
              <a:effectLst/>
              <a:latin typeface="Consolas" panose="020B0609020204030204" pitchFamily="49" charset="0"/>
            </a:endParaRPr>
          </a:p>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17</a:t>
            </a:fld>
            <a:endParaRPr lang="nl-NL"/>
          </a:p>
        </p:txBody>
      </p:sp>
    </p:spTree>
    <p:extLst>
      <p:ext uri="{BB962C8B-B14F-4D97-AF65-F5344CB8AC3E}">
        <p14:creationId xmlns:p14="http://schemas.microsoft.com/office/powerpoint/2010/main" val="3250199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INTEGRATION RUNTIME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Portal.azure.com / adf.azure.com</a:t>
            </a:r>
          </a:p>
          <a:p>
            <a:pPr algn="l"/>
            <a:endParaRPr lang="nl-NL" b="1" i="0" dirty="0">
              <a:solidFill>
                <a:srgbClr val="D9D6D1"/>
              </a:solidFill>
              <a:effectLst/>
              <a:latin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b="0" dirty="0">
                <a:solidFill>
                  <a:srgbClr val="D4D4D4"/>
                </a:solidFill>
                <a:effectLst/>
                <a:latin typeface="Consolas" panose="020B0609020204030204" pitchFamily="49" charset="0"/>
              </a:rPr>
              <a:t>Vraag: Waar moet je op letten bij een IR?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Stel, ik werk in een ander team, Dit team heeft een eigen ADF voor zijn/ haar data doeleinde. Het team heeft een bron nodig van on-premise die al </a:t>
            </a:r>
            <a:r>
              <a:rPr lang="nl-NL" b="1" dirty="0">
                <a:solidFill>
                  <a:srgbClr val="569CD6"/>
                </a:solidFill>
                <a:effectLst/>
                <a:latin typeface="Consolas" panose="020B0609020204030204" pitchFamily="49" charset="0"/>
              </a:rPr>
              <a:t>eerder</a:t>
            </a:r>
            <a:r>
              <a:rPr lang="nl-NL" b="0" dirty="0">
                <a:solidFill>
                  <a:srgbClr val="D4D4D4"/>
                </a:solidFill>
                <a:effectLst/>
                <a:latin typeface="Consolas" panose="020B0609020204030204" pitchFamily="49" charset="0"/>
              </a:rPr>
              <a:t> is ontsloten, welke soort IR heb ik nodig?</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18</a:t>
            </a:fld>
            <a:endParaRPr lang="nl-NL"/>
          </a:p>
        </p:txBody>
      </p:sp>
    </p:spTree>
    <p:extLst>
      <p:ext uri="{BB962C8B-B14F-4D97-AF65-F5344CB8AC3E}">
        <p14:creationId xmlns:p14="http://schemas.microsoft.com/office/powerpoint/2010/main" val="2903766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RECAP</a:t>
            </a:r>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data orchestratie?</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4 onderdelen waren 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Noem minstens 2 uitdagingen waar je tegen aan kan lopen?</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de ADF?</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Noem minstens 2 componenten van de ADF?</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 component hebben we als laatste voor de lunch behandelt?</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soorten IR’s waren er?</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19</a:t>
            </a:fld>
            <a:endParaRPr lang="nl-NL"/>
          </a:p>
        </p:txBody>
      </p:sp>
    </p:spTree>
    <p:extLst>
      <p:ext uri="{BB962C8B-B14F-4D97-AF65-F5344CB8AC3E}">
        <p14:creationId xmlns:p14="http://schemas.microsoft.com/office/powerpoint/2010/main" val="1882755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Lab2, Integration Runtimes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Integration Runtime (IR) moet aanmaken, configuren en installeren binnen ADF en Azure.</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Lab2 volgen. Deze stap voor stap uitvoeren om jullie eerste IR’s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inrichten van de IR?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20</a:t>
            </a:fld>
            <a:endParaRPr lang="nl-NL"/>
          </a:p>
        </p:txBody>
      </p:sp>
    </p:spTree>
    <p:extLst>
      <p:ext uri="{BB962C8B-B14F-4D97-AF65-F5344CB8AC3E}">
        <p14:creationId xmlns:p14="http://schemas.microsoft.com/office/powerpoint/2010/main" val="3708154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21</a:t>
            </a:fld>
            <a:endParaRPr lang="nl-NL"/>
          </a:p>
        </p:txBody>
      </p:sp>
    </p:spTree>
    <p:extLst>
      <p:ext uri="{BB962C8B-B14F-4D97-AF65-F5344CB8AC3E}">
        <p14:creationId xmlns:p14="http://schemas.microsoft.com/office/powerpoint/2010/main" val="2632372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LINKED SERVICE?</a:t>
            </a:r>
            <a:endParaRPr lang="nl-NL" b="0" i="0" dirty="0">
              <a:solidFill>
                <a:srgbClr val="D9D6D1"/>
              </a:solidFill>
              <a:effectLst/>
              <a:latin typeface="Segoe UI" panose="020B0502040204020203" pitchFamily="34" charset="0"/>
            </a:endParaRPr>
          </a:p>
          <a:p>
            <a:pPr algn="l"/>
            <a:r>
              <a:rPr lang="nl-NL" dirty="0"/>
              <a:t>Voordat een dataset maakt kan worden, moet er een linked service maakt worden om een datastore aan de Data Factory te koppelen. linked services lijken veel op verbindingsreeksen, die de verbindingsdata definiëren die Data Factory nodig heeft om verbinding te maken met externe bronnen. Er zijn meer dan 100 connectoren die kunnen worden gebruikt om een ​​linked service te definiëren. Een linked service in Data Factory kan worden gedefinieerd met behulp van een activity in de portal, of je kunt ze onafhankelijk maken om naar een databronnen of computeresources te verwijzen. </a:t>
            </a:r>
          </a:p>
          <a:p>
            <a:pPr algn="l"/>
            <a:endParaRPr lang="nl-NL" dirty="0"/>
          </a:p>
          <a:p>
            <a:pPr algn="l"/>
            <a:r>
              <a:rPr lang="nl-NL" b="0" i="0" dirty="0">
                <a:solidFill>
                  <a:srgbClr val="D9D6D1"/>
                </a:solidFill>
                <a:effectLst/>
                <a:latin typeface="Segoe UI" panose="020B0502040204020203" pitchFamily="34" charset="0"/>
              </a:rPr>
              <a:t>Hier is een voorbeeldscenario. Als je data wilt kopiëren van Blob Storage naar SQL Database, je maakt twee </a:t>
            </a:r>
            <a:r>
              <a:rPr lang="nl-NL" dirty="0"/>
              <a:t>linked</a:t>
            </a:r>
            <a:r>
              <a:rPr lang="nl-NL" b="0" i="0" dirty="0">
                <a:solidFill>
                  <a:srgbClr val="D9D6D1"/>
                </a:solidFill>
                <a:effectLst/>
                <a:latin typeface="Segoe UI" panose="020B0502040204020203" pitchFamily="34" charset="0"/>
              </a:rPr>
              <a:t> services: Azure Storage en Azure SQL Database. Je maakt vervolgens twee datasets: Een Azure Blob-dataset (die verwijst naar de </a:t>
            </a:r>
            <a:r>
              <a:rPr lang="nl-NL" dirty="0"/>
              <a:t>linked</a:t>
            </a:r>
            <a:r>
              <a:rPr lang="nl-NL" b="0" i="0" dirty="0">
                <a:solidFill>
                  <a:srgbClr val="D9D6D1"/>
                </a:solidFill>
                <a:effectLst/>
                <a:latin typeface="Segoe UI" panose="020B0502040204020203" pitchFamily="34" charset="0"/>
              </a:rPr>
              <a:t> Azure Storage-service) en de Azure SQL Table-dataset (die verwijst naar de Azure SQL Database </a:t>
            </a:r>
            <a:r>
              <a:rPr lang="nl-NL" dirty="0"/>
              <a:t>linked</a:t>
            </a:r>
            <a:r>
              <a:rPr lang="nl-NL" b="0" i="0" dirty="0">
                <a:solidFill>
                  <a:srgbClr val="D9D6D1"/>
                </a:solidFill>
                <a:effectLst/>
                <a:latin typeface="Segoe UI" panose="020B0502040204020203" pitchFamily="34" charset="0"/>
              </a:rPr>
              <a:t> service). De Azure Storage en Azure SQL Database bevatten verbindingsreeksen die de service tijdens runtime gebruikt om verbinding te maken met jouw Azure Storage en Azure SQL Database. De Azure Blob-dataset geeft de blobcontainer en blobmap op die de invoer-blobs in uw Blob-opslag bevat. De Azure SQL Table-dataset geeft de SQL tabel in je SQL Database waarin de data moeten worden gekopieerd.</a:t>
            </a:r>
          </a:p>
          <a:p>
            <a:pPr algn="l"/>
            <a:endParaRPr lang="nl-NL" b="0"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22</a:t>
            </a:fld>
            <a:endParaRPr lang="nl-NL"/>
          </a:p>
        </p:txBody>
      </p:sp>
    </p:spTree>
    <p:extLst>
      <p:ext uri="{BB962C8B-B14F-4D97-AF65-F5344CB8AC3E}">
        <p14:creationId xmlns:p14="http://schemas.microsoft.com/office/powerpoint/2010/main" val="1947575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LINKED SERVICE CONNECTORS</a:t>
            </a:r>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Portal.azure.com / adf.azure.com</a:t>
            </a:r>
          </a:p>
          <a:p>
            <a:pPr algn="l"/>
            <a:endParaRPr lang="nl-NL" b="1"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Weet iemand welke een mogelijke connector van een Linked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Welke connectoren verwacht jij te gaan gebruiken in de praktijk?</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23</a:t>
            </a:fld>
            <a:endParaRPr lang="nl-NL"/>
          </a:p>
        </p:txBody>
      </p:sp>
    </p:spTree>
    <p:extLst>
      <p:ext uri="{BB962C8B-B14F-4D97-AF65-F5344CB8AC3E}">
        <p14:creationId xmlns:p14="http://schemas.microsoft.com/office/powerpoint/2010/main" val="30207523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0" i="1" dirty="0">
                <a:solidFill>
                  <a:srgbClr val="569CD6"/>
                </a:solidFill>
                <a:effectLst/>
                <a:latin typeface="Consolas" panose="020B0609020204030204" pitchFamily="49" charset="0"/>
              </a:rPr>
              <a:t>Lab3, Linked Services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Linked Service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Lab3 volgen. Deze stap voor stap uitvoeren om jullie eerste Linked Services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aanmaken van de Linked Services?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24</a:t>
            </a:fld>
            <a:endParaRPr lang="nl-NL"/>
          </a:p>
        </p:txBody>
      </p:sp>
    </p:spTree>
    <p:extLst>
      <p:ext uri="{BB962C8B-B14F-4D97-AF65-F5344CB8AC3E}">
        <p14:creationId xmlns:p14="http://schemas.microsoft.com/office/powerpoint/2010/main" val="2107885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i="0" dirty="0">
                <a:solidFill>
                  <a:srgbClr val="DBD8D3"/>
                </a:solidFill>
                <a:effectLst/>
                <a:latin typeface="arial" panose="020B0604020202020204" pitchFamily="34" charset="0"/>
              </a:rPr>
              <a:t>WAT IS DATA ORCHESTRATIE? </a:t>
            </a:r>
          </a:p>
          <a:p>
            <a:endParaRPr lang="nl-NL" b="1" i="0" dirty="0">
              <a:solidFill>
                <a:srgbClr val="DBD8D3"/>
              </a:solidFill>
              <a:effectLst/>
              <a:latin typeface="arial" panose="020B0604020202020204" pitchFamily="34" charset="0"/>
            </a:endParaRPr>
          </a:p>
          <a:p>
            <a:r>
              <a:rPr lang="nl-NL" dirty="0"/>
              <a:t>Denk aan een orkest; het belangrijkste lid van het orkest is de dirigent. De dirigent bespeelt de instrumenten niet, maar leidt de symfonieleden gewoon door het hele muziekstuk dat ze uitvoeren. De muzikanten gebruiken hun eigen vaardigheden om geluiden te produceren in verschillende stadia van de symfonie, dus het kan zijn dat ze alleen bepaalde delen van de muziek hoeven te leren. De dirigent orkestreert het hele muziekstuk en is daardoor op de hoogte van de hele partituur die wordt uitgevoerd. Ze zullen ook specifieke armbewegingen gebruiken die de muzikanten instructies geven hoe een muziekstuk gespeeld moet worden.</a:t>
            </a:r>
            <a:endParaRPr lang="nl-NL" b="1" i="0" dirty="0">
              <a:solidFill>
                <a:srgbClr val="DBD8D3"/>
              </a:solidFill>
              <a:effectLst/>
              <a:latin typeface="arial" panose="020B0604020202020204" pitchFamily="34" charset="0"/>
            </a:endParaRPr>
          </a:p>
          <a:p>
            <a:endParaRPr lang="nl-NL" b="1" i="0" dirty="0">
              <a:solidFill>
                <a:srgbClr val="DBD8D3"/>
              </a:solidFill>
              <a:effectLst/>
              <a:latin typeface="arial" panose="020B0604020202020204" pitchFamily="34" charset="0"/>
            </a:endParaRPr>
          </a:p>
          <a:p>
            <a:r>
              <a:rPr lang="nl-NL" b="0" i="0" dirty="0">
                <a:solidFill>
                  <a:srgbClr val="DBD8D3"/>
                </a:solidFill>
                <a:effectLst/>
                <a:latin typeface="arial" panose="020B0604020202020204" pitchFamily="34" charset="0"/>
              </a:rPr>
              <a:t>Data orchestratie automatiseert processen die verband houden met het beheren van data, zoals het samenbrengen van data uit meerdere bronnen, het combineren en voorbereiden voor dataanalyse. Het kan ook taken omvatten zoals het inrichten van resources en monitoring.</a:t>
            </a:r>
          </a:p>
          <a:p>
            <a:endParaRPr lang="nl-NL" b="0" i="0" dirty="0">
              <a:solidFill>
                <a:srgbClr val="DBD8D3"/>
              </a:solidFill>
              <a:effectLst/>
              <a:latin typeface="arial" panose="020B0604020202020204" pitchFamily="34" charset="0"/>
            </a:endParaRPr>
          </a:p>
          <a:p>
            <a:r>
              <a:rPr lang="nl-NL" b="0" i="0" dirty="0">
                <a:solidFill>
                  <a:srgbClr val="DBD8D3"/>
                </a:solidFill>
                <a:effectLst/>
                <a:latin typeface="arial" panose="020B0604020202020204" pitchFamily="34" charset="0"/>
              </a:rPr>
              <a:t>Data orchestratie </a:t>
            </a:r>
            <a:r>
              <a:rPr lang="nl-NL" dirty="0"/>
              <a:t>is een relatief nieuwe discipline binnen de IT, vooral omdat </a:t>
            </a:r>
            <a:r>
              <a:rPr lang="nl-NL" b="0" i="0" dirty="0">
                <a:solidFill>
                  <a:srgbClr val="DBD8D3"/>
                </a:solidFill>
                <a:effectLst/>
                <a:latin typeface="arial" panose="020B0604020202020204" pitchFamily="34" charset="0"/>
              </a:rPr>
              <a:t>Data orchestratie</a:t>
            </a:r>
            <a:r>
              <a:rPr lang="nl-NL" dirty="0"/>
              <a:t> verweven raakt met cloudcomputing en -opslag. Het concept van het beheren van data op een manier die de juiste data voor het juiste doel samenbrengt, is al tientallen jaren een onderwerp van systeem-,databeheer, zij het op manieren die niet zo effectief zijn als aanvankelijk werd gedacht. </a:t>
            </a:r>
          </a:p>
          <a:p>
            <a:endParaRPr lang="nl-NL" dirty="0"/>
          </a:p>
          <a:p>
            <a:r>
              <a:rPr lang="nl-NL" dirty="0"/>
              <a:t>De kern van een </a:t>
            </a:r>
            <a:r>
              <a:rPr lang="nl-NL" b="0" i="0" dirty="0">
                <a:solidFill>
                  <a:srgbClr val="DBD8D3"/>
                </a:solidFill>
                <a:effectLst/>
                <a:latin typeface="arial" panose="020B0604020202020204" pitchFamily="34" charset="0"/>
              </a:rPr>
              <a:t>Data orchestratie </a:t>
            </a:r>
            <a:r>
              <a:rPr lang="nl-NL" dirty="0"/>
              <a:t>-infrastructuur is het ontwerpen van datapipelines en workflows om data van de ene naar de andere locatie te verplaatsen, terwijl het combineren, verifiëren en opslaan van die data wordt gecoördineerd om ze bruikbaar te maken. In de begindagen van systeem-, databeheer gebruikten engineers en programmeurs een tool genaamd "cron", een hulpprogramma in Linux-systemen waarmee ze taken konden plannen, zoals het overbrengen van data van verschillende locaties.</a:t>
            </a:r>
          </a:p>
          <a:p>
            <a:br>
              <a:rPr lang="nl-NL" dirty="0"/>
            </a:br>
            <a:r>
              <a:rPr lang="nl-NL" dirty="0"/>
              <a:t>Het is duidelijk dat naarmate de systeemcomplexiteit en de databehoeften evolueerden en groeide, het bouwen van complexe cron-taken steeds meer betrokken raakte, bijna een discipline op zich. Deze vroegste vormen van handmatige data orchestratie werden geplaagd door problemen zoals: </a:t>
            </a:r>
          </a:p>
          <a:p>
            <a:endParaRPr lang="nl-NL" dirty="0"/>
          </a:p>
          <a:p>
            <a:pPr marL="171450" indent="-171450">
              <a:buFontTx/>
              <a:buChar char="-"/>
            </a:pPr>
            <a:r>
              <a:rPr lang="nl-NL" dirty="0"/>
              <a:t>Afhankelijkheden tussen verschillende taken moesten handmatig worden afgehandeld, wat tijdrovende en foutgevoelige beoordelingen met zich meebracht. </a:t>
            </a:r>
          </a:p>
          <a:p>
            <a:pPr marL="171450" indent="-171450">
              <a:buFontTx/>
              <a:buChar char="-"/>
            </a:pPr>
            <a:r>
              <a:rPr lang="nl-NL" dirty="0"/>
              <a:t>Het beoordelen van de prestaties omvatte langdurige evaluaties van auditlogboeken die handmatig waren gemaakt van handgecodeerde hulpprogramma’s. </a:t>
            </a:r>
          </a:p>
          <a:p>
            <a:pPr marL="171450" indent="-171450">
              <a:buFontTx/>
              <a:buChar char="-"/>
            </a:pPr>
            <a:r>
              <a:rPr lang="nl-NL" dirty="0"/>
              <a:t>Fouten waren vaak fataal en het personeel moest deze fouten handmatig herstellen om ze weer aan het werk te krijgen.</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DBD8D3"/>
                </a:solidFill>
                <a:effectLst/>
                <a:latin typeface="arial" panose="020B0604020202020204" pitchFamily="34" charset="0"/>
              </a:rPr>
              <a:t>WAARVOOR  WORDT DATA ORCHESTRATIE GEBRUIKT? </a:t>
            </a:r>
            <a:endParaRPr lang="nl-NL" dirty="0"/>
          </a:p>
          <a:p>
            <a:r>
              <a:rPr lang="nl-NL" dirty="0"/>
              <a:t>Moderne data orchestratie is geëvolueerd van handmatige orchestratie-inspanningen met de nadruk op automatisering, conceptualisering en analyse om optimalisatie te ondersteunen. </a:t>
            </a:r>
          </a:p>
          <a:p>
            <a:r>
              <a:rPr lang="nl-NL" dirty="0"/>
              <a:t>In feite werd de term 'data-orchestratie' pas in 2017 een begrip. Naarmate orchestratie steeds meer een rol ging spelen, werd het duidelijk dat oudere methoden een van de belangrijkste beperkingen voor optimaal datagebruik niet aanpakten: datasilo’s. </a:t>
            </a:r>
          </a:p>
          <a:p>
            <a:endParaRPr lang="nl-NL" dirty="0"/>
          </a:p>
          <a:p>
            <a:r>
              <a:rPr lang="nl-NL" dirty="0"/>
              <a:t>Datasilo's zijn geen letterlijke silo's, maar een conceptuele beschrijving van het fenomeen waarbij data vast komen te zitten op één locatie, organisatie of applicatie zonder een gemakkelijke of duidelijke manier om toegang te krijgen en te gebruiken. Orkestratie is in veel opzichten de gewoonte om silo's af te bcompute door die data toegankelijk te maken. Daarna is het de taak van moderne orchestratie geworden om het doorbcompute van silo's te vergemakkelijken en data in de hele organisatie toegankelijker en bruikbaarder te maken.</a:t>
            </a:r>
          </a:p>
          <a:p>
            <a:endParaRPr lang="nl-NL" dirty="0"/>
          </a:p>
          <a:p>
            <a:r>
              <a:rPr lang="nl-NL" dirty="0"/>
              <a:t>Om dit te doen, omvat moderne data-orchestratie het definiëren van de basistaak of -taken binnen een datasysteem en het uitvoeren van een zogenaamde </a:t>
            </a:r>
            <a:r>
              <a:rPr lang="nl-NL" b="0" i="0" dirty="0">
                <a:solidFill>
                  <a:srgbClr val="E8E6E3"/>
                </a:solidFill>
                <a:effectLst/>
                <a:latin typeface="acumin-pro"/>
              </a:rPr>
              <a:t>direct acyclic graph </a:t>
            </a:r>
            <a:r>
              <a:rPr lang="nl-NL" dirty="0"/>
              <a:t>(DAG) die alle relevante taken en hun relatie tot elkaar illustreert. Automatisering door middel van code kan de structuur van deze taken definiëren in termen van lineaire "If-Then-Else"-workflows, door de tijd geactiveerde gebeurtenissen, voorwaardelijke taakuitvoering of zelfs door de tijd tussen de ene taak en de andere te meten.</a:t>
            </a:r>
          </a:p>
        </p:txBody>
      </p:sp>
      <p:sp>
        <p:nvSpPr>
          <p:cNvPr id="4" name="Slide Number Placeholder 3"/>
          <p:cNvSpPr>
            <a:spLocks noGrp="1"/>
          </p:cNvSpPr>
          <p:nvPr>
            <p:ph type="sldNum" sz="quarter" idx="5"/>
          </p:nvPr>
        </p:nvSpPr>
        <p:spPr/>
        <p:txBody>
          <a:bodyPr/>
          <a:lstStyle/>
          <a:p>
            <a:fld id="{81639104-CD37-486E-9C7A-5184428EE9F5}" type="slidenum">
              <a:rPr lang="nl-NL" smtClean="0"/>
              <a:t>7</a:t>
            </a:fld>
            <a:endParaRPr lang="nl-NL"/>
          </a:p>
        </p:txBody>
      </p:sp>
    </p:spTree>
    <p:extLst>
      <p:ext uri="{BB962C8B-B14F-4D97-AF65-F5344CB8AC3E}">
        <p14:creationId xmlns:p14="http://schemas.microsoft.com/office/powerpoint/2010/main" val="13098670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25</a:t>
            </a:fld>
            <a:endParaRPr lang="nl-NL"/>
          </a:p>
        </p:txBody>
      </p:sp>
    </p:spTree>
    <p:extLst>
      <p:ext uri="{BB962C8B-B14F-4D97-AF65-F5344CB8AC3E}">
        <p14:creationId xmlns:p14="http://schemas.microsoft.com/office/powerpoint/2010/main" val="2828550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DATASET?</a:t>
            </a:r>
          </a:p>
          <a:p>
            <a:pPr algn="l"/>
            <a:r>
              <a:rPr lang="nl-NL" dirty="0"/>
              <a:t>Een dataset is een benoemde weergave van data die eenvoudig verwijst naar of verwijst naar de data die u in uw activiteiten wilt gebruiken als invoer en uitvoer. datasets identificeren data binnen verschillende databronnen, zoals tabellen, bestanden, mappen en documenten. Een Azure Blob-dataset geeft bijvoorbeeld de blob-container en -map in Blob-opslag op waaruit de activiteit de data moet lezen.</a:t>
            </a:r>
          </a:p>
          <a:p>
            <a:pPr algn="l"/>
            <a:endParaRPr lang="nl-NL" b="1"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DATASET STRUCTUUR</a:t>
            </a:r>
          </a:p>
          <a:p>
            <a:pPr algn="l"/>
            <a:r>
              <a:rPr lang="nl-NL" dirty="0"/>
              <a:t>Het structuurgedeelte is optioneel. Het definieert het schema van de dataset door een verzameling namen en datatypes van kolommen te bevatten. U gebruikt de sectie structuur om type-informatie te verstrekken die wordt gebruikt om typen en kaartkolommen van de bron naar de bestemming te converteren. In het volgende voorbeeld heeft de dataset drie kolommen: slicetimestamp, projectnaam en paginaweergaven. Ze zijn respectievelijk van het type String en Decimaal.</a:t>
            </a:r>
          </a:p>
          <a:p>
            <a:pPr algn="l"/>
            <a:endParaRPr lang="nl-NL" dirty="0"/>
          </a:p>
          <a:p>
            <a:pPr algn="l"/>
            <a:r>
              <a:rPr lang="nl-NL" dirty="0"/>
              <a:t>Gebruik het structuurgedeelte alleen als de kolommen van de source en de kolommen van de target niet overeenkomen. Dit zorgt ervoor dat je hierzelf een mapping op kan maken.</a:t>
            </a:r>
          </a:p>
          <a:p>
            <a:pPr algn="l"/>
            <a:endParaRPr lang="nl-NL" dirty="0"/>
          </a:p>
          <a:p>
            <a:pPr algn="l"/>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26</a:t>
            </a:fld>
            <a:endParaRPr lang="nl-NL"/>
          </a:p>
        </p:txBody>
      </p:sp>
    </p:spTree>
    <p:extLst>
      <p:ext uri="{BB962C8B-B14F-4D97-AF65-F5344CB8AC3E}">
        <p14:creationId xmlns:p14="http://schemas.microsoft.com/office/powerpoint/2010/main" val="2037773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Datasets</a:t>
            </a:r>
          </a:p>
          <a:p>
            <a:pPr algn="l"/>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Weet iemand een voorbeeld van een mogelijke Dataset?</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27</a:t>
            </a:fld>
            <a:endParaRPr lang="nl-NL"/>
          </a:p>
        </p:txBody>
      </p:sp>
    </p:spTree>
    <p:extLst>
      <p:ext uri="{BB962C8B-B14F-4D97-AF65-F5344CB8AC3E}">
        <p14:creationId xmlns:p14="http://schemas.microsoft.com/office/powerpoint/2010/main" val="19260219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Lab4, Datasets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Dataset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Lab4 volgen. Deze stap voor stap uitvoeren om jullie eerste Datasets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aanmaken van de Dataset?</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28</a:t>
            </a:fld>
            <a:endParaRPr lang="nl-NL"/>
          </a:p>
        </p:txBody>
      </p:sp>
    </p:spTree>
    <p:extLst>
      <p:ext uri="{BB962C8B-B14F-4D97-AF65-F5344CB8AC3E}">
        <p14:creationId xmlns:p14="http://schemas.microsoft.com/office/powerpoint/2010/main" val="20185673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29</a:t>
            </a:fld>
            <a:endParaRPr lang="nl-NL"/>
          </a:p>
        </p:txBody>
      </p:sp>
    </p:spTree>
    <p:extLst>
      <p:ext uri="{BB962C8B-B14F-4D97-AF65-F5344CB8AC3E}">
        <p14:creationId xmlns:p14="http://schemas.microsoft.com/office/powerpoint/2010/main" val="2516676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PIPELINE?</a:t>
            </a:r>
          </a:p>
          <a:p>
            <a:pPr algn="l"/>
            <a:r>
              <a:rPr lang="nl-NL" b="0" i="0" dirty="0">
                <a:solidFill>
                  <a:srgbClr val="D9D6D1"/>
                </a:solidFill>
                <a:effectLst/>
                <a:latin typeface="Segoe UI" panose="020B0502040204020203" pitchFamily="34" charset="0"/>
              </a:rPr>
              <a:t>Een Data Factory kan een of meer pipelines hebben. Een pipeline is een logische groep activities die samen een taak uitvoeren. Een pipeline kan bijvoorbeeld een set activities bevatten die logboekdata opnemen en verwijderen, en vervolgens een toewijzingsdatastroom in gang zetten voor het analyseren van de logboekdata. Met de pipeline kunt je de activities beheren als een set in plaats van elk afzonderlijk. Je implementeert en plant de pipeline in plaats van de afzonderlijke activities.</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Een pipeline kan geparameteriseerd worden waarmee het mogelijk is om de activities die het huist bepaalde verwerkingen of bewerkingen te laten uitvoeren. Hierbij kan je denken aan een datum waarmee er voor een bepaalde periode data uit een SQL Database wordt gehaald om deze vervolgens in een Azure SQL Database op te slaan. </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Wanneer een pipeline wordt uitgevoerd houd de Data Factory dat bij, het is mogelijk om in te zien wat een pipeline precies voor een stappen verricht, het aanroep, de hoeveelheid data die er doorheen gaat en welke input parameters een pipeline heeft meegekregen. Wanneer een pipeline fout gaat willen we dit vaak graag weten, daarom is het mogelijk om notificaties te plaatsen op een pipeline om zo bij te houden als er een gebeurtenis plaats vind waar je van op de hoogte wilt worden gesteld.</a:t>
            </a:r>
          </a:p>
          <a:p>
            <a:pPr algn="l"/>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30</a:t>
            </a:fld>
            <a:endParaRPr lang="nl-NL"/>
          </a:p>
        </p:txBody>
      </p:sp>
    </p:spTree>
    <p:extLst>
      <p:ext uri="{BB962C8B-B14F-4D97-AF65-F5344CB8AC3E}">
        <p14:creationId xmlns:p14="http://schemas.microsoft.com/office/powerpoint/2010/main" val="13960032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PIPELINES</a:t>
            </a:r>
          </a:p>
          <a:p>
            <a:pPr algn="l"/>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Wie kan een voorbeeld geven van een Pipeline?</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31</a:t>
            </a:fld>
            <a:endParaRPr lang="nl-NL"/>
          </a:p>
        </p:txBody>
      </p:sp>
    </p:spTree>
    <p:extLst>
      <p:ext uri="{BB962C8B-B14F-4D97-AF65-F5344CB8AC3E}">
        <p14:creationId xmlns:p14="http://schemas.microsoft.com/office/powerpoint/2010/main" val="33714859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Lab5, Pipelines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Pipeline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Lab5 volgen. Deze stap voor stap uitvoeren om jullie eerste Pipeline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aanmaken van de Pipeline?</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32</a:t>
            </a:fld>
            <a:endParaRPr lang="nl-NL"/>
          </a:p>
        </p:txBody>
      </p:sp>
    </p:spTree>
    <p:extLst>
      <p:ext uri="{BB962C8B-B14F-4D97-AF65-F5344CB8AC3E}">
        <p14:creationId xmlns:p14="http://schemas.microsoft.com/office/powerpoint/2010/main" val="27779512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33</a:t>
            </a:fld>
            <a:endParaRPr lang="nl-NL"/>
          </a:p>
        </p:txBody>
      </p:sp>
    </p:spTree>
    <p:extLst>
      <p:ext uri="{BB962C8B-B14F-4D97-AF65-F5344CB8AC3E}">
        <p14:creationId xmlns:p14="http://schemas.microsoft.com/office/powerpoint/2010/main" val="36079180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TRIGGER?</a:t>
            </a:r>
          </a:p>
          <a:p>
            <a:pPr algn="l"/>
            <a:r>
              <a:rPr lang="nl-NL" dirty="0"/>
              <a:t>Azure Data Factory-triggers bepalen wanneer de pipeline-uitvoering wordt gestart, op basis van het triggertype en de criteria die in die trigger zijn gedefinieerd. Het is een automatisch meganisme dat gebaseerd op tijd, tijdsframe of een gebeurtenis een of meerdere pipelines kan aansturen.</a:t>
            </a:r>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VERSCHILLENDE SOORTEN TRIGGERS</a:t>
            </a:r>
          </a:p>
          <a:p>
            <a:pPr algn="l"/>
            <a:r>
              <a:rPr lang="nl-NL" b="0" i="0" dirty="0">
                <a:solidFill>
                  <a:srgbClr val="D9D6D1"/>
                </a:solidFill>
                <a:effectLst/>
                <a:latin typeface="Segoe UI" panose="020B0502040204020203" pitchFamily="34" charset="0"/>
              </a:rPr>
              <a:t>Er zijn 4 verschillende soorten triggers:</a:t>
            </a:r>
          </a:p>
          <a:p>
            <a:endParaRPr lang="nl-NL" b="0" i="0" dirty="0">
              <a:solidFill>
                <a:srgbClr val="D9D6D1"/>
              </a:solidFill>
              <a:effectLst/>
              <a:latin typeface="Segoe UI" panose="020B0502040204020203" pitchFamily="34" charset="0"/>
            </a:endParaRPr>
          </a:p>
          <a:p>
            <a:pPr algn="l"/>
            <a:r>
              <a:rPr lang="nl-NL" b="1" dirty="0"/>
              <a:t>Schedule triggers </a:t>
            </a:r>
            <a:r>
              <a:rPr lang="nl-NL" dirty="0"/>
              <a:t>kunnen een of meer pipelines volgens een vast schema uitvoeren. Je heeft volledige controle en flexibiliteit over de dag(en) en tijd(en) waarop u de trigger wilt laten lopen, en u kunt een start- en einddatum definiëren voor wanneer de trigger actief moet zijn. Je kunt een basis terugkerend schema definiëren, zoals: Elke 2 uur Elke zondag om 16:00 en 22:00. Je kunt ook een geavanceerd kalenderschema definiëren, zoals: Elke 15e dag en laatste dag van de maand om 18:00. Elke eerste en derde maandag van de maand om 04:00 UTC Schematriggers en pipelines hebben een veel-op-veel-relatie. Dat betekent dat één schedule trigger meerdere pipelines kan uitvoeren en één pipeline kan worden uitgevoerd door meerdere schedule triggers.</a:t>
            </a:r>
          </a:p>
          <a:p>
            <a:pPr algn="l"/>
            <a:endParaRPr lang="nl-NL" dirty="0"/>
          </a:p>
          <a:p>
            <a:pPr algn="l"/>
            <a:r>
              <a:rPr lang="nl-NL" b="1" dirty="0"/>
              <a:t>Tumbling-window triggers </a:t>
            </a:r>
            <a:r>
              <a:rPr lang="nl-NL" dirty="0"/>
              <a:t>kunnen een enkele pipeline uitvoeren voor elk gespecificeerd tijdsegment of tijdvenster. Je gebruikt ze wanneer je met op tijd gebaseerde data moet werken, iets met elk datasegment moet doen en elk tijdsegment of tijdvenster even groot is. Een veelvoorkomend gebruik is wanneer je data uit een database naar een datalake wilt kopiëren en data voor elk uur of voor elke dag in afzonderlijke bestanden of mappen wilt opslaan. </a:t>
            </a:r>
          </a:p>
          <a:p>
            <a:pPr algn="l"/>
            <a:r>
              <a:rPr lang="nl-NL" dirty="0"/>
              <a:t>In dat geval definieert je een </a:t>
            </a:r>
            <a:r>
              <a:rPr lang="nl-NL" b="0" dirty="0"/>
              <a:t>tumbling-window trigger </a:t>
            </a:r>
            <a:r>
              <a:rPr lang="nl-NL" dirty="0"/>
              <a:t>voor elke 1 uur of voor elke 24 uur. De trigger voor het </a:t>
            </a:r>
            <a:r>
              <a:rPr lang="nl-NL" b="0" dirty="0"/>
              <a:t>tumbling-window</a:t>
            </a:r>
            <a:r>
              <a:rPr lang="nl-NL" dirty="0"/>
              <a:t> kan de start- en eindtijd voor elk tijdvenster doorgeven aan de databasequery, die vervolgens alle data tussen die begin- en eindtijd retourneert. Ten slotte worden de data voor elk uur of elke dag in aparte bestanden of mappen opgeslagen. Het leuke hiervan is dat Azure Data Factory al het zware werk voor haar computeing neemt! Het enige dat je hoeft te doen, is de starttijd (en optioneel de eindtijd) van de trigger, het interval van de tijdvensters en het gebruik van de tijdvensters specificeren. (Bijvoorbeeld hoe je de begin- en eindtijden in een bronquery gebruikt.) Vervolgens becomputet Azure Data Factory voor elk tijdvenster de exacte datums en tijden die moeten worden gebruikt, en gaat het werk doen. Dit werkt zelfs voor datums in het verleden, dus u kunt het gebruiken om eenvoudig historische data aan te vullen of te laden. Tumbling window triggers en pipelines hebben een één-op-één relatie, vanwege de nauwe integratie tussen de tijdvensters in de trigger en hoe ze in de pijplijn worden gebruikt.</a:t>
            </a:r>
          </a:p>
          <a:p>
            <a:pPr algn="l"/>
            <a:endParaRPr lang="nl-NL" dirty="0"/>
          </a:p>
          <a:p>
            <a:pPr algn="l"/>
            <a:r>
              <a:rPr lang="nl-NL" b="1" dirty="0"/>
              <a:t>Event triggers </a:t>
            </a:r>
            <a:r>
              <a:rPr lang="nl-NL" dirty="0"/>
              <a:t>kunnen een of meer pipelines uitvoeren wanneer gebeurtenissen plaatsvinden. Je gebruikt ze wanneer je een pipeline moet uitvoeren wanneer er iets gebeurt, in plaats van op specifieke tijden. </a:t>
            </a:r>
            <a:r>
              <a:rPr lang="nl-NL" b="0" dirty="0"/>
              <a:t>Event triggers </a:t>
            </a:r>
            <a:r>
              <a:rPr lang="nl-NL" dirty="0"/>
              <a:t>reageren momenteel alleen op blobs. Dat betekent dat je een pipeline kunt activeren wanneer je: Maak een blob of verwijder een blob. </a:t>
            </a:r>
            <a:r>
              <a:rPr lang="nl-NL" b="0" dirty="0"/>
              <a:t>Event triggers </a:t>
            </a:r>
            <a:r>
              <a:rPr lang="nl-NL" dirty="0"/>
              <a:t>en pipelines hebben een veel-op-veel-relatie. Dat betekent dat één </a:t>
            </a:r>
            <a:r>
              <a:rPr lang="nl-NL" b="0" dirty="0"/>
              <a:t>Event trigger</a:t>
            </a:r>
            <a:r>
              <a:rPr lang="nl-NL" dirty="0"/>
              <a:t> meerdere pipelines kan uitvoeren en één pipeline kan worden uitgevoerd door meerdere </a:t>
            </a:r>
            <a:r>
              <a:rPr lang="nl-NL" b="0" dirty="0"/>
              <a:t>Event triggers</a:t>
            </a:r>
            <a:r>
              <a:rPr lang="nl-NL" dirty="0"/>
              <a:t>.</a:t>
            </a:r>
          </a:p>
          <a:p>
            <a:pPr algn="l"/>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1" dirty="0"/>
              <a:t>Custom triggers </a:t>
            </a:r>
            <a:r>
              <a:rPr lang="nl-NL" dirty="0"/>
              <a:t>kunnen een of meer pipelines uitvoeren wanneer gebeurtenissen plaatsvinden. Je gebruikt ze wanneer je een pipeline moet uitvoeren wanneer er iets gebeurt, in plaats van op specifieke tijden. </a:t>
            </a:r>
            <a:r>
              <a:rPr lang="nl-NL" b="0" dirty="0"/>
              <a:t>Custom triggers </a:t>
            </a:r>
            <a:r>
              <a:rPr lang="nl-NL" dirty="0"/>
              <a:t>reageren op gebeurtenissen uit een Azure Event Grid. Dat betekent dat je een pipeline kunt activeren wanneer er een bericht of gebeurtenis wordt geregisteerd in de Event Grid. </a:t>
            </a:r>
            <a:r>
              <a:rPr lang="nl-NL" b="0" dirty="0"/>
              <a:t>Custom triggers </a:t>
            </a:r>
            <a:r>
              <a:rPr lang="nl-NL" dirty="0"/>
              <a:t>en pipelines hebben een veel-op-veel-relatie. Dat betekent dat één </a:t>
            </a:r>
            <a:r>
              <a:rPr lang="nl-NL" b="0" dirty="0"/>
              <a:t>Custom trigger</a:t>
            </a:r>
            <a:r>
              <a:rPr lang="nl-NL" dirty="0"/>
              <a:t> meerdere pipelines kan uitvoeren en één pipeline kan worden uitgevoerd door meerdere </a:t>
            </a:r>
            <a:r>
              <a:rPr lang="nl-NL" b="0" dirty="0"/>
              <a:t>Custom triggers</a:t>
            </a:r>
            <a:r>
              <a:rPr lang="nl-NL" dirty="0"/>
              <a:t>.</a:t>
            </a:r>
          </a:p>
          <a:p>
            <a:pPr algn="l"/>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34</a:t>
            </a:fld>
            <a:endParaRPr lang="nl-NL"/>
          </a:p>
        </p:txBody>
      </p:sp>
    </p:spTree>
    <p:extLst>
      <p:ext uri="{BB962C8B-B14F-4D97-AF65-F5344CB8AC3E}">
        <p14:creationId xmlns:p14="http://schemas.microsoft.com/office/powerpoint/2010/main" val="1142441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i="0" dirty="0">
                <a:solidFill>
                  <a:srgbClr val="DBD8D3"/>
                </a:solidFill>
                <a:effectLst/>
                <a:latin typeface="arial" panose="020B0604020202020204" pitchFamily="34" charset="0"/>
              </a:rPr>
              <a:t>DE 4 ONDERDELEN VAN DATA ORCHESTRATIE</a:t>
            </a:r>
          </a:p>
          <a:p>
            <a:endParaRPr lang="nl-NL" dirty="0"/>
          </a:p>
          <a:p>
            <a:r>
              <a:rPr lang="nl-NL" dirty="0"/>
              <a:t>Hoewel taken voor data orchestratie binnen grotere workflows worden uitgevoerd, kan het daadwerkelijke werk dat ze uitvoeren van systeem tot systeem verschillen. Over het algemeen kunnen deze taken echter in 4 hoofdonderdelen vallen: </a:t>
            </a:r>
          </a:p>
          <a:p>
            <a:endParaRPr lang="nl-NL" dirty="0"/>
          </a:p>
          <a:p>
            <a:r>
              <a:rPr lang="nl-NL" b="1" dirty="0"/>
              <a:t>Data verzamelen:</a:t>
            </a:r>
            <a:r>
              <a:rPr lang="nl-NL" b="0" dirty="0"/>
              <a:t> Met de grote hoeveelheden verschillende systemen die hedendaags data genereren is het de taak van </a:t>
            </a:r>
            <a:r>
              <a:rPr lang="nl-NL" dirty="0"/>
              <a:t>orchestratiesystemen deze data stromen samen te brengen.</a:t>
            </a:r>
            <a:endParaRPr lang="nl-NL" b="0" dirty="0"/>
          </a:p>
          <a:p>
            <a:endParaRPr lang="nl-NL" dirty="0"/>
          </a:p>
          <a:p>
            <a:r>
              <a:rPr lang="nl-NL" b="1" dirty="0"/>
              <a:t>Data voorbereiden: </a:t>
            </a:r>
            <a:r>
              <a:rPr lang="nl-NL" b="0" dirty="0"/>
              <a:t>V</a:t>
            </a:r>
            <a:r>
              <a:rPr lang="nl-NL" dirty="0"/>
              <a:t>aker wel dan niet moet data worden gestructureerd en voorbereid voordat ze een systeem binnenkomen of er doorheen gaan. Denk aan het uitvoeren van controles op integriteit en juistheid, het aanbrengen van labels en aanduidingen of het verrijken van nieuwe data van derden met bestaande database-informatie. </a:t>
            </a:r>
          </a:p>
          <a:p>
            <a:endParaRPr lang="nl-NL" dirty="0"/>
          </a:p>
          <a:p>
            <a:r>
              <a:rPr lang="nl-NL" b="1" dirty="0"/>
              <a:t>Data transformeren</a:t>
            </a:r>
            <a:r>
              <a:rPr lang="nl-NL" dirty="0"/>
              <a:t>: Niet alle data werkt in hetzelfde systeem als het is. Orchestratie zal onvermijdelijk transformaties toepassen op stukjes data om ervoor te zorgen dat het goed speelt binnen een bepaalde taak. Op basis van voorwaarden kunnen orchestratiesystemen beginnen met het uitvoeren van taken zoals het documenteren en rapporteren van data, het opschonen van dubbele data, enzovoort. </a:t>
            </a:r>
          </a:p>
          <a:p>
            <a:endParaRPr lang="nl-NL" dirty="0"/>
          </a:p>
          <a:p>
            <a:r>
              <a:rPr lang="nl-NL" b="1" dirty="0"/>
              <a:t>Data beschikbaarstellen</a:t>
            </a:r>
            <a:r>
              <a:rPr lang="nl-NL" dirty="0"/>
              <a:t>: Wanneer data is verwerkt, dient het klaar gezet te worden voor concumptie door derde. Het klaar zetten van data vind vaak plaats in database-systemen, cloudopslag of elders.</a:t>
            </a:r>
          </a:p>
          <a:p>
            <a:endParaRPr lang="nl-NL" dirty="0"/>
          </a:p>
          <a:p>
            <a:endParaRPr lang="nl-NL" dirty="0"/>
          </a:p>
          <a:p>
            <a:r>
              <a:rPr lang="nl-NL" b="1" dirty="0"/>
              <a:t>ETL </a:t>
            </a:r>
            <a:r>
              <a:rPr lang="nl-NL" b="1"/>
              <a:t>vs ELT</a:t>
            </a:r>
            <a:endParaRPr lang="nl-NL" b="1" dirty="0"/>
          </a:p>
        </p:txBody>
      </p:sp>
      <p:sp>
        <p:nvSpPr>
          <p:cNvPr id="4" name="Slide Number Placeholder 3"/>
          <p:cNvSpPr>
            <a:spLocks noGrp="1"/>
          </p:cNvSpPr>
          <p:nvPr>
            <p:ph type="sldNum" sz="quarter" idx="5"/>
          </p:nvPr>
        </p:nvSpPr>
        <p:spPr/>
        <p:txBody>
          <a:bodyPr/>
          <a:lstStyle/>
          <a:p>
            <a:fld id="{81639104-CD37-486E-9C7A-5184428EE9F5}" type="slidenum">
              <a:rPr lang="nl-NL" smtClean="0"/>
              <a:t>8</a:t>
            </a:fld>
            <a:endParaRPr lang="nl-NL"/>
          </a:p>
        </p:txBody>
      </p:sp>
    </p:spTree>
    <p:extLst>
      <p:ext uri="{BB962C8B-B14F-4D97-AF65-F5344CB8AC3E}">
        <p14:creationId xmlns:p14="http://schemas.microsoft.com/office/powerpoint/2010/main" val="39996321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Triggers</a:t>
            </a:r>
          </a:p>
          <a:p>
            <a:pPr algn="l"/>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r>
              <a:rPr lang="nl-NL" b="0" dirty="0">
                <a:solidFill>
                  <a:srgbClr val="D4D4D4"/>
                </a:solidFill>
                <a:effectLst/>
                <a:latin typeface="Consolas" panose="020B0609020204030204" pitchFamily="49" charset="0"/>
              </a:rPr>
              <a:t>-   Vraag: Als ik een Pipeline op een bepaald moment wil aan laten gaan, welke soort trigger heb ik nodig?</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Als team zijn wij afhankelijk van een ander team die elke dag een bestand dient up te loaden op ons storage account. Nadat dit geupload is kunnen wij pas onze Pipelines gaan draaien. Welke soort trigger dienen wij in te stellen?</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35</a:t>
            </a:fld>
            <a:endParaRPr lang="nl-NL"/>
          </a:p>
        </p:txBody>
      </p:sp>
    </p:spTree>
    <p:extLst>
      <p:ext uri="{BB962C8B-B14F-4D97-AF65-F5344CB8AC3E}">
        <p14:creationId xmlns:p14="http://schemas.microsoft.com/office/powerpoint/2010/main" val="34676881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Lab6, Triggers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Trigger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Lab6 volgen. Deze stap voor stap uitvoeren om jullie eerste Trigger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aanmaken van de Trigger?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36</a:t>
            </a:fld>
            <a:endParaRPr lang="nl-NL"/>
          </a:p>
        </p:txBody>
      </p:sp>
    </p:spTree>
    <p:extLst>
      <p:ext uri="{BB962C8B-B14F-4D97-AF65-F5344CB8AC3E}">
        <p14:creationId xmlns:p14="http://schemas.microsoft.com/office/powerpoint/2010/main" val="9075574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37</a:t>
            </a:fld>
            <a:endParaRPr lang="nl-NL"/>
          </a:p>
        </p:txBody>
      </p:sp>
    </p:spTree>
    <p:extLst>
      <p:ext uri="{BB962C8B-B14F-4D97-AF65-F5344CB8AC3E}">
        <p14:creationId xmlns:p14="http://schemas.microsoft.com/office/powerpoint/2010/main" val="14216530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38</a:t>
            </a:fld>
            <a:endParaRPr lang="nl-NL"/>
          </a:p>
        </p:txBody>
      </p:sp>
    </p:spTree>
    <p:extLst>
      <p:ext uri="{BB962C8B-B14F-4D97-AF65-F5344CB8AC3E}">
        <p14:creationId xmlns:p14="http://schemas.microsoft.com/office/powerpoint/2010/main" val="4195861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i="0" dirty="0">
                <a:solidFill>
                  <a:srgbClr val="DBD8D3"/>
                </a:solidFill>
                <a:effectLst/>
                <a:latin typeface="arial" panose="020B0604020202020204" pitchFamily="34" charset="0"/>
              </a:rPr>
              <a:t>UITDAGINGEN VAN DATA ORCHESTRATIE</a:t>
            </a:r>
          </a:p>
          <a:p>
            <a:endParaRPr lang="nl-NL" dirty="0"/>
          </a:p>
          <a:p>
            <a:r>
              <a:rPr lang="nl-NL" dirty="0"/>
              <a:t>Data orchestratie brengt automatisering en logica naar grote hoeveelheden data, door silo's af te bcompute en data samen te brengen voor nuttige doeleinden. </a:t>
            </a:r>
          </a:p>
          <a:p>
            <a:r>
              <a:rPr lang="nl-NL" dirty="0"/>
              <a:t>Zoals elk complex IT-proces heeft data-orkestratie echter zijn eigen reeks implementatie-uitdagingen. Deze uitdagingen omvatten: </a:t>
            </a:r>
          </a:p>
          <a:p>
            <a:endParaRPr lang="nl-NL" dirty="0"/>
          </a:p>
          <a:p>
            <a:r>
              <a:rPr lang="nl-NL" b="1" dirty="0"/>
              <a:t>Complexiteit: </a:t>
            </a:r>
            <a:r>
              <a:rPr lang="nl-NL" dirty="0"/>
              <a:t>orchestratieprocessen kunnen complex worden, zelfs met de nieuwste technologieën. Engineers kunnen hun hele loopbaan wijden aan het ontwikkelen van uitgebreide oplossingen om complexe dataworkflows te beheren. </a:t>
            </a:r>
          </a:p>
          <a:p>
            <a:endParaRPr lang="nl-NL" dirty="0"/>
          </a:p>
          <a:p>
            <a:r>
              <a:rPr lang="nl-NL" b="1" dirty="0"/>
              <a:t>Heterogene</a:t>
            </a:r>
            <a:r>
              <a:rPr lang="nl-NL" dirty="0"/>
              <a:t> </a:t>
            </a:r>
            <a:r>
              <a:rPr lang="nl-NL" b="1" dirty="0"/>
              <a:t>architecturen</a:t>
            </a:r>
            <a:r>
              <a:rPr lang="nl-NL" dirty="0"/>
              <a:t>: Naast de complexiteit van data orchestratie zijn de talloze opslag- en computerinfrastructuren die beschikbaar zijn voor gebruik. Dit omvat niet alleen verschillende databaseplatforms, maar zelfs volledige cloudconfiguraties (publiek, privaat of hybride) en infrastructuren (SaaS, PaaS, IaaS, enz.). </a:t>
            </a:r>
          </a:p>
          <a:p>
            <a:endParaRPr lang="nl-NL" dirty="0"/>
          </a:p>
          <a:p>
            <a:r>
              <a:rPr lang="nl-NL" b="1" dirty="0"/>
              <a:t>Het opschonen en samenvoegen van data automatiseren</a:t>
            </a:r>
            <a:r>
              <a:rPr lang="nl-NL" dirty="0"/>
              <a:t>: Het hebben van een 360 graden-weergave van data omvat nauwkeurige en degelijke opschoning en samenvoeging van data van verschillende locaties en verzamelingsbronnen, elk met zijn eigen beperkingen en configuraties. </a:t>
            </a:r>
          </a:p>
          <a:p>
            <a:endParaRPr lang="nl-NL" dirty="0"/>
          </a:p>
          <a:p>
            <a:r>
              <a:rPr lang="nl-NL" b="1" dirty="0"/>
              <a:t>Regelgeving en naleving</a:t>
            </a:r>
            <a:r>
              <a:rPr lang="nl-NL" b="0" dirty="0"/>
              <a:t>:</a:t>
            </a:r>
            <a:r>
              <a:rPr lang="nl-NL" b="1" dirty="0"/>
              <a:t> </a:t>
            </a:r>
            <a:r>
              <a:rPr lang="nl-NL" b="0" dirty="0"/>
              <a:t>N</a:t>
            </a:r>
            <a:r>
              <a:rPr lang="nl-NL" dirty="0"/>
              <a:t>u Ddata van de ene naar de andere locatie worden verplaatst via verschillende processen en media, zullen beveiliging en naleving enorme problemen worden voor een data orchestratiesysteem. GDPR vereist bijvoorbeeld dat bedrijven die in de EU actief zijn, toestemming voor marketing en verzoeken om dataverwijdering documenteren, records die intact moeten blijven, waar ze zich ook bevinden. Evenzo stellen Amerikaanse frameworks zoals FedRAMP of HIPAA strenge eisen voor de beveiliging, codering en het gebruik van privédata zonder enige speelruimte. </a:t>
            </a:r>
          </a:p>
          <a:p>
            <a:endParaRPr lang="nl-NL" dirty="0"/>
          </a:p>
          <a:p>
            <a:r>
              <a:rPr lang="nl-NL" b="1" dirty="0"/>
              <a:t>Data governance</a:t>
            </a:r>
            <a:r>
              <a:rPr lang="nl-NL" dirty="0"/>
              <a:t>: Om de effectiviteit in een data-orkestratiesysteem te behouden, is governance van cruciaal belang. Niet alleen zijn duidelijke governance-normen vaak vereist als onderdeel van compliance-kaders, maar het helpt ondernemingen ook bij het bepalen van de reikwijdte, schaal en effectiviteit van dataverzameling en integriteitsbeheer.</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Uit welke onderdelen denk jij dat data orchestratie bestaat?</a:t>
            </a:r>
          </a:p>
          <a:p>
            <a:r>
              <a:rPr lang="nl-NL" b="0" dirty="0">
                <a:solidFill>
                  <a:srgbClr val="D4D4D4"/>
                </a:solidFill>
                <a:effectLst/>
                <a:latin typeface="Consolas" panose="020B0609020204030204" pitchFamily="49" charset="0"/>
              </a:rPr>
              <a:t>- Vraag: Wie heeft er wel eens eerder één van deze problemen mee gemaakt?</a:t>
            </a:r>
          </a:p>
          <a:p>
            <a:r>
              <a:rPr lang="nl-NL" b="0" dirty="0">
                <a:solidFill>
                  <a:srgbClr val="6796E6"/>
                </a:solidFill>
                <a:effectLst/>
                <a:latin typeface="Consolas" panose="020B0609020204030204" pitchFamily="49" charset="0"/>
              </a:rPr>
              <a:t>- </a:t>
            </a:r>
            <a:r>
              <a:rPr lang="nl-NL" b="0" dirty="0">
                <a:solidFill>
                  <a:srgbClr val="D4D4D4"/>
                </a:solidFill>
                <a:effectLst/>
                <a:latin typeface="Consolas" panose="020B0609020204030204" pitchFamily="49" charset="0"/>
              </a:rPr>
              <a:t>Vraag: Hoe heb jij dit opgelost?</a:t>
            </a:r>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9</a:t>
            </a:fld>
            <a:endParaRPr lang="nl-NL"/>
          </a:p>
        </p:txBody>
      </p:sp>
    </p:spTree>
    <p:extLst>
      <p:ext uri="{BB962C8B-B14F-4D97-AF65-F5344CB8AC3E}">
        <p14:creationId xmlns:p14="http://schemas.microsoft.com/office/powerpoint/2010/main" val="1623936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10</a:t>
            </a:fld>
            <a:endParaRPr lang="nl-NL"/>
          </a:p>
        </p:txBody>
      </p:sp>
    </p:spTree>
    <p:extLst>
      <p:ext uri="{BB962C8B-B14F-4D97-AF65-F5344CB8AC3E}">
        <p14:creationId xmlns:p14="http://schemas.microsoft.com/office/powerpoint/2010/main" val="3589026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WAT IS DE AZURE DATA FACTORY (ADF)?</a:t>
            </a:r>
            <a:br>
              <a:rPr lang="nl-NL" b="0" dirty="0"/>
            </a:br>
            <a:endParaRPr lang="nl-NL" b="0" dirty="0"/>
          </a:p>
          <a:p>
            <a:r>
              <a:rPr lang="nl-NL" dirty="0"/>
              <a:t>De noodzaak om de batchverplaatsing van data te activeren of om een ​​regelmatig schema op te zetten, is een vereiste voor de meeste analyseoplossingen. </a:t>
            </a:r>
          </a:p>
          <a:p>
            <a:r>
              <a:rPr lang="nl-NL" dirty="0"/>
              <a:t>Azure Data Factory (ADF) is de service die kan worden gebruikt om aan een dergelijke vereiste te voldoen. ADF biedt een cloudgebaseerde dataintegratieservice die de verplaatsing en transformatie van data tussen verschillende databronnen en computerbronnen orkestreert. Azure Data Factory is de cloudgebaseerde ETL- en dataintegratieservice waarmee u datagestuurde workflows kunt maken voor het orkestreren van dataverplaatsing en het op grote schaal transformeren van data. Met Azure Data Factory kan je datagestuurde workflows (ook wel pipelines genoemd) maken en plannen die data uit verschillende dataarchieven kunnen opnemen. </a:t>
            </a:r>
          </a:p>
          <a:p>
            <a:endParaRPr lang="nl-NL" dirty="0"/>
          </a:p>
          <a:p>
            <a:r>
              <a:rPr lang="nl-NL" dirty="0"/>
              <a:t>Je kunt complexe ETL-processen bouwen die data visueel transformeren met datastromen of met behulp van computeservices zoals Azure HDInsight Hadoop, Azure Databricks en Azure Synapse Analytics. Veel van de functionaliteit van Azure Data Factory wordt weergegeven in Azure Synapse Analytics als een functie die Pipelines wordt genoemd, waarmee u datapipelines kunt integreren tussen SQL Pools, Spark Pools en SQL Serverless, waardoor je een one-stop-shop voor al uw analytische behoeften krijgt.</a:t>
            </a:r>
            <a:endParaRPr lang="nl-NL" b="0" dirty="0"/>
          </a:p>
          <a:p>
            <a:endParaRPr lang="nl-NL" b="0" dirty="0"/>
          </a:p>
          <a:p>
            <a:r>
              <a:rPr lang="nl-NL" dirty="0"/>
              <a:t>Azure Data Factory slaat zelf geen data op. Hiermee kunt je datagestuurde workflows maken om de verplaatsing van data tussen ondersteunde databases en de verwerking van data te orkestreren met behulp van computeservices in andere regio's of in een lokale omgeving. Het stelt je ook in staat om workflows te bewaken en te beheren met behulp van zowel via code als via de gebruikersinterface.</a:t>
            </a:r>
          </a:p>
          <a:p>
            <a:endParaRPr lang="nl-NL" b="1" dirty="0"/>
          </a:p>
          <a:p>
            <a:endParaRPr lang="nl-NL" b="1" dirty="0"/>
          </a:p>
          <a:p>
            <a:endParaRPr lang="nl-NL" b="1" dirty="0"/>
          </a:p>
        </p:txBody>
      </p:sp>
      <p:sp>
        <p:nvSpPr>
          <p:cNvPr id="4" name="Slide Number Placeholder 3"/>
          <p:cNvSpPr>
            <a:spLocks noGrp="1"/>
          </p:cNvSpPr>
          <p:nvPr>
            <p:ph type="sldNum" sz="quarter" idx="5"/>
          </p:nvPr>
        </p:nvSpPr>
        <p:spPr/>
        <p:txBody>
          <a:bodyPr/>
          <a:lstStyle/>
          <a:p>
            <a:fld id="{81639104-CD37-486E-9C7A-5184428EE9F5}" type="slidenum">
              <a:rPr lang="nl-NL" smtClean="0"/>
              <a:t>11</a:t>
            </a:fld>
            <a:endParaRPr lang="nl-NL"/>
          </a:p>
        </p:txBody>
      </p:sp>
    </p:spTree>
    <p:extLst>
      <p:ext uri="{BB962C8B-B14F-4D97-AF65-F5344CB8AC3E}">
        <p14:creationId xmlns:p14="http://schemas.microsoft.com/office/powerpoint/2010/main" val="2084487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b="1" dirty="0"/>
              <a:t>HOE WERKT DE AZURE DATA FACTORY (ADF)?</a:t>
            </a:r>
            <a:endParaRPr lang="nl-NL" b="0" dirty="0"/>
          </a:p>
          <a:p>
            <a:r>
              <a:rPr lang="nl-NL" dirty="0"/>
              <a:t>Met de Data Factory-service kan je datapipelines maken die data verplaatsen en transformeren en de pipelines vervolgens volgens een gespecificeerd schema uitvoeren (per uur, per dag, per week, enzovoort). </a:t>
            </a:r>
          </a:p>
          <a:p>
            <a:r>
              <a:rPr lang="nl-NL" dirty="0"/>
              <a:t>Dit betekent dat de data die door workflows worden gebruikt en geproduceerd, tijdgebonden data zijn en dat we de pijplijn kunnen specificeren zoals gepland (eenmaal per dag) of eenmalig. </a:t>
            </a:r>
          </a:p>
          <a:p>
            <a:endParaRPr lang="nl-NL" dirty="0"/>
          </a:p>
          <a:p>
            <a:r>
              <a:rPr lang="nl-NL" dirty="0"/>
              <a:t>Dus, wat is Azure Data Factory en hoe werkt het? De pipelines (datagestuurde worflows) in Azure Data Factory voeren doorgaans de volgende 4 stappen uit: </a:t>
            </a:r>
          </a:p>
          <a:p>
            <a:endParaRPr lang="nl-NL" dirty="0"/>
          </a:p>
          <a:p>
            <a:r>
              <a:rPr lang="nl-NL" b="1" dirty="0"/>
              <a:t>Verzamelen:</a:t>
            </a:r>
            <a:r>
              <a:rPr lang="nl-NL" dirty="0"/>
              <a:t> Verbinding maken met alle vereiste data- en verwerkingsbronnen, zoals SaaS-services, bestandsshares, FTP en webservices. Verplaats de data vervolgens indien nodig naar een gecentraliseerde locatie voor latere verwerking door de kopieeractiviteit in een datapijplijn te gebruiken om data van zowel on-premise als cloudbrondataopslag te verplaatsen naar een centralisatiedataopslag in de cloud voor verdere analyse. </a:t>
            </a:r>
          </a:p>
          <a:p>
            <a:endParaRPr lang="nl-NL" dirty="0"/>
          </a:p>
          <a:p>
            <a:r>
              <a:rPr lang="nl-NL" b="1" dirty="0"/>
              <a:t>Prepareren:</a:t>
            </a:r>
            <a:r>
              <a:rPr lang="nl-NL" b="0" dirty="0"/>
              <a:t> Het </a:t>
            </a:r>
            <a:r>
              <a:rPr lang="nl-NL" dirty="0"/>
              <a:t>uitvoeren van controles op integriteit en juistheid, het aanbrengen van labels en aanduidingen of het verrijken van nieuwe data van derden met bestaande database-informatie. </a:t>
            </a:r>
            <a:endParaRPr lang="nl-NL" b="1" dirty="0"/>
          </a:p>
          <a:p>
            <a:endParaRPr lang="nl-NL" dirty="0"/>
          </a:p>
          <a:p>
            <a:r>
              <a:rPr lang="nl-NL" b="1" dirty="0"/>
              <a:t>Transformeer en analyzeren: </a:t>
            </a:r>
            <a:r>
              <a:rPr lang="nl-NL" b="0" dirty="0"/>
              <a:t>Z</a:t>
            </a:r>
            <a:r>
              <a:rPr lang="nl-NL" dirty="0"/>
              <a:t>odra data aanwezig is in een gecentraliseerde dataopslag in de cloud, worden deze getransformeerd met behulp van computeservices zoals HDInsight Hadoop, Spark, Data Lake Analytics, Machine Learning of Stored Procedures.</a:t>
            </a:r>
          </a:p>
          <a:p>
            <a:endParaRPr lang="nl-NL" dirty="0"/>
          </a:p>
          <a:p>
            <a:r>
              <a:rPr lang="nl-NL" b="1" dirty="0"/>
              <a:t>Publiseren</a:t>
            </a:r>
            <a:r>
              <a:rPr lang="nl-NL" dirty="0"/>
              <a:t>: Lever getransformeerde data uit de cloud naar on-premise bronnen zoals SQL Server of bewaar het in uw cloudopslagbronnen voor gebruik door BI- en analysetools en andere toepassingen.</a:t>
            </a:r>
          </a:p>
          <a:p>
            <a:endParaRPr lang="nl-NL" dirty="0"/>
          </a:p>
          <a:p>
            <a:endParaRPr lang="nl-NL" dirty="0"/>
          </a:p>
          <a:p>
            <a:r>
              <a:rPr lang="nl-NL" b="1" dirty="0"/>
              <a:t>DATA VERPLAATSING</a:t>
            </a:r>
          </a:p>
          <a:p>
            <a:r>
              <a:rPr lang="nl-NL" dirty="0"/>
              <a:t>Datamigratie vinden plaats tussen twee clouddataopslag en tussen een on-premises dataopslag en een clouddataopslag. De kopieeractiviteit in Data Factory kopieert data van een brondataopslag naar een sink-dataopslag. Azure ondersteunt verschillende data-stores, zoals Azure Blob-opslag, Azure Cosmos DB (DocumentDB API), Azure Data Lake Store, Oracle, Cassandra, enz. </a:t>
            </a:r>
          </a:p>
          <a:p>
            <a:endParaRPr lang="nl-NL" dirty="0"/>
          </a:p>
          <a:p>
            <a:r>
              <a:rPr lang="nl-NL" dirty="0"/>
              <a:t>Azure Data Factory ondersteunt transformatieactiviteiten zoals Hive, MapReduce, Spark, enz. die afzonderlijk of gekoppeld aan andere activiteiten aan pipelines kunnen worden toegevoegd. Als je data van of naar een datastore wilt verplaatsen waar geen support voor is, moet gebruik maken van een aangepaste .Net activiteit in Data Factory met je eigen logica voor het kopiëren/verplaatsen van data. </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Waar zou jij de ADF voor willen gebruiken?</a:t>
            </a:r>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12</a:t>
            </a:fld>
            <a:endParaRPr lang="nl-NL"/>
          </a:p>
        </p:txBody>
      </p:sp>
    </p:spTree>
    <p:extLst>
      <p:ext uri="{BB962C8B-B14F-4D97-AF65-F5344CB8AC3E}">
        <p14:creationId xmlns:p14="http://schemas.microsoft.com/office/powerpoint/2010/main" val="2238245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COMPONETEN ADF</a:t>
            </a:r>
            <a:endParaRPr lang="nl-NL" dirty="0"/>
          </a:p>
          <a:p>
            <a:r>
              <a:rPr lang="nl-NL" dirty="0"/>
              <a:t>De Data Factory draait op een </a:t>
            </a:r>
            <a:r>
              <a:rPr lang="nl-NL" b="0" i="0" dirty="0">
                <a:solidFill>
                  <a:srgbClr val="DBD8D3"/>
                </a:solidFill>
                <a:effectLst/>
                <a:latin typeface="arial" panose="020B0604020202020204" pitchFamily="34" charset="0"/>
              </a:rPr>
              <a:t>computing</a:t>
            </a:r>
            <a:r>
              <a:rPr lang="nl-NL" dirty="0"/>
              <a:t>infrastructuur genaamd de </a:t>
            </a:r>
            <a:r>
              <a:rPr lang="nl-NL" b="1" i="0" dirty="0">
                <a:solidFill>
                  <a:srgbClr val="D9D6D1"/>
                </a:solidFill>
                <a:effectLst/>
                <a:latin typeface="Segoe UI" panose="020B0502040204020203" pitchFamily="34" charset="0"/>
              </a:rPr>
              <a:t>Integration Runtime</a:t>
            </a:r>
            <a:r>
              <a:rPr lang="nl-NL" b="0" i="0" dirty="0">
                <a:solidFill>
                  <a:srgbClr val="D9D6D1"/>
                </a:solidFill>
                <a:effectLst/>
                <a:latin typeface="Segoe UI" panose="020B0502040204020203" pitchFamily="34" charset="0"/>
              </a:rPr>
              <a:t>. De Integration Runtime maakt het mogelijk voor data integratie in verschillende netwerkomgevingen hierbij</a:t>
            </a:r>
            <a:r>
              <a:rPr lang="nl-NL" b="1" i="0" dirty="0">
                <a:solidFill>
                  <a:srgbClr val="D9D6D1"/>
                </a:solidFill>
                <a:effectLst/>
                <a:latin typeface="Segoe UI" panose="020B0502040204020203" pitchFamily="34" charset="0"/>
              </a:rPr>
              <a:t> </a:t>
            </a:r>
            <a:r>
              <a:rPr lang="nl-NL" dirty="0"/>
              <a:t>ondersteunt de Data Factory een breed scala aan databronnen waarmee u verbinding kunt maken door een object te maken dat </a:t>
            </a:r>
            <a:r>
              <a:rPr lang="nl-NL" b="1" dirty="0"/>
              <a:t>een Linked service </a:t>
            </a:r>
            <a:r>
              <a:rPr lang="nl-NL" dirty="0"/>
              <a:t>wordt genoemd. </a:t>
            </a:r>
          </a:p>
          <a:p>
            <a:r>
              <a:rPr lang="nl-NL" dirty="0"/>
              <a:t>Hierdoor kan je data uit een databron opnemen om deze voor te bereiden op transformatie en/of analyse. Bovendien kan Linked Services computerservices op aanvraag starten zoals bijvoorbeeld een on-demand Hadoop-cluster starten voor het verwerken van data via een Hive-query. Daarom stelt Linked Services je in staat om databronnen of computebronnen te definiëren die nodig zijn om data op te nemen en voor te bereiden. </a:t>
            </a:r>
          </a:p>
          <a:p>
            <a:endParaRPr lang="nl-NL" dirty="0"/>
          </a:p>
          <a:p>
            <a:r>
              <a:rPr lang="nl-NL" dirty="0"/>
              <a:t>Als de linked service is gedefinieerd, verwerft Azure Data Factory data via een </a:t>
            </a:r>
            <a:r>
              <a:rPr lang="nl-NL" b="1" dirty="0"/>
              <a:t>Datasets</a:t>
            </a:r>
            <a:r>
              <a:rPr lang="nl-NL" dirty="0"/>
              <a:t>. Datasets vertegenwoordigen datastructuren binnen de dataopslag waarnaar wordt verwezen door het linked service. Datasets kunnen ook worden gebruikt door een ADF-proces dat een </a:t>
            </a:r>
            <a:r>
              <a:rPr lang="nl-NL" b="1" dirty="0"/>
              <a:t>Activitity</a:t>
            </a:r>
            <a:r>
              <a:rPr lang="nl-NL" dirty="0"/>
              <a:t> wordt genoemd. </a:t>
            </a:r>
          </a:p>
          <a:p>
            <a:endParaRPr lang="nl-NL" dirty="0"/>
          </a:p>
          <a:p>
            <a:r>
              <a:rPr lang="nl-NL" dirty="0"/>
              <a:t>Activities bevatten doorgaans de transformatielogica of de analyseopdrachten van het werk van Azure Data Factory. Dit kan de uitvoering van een opgeslagen procedure, Hive Query of Pig-script omvatten om de data te transformeren. Je kunt U-SQL gebruiken met Data Lake Analytics of data naar een Machine Learning-model pushen om analyses uit te voeren. Het is niet ongebruikelijk dat er meerdere activiteiten plaatsvinden, waaronder het transformeren van data met behulp van een SQL-opgeslagen procedure en het vervolgens uitvoeren van Data Lake Analytics met USQL. In dit geval kunnen meerdere activiteiten logisch worden gegroepeerd met een </a:t>
            </a:r>
            <a:r>
              <a:rPr lang="nl-NL" b="1" dirty="0"/>
              <a:t>Pipeline</a:t>
            </a:r>
            <a:r>
              <a:rPr lang="nl-NL" dirty="0"/>
              <a:t>. Zodra al het werk is voltooid, kunt je Data Factory gebruiken om de definitieve dataset te publiceren naar een andere gekoppelde service die vervolgens kan worden gebruikt door technologieën zoals Power BI of Machine Learning.</a:t>
            </a:r>
          </a:p>
          <a:p>
            <a:endParaRPr lang="nl-NL" dirty="0"/>
          </a:p>
          <a:p>
            <a:endParaRPr lang="nl-NL" dirty="0"/>
          </a:p>
          <a:p>
            <a:endParaRPr lang="nl-NL" dirty="0"/>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13</a:t>
            </a:fld>
            <a:endParaRPr lang="nl-NL"/>
          </a:p>
        </p:txBody>
      </p:sp>
    </p:spTree>
    <p:extLst>
      <p:ext uri="{BB962C8B-B14F-4D97-AF65-F5344CB8AC3E}">
        <p14:creationId xmlns:p14="http://schemas.microsoft.com/office/powerpoint/2010/main" val="3333283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DEMO ADF PORTAL</a:t>
            </a:r>
            <a:endParaRPr lang="nl-NL" dirty="0"/>
          </a:p>
          <a:p>
            <a:r>
              <a:rPr lang="nl-NL" dirty="0"/>
              <a:t>Portal.azure.com / adf.azure.com</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staan jullie hier tegenover? </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Wie kan aangeven welke componenten er allemaal zijn? </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In welke volgorde denk jij dat de componenten horen?</a:t>
            </a:r>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14</a:t>
            </a:fld>
            <a:endParaRPr lang="nl-NL"/>
          </a:p>
        </p:txBody>
      </p:sp>
    </p:spTree>
    <p:extLst>
      <p:ext uri="{BB962C8B-B14F-4D97-AF65-F5344CB8AC3E}">
        <p14:creationId xmlns:p14="http://schemas.microsoft.com/office/powerpoint/2010/main" val="1113200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E519-96A9-44A2-AE88-71D18F20D3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7C427791-70AB-4145-92F4-CD36F2E9EA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B8F16B55-A825-4A1B-8368-AD8841806CA5}"/>
              </a:ext>
            </a:extLst>
          </p:cNvPr>
          <p:cNvSpPr>
            <a:spLocks noGrp="1"/>
          </p:cNvSpPr>
          <p:nvPr>
            <p:ph type="dt" sz="half" idx="10"/>
          </p:nvPr>
        </p:nvSpPr>
        <p:spPr/>
        <p:txBody>
          <a:bodyPr/>
          <a:lstStyle/>
          <a:p>
            <a:fld id="{15E48C8E-5BC6-4622-8CA1-3638D2A56CDE}" type="datetimeFigureOut">
              <a:rPr lang="nl-NL" smtClean="0"/>
              <a:t>22-11-2021</a:t>
            </a:fld>
            <a:endParaRPr lang="nl-NL"/>
          </a:p>
        </p:txBody>
      </p:sp>
      <p:sp>
        <p:nvSpPr>
          <p:cNvPr id="5" name="Footer Placeholder 4">
            <a:extLst>
              <a:ext uri="{FF2B5EF4-FFF2-40B4-BE49-F238E27FC236}">
                <a16:creationId xmlns:a16="http://schemas.microsoft.com/office/drawing/2014/main" id="{2C252AD8-FF0A-47B5-89BD-3CDA3F9C0D9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65C2257-4725-4E19-8490-804A34CDCB9D}"/>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270461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EEB4-1D50-496E-9E97-5881E302791C}"/>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86C48E4E-83A9-4D14-BE7B-B3FE94570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4555547-4A6F-4A44-BBB2-DA0DD0DD57E3}"/>
              </a:ext>
            </a:extLst>
          </p:cNvPr>
          <p:cNvSpPr>
            <a:spLocks noGrp="1"/>
          </p:cNvSpPr>
          <p:nvPr>
            <p:ph type="dt" sz="half" idx="10"/>
          </p:nvPr>
        </p:nvSpPr>
        <p:spPr/>
        <p:txBody>
          <a:bodyPr/>
          <a:lstStyle/>
          <a:p>
            <a:fld id="{15E48C8E-5BC6-4622-8CA1-3638D2A56CDE}" type="datetimeFigureOut">
              <a:rPr lang="nl-NL" smtClean="0"/>
              <a:t>22-11-2021</a:t>
            </a:fld>
            <a:endParaRPr lang="nl-NL"/>
          </a:p>
        </p:txBody>
      </p:sp>
      <p:sp>
        <p:nvSpPr>
          <p:cNvPr id="5" name="Footer Placeholder 4">
            <a:extLst>
              <a:ext uri="{FF2B5EF4-FFF2-40B4-BE49-F238E27FC236}">
                <a16:creationId xmlns:a16="http://schemas.microsoft.com/office/drawing/2014/main" id="{32918486-0EE6-4EEA-9ECA-887A4A7D5054}"/>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B6A8A30-092A-4B9E-86AA-D58B8889EDF6}"/>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69023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108BAE-CC1E-4B83-8DD0-39D7FDD909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4F1E8023-7D47-49B7-BE21-6252F80B35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C7CD554-87DB-42AE-82E6-998D147BD1C3}"/>
              </a:ext>
            </a:extLst>
          </p:cNvPr>
          <p:cNvSpPr>
            <a:spLocks noGrp="1"/>
          </p:cNvSpPr>
          <p:nvPr>
            <p:ph type="dt" sz="half" idx="10"/>
          </p:nvPr>
        </p:nvSpPr>
        <p:spPr/>
        <p:txBody>
          <a:bodyPr/>
          <a:lstStyle/>
          <a:p>
            <a:fld id="{15E48C8E-5BC6-4622-8CA1-3638D2A56CDE}" type="datetimeFigureOut">
              <a:rPr lang="nl-NL" smtClean="0"/>
              <a:t>22-11-2021</a:t>
            </a:fld>
            <a:endParaRPr lang="nl-NL"/>
          </a:p>
        </p:txBody>
      </p:sp>
      <p:sp>
        <p:nvSpPr>
          <p:cNvPr id="5" name="Footer Placeholder 4">
            <a:extLst>
              <a:ext uri="{FF2B5EF4-FFF2-40B4-BE49-F238E27FC236}">
                <a16:creationId xmlns:a16="http://schemas.microsoft.com/office/drawing/2014/main" id="{F16D00BC-DB12-45E6-8D93-68A490CB137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E0EAE4AC-9DAD-439D-BB06-0326F3C31F27}"/>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472335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C3F5-0C6C-4A73-8A67-6540D75E3820}"/>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10283F16-2D23-4924-B004-D91A6CE431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4D1965F5-7D03-4227-BEB8-C3EB99240F48}"/>
              </a:ext>
            </a:extLst>
          </p:cNvPr>
          <p:cNvSpPr>
            <a:spLocks noGrp="1"/>
          </p:cNvSpPr>
          <p:nvPr>
            <p:ph type="dt" sz="half" idx="10"/>
          </p:nvPr>
        </p:nvSpPr>
        <p:spPr/>
        <p:txBody>
          <a:bodyPr/>
          <a:lstStyle/>
          <a:p>
            <a:fld id="{15E48C8E-5BC6-4622-8CA1-3638D2A56CDE}" type="datetimeFigureOut">
              <a:rPr lang="nl-NL" smtClean="0"/>
              <a:t>22-11-2021</a:t>
            </a:fld>
            <a:endParaRPr lang="nl-NL"/>
          </a:p>
        </p:txBody>
      </p:sp>
      <p:sp>
        <p:nvSpPr>
          <p:cNvPr id="5" name="Footer Placeholder 4">
            <a:extLst>
              <a:ext uri="{FF2B5EF4-FFF2-40B4-BE49-F238E27FC236}">
                <a16:creationId xmlns:a16="http://schemas.microsoft.com/office/drawing/2014/main" id="{CC428529-F1C4-4746-A3F7-DF98B32740D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02C0EF63-C06F-4BBE-AF71-5BE4C8E0959F}"/>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21130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22C2-E328-4876-9E03-8F04748302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81016504-5253-4B3D-A230-D65704B25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91EA84-7DF4-4D78-A564-35DB962D2508}"/>
              </a:ext>
            </a:extLst>
          </p:cNvPr>
          <p:cNvSpPr>
            <a:spLocks noGrp="1"/>
          </p:cNvSpPr>
          <p:nvPr>
            <p:ph type="dt" sz="half" idx="10"/>
          </p:nvPr>
        </p:nvSpPr>
        <p:spPr/>
        <p:txBody>
          <a:bodyPr/>
          <a:lstStyle/>
          <a:p>
            <a:fld id="{15E48C8E-5BC6-4622-8CA1-3638D2A56CDE}" type="datetimeFigureOut">
              <a:rPr lang="nl-NL" smtClean="0"/>
              <a:t>22-11-2021</a:t>
            </a:fld>
            <a:endParaRPr lang="nl-NL"/>
          </a:p>
        </p:txBody>
      </p:sp>
      <p:sp>
        <p:nvSpPr>
          <p:cNvPr id="5" name="Footer Placeholder 4">
            <a:extLst>
              <a:ext uri="{FF2B5EF4-FFF2-40B4-BE49-F238E27FC236}">
                <a16:creationId xmlns:a16="http://schemas.microsoft.com/office/drawing/2014/main" id="{C1C5A6CC-8ADD-4250-B46A-E44AB5CE01F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66A7828-8844-4095-9809-8C91A2A28D66}"/>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52253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4B5-A26A-40FA-91DB-0F739CE6258C}"/>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C511932C-9E11-4A87-BB55-2681838182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AD58AFA1-8313-40C1-9EBC-6FE212AD0A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A97FB5D4-578B-4502-9B1B-33491CF71BBF}"/>
              </a:ext>
            </a:extLst>
          </p:cNvPr>
          <p:cNvSpPr>
            <a:spLocks noGrp="1"/>
          </p:cNvSpPr>
          <p:nvPr>
            <p:ph type="dt" sz="half" idx="10"/>
          </p:nvPr>
        </p:nvSpPr>
        <p:spPr/>
        <p:txBody>
          <a:bodyPr/>
          <a:lstStyle/>
          <a:p>
            <a:fld id="{15E48C8E-5BC6-4622-8CA1-3638D2A56CDE}" type="datetimeFigureOut">
              <a:rPr lang="nl-NL" smtClean="0"/>
              <a:t>22-11-2021</a:t>
            </a:fld>
            <a:endParaRPr lang="nl-NL"/>
          </a:p>
        </p:txBody>
      </p:sp>
      <p:sp>
        <p:nvSpPr>
          <p:cNvPr id="6" name="Footer Placeholder 5">
            <a:extLst>
              <a:ext uri="{FF2B5EF4-FFF2-40B4-BE49-F238E27FC236}">
                <a16:creationId xmlns:a16="http://schemas.microsoft.com/office/drawing/2014/main" id="{6A1D9168-458B-4406-A578-28BD3229B21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4C317D75-308A-4DAF-9743-09F9F5E07458}"/>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12755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79B0-B118-4F03-A287-B5E5F7FCB1C2}"/>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AA4F084C-9D7E-44EA-8B22-80CB4AE5DF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425D6-8B3F-462A-8C69-399525449A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3BC8B72-F309-44C8-8DB3-30DC4069A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5BBCC8-1A89-47B3-8CB2-2F223E5675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31C6AAD8-20EC-41C5-A511-8DD84491BA3E}"/>
              </a:ext>
            </a:extLst>
          </p:cNvPr>
          <p:cNvSpPr>
            <a:spLocks noGrp="1"/>
          </p:cNvSpPr>
          <p:nvPr>
            <p:ph type="dt" sz="half" idx="10"/>
          </p:nvPr>
        </p:nvSpPr>
        <p:spPr/>
        <p:txBody>
          <a:bodyPr/>
          <a:lstStyle/>
          <a:p>
            <a:fld id="{15E48C8E-5BC6-4622-8CA1-3638D2A56CDE}" type="datetimeFigureOut">
              <a:rPr lang="nl-NL" smtClean="0"/>
              <a:t>22-11-2021</a:t>
            </a:fld>
            <a:endParaRPr lang="nl-NL"/>
          </a:p>
        </p:txBody>
      </p:sp>
      <p:sp>
        <p:nvSpPr>
          <p:cNvPr id="8" name="Footer Placeholder 7">
            <a:extLst>
              <a:ext uri="{FF2B5EF4-FFF2-40B4-BE49-F238E27FC236}">
                <a16:creationId xmlns:a16="http://schemas.microsoft.com/office/drawing/2014/main" id="{28BDED2B-F3F0-4422-9519-9A6DCAF38B27}"/>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74D4BAF8-2F96-4CED-B060-4AF1F034905B}"/>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413164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B96DE-0A91-422C-A78A-190B397534D2}"/>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BCB4238F-2A11-40A0-9BE2-CA0475F42D47}"/>
              </a:ext>
            </a:extLst>
          </p:cNvPr>
          <p:cNvSpPr>
            <a:spLocks noGrp="1"/>
          </p:cNvSpPr>
          <p:nvPr>
            <p:ph type="dt" sz="half" idx="10"/>
          </p:nvPr>
        </p:nvSpPr>
        <p:spPr/>
        <p:txBody>
          <a:bodyPr/>
          <a:lstStyle/>
          <a:p>
            <a:fld id="{15E48C8E-5BC6-4622-8CA1-3638D2A56CDE}" type="datetimeFigureOut">
              <a:rPr lang="nl-NL" smtClean="0"/>
              <a:t>22-11-2021</a:t>
            </a:fld>
            <a:endParaRPr lang="nl-NL"/>
          </a:p>
        </p:txBody>
      </p:sp>
      <p:sp>
        <p:nvSpPr>
          <p:cNvPr id="4" name="Footer Placeholder 3">
            <a:extLst>
              <a:ext uri="{FF2B5EF4-FFF2-40B4-BE49-F238E27FC236}">
                <a16:creationId xmlns:a16="http://schemas.microsoft.com/office/drawing/2014/main" id="{5E54CF1E-485D-4F67-AA82-53F8A93C1058}"/>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28A72AD4-3E41-4725-A4E6-C80822A00F64}"/>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293261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7AE76C-C9D1-4A1C-A384-91FBD48D62C8}"/>
              </a:ext>
            </a:extLst>
          </p:cNvPr>
          <p:cNvSpPr>
            <a:spLocks noGrp="1"/>
          </p:cNvSpPr>
          <p:nvPr>
            <p:ph type="dt" sz="half" idx="10"/>
          </p:nvPr>
        </p:nvSpPr>
        <p:spPr/>
        <p:txBody>
          <a:bodyPr/>
          <a:lstStyle/>
          <a:p>
            <a:fld id="{15E48C8E-5BC6-4622-8CA1-3638D2A56CDE}" type="datetimeFigureOut">
              <a:rPr lang="nl-NL" smtClean="0"/>
              <a:t>22-11-2021</a:t>
            </a:fld>
            <a:endParaRPr lang="nl-NL"/>
          </a:p>
        </p:txBody>
      </p:sp>
      <p:sp>
        <p:nvSpPr>
          <p:cNvPr id="3" name="Footer Placeholder 2">
            <a:extLst>
              <a:ext uri="{FF2B5EF4-FFF2-40B4-BE49-F238E27FC236}">
                <a16:creationId xmlns:a16="http://schemas.microsoft.com/office/drawing/2014/main" id="{D770E254-E264-4796-9648-31C96703CE24}"/>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FD380462-1110-4942-AFB6-5F4B9F8DA58A}"/>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035339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BEA9-EE4A-4731-9501-9A4FD4ABB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A126432F-89AC-429C-BF9B-261F17C418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615AA8F3-FEE0-4F6C-83E4-25A42ECC4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DACBC-E5C3-411F-A7B4-A9C214EBC5BD}"/>
              </a:ext>
            </a:extLst>
          </p:cNvPr>
          <p:cNvSpPr>
            <a:spLocks noGrp="1"/>
          </p:cNvSpPr>
          <p:nvPr>
            <p:ph type="dt" sz="half" idx="10"/>
          </p:nvPr>
        </p:nvSpPr>
        <p:spPr/>
        <p:txBody>
          <a:bodyPr/>
          <a:lstStyle/>
          <a:p>
            <a:fld id="{15E48C8E-5BC6-4622-8CA1-3638D2A56CDE}" type="datetimeFigureOut">
              <a:rPr lang="nl-NL" smtClean="0"/>
              <a:t>22-11-2021</a:t>
            </a:fld>
            <a:endParaRPr lang="nl-NL"/>
          </a:p>
        </p:txBody>
      </p:sp>
      <p:sp>
        <p:nvSpPr>
          <p:cNvPr id="6" name="Footer Placeholder 5">
            <a:extLst>
              <a:ext uri="{FF2B5EF4-FFF2-40B4-BE49-F238E27FC236}">
                <a16:creationId xmlns:a16="http://schemas.microsoft.com/office/drawing/2014/main" id="{6A9BD351-52BE-4241-A6A7-1C1C964D2139}"/>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81CAE0E-BBCF-490D-ADA0-87FFE8C7C0FB}"/>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51779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93EB-DEDF-46F4-B8FC-081498C36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060EF23C-7949-433E-8084-5A36949E0A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5FFE1200-AFD4-4746-A9D7-697ECE362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F04AB2-2820-41C5-93AF-08BF454C5412}"/>
              </a:ext>
            </a:extLst>
          </p:cNvPr>
          <p:cNvSpPr>
            <a:spLocks noGrp="1"/>
          </p:cNvSpPr>
          <p:nvPr>
            <p:ph type="dt" sz="half" idx="10"/>
          </p:nvPr>
        </p:nvSpPr>
        <p:spPr/>
        <p:txBody>
          <a:bodyPr/>
          <a:lstStyle/>
          <a:p>
            <a:fld id="{15E48C8E-5BC6-4622-8CA1-3638D2A56CDE}" type="datetimeFigureOut">
              <a:rPr lang="nl-NL" smtClean="0"/>
              <a:t>22-11-2021</a:t>
            </a:fld>
            <a:endParaRPr lang="nl-NL"/>
          </a:p>
        </p:txBody>
      </p:sp>
      <p:sp>
        <p:nvSpPr>
          <p:cNvPr id="6" name="Footer Placeholder 5">
            <a:extLst>
              <a:ext uri="{FF2B5EF4-FFF2-40B4-BE49-F238E27FC236}">
                <a16:creationId xmlns:a16="http://schemas.microsoft.com/office/drawing/2014/main" id="{5CA7827C-E61D-4E60-9E31-10D0D23DD6E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8A232F3C-ABE5-4E76-AD38-614177291B2A}"/>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96629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CADFF7-9611-404C-9692-392DBBDE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262E60F1-ECA8-4EA4-812B-C91F15437F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F58DB472-7629-4624-BCEF-66651BA921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48C8E-5BC6-4622-8CA1-3638D2A56CDE}" type="datetimeFigureOut">
              <a:rPr lang="nl-NL" smtClean="0"/>
              <a:t>22-11-2021</a:t>
            </a:fld>
            <a:endParaRPr lang="nl-NL"/>
          </a:p>
        </p:txBody>
      </p:sp>
      <p:sp>
        <p:nvSpPr>
          <p:cNvPr id="5" name="Footer Placeholder 4">
            <a:extLst>
              <a:ext uri="{FF2B5EF4-FFF2-40B4-BE49-F238E27FC236}">
                <a16:creationId xmlns:a16="http://schemas.microsoft.com/office/drawing/2014/main" id="{D1F38A37-EA2F-4A1A-B82C-013C900E8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2DBC8FA7-F5A4-44C9-BC71-177B868AD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8FA16-D37F-4D9F-BE93-8104C2D892CA}" type="slidenum">
              <a:rPr lang="nl-NL" smtClean="0"/>
              <a:t>‹#›</a:t>
            </a:fld>
            <a:endParaRPr lang="nl-NL"/>
          </a:p>
        </p:txBody>
      </p:sp>
    </p:spTree>
    <p:extLst>
      <p:ext uri="{BB962C8B-B14F-4D97-AF65-F5344CB8AC3E}">
        <p14:creationId xmlns:p14="http://schemas.microsoft.com/office/powerpoint/2010/main" val="348122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9.xml"/><Relationship Id="rId7" Type="http://schemas.openxmlformats.org/officeDocument/2006/relationships/image" Target="../media/image4.sv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12.wmf"/></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19.png"/><Relationship Id="rId18" Type="http://schemas.openxmlformats.org/officeDocument/2006/relationships/image" Target="../media/image24.svg"/><Relationship Id="rId3" Type="http://schemas.openxmlformats.org/officeDocument/2006/relationships/image" Target="../media/image1.png"/><Relationship Id="rId21" Type="http://schemas.openxmlformats.org/officeDocument/2006/relationships/image" Target="../media/image27.png"/><Relationship Id="rId7" Type="http://schemas.openxmlformats.org/officeDocument/2006/relationships/image" Target="../media/image15.png"/><Relationship Id="rId12" Type="http://schemas.openxmlformats.org/officeDocument/2006/relationships/image" Target="../media/image18.svg"/><Relationship Id="rId17" Type="http://schemas.openxmlformats.org/officeDocument/2006/relationships/image" Target="../media/image23.png"/><Relationship Id="rId2" Type="http://schemas.openxmlformats.org/officeDocument/2006/relationships/notesSlide" Target="../notesSlides/notesSlide18.xml"/><Relationship Id="rId16" Type="http://schemas.openxmlformats.org/officeDocument/2006/relationships/image" Target="../media/image22.svg"/><Relationship Id="rId20" Type="http://schemas.openxmlformats.org/officeDocument/2006/relationships/image" Target="../media/image26.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17.png"/><Relationship Id="rId5" Type="http://schemas.openxmlformats.org/officeDocument/2006/relationships/image" Target="../media/image3.png"/><Relationship Id="rId15" Type="http://schemas.openxmlformats.org/officeDocument/2006/relationships/image" Target="../media/image21.png"/><Relationship Id="rId10" Type="http://schemas.openxmlformats.org/officeDocument/2006/relationships/image" Target="../media/image6.svg"/><Relationship Id="rId19"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20.svg"/><Relationship Id="rId22" Type="http://schemas.openxmlformats.org/officeDocument/2006/relationships/image" Target="../media/image28.sv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DC4A-CC88-4C73-BEAD-3BA5D7BB273B}"/>
              </a:ext>
            </a:extLst>
          </p:cNvPr>
          <p:cNvSpPr>
            <a:spLocks noGrp="1"/>
          </p:cNvSpPr>
          <p:nvPr>
            <p:ph type="ctrTitle"/>
          </p:nvPr>
        </p:nvSpPr>
        <p:spPr/>
        <p:txBody>
          <a:bodyPr>
            <a:normAutofit/>
          </a:bodyPr>
          <a:lstStyle/>
          <a:p>
            <a:r>
              <a:rPr lang="nl-NL" sz="4800" b="1" dirty="0">
                <a:latin typeface="Consolas" panose="020B0609020204030204" pitchFamily="49" charset="0"/>
                <a:cs typeface="Arial" panose="020B0604020202020204" pitchFamily="34" charset="0"/>
              </a:rPr>
              <a:t> Azure Data Factory</a:t>
            </a:r>
            <a:br>
              <a:rPr lang="nl-NL" sz="4800" b="1" dirty="0">
                <a:latin typeface="Consolas" panose="020B0609020204030204" pitchFamily="49" charset="0"/>
                <a:cs typeface="Arial" panose="020B0604020202020204" pitchFamily="34" charset="0"/>
              </a:rPr>
            </a:br>
            <a:r>
              <a:rPr lang="nl-NL" sz="4800" b="1" dirty="0">
                <a:latin typeface="Consolas" panose="020B0609020204030204" pitchFamily="49" charset="0"/>
                <a:cs typeface="Arial" panose="020B0604020202020204" pitchFamily="34" charset="0"/>
              </a:rPr>
              <a:t> Fundamentals</a:t>
            </a:r>
          </a:p>
        </p:txBody>
      </p:sp>
      <p:sp>
        <p:nvSpPr>
          <p:cNvPr id="3" name="Subtitle 2">
            <a:extLst>
              <a:ext uri="{FF2B5EF4-FFF2-40B4-BE49-F238E27FC236}">
                <a16:creationId xmlns:a16="http://schemas.microsoft.com/office/drawing/2014/main" id="{91C9F03C-30AE-46BC-9778-6D5FDBEAE714}"/>
              </a:ext>
            </a:extLst>
          </p:cNvPr>
          <p:cNvSpPr>
            <a:spLocks noGrp="1"/>
          </p:cNvSpPr>
          <p:nvPr>
            <p:ph type="subTitle" idx="1"/>
          </p:nvPr>
        </p:nvSpPr>
        <p:spPr/>
        <p:txBody>
          <a:bodyPr/>
          <a:lstStyle/>
          <a:p>
            <a:r>
              <a:rPr lang="nl-NL" dirty="0">
                <a:latin typeface="Consolas" panose="020B0609020204030204" pitchFamily="49" charset="0"/>
              </a:rPr>
              <a:t>  22 &amp; 23 november 2021 </a:t>
            </a:r>
          </a:p>
        </p:txBody>
      </p:sp>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11" name="Graphic 10">
            <a:extLst>
              <a:ext uri="{FF2B5EF4-FFF2-40B4-BE49-F238E27FC236}">
                <a16:creationId xmlns:a16="http://schemas.microsoft.com/office/drawing/2014/main" id="{0F7C9E75-2F02-494F-8FC3-A47BE4718E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24000" y="2032001"/>
            <a:ext cx="1524000" cy="1524000"/>
          </a:xfrm>
          <a:prstGeom prst="rect">
            <a:avLst/>
          </a:prstGeom>
        </p:spPr>
      </p:pic>
      <p:pic>
        <p:nvPicPr>
          <p:cNvPr id="17" name="Graphic 16">
            <a:extLst>
              <a:ext uri="{FF2B5EF4-FFF2-40B4-BE49-F238E27FC236}">
                <a16:creationId xmlns:a16="http://schemas.microsoft.com/office/drawing/2014/main" id="{48EA7D01-ED83-440E-854E-768AF82306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56726" y="2032001"/>
            <a:ext cx="1482724" cy="1482724"/>
          </a:xfrm>
          <a:prstGeom prst="rect">
            <a:avLst/>
          </a:prstGeom>
        </p:spPr>
      </p:pic>
      <p:cxnSp>
        <p:nvCxnSpPr>
          <p:cNvPr id="19" name="Connector: Elbow 18">
            <a:extLst>
              <a:ext uri="{FF2B5EF4-FFF2-40B4-BE49-F238E27FC236}">
                <a16:creationId xmlns:a16="http://schemas.microsoft.com/office/drawing/2014/main" id="{47CF0399-86F5-41BF-99F2-5460841C3CF8}"/>
              </a:ext>
            </a:extLst>
          </p:cNvPr>
          <p:cNvCxnSpPr>
            <a:stCxn id="11" idx="0"/>
            <a:endCxn id="17" idx="0"/>
          </p:cNvCxnSpPr>
          <p:nvPr/>
        </p:nvCxnSpPr>
        <p:spPr>
          <a:xfrm rot="5400000" flipH="1" flipV="1">
            <a:off x="6192044" y="-1874043"/>
            <a:ext cx="12700" cy="7812088"/>
          </a:xfrm>
          <a:prstGeom prst="bentConnector3">
            <a:avLst>
              <a:gd name="adj1" fmla="val 536814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D161C8E-6245-48EF-8D48-5E0FE927DFF9}"/>
              </a:ext>
            </a:extLst>
          </p:cNvPr>
          <p:cNvCxnSpPr>
            <a:stCxn id="17" idx="2"/>
            <a:endCxn id="11" idx="2"/>
          </p:cNvCxnSpPr>
          <p:nvPr/>
        </p:nvCxnSpPr>
        <p:spPr>
          <a:xfrm rot="5400000">
            <a:off x="6171406" y="-370681"/>
            <a:ext cx="41276" cy="7812088"/>
          </a:xfrm>
          <a:prstGeom prst="bentConnector3">
            <a:avLst>
              <a:gd name="adj1" fmla="val 2810347"/>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821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6" name="Content Placeholder 9">
            <a:extLst>
              <a:ext uri="{FF2B5EF4-FFF2-40B4-BE49-F238E27FC236}">
                <a16:creationId xmlns:a16="http://schemas.microsoft.com/office/drawing/2014/main" id="{CB397790-BC9C-43B9-9F22-2DBB4E3B926D}"/>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Wat de Azure Data Factory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je ermee kan doen.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het in de theorie werkt.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 welke componenten het bestaat.</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pic>
        <p:nvPicPr>
          <p:cNvPr id="5" name="Graphic 4">
            <a:extLst>
              <a:ext uri="{FF2B5EF4-FFF2-40B4-BE49-F238E27FC236}">
                <a16:creationId xmlns:a16="http://schemas.microsoft.com/office/drawing/2014/main" id="{AA334AD6-1FD0-4268-BF5B-0EAB95B19CB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Tree>
    <p:extLst>
      <p:ext uri="{BB962C8B-B14F-4D97-AF65-F5344CB8AC3E}">
        <p14:creationId xmlns:p14="http://schemas.microsoft.com/office/powerpoint/2010/main" val="3793633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is die fabriek nou precies?</a:t>
            </a:r>
            <a:endParaRPr lang="nl-NL" b="1" dirty="0">
              <a:latin typeface="Consolas" panose="020B0609020204030204" pitchFamily="49" charset="0"/>
              <a:cs typeface="Arial" panose="020B0604020202020204" pitchFamily="34" charset="0"/>
            </a:endParaRPr>
          </a:p>
        </p:txBody>
      </p:sp>
      <p:sp>
        <p:nvSpPr>
          <p:cNvPr id="6" name="Content Placeholder 9">
            <a:extLst>
              <a:ext uri="{FF2B5EF4-FFF2-40B4-BE49-F238E27FC236}">
                <a16:creationId xmlns:a16="http://schemas.microsoft.com/office/drawing/2014/main" id="{CB397790-BC9C-43B9-9F22-2DBB4E3B926D}"/>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Cloud-data orchestratie dienst.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Aansturen van data worflows.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Verplaatsen en bewerken van data.</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Beschikbaarstellen van data.</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pic>
        <p:nvPicPr>
          <p:cNvPr id="7" name="Graphic 6">
            <a:extLst>
              <a:ext uri="{FF2B5EF4-FFF2-40B4-BE49-F238E27FC236}">
                <a16:creationId xmlns:a16="http://schemas.microsoft.com/office/drawing/2014/main" id="{202590E1-584B-4FB2-8317-6D276118C80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Tree>
    <p:extLst>
      <p:ext uri="{BB962C8B-B14F-4D97-AF65-F5344CB8AC3E}">
        <p14:creationId xmlns:p14="http://schemas.microsoft.com/office/powerpoint/2010/main" val="2576321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Hoe werkt het dan?</a:t>
            </a:r>
            <a:endParaRPr lang="nl-NL" b="1" dirty="0">
              <a:latin typeface="Consolas" panose="020B0609020204030204" pitchFamily="49" charset="0"/>
              <a:cs typeface="Arial" panose="020B0604020202020204" pitchFamily="34" charset="0"/>
            </a:endParaRPr>
          </a:p>
        </p:txBody>
      </p:sp>
      <p:pic>
        <p:nvPicPr>
          <p:cNvPr id="3" name="Picture 2">
            <a:extLst>
              <a:ext uri="{FF2B5EF4-FFF2-40B4-BE49-F238E27FC236}">
                <a16:creationId xmlns:a16="http://schemas.microsoft.com/office/drawing/2014/main" id="{3893C7C0-D964-4A7F-B11B-8DE66AE49D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7664" y="1951761"/>
            <a:ext cx="8698501" cy="4906239"/>
          </a:xfrm>
          <a:prstGeom prst="rect">
            <a:avLst/>
          </a:prstGeom>
        </p:spPr>
      </p:pic>
      <p:pic>
        <p:nvPicPr>
          <p:cNvPr id="10" name="Graphic 9">
            <a:extLst>
              <a:ext uri="{FF2B5EF4-FFF2-40B4-BE49-F238E27FC236}">
                <a16:creationId xmlns:a16="http://schemas.microsoft.com/office/drawing/2014/main" id="{9FC2EF2F-9A7D-4263-904A-C630AAD4AE1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59335" y="4859866"/>
            <a:ext cx="2082799" cy="2082799"/>
          </a:xfrm>
          <a:prstGeom prst="rect">
            <a:avLst/>
          </a:prstGeom>
        </p:spPr>
      </p:pic>
    </p:spTree>
    <p:extLst>
      <p:ext uri="{BB962C8B-B14F-4D97-AF65-F5344CB8AC3E}">
        <p14:creationId xmlns:p14="http://schemas.microsoft.com/office/powerpoint/2010/main" val="3092833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Componenten van de fabriek</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3" name="Picture 2">
            <a:extLst>
              <a:ext uri="{FF2B5EF4-FFF2-40B4-BE49-F238E27FC236}">
                <a16:creationId xmlns:a16="http://schemas.microsoft.com/office/drawing/2014/main" id="{8EDBAD2B-6928-440E-A4EF-13BF72A495F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1805" y="2257130"/>
            <a:ext cx="8788929" cy="5203971"/>
          </a:xfrm>
          <a:prstGeom prst="rect">
            <a:avLst/>
          </a:prstGeom>
        </p:spPr>
      </p:pic>
    </p:spTree>
    <p:extLst>
      <p:ext uri="{BB962C8B-B14F-4D97-AF65-F5344CB8AC3E}">
        <p14:creationId xmlns:p14="http://schemas.microsoft.com/office/powerpoint/2010/main" val="1066860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die fabriek eens zien!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59335" y="4859866"/>
            <a:ext cx="2082799" cy="2082799"/>
          </a:xfrm>
          <a:prstGeom prst="rect">
            <a:avLst/>
          </a:prstGeom>
        </p:spPr>
      </p:pic>
      <p:graphicFrame>
        <p:nvGraphicFramePr>
          <p:cNvPr id="2" name="Object 1">
            <a:extLst>
              <a:ext uri="{FF2B5EF4-FFF2-40B4-BE49-F238E27FC236}">
                <a16:creationId xmlns:a16="http://schemas.microsoft.com/office/drawing/2014/main" id="{115FFFA9-8870-411A-BE39-95812F03F735}"/>
              </a:ext>
            </a:extLst>
          </p:cNvPr>
          <p:cNvGraphicFramePr>
            <a:graphicFrameLocks noChangeAspect="1"/>
          </p:cNvGraphicFramePr>
          <p:nvPr>
            <p:extLst>
              <p:ext uri="{D42A27DB-BD31-4B8C-83A1-F6EECF244321}">
                <p14:modId xmlns:p14="http://schemas.microsoft.com/office/powerpoint/2010/main" val="471607098"/>
              </p:ext>
            </p:extLst>
          </p:nvPr>
        </p:nvGraphicFramePr>
        <p:xfrm>
          <a:off x="3455193" y="2523066"/>
          <a:ext cx="5281613" cy="2336800"/>
        </p:xfrm>
        <a:graphic>
          <a:graphicData uri="http://schemas.openxmlformats.org/presentationml/2006/ole">
            <mc:AlternateContent xmlns:mc="http://schemas.openxmlformats.org/markup-compatibility/2006">
              <mc:Choice xmlns:v="urn:schemas-microsoft-com:vml" Requires="v">
                <p:oleObj spid="_x0000_s1034" name="Image" r:id="rId8" imgW="5282280" imgH="2336400" progId="Photoshop.Image.13">
                  <p:embed/>
                </p:oleObj>
              </mc:Choice>
              <mc:Fallback>
                <p:oleObj name="Image" r:id="rId8" imgW="5282280" imgH="2336400" progId="Photoshop.Image.13">
                  <p:embed/>
                  <p:pic>
                    <p:nvPicPr>
                      <p:cNvPr id="0" name=""/>
                      <p:cNvPicPr/>
                      <p:nvPr/>
                    </p:nvPicPr>
                    <p:blipFill>
                      <a:blip r:embed="rId9"/>
                      <a:stretch>
                        <a:fillRect/>
                      </a:stretch>
                    </p:blipFill>
                    <p:spPr>
                      <a:xfrm>
                        <a:off x="3455193" y="2523066"/>
                        <a:ext cx="5281613" cy="2336800"/>
                      </a:xfrm>
                      <a:prstGeom prst="rect">
                        <a:avLst/>
                      </a:prstGeom>
                    </p:spPr>
                  </p:pic>
                </p:oleObj>
              </mc:Fallback>
            </mc:AlternateContent>
          </a:graphicData>
        </a:graphic>
      </p:graphicFrame>
    </p:spTree>
    <p:extLst>
      <p:ext uri="{BB962C8B-B14F-4D97-AF65-F5344CB8AC3E}">
        <p14:creationId xmlns:p14="http://schemas.microsoft.com/office/powerpoint/2010/main" val="3422655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Lab1, Azure inrichten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Mooi stukje azure voor jezelf</a:t>
            </a:r>
            <a:endParaRPr lang="nl-NL" b="1" dirty="0">
              <a:latin typeface="Consolas" panose="020B0609020204030204" pitchFamily="49" charset="0"/>
              <a:cs typeface="Arial" panose="020B0604020202020204" pitchFamily="34" charset="0"/>
            </a:endParaRPr>
          </a:p>
        </p:txBody>
      </p:sp>
      <p:pic>
        <p:nvPicPr>
          <p:cNvPr id="2054" name="Picture 6" descr="Azure Logo as PNG file with transparent background in high resolution">
            <a:extLst>
              <a:ext uri="{FF2B5EF4-FFF2-40B4-BE49-F238E27FC236}">
                <a16:creationId xmlns:a16="http://schemas.microsoft.com/office/drawing/2014/main" id="{E4893DA8-1D5F-4CD4-AA45-1903E11127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18871" y="4753268"/>
            <a:ext cx="2257129" cy="2257129"/>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9">
            <a:extLst>
              <a:ext uri="{FF2B5EF4-FFF2-40B4-BE49-F238E27FC236}">
                <a16:creationId xmlns:a16="http://schemas.microsoft.com/office/drawing/2014/main" id="{28689D47-8C7F-472E-9B3B-F83BA1E09279}"/>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lab1: </a:t>
            </a:r>
            <a:r>
              <a:rPr lang="nl-NL" dirty="0">
                <a:effectLst/>
                <a:latin typeface="Consolas" panose="020B0609020204030204" pitchFamily="49" charset="0"/>
              </a:rPr>
              <a:t>https://github.com/CloudShiftBV/ADF-Training/blob/main/Lab1/LabInstructions1.md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4143310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Integration runtime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Wat is een Integration Runtime.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Waar gebruik je het voor.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soorten zijn er.</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691220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Integration runtime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Bruggen slaan </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Verbinder tussen omgevingen.</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Brug tussen Activities en Linked Services</a:t>
            </a:r>
            <a:r>
              <a:rPr lang="nl-NL" dirty="0">
                <a:latin typeface="Consolas" panose="020B0609020204030204" pitchFamily="49" charset="0"/>
              </a:rPr>
              <a:t>.</a:t>
            </a:r>
            <a:endParaRPr lang="nl-NL" b="0"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Azure, Self-hosted, Linked Self-hosted, Azure SSIS.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Locatie IR.</a:t>
            </a: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525710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Integration runtime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die brug eens zien!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pic>
        <p:nvPicPr>
          <p:cNvPr id="3" name="Picture 2">
            <a:extLst>
              <a:ext uri="{FF2B5EF4-FFF2-40B4-BE49-F238E27FC236}">
                <a16:creationId xmlns:a16="http://schemas.microsoft.com/office/drawing/2014/main" id="{DE83347F-8832-4F2E-9531-16BCB28F64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24412" y="2595562"/>
            <a:ext cx="5009976" cy="2082799"/>
          </a:xfrm>
          <a:prstGeom prst="rect">
            <a:avLst/>
          </a:prstGeom>
        </p:spPr>
      </p:pic>
    </p:spTree>
    <p:extLst>
      <p:ext uri="{BB962C8B-B14F-4D97-AF65-F5344CB8AC3E}">
        <p14:creationId xmlns:p14="http://schemas.microsoft.com/office/powerpoint/2010/main" val="1659023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Recap ochtend</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Kracht van herhaling</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Data orchestratie.</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Azure Data Factory</a:t>
            </a:r>
            <a:r>
              <a:rPr lang="nl-NL" dirty="0">
                <a:latin typeface="Consolas" panose="020B0609020204030204" pitchFamily="49" charset="0"/>
              </a:rPr>
              <a:t>.</a:t>
            </a:r>
            <a:endParaRPr lang="nl-NL" b="0"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solidFill>
                  <a:srgbClr val="D4D4D4"/>
                </a:solidFill>
                <a:latin typeface="Consolas" panose="020B0609020204030204" pitchFamily="49" charset="0"/>
              </a:rPr>
              <a:t> </a:t>
            </a:r>
            <a:r>
              <a:rPr lang="nl-NL" dirty="0">
                <a:latin typeface="Consolas" panose="020B0609020204030204" pitchFamily="49" charset="0"/>
              </a:rPr>
              <a:t>Lab1, Azure inrichten.</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Integration runtimes.</a:t>
            </a: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626265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13" name="Picture 12">
            <a:extLst>
              <a:ext uri="{FF2B5EF4-FFF2-40B4-BE49-F238E27FC236}">
                <a16:creationId xmlns:a16="http://schemas.microsoft.com/office/drawing/2014/main" id="{9931BDAC-BC45-4754-A0B0-7CCF6A4AFA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2286000"/>
            <a:ext cx="6096000" cy="2286000"/>
          </a:xfrm>
          <a:prstGeom prst="rect">
            <a:avLst/>
          </a:prstGeom>
        </p:spPr>
      </p:pic>
    </p:spTree>
    <p:extLst>
      <p:ext uri="{BB962C8B-B14F-4D97-AF65-F5344CB8AC3E}">
        <p14:creationId xmlns:p14="http://schemas.microsoft.com/office/powerpoint/2010/main" val="444632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Lab2, Integration runtimes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Bruggen bouwen!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lab2: </a:t>
            </a:r>
            <a:r>
              <a:rPr lang="nl-NL" dirty="0">
                <a:effectLst/>
                <a:latin typeface="Consolas" panose="020B0609020204030204" pitchFamily="49" charset="0"/>
              </a:rPr>
              <a:t>https://github.com/CloudShiftBV/ADF-Training/blob/main/Lab2/LabInstructions2.md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994366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Linked Services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Linked Service?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doet een Linked Service?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soorten connectors zijn er allemaal?</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904067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Linked Services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Connectie, connectie, connectie</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0" name="Content Placeholder 9">
            <a:extLst>
              <a:ext uri="{FF2B5EF4-FFF2-40B4-BE49-F238E27FC236}">
                <a16:creationId xmlns:a16="http://schemas.microsoft.com/office/drawing/2014/main" id="{6C29D7A3-C4B1-4C5B-BA74-E5C46DF123F1}"/>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Connector voor een dataset.</a:t>
            </a:r>
            <a:endParaRPr lang="nl-NL" b="0"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Meer dan 100+ verschillende soorten.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soorten connectors zijn er allemaal?</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745849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Linked Services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die connectors maar zien!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pic>
        <p:nvPicPr>
          <p:cNvPr id="3" name="Graphic 2">
            <a:extLst>
              <a:ext uri="{FF2B5EF4-FFF2-40B4-BE49-F238E27FC236}">
                <a16:creationId xmlns:a16="http://schemas.microsoft.com/office/drawing/2014/main" id="{3C700352-ED6B-4176-8476-DE10347CF7C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04646" y="2856971"/>
            <a:ext cx="1144058" cy="1144058"/>
          </a:xfrm>
          <a:prstGeom prst="rect">
            <a:avLst/>
          </a:prstGeom>
        </p:spPr>
      </p:pic>
      <p:pic>
        <p:nvPicPr>
          <p:cNvPr id="12" name="Graphic 11">
            <a:extLst>
              <a:ext uri="{FF2B5EF4-FFF2-40B4-BE49-F238E27FC236}">
                <a16:creationId xmlns:a16="http://schemas.microsoft.com/office/drawing/2014/main" id="{2DF4ACF8-DBBF-4C06-983B-C2796D1D517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21237" y="3017247"/>
            <a:ext cx="1144058" cy="1144058"/>
          </a:xfrm>
          <a:prstGeom prst="rect">
            <a:avLst/>
          </a:prstGeom>
        </p:spPr>
      </p:pic>
      <p:pic>
        <p:nvPicPr>
          <p:cNvPr id="14" name="Graphic 13">
            <a:extLst>
              <a:ext uri="{FF2B5EF4-FFF2-40B4-BE49-F238E27FC236}">
                <a16:creationId xmlns:a16="http://schemas.microsoft.com/office/drawing/2014/main" id="{C4C4E81A-CB4A-45C9-A10C-16BBC0C17DE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096000" y="2394485"/>
            <a:ext cx="1144057" cy="1144057"/>
          </a:xfrm>
          <a:prstGeom prst="rect">
            <a:avLst/>
          </a:prstGeom>
        </p:spPr>
      </p:pic>
      <p:pic>
        <p:nvPicPr>
          <p:cNvPr id="16" name="Graphic 15">
            <a:extLst>
              <a:ext uri="{FF2B5EF4-FFF2-40B4-BE49-F238E27FC236}">
                <a16:creationId xmlns:a16="http://schemas.microsoft.com/office/drawing/2014/main" id="{1E2133EE-0F1E-4DD8-8052-0A5F8039F57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776937" y="3715810"/>
            <a:ext cx="1144056" cy="1144056"/>
          </a:xfrm>
          <a:prstGeom prst="rect">
            <a:avLst/>
          </a:prstGeom>
        </p:spPr>
      </p:pic>
      <p:pic>
        <p:nvPicPr>
          <p:cNvPr id="18" name="Graphic 17">
            <a:extLst>
              <a:ext uri="{FF2B5EF4-FFF2-40B4-BE49-F238E27FC236}">
                <a16:creationId xmlns:a16="http://schemas.microsoft.com/office/drawing/2014/main" id="{79667328-6923-4E38-A52C-5E84EF5196C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32112" y="4194647"/>
            <a:ext cx="1117894" cy="1117894"/>
          </a:xfrm>
          <a:prstGeom prst="rect">
            <a:avLst/>
          </a:prstGeom>
        </p:spPr>
      </p:pic>
      <p:pic>
        <p:nvPicPr>
          <p:cNvPr id="22" name="Graphic 21">
            <a:extLst>
              <a:ext uri="{FF2B5EF4-FFF2-40B4-BE49-F238E27FC236}">
                <a16:creationId xmlns:a16="http://schemas.microsoft.com/office/drawing/2014/main" id="{46CC6AD7-249B-44E7-8122-7CC15447F3D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861648" y="4410312"/>
            <a:ext cx="1144056" cy="1144056"/>
          </a:xfrm>
          <a:prstGeom prst="rect">
            <a:avLst/>
          </a:prstGeom>
        </p:spPr>
      </p:pic>
      <p:pic>
        <p:nvPicPr>
          <p:cNvPr id="26" name="Graphic 25">
            <a:extLst>
              <a:ext uri="{FF2B5EF4-FFF2-40B4-BE49-F238E27FC236}">
                <a16:creationId xmlns:a16="http://schemas.microsoft.com/office/drawing/2014/main" id="{9FCA2ADF-3403-41CE-836F-6710B1EBE9B0}"/>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774974" y="2758197"/>
            <a:ext cx="1144055" cy="1144055"/>
          </a:xfrm>
          <a:prstGeom prst="rect">
            <a:avLst/>
          </a:prstGeom>
        </p:spPr>
      </p:pic>
      <p:pic>
        <p:nvPicPr>
          <p:cNvPr id="28" name="Graphic 27">
            <a:extLst>
              <a:ext uri="{FF2B5EF4-FFF2-40B4-BE49-F238E27FC236}">
                <a16:creationId xmlns:a16="http://schemas.microsoft.com/office/drawing/2014/main" id="{043EE938-4798-4322-B3B5-30B8263DEEF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123090" y="2471505"/>
            <a:ext cx="1067037" cy="1067037"/>
          </a:xfrm>
          <a:prstGeom prst="rect">
            <a:avLst/>
          </a:prstGeom>
        </p:spPr>
      </p:pic>
    </p:spTree>
    <p:extLst>
      <p:ext uri="{BB962C8B-B14F-4D97-AF65-F5344CB8AC3E}">
        <p14:creationId xmlns:p14="http://schemas.microsoft.com/office/powerpoint/2010/main" val="1902845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Lab3, Linked Services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Connectie maken?</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lab3: </a:t>
            </a:r>
            <a:r>
              <a:rPr lang="nl-NL" dirty="0">
                <a:effectLst/>
                <a:latin typeface="Consolas" panose="020B0609020204030204" pitchFamily="49" charset="0"/>
              </a:rPr>
              <a:t>https://github.com/CloudShiftBV/ADF-Training/blob/main/Lab3/LabInstructions3.md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84496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Datasets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Dataset.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doet een Dataset.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mogelijkheden heeft een Dataset.</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671439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Datasets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Data, Data, Data!</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8E12B620-57E8-439D-94DD-8CD4A5E3BE6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Verwijzing naar de Data.</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Meer soorten dan Linked Services</a:t>
            </a:r>
            <a:r>
              <a:rPr lang="nl-NL" b="0" dirty="0">
                <a:effectLst/>
                <a:latin typeface="Consolas" panose="020B0609020204030204" pitchFamily="49" charset="0"/>
              </a:rPr>
              <a: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Gestructureerd of ongestructureerd.</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995506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Datasets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Waiting on data, please wait.</a:t>
            </a:r>
            <a:endParaRPr lang="nl-NL" b="1" dirty="0">
              <a:latin typeface="Consolas" panose="020B0609020204030204" pitchFamily="49" charset="0"/>
              <a:cs typeface="Arial" panose="020B0604020202020204" pitchFamily="34" charset="0"/>
            </a:endParaRPr>
          </a:p>
        </p:txBody>
      </p:sp>
      <p:pic>
        <p:nvPicPr>
          <p:cNvPr id="3" name="Picture 2">
            <a:extLst>
              <a:ext uri="{FF2B5EF4-FFF2-40B4-BE49-F238E27FC236}">
                <a16:creationId xmlns:a16="http://schemas.microsoft.com/office/drawing/2014/main" id="{8819655A-4858-4783-BA16-B0DA752D5D7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70401" y="2531004"/>
            <a:ext cx="2709333" cy="2590800"/>
          </a:xfrm>
          <a:prstGeom prst="rect">
            <a:avLst/>
          </a:prstGeom>
        </p:spPr>
      </p:pic>
    </p:spTree>
    <p:extLst>
      <p:ext uri="{BB962C8B-B14F-4D97-AF65-F5344CB8AC3E}">
        <p14:creationId xmlns:p14="http://schemas.microsoft.com/office/powerpoint/2010/main" val="56954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Lab4, Datasets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Preparing data!</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lab4: </a:t>
            </a:r>
            <a:r>
              <a:rPr lang="nl-NL" dirty="0">
                <a:effectLst/>
                <a:latin typeface="Consolas" panose="020B0609020204030204" pitchFamily="49" charset="0"/>
              </a:rPr>
              <a:t>https://github.com/CloudShiftBV/ADF-Training/blob/main/Lab4/LabInstructions4.md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998879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Pipeline.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doet een Pipeline.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mogelijkheden heeft een Pipeline.</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884631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kunnen we na vandaag?</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fontScale="77500" lnSpcReduction="20000"/>
          </a:bodyPr>
          <a:lstStyle/>
          <a:p>
            <a:pPr marL="0" indent="0">
              <a:buNone/>
            </a:pPr>
            <a:endParaRPr lang="nl-NL" dirty="0">
              <a:latin typeface="Consolas" panose="020B0609020204030204" pitchFamily="49" charset="0"/>
            </a:endParaRPr>
          </a:p>
          <a:p>
            <a:pPr marL="0" indent="0">
              <a:buNone/>
            </a:pPr>
            <a:r>
              <a:rPr lang="nl-NL" b="1" dirty="0">
                <a:latin typeface="Consolas" panose="020B0609020204030204" pitchFamily="49" charset="0"/>
              </a:rPr>
              <a:t>Na de training heeft de deelnemer inzicht in: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Wat is data orchestratie.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Wat is ADF en wat kan ik ermee.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Welke basis onderdelen bestaat de ADF uit.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maak je een basis pipeline.</a:t>
            </a:r>
          </a:p>
          <a:p>
            <a:endParaRPr lang="nl-NL" dirty="0"/>
          </a:p>
          <a:p>
            <a:pPr marL="0" indent="0">
              <a:buNone/>
            </a:pPr>
            <a:r>
              <a:rPr lang="nl-NL" b="1" dirty="0">
                <a:effectLst/>
                <a:latin typeface="Consolas" panose="020B0609020204030204" pitchFamily="49" charset="0"/>
              </a:rPr>
              <a:t>Na de training kan de deelnemer: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Aangeven wat data orchestratie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wat de ADF is en waarvoor je het inzet.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wat de onderdelen zijn en hoe deze in verhouden staan.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Een eigen pipeline maken voor data verplaatsing.</a:t>
            </a:r>
          </a:p>
          <a:p>
            <a:endParaRPr lang="nl-NL" dirty="0"/>
          </a:p>
        </p:txBody>
      </p:sp>
    </p:spTree>
    <p:extLst>
      <p:ext uri="{BB962C8B-B14F-4D97-AF65-F5344CB8AC3E}">
        <p14:creationId xmlns:p14="http://schemas.microsoft.com/office/powerpoint/2010/main" val="3362218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Data, Data, Data!</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8E12B620-57E8-439D-94DD-8CD4A5E3BE6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Data workflow</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solidFill>
                  <a:srgbClr val="D4D4D4"/>
                </a:solidFill>
                <a:latin typeface="Consolas" panose="020B0609020204030204" pitchFamily="49" charset="0"/>
              </a:rPr>
              <a:t> </a:t>
            </a:r>
            <a:r>
              <a:rPr lang="nl-NL" dirty="0">
                <a:latin typeface="Consolas" panose="020B0609020204030204" pitchFamily="49" charset="0"/>
              </a:rPr>
              <a:t>Een of meerdere activities.</a:t>
            </a:r>
            <a:endParaRPr lang="nl-NL" b="0"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Parameteriseerbaar.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Monitoring.</a:t>
            </a:r>
            <a:endParaRPr lang="nl-NL" dirty="0">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885303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Data incoming!</a:t>
            </a:r>
            <a:endParaRPr lang="nl-NL" b="1" dirty="0">
              <a:latin typeface="Consolas" panose="020B0609020204030204" pitchFamily="49" charset="0"/>
              <a:cs typeface="Arial" panose="020B0604020202020204" pitchFamily="34" charset="0"/>
            </a:endParaRPr>
          </a:p>
        </p:txBody>
      </p:sp>
      <p:pic>
        <p:nvPicPr>
          <p:cNvPr id="5" name="Picture 4">
            <a:extLst>
              <a:ext uri="{FF2B5EF4-FFF2-40B4-BE49-F238E27FC236}">
                <a16:creationId xmlns:a16="http://schemas.microsoft.com/office/drawing/2014/main" id="{8201421B-732F-46E5-AFA4-68A94B7474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88017" y="2543114"/>
            <a:ext cx="3015966" cy="2884018"/>
          </a:xfrm>
          <a:prstGeom prst="rect">
            <a:avLst/>
          </a:prstGeom>
        </p:spPr>
      </p:pic>
    </p:spTree>
    <p:extLst>
      <p:ext uri="{BB962C8B-B14F-4D97-AF65-F5344CB8AC3E}">
        <p14:creationId xmlns:p14="http://schemas.microsoft.com/office/powerpoint/2010/main" val="80393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Lab5, 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Schuiven met data!</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lab5: </a:t>
            </a:r>
            <a:r>
              <a:rPr lang="nl-NL" dirty="0">
                <a:effectLst/>
                <a:latin typeface="Consolas" panose="020B0609020204030204" pitchFamily="49" charset="0"/>
              </a:rPr>
              <a:t>https://github.com/CloudShiftBV/ADF-Training/blob/main/Lab5/LabInstructions5.md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40631067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Triggers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Trigger.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doet een Trigger.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soorten Triggers zijn er.</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601850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Triggers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Data, Data, Data!</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8E12B620-57E8-439D-94DD-8CD4A5E3BE6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Automatisch.</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Schedule, Tumbling window, Event, Custom.  </a:t>
            </a:r>
            <a:endParaRPr lang="nl-NL" b="0" dirty="0">
              <a:effectLst/>
              <a:latin typeface="Consolas" panose="020B0609020204030204" pitchFamily="49" charset="0"/>
            </a:endParaRPr>
          </a:p>
        </p:txBody>
      </p:sp>
    </p:spTree>
    <p:extLst>
      <p:ext uri="{BB962C8B-B14F-4D97-AF65-F5344CB8AC3E}">
        <p14:creationId xmlns:p14="http://schemas.microsoft.com/office/powerpoint/2010/main" val="510988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Triggers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Triggerd!</a:t>
            </a:r>
            <a:endParaRPr lang="nl-NL" b="1" dirty="0">
              <a:latin typeface="Consolas" panose="020B0609020204030204" pitchFamily="49" charset="0"/>
              <a:cs typeface="Arial" panose="020B0604020202020204" pitchFamily="34" charset="0"/>
            </a:endParaRPr>
          </a:p>
        </p:txBody>
      </p:sp>
      <p:pic>
        <p:nvPicPr>
          <p:cNvPr id="3" name="Picture 2">
            <a:extLst>
              <a:ext uri="{FF2B5EF4-FFF2-40B4-BE49-F238E27FC236}">
                <a16:creationId xmlns:a16="http://schemas.microsoft.com/office/drawing/2014/main" id="{EE906D34-2A05-4277-BC04-7F65FB8530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22019" y="2649008"/>
            <a:ext cx="2747962" cy="2747962"/>
          </a:xfrm>
          <a:prstGeom prst="rect">
            <a:avLst/>
          </a:prstGeom>
        </p:spPr>
      </p:pic>
    </p:spTree>
    <p:extLst>
      <p:ext uri="{BB962C8B-B14F-4D97-AF65-F5344CB8AC3E}">
        <p14:creationId xmlns:p14="http://schemas.microsoft.com/office/powerpoint/2010/main" val="419159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Lab6, Triggers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automatisch!</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lab6: </a:t>
            </a:r>
            <a:r>
              <a:rPr lang="nl-NL" dirty="0">
                <a:effectLst/>
                <a:latin typeface="Consolas" panose="020B0609020204030204" pitchFamily="49" charset="0"/>
              </a:rPr>
              <a:t>https://github.com/CloudShiftBV/ADF-Training/blob/main/Lab6/LabInstructions6.md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711454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Recap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hebben we vandaag geleerd?</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733940D5-049D-4109-8D88-8F451B806D89}"/>
              </a:ext>
            </a:extLst>
          </p:cNvPr>
          <p:cNvSpPr>
            <a:spLocks noGrp="1"/>
          </p:cNvSpPr>
          <p:nvPr>
            <p:ph idx="1"/>
          </p:nvPr>
        </p:nvSpPr>
        <p:spPr>
          <a:xfrm>
            <a:off x="838199" y="1825625"/>
            <a:ext cx="10927619" cy="4351338"/>
          </a:xfrm>
        </p:spPr>
        <p:txBody>
          <a:bodyPr>
            <a:normAutofit fontScale="77500" lnSpcReduction="20000"/>
          </a:bodyPr>
          <a:lstStyle/>
          <a:p>
            <a:pPr marL="0" indent="0">
              <a:buNone/>
            </a:pPr>
            <a:endParaRPr lang="nl-NL" dirty="0">
              <a:latin typeface="Consolas" panose="020B0609020204030204" pitchFamily="49" charset="0"/>
            </a:endParaRPr>
          </a:p>
          <a:p>
            <a:pPr marL="0" indent="0">
              <a:buNone/>
            </a:pPr>
            <a:r>
              <a:rPr lang="nl-NL" b="1" dirty="0">
                <a:latin typeface="Consolas" panose="020B0609020204030204" pitchFamily="49" charset="0"/>
              </a:rPr>
              <a:t>Na de training heeft de deelnemer inzicht in: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Wat is data orchestratie.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Wat is ADF en wat kan ik ermee.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Welke basis onderdelen bestaat de ADF uit.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maak je een basis pipeline.</a:t>
            </a:r>
          </a:p>
          <a:p>
            <a:endParaRPr lang="nl-NL" dirty="0"/>
          </a:p>
          <a:p>
            <a:pPr marL="0" indent="0">
              <a:buNone/>
            </a:pPr>
            <a:r>
              <a:rPr lang="nl-NL" b="1" dirty="0">
                <a:effectLst/>
                <a:latin typeface="Consolas" panose="020B0609020204030204" pitchFamily="49" charset="0"/>
              </a:rPr>
              <a:t>Na de training kan de deelnemer: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Aangeven wat data orchestratie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wat de ADF is en waarvoor je het inzet.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wat de onderdelen zijn en hoe deze in verhouden staan.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Een eigen pipeline maken voor data verplaatsing.</a:t>
            </a:r>
          </a:p>
          <a:p>
            <a:endParaRPr lang="nl-NL" dirty="0"/>
          </a:p>
        </p:txBody>
      </p:sp>
    </p:spTree>
    <p:extLst>
      <p:ext uri="{BB962C8B-B14F-4D97-AF65-F5344CB8AC3E}">
        <p14:creationId xmlns:p14="http://schemas.microsoft.com/office/powerpoint/2010/main" val="998829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Vragen, adviezen en feedback</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Nu kan het nog!</a:t>
            </a:r>
            <a:endParaRPr lang="nl-NL" b="1" dirty="0">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17630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agenda</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gaan we allemaal doen?</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fontScale="55000" lnSpcReduction="20000"/>
          </a:bodyPr>
          <a:lstStyle/>
          <a:p>
            <a:pPr marL="0" indent="0">
              <a:buNone/>
            </a:pPr>
            <a:endParaRPr lang="nl-NL" dirty="0">
              <a:latin typeface="Consolas" panose="020B0609020204030204" pitchFamily="49" charset="0"/>
            </a:endParaRPr>
          </a:p>
          <a:p>
            <a:pPr marL="0" indent="0">
              <a:buNone/>
            </a:pPr>
            <a:r>
              <a:rPr lang="nl-NL" b="1" dirty="0">
                <a:solidFill>
                  <a:srgbClr val="569CD6"/>
                </a:solidFill>
                <a:effectLst/>
                <a:latin typeface="Consolas" panose="020B0609020204030204" pitchFamily="49" charset="0"/>
              </a:rPr>
              <a:t>De Agenda</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voor deze training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Inleiding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Kennismaking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1: Data orchestratie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pauze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2: De Azure Data Factory</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Lab1, Azure environment deployen</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3: Integration Runtimes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Lunch</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recap</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Lab2, Integration Runtimes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4: Linked Servrices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Lab3, Linked Services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5: Datasets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Lab4, Datasets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pauze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6: Pipelines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Lab5, Pipelines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7: Triggers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Lab6, Triggers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Recap training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Vragen, adviesen en feedback</a:t>
            </a:r>
          </a:p>
          <a:p>
            <a:endParaRPr lang="nl-NL" dirty="0"/>
          </a:p>
        </p:txBody>
      </p:sp>
    </p:spTree>
    <p:extLst>
      <p:ext uri="{BB962C8B-B14F-4D97-AF65-F5344CB8AC3E}">
        <p14:creationId xmlns:p14="http://schemas.microsoft.com/office/powerpoint/2010/main" val="187704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Even voorstellen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Wie, wat, waar, waarom?</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a:bodyPr>
          <a:lstStyle/>
          <a:p>
            <a:pPr marL="0" indent="0">
              <a:buNone/>
            </a:pPr>
            <a:endParaRPr lang="nl-NL" dirty="0">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Naam / leeftijd?</a:t>
            </a:r>
            <a:endParaRPr lang="nl-NL" dirty="0">
              <a:solidFill>
                <a:srgbClr val="D4D4D4"/>
              </a:solidFill>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je functie en/of achtergrond?</a:t>
            </a:r>
            <a:endParaRPr lang="nl-NL" dirty="0">
              <a:solidFill>
                <a:srgbClr val="D4D4D4"/>
              </a:solidFill>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wil je in deze training leren?</a:t>
            </a:r>
            <a:endParaRPr lang="nl-NL" dirty="0">
              <a:solidFill>
                <a:srgbClr val="D4D4D4"/>
              </a:solidFill>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weet je al van ADF?</a:t>
            </a:r>
          </a:p>
          <a:p>
            <a:endParaRPr lang="nl-NL" dirty="0"/>
          </a:p>
        </p:txBody>
      </p:sp>
    </p:spTree>
    <p:extLst>
      <p:ext uri="{BB962C8B-B14F-4D97-AF65-F5344CB8AC3E}">
        <p14:creationId xmlns:p14="http://schemas.microsoft.com/office/powerpoint/2010/main" val="665732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200" y="2411427"/>
            <a:ext cx="10927618" cy="3765536"/>
          </a:xfrm>
        </p:spPr>
        <p:txBody>
          <a:bodyPr>
            <a:normAutofit/>
          </a:body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data orchestratie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Waarvoor data orchestratie gebruikt wordt.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onderdelen binnen data orchestratie bestaan.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uitdagingen het met zich meebrengt. </a:t>
            </a:r>
          </a:p>
          <a:p>
            <a:endParaRPr lang="nl-NL" dirty="0"/>
          </a:p>
        </p:txBody>
      </p:sp>
      <p:pic>
        <p:nvPicPr>
          <p:cNvPr id="5" name="Content Placeholder 2">
            <a:extLst>
              <a:ext uri="{FF2B5EF4-FFF2-40B4-BE49-F238E27FC236}">
                <a16:creationId xmlns:a16="http://schemas.microsoft.com/office/drawing/2014/main" id="{2ECFA623-5A24-4F8A-8FCB-92F3DD4A87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5408" y="4463516"/>
            <a:ext cx="5326592" cy="2663296"/>
          </a:xfrm>
          <a:prstGeom prst="rect">
            <a:avLst/>
          </a:prstGeom>
        </p:spPr>
      </p:pic>
    </p:spTree>
    <p:extLst>
      <p:ext uri="{BB962C8B-B14F-4D97-AF65-F5344CB8AC3E}">
        <p14:creationId xmlns:p14="http://schemas.microsoft.com/office/powerpoint/2010/main" val="2552192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Hoe zit dat nou?</a:t>
            </a:r>
            <a:endParaRPr lang="nl-NL" b="1" dirty="0">
              <a:latin typeface="Consolas" panose="020B0609020204030204" pitchFamily="49" charset="0"/>
              <a:cs typeface="Arial" panose="020B0604020202020204" pitchFamily="34" charset="0"/>
            </a:endParaRPr>
          </a:p>
        </p:txBody>
      </p:sp>
      <p:pic>
        <p:nvPicPr>
          <p:cNvPr id="3" name="Content Placeholder 2">
            <a:extLst>
              <a:ext uri="{FF2B5EF4-FFF2-40B4-BE49-F238E27FC236}">
                <a16:creationId xmlns:a16="http://schemas.microsoft.com/office/drawing/2014/main" id="{C26B700D-0180-47CF-A90C-250D0B118412}"/>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865408" y="4463516"/>
            <a:ext cx="5326592" cy="2663296"/>
          </a:xfrm>
        </p:spPr>
      </p:pic>
      <p:sp>
        <p:nvSpPr>
          <p:cNvPr id="7" name="Content Placeholder 9">
            <a:extLst>
              <a:ext uri="{FF2B5EF4-FFF2-40B4-BE49-F238E27FC236}">
                <a16:creationId xmlns:a16="http://schemas.microsoft.com/office/drawing/2014/main" id="{9190D766-FF62-46C2-9EA2-90AC3E9F561C}"/>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latin typeface="Consolas" panose="020B0609020204030204" pitchFamily="49" charset="0"/>
              </a:rPr>
              <a:t>Data processen automatiseren.</a:t>
            </a:r>
          </a:p>
          <a:p>
            <a:pPr marL="0" indent="0">
              <a:buNone/>
            </a:pPr>
            <a:r>
              <a:rPr lang="nl-NL" dirty="0">
                <a:solidFill>
                  <a:srgbClr val="6796E6"/>
                </a:solidFill>
                <a:latin typeface="Consolas" panose="020B0609020204030204" pitchFamily="49" charset="0"/>
              </a:rPr>
              <a:t>-   </a:t>
            </a:r>
            <a:r>
              <a:rPr lang="nl-NL" dirty="0">
                <a:latin typeface="Consolas" panose="020B0609020204030204" pitchFamily="49" charset="0"/>
              </a:rPr>
              <a:t>Data-pipelines en workflows.</a:t>
            </a:r>
            <a:endParaRPr lang="nl-NL" dirty="0">
              <a:solidFill>
                <a:srgbClr val="D4D4D4"/>
              </a:solidFill>
              <a:latin typeface="Consolas" panose="020B0609020204030204" pitchFamily="49" charset="0"/>
            </a:endParaRPr>
          </a:p>
          <a:p>
            <a:pPr marL="0" indent="0">
              <a:buNone/>
            </a:pP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latin typeface="Consolas" panose="020B0609020204030204" pitchFamily="49" charset="0"/>
              </a:rPr>
              <a:t>Datasilo’s doorbcompute.</a:t>
            </a:r>
          </a:p>
        </p:txBody>
      </p:sp>
    </p:spTree>
    <p:extLst>
      <p:ext uri="{BB962C8B-B14F-4D97-AF65-F5344CB8AC3E}">
        <p14:creationId xmlns:p14="http://schemas.microsoft.com/office/powerpoint/2010/main" val="504361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Welke onderdelen bevat het? </a:t>
            </a:r>
            <a:endParaRPr lang="nl-NL" b="1" dirty="0">
              <a:latin typeface="Consolas" panose="020B0609020204030204" pitchFamily="49" charset="0"/>
              <a:cs typeface="Arial" panose="020B0604020202020204" pitchFamily="34" charset="0"/>
            </a:endParaRPr>
          </a:p>
        </p:txBody>
      </p:sp>
      <p:pic>
        <p:nvPicPr>
          <p:cNvPr id="6" name="Picture 5">
            <a:extLst>
              <a:ext uri="{FF2B5EF4-FFF2-40B4-BE49-F238E27FC236}">
                <a16:creationId xmlns:a16="http://schemas.microsoft.com/office/drawing/2014/main" id="{ACCE9F58-CF4F-4EB2-A450-985C8AE9BE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355" y="2506048"/>
            <a:ext cx="10982196" cy="2573952"/>
          </a:xfrm>
          <a:prstGeom prst="rect">
            <a:avLst/>
          </a:prstGeom>
        </p:spPr>
      </p:pic>
    </p:spTree>
    <p:extLst>
      <p:ext uri="{BB962C8B-B14F-4D97-AF65-F5344CB8AC3E}">
        <p14:creationId xmlns:p14="http://schemas.microsoft.com/office/powerpoint/2010/main" val="399182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Klink goed, maar wat zijn de uitdagingen?</a:t>
            </a:r>
            <a:endParaRPr lang="nl-NL" b="1" dirty="0">
              <a:latin typeface="Consolas" panose="020B0609020204030204" pitchFamily="49" charset="0"/>
              <a:cs typeface="Arial" panose="020B0604020202020204" pitchFamily="34" charset="0"/>
            </a:endParaRPr>
          </a:p>
        </p:txBody>
      </p:sp>
      <p:sp>
        <p:nvSpPr>
          <p:cNvPr id="5" name="Content Placeholder 9">
            <a:extLst>
              <a:ext uri="{FF2B5EF4-FFF2-40B4-BE49-F238E27FC236}">
                <a16:creationId xmlns:a16="http://schemas.microsoft.com/office/drawing/2014/main" id="{33AEE274-AFB6-469E-81CA-C3AAC860FEB0}"/>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Complexiteit.</a:t>
            </a:r>
            <a:br>
              <a:rPr lang="nl-NL" dirty="0"/>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Hetrogene architecturen.</a:t>
            </a:r>
            <a:br>
              <a:rPr lang="nl-NL" dirty="0">
                <a:latin typeface="Consolas" panose="020B0609020204030204" pitchFamily="49" charset="0"/>
              </a:rPr>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Opschonen en samenvoegen automatiseren.</a:t>
            </a:r>
            <a:br>
              <a:rPr lang="nl-NL" dirty="0"/>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Regelgeving en naleving.</a:t>
            </a:r>
            <a:br>
              <a:rPr lang="nl-NL" dirty="0">
                <a:latin typeface="Consolas" panose="020B0609020204030204" pitchFamily="49" charset="0"/>
              </a:rPr>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Data governance.</a:t>
            </a:r>
            <a:endParaRPr lang="nl-NL" dirty="0">
              <a:effectLst/>
              <a:latin typeface="Consolas" panose="020B0609020204030204" pitchFamily="49" charset="0"/>
            </a:endParaRPr>
          </a:p>
          <a:p>
            <a:pPr marL="0" indent="0">
              <a:buNone/>
            </a:pPr>
            <a:endParaRPr lang="nl-NL" dirty="0">
              <a:effectLst/>
              <a:latin typeface="Consolas" panose="020B0609020204030204" pitchFamily="49" charset="0"/>
            </a:endParaRPr>
          </a:p>
          <a:p>
            <a:pPr marL="0" indent="0">
              <a:buNone/>
            </a:pPr>
            <a:endParaRPr lang="nl-NL" dirty="0">
              <a:effectLst/>
              <a:latin typeface="Consolas" panose="020B0609020204030204" pitchFamily="49" charset="0"/>
            </a:endParaRPr>
          </a:p>
        </p:txBody>
      </p:sp>
      <p:pic>
        <p:nvPicPr>
          <p:cNvPr id="10" name="Content Placeholder 2">
            <a:extLst>
              <a:ext uri="{FF2B5EF4-FFF2-40B4-BE49-F238E27FC236}">
                <a16:creationId xmlns:a16="http://schemas.microsoft.com/office/drawing/2014/main" id="{E9411A13-B426-4DA8-B7BE-12DC69ABECD1}"/>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865408" y="4463516"/>
            <a:ext cx="5326592" cy="2663296"/>
          </a:xfrm>
        </p:spPr>
      </p:pic>
    </p:spTree>
    <p:extLst>
      <p:ext uri="{BB962C8B-B14F-4D97-AF65-F5344CB8AC3E}">
        <p14:creationId xmlns:p14="http://schemas.microsoft.com/office/powerpoint/2010/main" val="2849698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TotalTime>
  <Words>6133</Words>
  <Application>Microsoft Office PowerPoint</Application>
  <PresentationFormat>Widescreen</PresentationFormat>
  <Paragraphs>410</Paragraphs>
  <Slides>38</Slides>
  <Notes>33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7" baseType="lpstr">
      <vt:lpstr>acumin-pro</vt:lpstr>
      <vt:lpstr>arial</vt:lpstr>
      <vt:lpstr>arial</vt:lpstr>
      <vt:lpstr>Calibri</vt:lpstr>
      <vt:lpstr>Calibri Light</vt:lpstr>
      <vt:lpstr>Consolas</vt:lpstr>
      <vt:lpstr>Segoe UI</vt:lpstr>
      <vt:lpstr>Office Theme</vt:lpstr>
      <vt:lpstr>Image</vt:lpstr>
      <vt:lpstr> Azure Data Factory  Fundamentals</vt:lpstr>
      <vt:lpstr>PowerPoint Presentation</vt:lpstr>
      <vt:lpstr>De leerdoelen Wat kunnen we na vandaag?</vt:lpstr>
      <vt:lpstr>De agenda Wat gaan we allemaal doen?</vt:lpstr>
      <vt:lpstr>Even voorstellen Wie, wat, waar, waarom?</vt:lpstr>
      <vt:lpstr>Data Orchestratie Wat weten we na de deze les?</vt:lpstr>
      <vt:lpstr>Data Orchestratie Hoe zit dat nou?</vt:lpstr>
      <vt:lpstr>Data Orchestratie Welke onderdelen bevat het? </vt:lpstr>
      <vt:lpstr>Data Orchestratie Klink goed, maar wat zijn de uitdagingen?</vt:lpstr>
      <vt:lpstr>Azure Data Factory Wat weten we na de deze les?</vt:lpstr>
      <vt:lpstr>Azure Data Factory Wat is die fabriek nou precies?</vt:lpstr>
      <vt:lpstr>Azure Data Factory Hoe werkt het dan?</vt:lpstr>
      <vt:lpstr>Azure Data Factory Componenten van de fabriek</vt:lpstr>
      <vt:lpstr>Azure Data Factory Laat die fabriek eens zien!</vt:lpstr>
      <vt:lpstr>Lab1, Azure inrichten Mooi stukje azure voor jezelf</vt:lpstr>
      <vt:lpstr>Integration runtime Wat weten we na de deze les?</vt:lpstr>
      <vt:lpstr>Integration runtime Bruggen slaan </vt:lpstr>
      <vt:lpstr>Integration runtime Laat die brug eens zien!</vt:lpstr>
      <vt:lpstr>Recap ochtend Kracht van herhaling</vt:lpstr>
      <vt:lpstr>Lab2, Integration runtimes Bruggen bouwen!</vt:lpstr>
      <vt:lpstr>Linked Services Wat weten we na de deze les?</vt:lpstr>
      <vt:lpstr>Linked Services Connectie, connectie, connectie</vt:lpstr>
      <vt:lpstr>Linked Services Laat die connectors maar zien!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Azure Data Factory  Fundamentals</dc:title>
  <dc:creator>Bryce Kerseboom</dc:creator>
  <cp:lastModifiedBy>Bryce Kerseboom</cp:lastModifiedBy>
  <cp:revision>14</cp:revision>
  <dcterms:created xsi:type="dcterms:W3CDTF">2021-11-21T14:54:52Z</dcterms:created>
  <dcterms:modified xsi:type="dcterms:W3CDTF">2021-11-22T19:25:24Z</dcterms:modified>
</cp:coreProperties>
</file>