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29"/>
  </p:notesMasterIdLst>
  <p:sldIdLst>
    <p:sldId id="256" r:id="rId2"/>
    <p:sldId id="257" r:id="rId3"/>
    <p:sldId id="287" r:id="rId4"/>
    <p:sldId id="297" r:id="rId5"/>
    <p:sldId id="288" r:id="rId6"/>
    <p:sldId id="279" r:id="rId7"/>
    <p:sldId id="280" r:id="rId8"/>
    <p:sldId id="259" r:id="rId9"/>
    <p:sldId id="267" r:id="rId10"/>
    <p:sldId id="294" r:id="rId11"/>
    <p:sldId id="283" r:id="rId12"/>
    <p:sldId id="284" r:id="rId13"/>
    <p:sldId id="274" r:id="rId14"/>
    <p:sldId id="260" r:id="rId15"/>
    <p:sldId id="270" r:id="rId16"/>
    <p:sldId id="261" r:id="rId17"/>
    <p:sldId id="269" r:id="rId18"/>
    <p:sldId id="262" r:id="rId19"/>
    <p:sldId id="266" r:id="rId20"/>
    <p:sldId id="263" r:id="rId21"/>
    <p:sldId id="268" r:id="rId22"/>
    <p:sldId id="289" r:id="rId23"/>
    <p:sldId id="291" r:id="rId24"/>
    <p:sldId id="292" r:id="rId25"/>
    <p:sldId id="293" r:id="rId26"/>
    <p:sldId id="273"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83796" autoAdjust="0"/>
  </p:normalViewPr>
  <p:slideViewPr>
    <p:cSldViewPr snapToGrid="0">
      <p:cViewPr varScale="1">
        <p:scale>
          <a:sx n="97" d="100"/>
          <a:sy n="97" d="100"/>
        </p:scale>
        <p:origin x="3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4DB326-07A1-441E-9825-A0DFECF8E4C7}" type="datetimeFigureOut">
              <a:rPr lang="nl-NL" smtClean="0"/>
              <a:t>26-10-2017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156DB9-168A-4E3B-B0EB-C6D5B9668EC2}" type="slidenum">
              <a:rPr lang="nl-NL" smtClean="0"/>
              <a:t>‹nr.›</a:t>
            </a:fld>
            <a:endParaRPr lang="nl-NL"/>
          </a:p>
        </p:txBody>
      </p:sp>
    </p:spTree>
    <p:extLst>
      <p:ext uri="{BB962C8B-B14F-4D97-AF65-F5344CB8AC3E}">
        <p14:creationId xmlns:p14="http://schemas.microsoft.com/office/powerpoint/2010/main" val="252561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Projecten als: alarm, bestuurbare auto</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7</a:t>
            </a:fld>
            <a:endParaRPr lang="nl-NL"/>
          </a:p>
        </p:txBody>
      </p:sp>
    </p:spTree>
    <p:extLst>
      <p:ext uri="{BB962C8B-B14F-4D97-AF65-F5344CB8AC3E}">
        <p14:creationId xmlns:p14="http://schemas.microsoft.com/office/powerpoint/2010/main" val="1363683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25</a:t>
            </a:fld>
            <a:endParaRPr lang="nl-NL"/>
          </a:p>
        </p:txBody>
      </p:sp>
    </p:spTree>
    <p:extLst>
      <p:ext uri="{BB962C8B-B14F-4D97-AF65-F5344CB8AC3E}">
        <p14:creationId xmlns:p14="http://schemas.microsoft.com/office/powerpoint/2010/main" val="3479816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en-US" dirty="0" err="1"/>
              <a:t>Kloksnelheid</a:t>
            </a:r>
            <a:endParaRPr lang="en-US" dirty="0"/>
          </a:p>
          <a:p>
            <a:pPr marL="171450" indent="-171450">
              <a:buFontTx/>
              <a:buChar char="-"/>
            </a:pPr>
            <a:r>
              <a:rPr lang="en-US" dirty="0"/>
              <a:t>16,000,000 </a:t>
            </a:r>
            <a:r>
              <a:rPr lang="en-US" dirty="0" err="1"/>
              <a:t>instructies</a:t>
            </a:r>
            <a:r>
              <a:rPr lang="en-US" dirty="0"/>
              <a:t> per </a:t>
            </a:r>
            <a:r>
              <a:rPr lang="en-US" dirty="0" err="1"/>
              <a:t>seconde</a:t>
            </a:r>
            <a:r>
              <a:rPr lang="en-US" dirty="0"/>
              <a:t> De </a:t>
            </a:r>
            <a:r>
              <a:rPr lang="en-US" dirty="0" err="1"/>
              <a:t>gemiddelde</a:t>
            </a:r>
            <a:r>
              <a:rPr lang="en-US" dirty="0"/>
              <a:t> computer zit op 2.3 GHz, </a:t>
            </a:r>
            <a:r>
              <a:rPr lang="en-US" dirty="0" err="1"/>
              <a:t>dus</a:t>
            </a:r>
            <a:r>
              <a:rPr lang="en-US" dirty="0"/>
              <a:t> 2,300,000,000 </a:t>
            </a:r>
            <a:r>
              <a:rPr lang="en-US" dirty="0" err="1"/>
              <a:t>instructies</a:t>
            </a:r>
            <a:r>
              <a:rPr lang="en-US" dirty="0"/>
              <a:t> per </a:t>
            </a:r>
            <a:r>
              <a:rPr lang="en-US" dirty="0" err="1"/>
              <a:t>seconde</a:t>
            </a:r>
            <a:r>
              <a:rPr lang="en-US" dirty="0"/>
              <a:t>. </a:t>
            </a:r>
            <a:r>
              <a:rPr lang="en-US" dirty="0" err="1"/>
              <a:t>Dat</a:t>
            </a:r>
            <a:r>
              <a:rPr lang="en-US" dirty="0"/>
              <a:t> is </a:t>
            </a:r>
            <a:r>
              <a:rPr lang="en-US" dirty="0" err="1"/>
              <a:t>dus</a:t>
            </a:r>
            <a:r>
              <a:rPr lang="en-US" dirty="0"/>
              <a:t> 200x </a:t>
            </a:r>
            <a:r>
              <a:rPr lang="en-US"/>
              <a:t>zo veel.</a:t>
            </a:r>
            <a:endParaRPr lang="en-US" dirty="0"/>
          </a:p>
          <a:p>
            <a:pPr marL="171450" indent="-171450">
              <a:buFontTx/>
              <a:buChar char="-"/>
            </a:pPr>
            <a:r>
              <a:rPr lang="en-US" dirty="0"/>
              <a:t>Op het flash geheugen gaat de code</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9</a:t>
            </a:fld>
            <a:endParaRPr lang="nl-NL"/>
          </a:p>
        </p:txBody>
      </p:sp>
    </p:spTree>
    <p:extLst>
      <p:ext uri="{BB962C8B-B14F-4D97-AF65-F5344CB8AC3E}">
        <p14:creationId xmlns:p14="http://schemas.microsoft.com/office/powerpoint/2010/main" val="164675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3 soorten General Purpose Input Output</a:t>
            </a:r>
          </a:p>
          <a:p>
            <a:endParaRPr lang="nl-NL" dirty="0"/>
          </a:p>
          <a:p>
            <a:r>
              <a:rPr lang="nl-NL" dirty="0"/>
              <a:t>Digitaal </a:t>
            </a:r>
          </a:p>
          <a:p>
            <a:endParaRPr lang="nl-NL" dirty="0"/>
          </a:p>
          <a:p>
            <a:r>
              <a:rPr lang="nl-NL" dirty="0"/>
              <a:t>PWM werkt met intervallen op hoge frequenties.  </a:t>
            </a:r>
          </a:p>
          <a:p>
            <a:r>
              <a:rPr lang="nl-NL" sz="1200" b="0" i="0" kern="1200" dirty="0">
                <a:solidFill>
                  <a:schemeClr val="tx1"/>
                </a:solidFill>
                <a:effectLst/>
                <a:latin typeface="+mn-lt"/>
                <a:ea typeface="+mn-ea"/>
                <a:cs typeface="+mn-cs"/>
              </a:rPr>
              <a:t>PWM kun je op veel gebieden gebruiken, zoals een led. Als je door middel van PWM de led vaak genoeg per seconde aan en uit wordt gezet, zal de traagheid van het oog ervoor zorgen dat het lijkt dat de led zachter brandt.</a:t>
            </a:r>
            <a:endParaRPr lang="nl-NL" dirty="0"/>
          </a:p>
          <a:p>
            <a:r>
              <a:rPr lang="nl-NL" dirty="0"/>
              <a:t>Leg het eventueel uit op het bord met mooie tekeningen.</a:t>
            </a:r>
          </a:p>
          <a:p>
            <a:r>
              <a:rPr lang="nl-NL" dirty="0" err="1"/>
              <a:t>Pulsbreedte</a:t>
            </a:r>
            <a:r>
              <a:rPr lang="nl-NL" dirty="0"/>
              <a:t> is aan/uit. Periode is </a:t>
            </a:r>
            <a:r>
              <a:rPr lang="nl-NL" dirty="0" err="1"/>
              <a:t>pulsbreedte</a:t>
            </a:r>
            <a:r>
              <a:rPr lang="nl-NL" dirty="0"/>
              <a:t> + rust</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10</a:t>
            </a:fld>
            <a:endParaRPr lang="nl-NL"/>
          </a:p>
        </p:txBody>
      </p:sp>
    </p:spTree>
    <p:extLst>
      <p:ext uri="{BB962C8B-B14F-4D97-AF65-F5344CB8AC3E}">
        <p14:creationId xmlns:p14="http://schemas.microsoft.com/office/powerpoint/2010/main" val="1480468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11</a:t>
            </a:fld>
            <a:endParaRPr lang="nl-NL"/>
          </a:p>
        </p:txBody>
      </p:sp>
    </p:spTree>
    <p:extLst>
      <p:ext uri="{BB962C8B-B14F-4D97-AF65-F5344CB8AC3E}">
        <p14:creationId xmlns:p14="http://schemas.microsoft.com/office/powerpoint/2010/main" val="2720361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Niet al te lang bij stil staan, snel doorheen rammen.</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12</a:t>
            </a:fld>
            <a:endParaRPr lang="nl-NL"/>
          </a:p>
        </p:txBody>
      </p:sp>
    </p:spTree>
    <p:extLst>
      <p:ext uri="{BB962C8B-B14F-4D97-AF65-F5344CB8AC3E}">
        <p14:creationId xmlns:p14="http://schemas.microsoft.com/office/powerpoint/2010/main" val="125184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Anode =&gt;lange kant &gt;&gt; VCC.</a:t>
            </a:r>
          </a:p>
          <a:p>
            <a:r>
              <a:rPr lang="nl-NL" dirty="0"/>
              <a:t>Kathode =&gt;korte kant &gt;&gt; GND.</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15</a:t>
            </a:fld>
            <a:endParaRPr lang="nl-NL"/>
          </a:p>
        </p:txBody>
      </p:sp>
    </p:spTree>
    <p:extLst>
      <p:ext uri="{BB962C8B-B14F-4D97-AF65-F5344CB8AC3E}">
        <p14:creationId xmlns:p14="http://schemas.microsoft.com/office/powerpoint/2010/main" val="2447426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Active Low: er loopt standaard een stroompje, waardoor de waarde standaard HIGH is. Wanneer er op het knopje wordt gedrukt, wordt het stroompje onderbroken en wordt er een LOW </a:t>
            </a:r>
            <a:r>
              <a:rPr lang="nl-NL"/>
              <a:t>signaal teruggegeven.</a:t>
            </a:r>
            <a:endParaRPr lang="nl-NL" dirty="0"/>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17</a:t>
            </a:fld>
            <a:endParaRPr lang="nl-NL"/>
          </a:p>
        </p:txBody>
      </p:sp>
    </p:spTree>
    <p:extLst>
      <p:ext uri="{BB962C8B-B14F-4D97-AF65-F5344CB8AC3E}">
        <p14:creationId xmlns:p14="http://schemas.microsoft.com/office/powerpoint/2010/main" val="1271063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Voor het overzichtelijk plaatsen van componenten.</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19</a:t>
            </a:fld>
            <a:endParaRPr lang="nl-NL"/>
          </a:p>
        </p:txBody>
      </p:sp>
    </p:spTree>
    <p:extLst>
      <p:ext uri="{BB962C8B-B14F-4D97-AF65-F5344CB8AC3E}">
        <p14:creationId xmlns:p14="http://schemas.microsoft.com/office/powerpoint/2010/main" val="1933069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noProof="0" dirty="0"/>
              <a:t>Baud rate: de snelheid in bits per seconde waarop gegevens worden uitgewisseld met de Arduino en de computer, deze moet bij beide de Arduino en de computer hetzelfde zijn.</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23</a:t>
            </a:fld>
            <a:endParaRPr lang="nl-NL"/>
          </a:p>
        </p:txBody>
      </p:sp>
    </p:spTree>
    <p:extLst>
      <p:ext uri="{BB962C8B-B14F-4D97-AF65-F5344CB8AC3E}">
        <p14:creationId xmlns:p14="http://schemas.microsoft.com/office/powerpoint/2010/main" val="1247125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nl-NL"/>
              <a:t>Klik om de stijl te bewerken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10/26/2017</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‹nr.›</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nl-NL"/>
              <a:t>Klik om de stijl te bewerken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96DFF08F-DC6B-4601-B491-B0F83F6DD2DA}" type="datetimeFigureOut">
              <a:rPr lang="en-US" dirty="0"/>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nl-NL"/>
              <a:t>Klik om de stijl te bewerken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6DFF08F-DC6B-4601-B491-B0F83F6DD2DA}" type="datetimeFigureOut">
              <a:rPr lang="en-US" dirty="0"/>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nl-NL"/>
              <a:t>Klik om de stijl te bewerken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6DFF08F-DC6B-4601-B491-B0F83F6DD2DA}" type="datetimeFigureOut">
              <a:rPr lang="en-US" dirty="0"/>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10/26/2017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Arduino</a:t>
            </a:r>
            <a:br>
              <a:rPr lang="en-US" dirty="0"/>
            </a:br>
            <a:r>
              <a:rPr lang="en-US" dirty="0"/>
              <a:t>explained</a:t>
            </a:r>
            <a:endParaRPr lang="nl-NL" dirty="0"/>
          </a:p>
        </p:txBody>
      </p:sp>
      <p:sp>
        <p:nvSpPr>
          <p:cNvPr id="3" name="Ondertitel 2"/>
          <p:cNvSpPr>
            <a:spLocks noGrp="1"/>
          </p:cNvSpPr>
          <p:nvPr>
            <p:ph type="subTitle" idx="1"/>
          </p:nvPr>
        </p:nvSpPr>
        <p:spPr/>
        <p:txBody>
          <a:bodyPr/>
          <a:lstStyle/>
          <a:p>
            <a:r>
              <a:rPr lang="en-US" dirty="0"/>
              <a:t>Jeroen van Hattem</a:t>
            </a:r>
            <a:endParaRPr lang="nl-NL" dirty="0"/>
          </a:p>
        </p:txBody>
      </p:sp>
    </p:spTree>
    <p:extLst>
      <p:ext uri="{BB962C8B-B14F-4D97-AF65-F5344CB8AC3E}">
        <p14:creationId xmlns:p14="http://schemas.microsoft.com/office/powerpoint/2010/main" val="811514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48478"/>
            <a:ext cx="5870713" cy="63809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5569" y="733110"/>
            <a:ext cx="2674619" cy="31778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4284" y="2966904"/>
            <a:ext cx="2227797" cy="31778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www.arduinoclassroom.com/images/arduino101chapter5/Figure%209%20-%20Digital%20and%20analog%20signals.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415569" y="1550967"/>
            <a:ext cx="2674375" cy="15310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www.arduino.cc/en/uploads/Tutorial/pwm.gif"/>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9250565" y="3331984"/>
            <a:ext cx="2231515" cy="2443508"/>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0565" y="733111"/>
            <a:ext cx="2231515" cy="2074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5570" y="4071150"/>
            <a:ext cx="2674374" cy="207361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a:xfrm>
            <a:off x="1143001" y="1070335"/>
            <a:ext cx="4466566" cy="1443269"/>
          </a:xfrm>
        </p:spPr>
        <p:txBody>
          <a:bodyPr>
            <a:normAutofit/>
          </a:bodyPr>
          <a:lstStyle/>
          <a:p>
            <a:pPr algn="ctr"/>
            <a:r>
              <a:rPr lang="en-US" sz="3400" dirty="0"/>
              <a:t>Digitaal/Analoog/PWM</a:t>
            </a:r>
            <a:endParaRPr lang="nl-NL" sz="3400" dirty="0"/>
          </a:p>
        </p:txBody>
      </p:sp>
      <p:sp>
        <p:nvSpPr>
          <p:cNvPr id="3" name="Tijdelijke aanduiding voor inhoud 2"/>
          <p:cNvSpPr>
            <a:spLocks noGrp="1"/>
          </p:cNvSpPr>
          <p:nvPr>
            <p:ph idx="1"/>
          </p:nvPr>
        </p:nvSpPr>
        <p:spPr>
          <a:xfrm>
            <a:off x="1143002" y="2546430"/>
            <a:ext cx="4466565" cy="3549570"/>
          </a:xfrm>
        </p:spPr>
        <p:txBody>
          <a:bodyPr>
            <a:normAutofit/>
          </a:bodyPr>
          <a:lstStyle/>
          <a:p>
            <a:pPr>
              <a:buFont typeface="Wingdings" panose="05000000000000000000" pitchFamily="2" charset="2"/>
              <a:buChar char="§"/>
            </a:pPr>
            <a:r>
              <a:rPr lang="en-US" sz="1800" dirty="0"/>
              <a:t>Digitaal.</a:t>
            </a:r>
          </a:p>
          <a:p>
            <a:pPr lvl="1"/>
            <a:r>
              <a:rPr lang="en-US" sz="1800" dirty="0"/>
              <a:t>Aan / </a:t>
            </a:r>
            <a:r>
              <a:rPr lang="nl-NL" sz="1800" dirty="0"/>
              <a:t>uit</a:t>
            </a:r>
            <a:r>
              <a:rPr lang="en-US" sz="1800" dirty="0"/>
              <a:t> voor gelijke tijd.</a:t>
            </a:r>
          </a:p>
          <a:p>
            <a:r>
              <a:rPr lang="en-US" sz="1800" dirty="0"/>
              <a:t>Analoog.</a:t>
            </a:r>
          </a:p>
          <a:p>
            <a:pPr lvl="1"/>
            <a:r>
              <a:rPr lang="en-US" sz="1800" dirty="0"/>
              <a:t>Genereert een stroompje tussen 0V en 5V.</a:t>
            </a:r>
          </a:p>
          <a:p>
            <a:r>
              <a:rPr lang="en-US" sz="1800" dirty="0"/>
              <a:t>Pulse Width Modulation (PWM).</a:t>
            </a:r>
          </a:p>
          <a:p>
            <a:pPr lvl="1"/>
            <a:r>
              <a:rPr lang="en-US" sz="1800" dirty="0"/>
              <a:t>Aan / uit voor variabele tijd.</a:t>
            </a:r>
            <a:endParaRPr lang="nl-NL" sz="1800" dirty="0"/>
          </a:p>
        </p:txBody>
      </p:sp>
    </p:spTree>
    <p:extLst>
      <p:ext uri="{BB962C8B-B14F-4D97-AF65-F5344CB8AC3E}">
        <p14:creationId xmlns:p14="http://schemas.microsoft.com/office/powerpoint/2010/main" val="369824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Afbeelding 3"/>
          <p:cNvPicPr>
            <a:picLocks noGrp="1" noChangeAspect="1"/>
          </p:cNvPicPr>
          <p:nvPr>
            <p:ph idx="1"/>
          </p:nvPr>
        </p:nvPicPr>
        <p:blipFill>
          <a:blip r:embed="rId3"/>
          <a:stretch>
            <a:fillRect/>
          </a:stretch>
        </p:blipFill>
        <p:spPr>
          <a:xfrm>
            <a:off x="3736302" y="728472"/>
            <a:ext cx="4711775"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a:solidFill>
                  <a:srgbClr val="FFFFFF"/>
                </a:solidFill>
              </a:rPr>
              <a:t>Shields</a:t>
            </a:r>
          </a:p>
        </p:txBody>
      </p:sp>
    </p:spTree>
    <p:extLst>
      <p:ext uri="{BB962C8B-B14F-4D97-AF65-F5344CB8AC3E}">
        <p14:creationId xmlns:p14="http://schemas.microsoft.com/office/powerpoint/2010/main" val="101217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Shields</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Uitbreiden van features.</a:t>
            </a:r>
          </a:p>
          <a:p>
            <a:pPr>
              <a:buFont typeface="Wingdings" panose="05000000000000000000" pitchFamily="2" charset="2"/>
              <a:buChar char="§"/>
            </a:pPr>
            <a:r>
              <a:rPr lang="en-US" dirty="0"/>
              <a:t>Geluid.</a:t>
            </a:r>
          </a:p>
          <a:p>
            <a:pPr>
              <a:buFont typeface="Wingdings" panose="05000000000000000000" pitchFamily="2" charset="2"/>
              <a:buChar char="§"/>
            </a:pPr>
            <a:r>
              <a:rPr lang="en-US" dirty="0"/>
              <a:t>Ethernet.</a:t>
            </a:r>
          </a:p>
          <a:p>
            <a:pPr>
              <a:buFont typeface="Wingdings" panose="05000000000000000000" pitchFamily="2" charset="2"/>
              <a:buChar char="§"/>
            </a:pPr>
            <a:r>
              <a:rPr lang="en-US" dirty="0"/>
              <a:t>GSM.</a:t>
            </a:r>
            <a:endParaRPr lang="nl-NL" dirty="0"/>
          </a:p>
        </p:txBody>
      </p:sp>
    </p:spTree>
    <p:extLst>
      <p:ext uri="{BB962C8B-B14F-4D97-AF65-F5344CB8AC3E}">
        <p14:creationId xmlns:p14="http://schemas.microsoft.com/office/powerpoint/2010/main" val="157922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Componenten</a:t>
            </a:r>
            <a:endParaRPr lang="nl-NL" dirty="0"/>
          </a:p>
        </p:txBody>
      </p:sp>
      <p:sp>
        <p:nvSpPr>
          <p:cNvPr id="4" name="Ondertitel 3"/>
          <p:cNvSpPr>
            <a:spLocks noGrp="1"/>
          </p:cNvSpPr>
          <p:nvPr>
            <p:ph type="subTitle" idx="1"/>
          </p:nvPr>
        </p:nvSpPr>
        <p:spPr/>
        <p:txBody>
          <a:bodyPr/>
          <a:lstStyle/>
          <a:p>
            <a:endParaRPr lang="nl-NL"/>
          </a:p>
        </p:txBody>
      </p:sp>
    </p:spTree>
    <p:extLst>
      <p:ext uri="{BB962C8B-B14F-4D97-AF65-F5344CB8AC3E}">
        <p14:creationId xmlns:p14="http://schemas.microsoft.com/office/powerpoint/2010/main" val="327569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8" name="Afbeelding 4"/>
          <p:cNvPicPr>
            <a:picLocks noGrp="1" noChangeAspect="1"/>
          </p:cNvPicPr>
          <p:nvPr>
            <p:ph idx="1"/>
          </p:nvPr>
        </p:nvPicPr>
        <p:blipFill>
          <a:blip r:embed="rId2"/>
          <a:stretch>
            <a:fillRect/>
          </a:stretch>
        </p:blipFill>
        <p:spPr>
          <a:xfrm>
            <a:off x="4018685" y="728472"/>
            <a:ext cx="4147008"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a:solidFill>
                  <a:srgbClr val="FFFFFF"/>
                </a:solidFill>
              </a:rPr>
              <a:t>LED</a:t>
            </a:r>
          </a:p>
        </p:txBody>
      </p:sp>
    </p:spTree>
    <p:extLst>
      <p:ext uri="{BB962C8B-B14F-4D97-AF65-F5344CB8AC3E}">
        <p14:creationId xmlns:p14="http://schemas.microsoft.com/office/powerpoint/2010/main" val="520646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LED</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Anode.</a:t>
            </a:r>
          </a:p>
          <a:p>
            <a:pPr>
              <a:buFont typeface="Wingdings" panose="05000000000000000000" pitchFamily="2" charset="2"/>
              <a:buChar char="§"/>
            </a:pPr>
            <a:r>
              <a:rPr lang="en-US" dirty="0"/>
              <a:t>Kathode</a:t>
            </a:r>
            <a:r>
              <a:rPr lang="nl-NL" dirty="0"/>
              <a:t>.</a:t>
            </a:r>
          </a:p>
          <a:p>
            <a:pPr>
              <a:buFont typeface="Wingdings" panose="05000000000000000000" pitchFamily="2" charset="2"/>
              <a:buChar char="§"/>
            </a:pPr>
            <a:r>
              <a:rPr lang="en-US" dirty="0"/>
              <a:t>W</a:t>
            </a:r>
            <a:r>
              <a:rPr lang="nl-NL" dirty="0"/>
              <a:t>eerstand.</a:t>
            </a:r>
          </a:p>
          <a:p>
            <a:pPr>
              <a:buFont typeface="Wingdings" panose="05000000000000000000" pitchFamily="2" charset="2"/>
              <a:buChar char="§"/>
            </a:pPr>
            <a:endParaRPr lang="nl-NL" dirty="0"/>
          </a:p>
          <a:p>
            <a:pPr>
              <a:buFont typeface="Wingdings" panose="05000000000000000000" pitchFamily="2" charset="2"/>
              <a:buChar char="§"/>
            </a:pPr>
            <a:r>
              <a:rPr lang="en-US" b="1" dirty="0"/>
              <a:t>A</a:t>
            </a:r>
            <a:r>
              <a:rPr lang="nl-NL" b="1" dirty="0"/>
              <a:t>ltijd in combinatie met een weerstand!</a:t>
            </a:r>
            <a:endParaRPr lang="en-US" b="1" dirty="0"/>
          </a:p>
        </p:txBody>
      </p:sp>
    </p:spTree>
    <p:extLst>
      <p:ext uri="{BB962C8B-B14F-4D97-AF65-F5344CB8AC3E}">
        <p14:creationId xmlns:p14="http://schemas.microsoft.com/office/powerpoint/2010/main" val="419848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Afbeelding 3"/>
          <p:cNvPicPr>
            <a:picLocks noGrp="1" noChangeAspect="1"/>
          </p:cNvPicPr>
          <p:nvPr>
            <p:ph idx="1"/>
          </p:nvPr>
        </p:nvPicPr>
        <p:blipFill>
          <a:blip r:embed="rId2"/>
          <a:stretch>
            <a:fillRect/>
          </a:stretch>
        </p:blipFill>
        <p:spPr>
          <a:xfrm>
            <a:off x="5009924" y="728472"/>
            <a:ext cx="2164530"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dirty="0">
                <a:solidFill>
                  <a:srgbClr val="FFFFFF"/>
                </a:solidFill>
              </a:rPr>
              <a:t>drukschakelaar</a:t>
            </a:r>
          </a:p>
        </p:txBody>
      </p:sp>
    </p:spTree>
    <p:extLst>
      <p:ext uri="{BB962C8B-B14F-4D97-AF65-F5344CB8AC3E}">
        <p14:creationId xmlns:p14="http://schemas.microsoft.com/office/powerpoint/2010/main" val="1211491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Drukschakelaar</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2x ground.</a:t>
            </a:r>
          </a:p>
          <a:p>
            <a:pPr>
              <a:buFont typeface="Wingdings" panose="05000000000000000000" pitchFamily="2" charset="2"/>
              <a:buChar char="§"/>
            </a:pPr>
            <a:r>
              <a:rPr lang="en-US" dirty="0"/>
              <a:t>2x signal.</a:t>
            </a:r>
          </a:p>
          <a:p>
            <a:pPr>
              <a:buFont typeface="Wingdings" panose="05000000000000000000" pitchFamily="2" charset="2"/>
              <a:buChar char="§"/>
            </a:pPr>
            <a:r>
              <a:rPr lang="en-US" dirty="0"/>
              <a:t>Active Low</a:t>
            </a:r>
          </a:p>
        </p:txBody>
      </p:sp>
    </p:spTree>
    <p:extLst>
      <p:ext uri="{BB962C8B-B14F-4D97-AF65-F5344CB8AC3E}">
        <p14:creationId xmlns:p14="http://schemas.microsoft.com/office/powerpoint/2010/main" val="3921817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Afbeelding 3"/>
          <p:cNvPicPr>
            <a:picLocks noGrp="1" noChangeAspect="1"/>
          </p:cNvPicPr>
          <p:nvPr>
            <p:ph idx="1"/>
          </p:nvPr>
        </p:nvPicPr>
        <p:blipFill>
          <a:blip r:embed="rId2"/>
          <a:stretch>
            <a:fillRect/>
          </a:stretch>
        </p:blipFill>
        <p:spPr>
          <a:xfrm>
            <a:off x="3763485" y="728472"/>
            <a:ext cx="4657408"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dirty="0">
                <a:solidFill>
                  <a:srgbClr val="FFFFFF"/>
                </a:solidFill>
              </a:rPr>
              <a:t>Breadboard</a:t>
            </a:r>
          </a:p>
        </p:txBody>
      </p:sp>
    </p:spTree>
    <p:extLst>
      <p:ext uri="{BB962C8B-B14F-4D97-AF65-F5344CB8AC3E}">
        <p14:creationId xmlns:p14="http://schemas.microsoft.com/office/powerpoint/2010/main" val="1808969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Breadboard</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Rijtjes van 5.</a:t>
            </a:r>
          </a:p>
          <a:p>
            <a:pPr>
              <a:buFont typeface="Wingdings" panose="05000000000000000000" pitchFamily="2" charset="2"/>
              <a:buChar char="§"/>
            </a:pPr>
            <a:r>
              <a:rPr lang="en-US" dirty="0"/>
              <a:t>Ruimte voor componenten.</a:t>
            </a:r>
            <a:endParaRPr lang="nl-NL" dirty="0"/>
          </a:p>
        </p:txBody>
      </p:sp>
    </p:spTree>
    <p:extLst>
      <p:ext uri="{BB962C8B-B14F-4D97-AF65-F5344CB8AC3E}">
        <p14:creationId xmlns:p14="http://schemas.microsoft.com/office/powerpoint/2010/main" val="417222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Voordat we beginnen</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Arduino IDE</a:t>
            </a:r>
          </a:p>
          <a:p>
            <a:pPr>
              <a:buFont typeface="Wingdings" panose="05000000000000000000" pitchFamily="2" charset="2"/>
              <a:buChar char="§"/>
            </a:pPr>
            <a:endParaRPr lang="en-US" dirty="0"/>
          </a:p>
          <a:p>
            <a:pPr>
              <a:buFont typeface="Wingdings" panose="05000000000000000000" pitchFamily="2" charset="2"/>
              <a:buChar char="§"/>
            </a:pPr>
            <a:r>
              <a:rPr lang="en-US" dirty="0"/>
              <a:t>GitHub:	</a:t>
            </a:r>
            <a:r>
              <a:rPr lang="nl-NL" dirty="0"/>
              <a:t>https://goo.gl/4EESUY</a:t>
            </a:r>
            <a:endParaRPr lang="en-US" dirty="0"/>
          </a:p>
          <a:p>
            <a:pPr>
              <a:buFont typeface="Wingdings" panose="05000000000000000000" pitchFamily="2" charset="2"/>
              <a:buChar char="§"/>
            </a:pPr>
            <a:endParaRPr lang="nl-NL" dirty="0"/>
          </a:p>
        </p:txBody>
      </p:sp>
    </p:spTree>
    <p:extLst>
      <p:ext uri="{BB962C8B-B14F-4D97-AF65-F5344CB8AC3E}">
        <p14:creationId xmlns:p14="http://schemas.microsoft.com/office/powerpoint/2010/main" val="1590145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Afbeelding 3"/>
          <p:cNvPicPr>
            <a:picLocks noGrp="1" noChangeAspect="1"/>
          </p:cNvPicPr>
          <p:nvPr>
            <p:ph idx="1"/>
          </p:nvPr>
        </p:nvPicPr>
        <p:blipFill>
          <a:blip r:embed="rId2"/>
          <a:stretch>
            <a:fillRect/>
          </a:stretch>
        </p:blipFill>
        <p:spPr>
          <a:xfrm>
            <a:off x="1398674" y="728472"/>
            <a:ext cx="9387030"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dirty="0">
                <a:solidFill>
                  <a:srgbClr val="FFFFFF"/>
                </a:solidFill>
              </a:rPr>
              <a:t>Weerstanden</a:t>
            </a:r>
          </a:p>
        </p:txBody>
      </p:sp>
    </p:spTree>
    <p:extLst>
      <p:ext uri="{BB962C8B-B14F-4D97-AF65-F5344CB8AC3E}">
        <p14:creationId xmlns:p14="http://schemas.microsoft.com/office/powerpoint/2010/main" val="3108356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Weerstanden</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Variabele weerstand.</a:t>
            </a:r>
          </a:p>
          <a:p>
            <a:pPr>
              <a:buFont typeface="Wingdings" panose="05000000000000000000" pitchFamily="2" charset="2"/>
              <a:buChar char="§"/>
            </a:pPr>
            <a:r>
              <a:rPr lang="en-US" dirty="0"/>
              <a:t>Kleurcodes.</a:t>
            </a:r>
          </a:p>
          <a:p>
            <a:pPr>
              <a:buFont typeface="Wingdings" panose="05000000000000000000" pitchFamily="2" charset="2"/>
              <a:buChar char="§"/>
            </a:pPr>
            <a:r>
              <a:rPr lang="en-US" dirty="0"/>
              <a:t>Verlagen van stroomsterkte.</a:t>
            </a:r>
          </a:p>
          <a:p>
            <a:pPr>
              <a:buFont typeface="Wingdings" panose="05000000000000000000" pitchFamily="2" charset="2"/>
              <a:buChar char="§"/>
            </a:pPr>
            <a:endParaRPr lang="nl-NL" dirty="0"/>
          </a:p>
        </p:txBody>
      </p:sp>
    </p:spTree>
    <p:extLst>
      <p:ext uri="{BB962C8B-B14F-4D97-AF65-F5344CB8AC3E}">
        <p14:creationId xmlns:p14="http://schemas.microsoft.com/office/powerpoint/2010/main" val="3334797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Software</a:t>
            </a:r>
            <a:endParaRPr lang="nl-NL" dirty="0"/>
          </a:p>
        </p:txBody>
      </p:sp>
    </p:spTree>
    <p:extLst>
      <p:ext uri="{BB962C8B-B14F-4D97-AF65-F5344CB8AC3E}">
        <p14:creationId xmlns:p14="http://schemas.microsoft.com/office/powerpoint/2010/main" val="3663867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Serieel</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Baud rate</a:t>
            </a:r>
          </a:p>
          <a:p>
            <a:pPr>
              <a:buFont typeface="Wingdings" panose="05000000000000000000" pitchFamily="2" charset="2"/>
              <a:buChar char="§"/>
            </a:pPr>
            <a:r>
              <a:rPr lang="en-US" dirty="0"/>
              <a:t>Tekst output</a:t>
            </a:r>
          </a:p>
          <a:p>
            <a:pPr lvl="1">
              <a:buFont typeface="Wingdings" panose="05000000000000000000" pitchFamily="2" charset="2"/>
              <a:buChar char="§"/>
            </a:pPr>
            <a:r>
              <a:rPr lang="en-US" sz="1800" dirty="0"/>
              <a:t>Serial.</a:t>
            </a:r>
            <a:r>
              <a:rPr lang="en-US" sz="1600" dirty="0"/>
              <a:t>begin(9600);</a:t>
            </a:r>
          </a:p>
          <a:p>
            <a:pPr lvl="1">
              <a:buFont typeface="Wingdings" panose="05000000000000000000" pitchFamily="2" charset="2"/>
              <a:buChar char="§"/>
            </a:pPr>
            <a:r>
              <a:rPr lang="en-US" sz="1600" dirty="0"/>
              <a:t>Serial.println(“Hoi”);</a:t>
            </a:r>
            <a:endParaRPr lang="nl-NL" sz="1600" dirty="0"/>
          </a:p>
        </p:txBody>
      </p:sp>
    </p:spTree>
    <p:extLst>
      <p:ext uri="{BB962C8B-B14F-4D97-AF65-F5344CB8AC3E}">
        <p14:creationId xmlns:p14="http://schemas.microsoft.com/office/powerpoint/2010/main" val="817103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Setup() en loop()</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Setup()</a:t>
            </a:r>
          </a:p>
          <a:p>
            <a:pPr lvl="1">
              <a:buFont typeface="Wingdings" panose="05000000000000000000" pitchFamily="2" charset="2"/>
              <a:buChar char="§"/>
            </a:pPr>
            <a:r>
              <a:rPr lang="en-US" dirty="0"/>
              <a:t>Initialiseer je programma.</a:t>
            </a:r>
          </a:p>
          <a:p>
            <a:pPr lvl="2">
              <a:buFont typeface="Wingdings" panose="05000000000000000000" pitchFamily="2" charset="2"/>
              <a:buChar char="§"/>
            </a:pPr>
            <a:r>
              <a:rPr lang="en-US" dirty="0"/>
              <a:t>Aangeven of pins input of output zijn.</a:t>
            </a:r>
          </a:p>
          <a:p>
            <a:pPr>
              <a:buFont typeface="Wingdings" panose="05000000000000000000" pitchFamily="2" charset="2"/>
              <a:buChar char="§"/>
            </a:pPr>
            <a:r>
              <a:rPr lang="en-US" dirty="0"/>
              <a:t>Loop()</a:t>
            </a:r>
          </a:p>
          <a:p>
            <a:pPr lvl="1">
              <a:buFont typeface="Wingdings" panose="05000000000000000000" pitchFamily="2" charset="2"/>
              <a:buChar char="§"/>
            </a:pPr>
            <a:r>
              <a:rPr lang="en-US" dirty="0"/>
              <a:t>Wordt herhaald.</a:t>
            </a:r>
          </a:p>
        </p:txBody>
      </p:sp>
    </p:spTree>
    <p:extLst>
      <p:ext uri="{BB962C8B-B14F-4D97-AF65-F5344CB8AC3E}">
        <p14:creationId xmlns:p14="http://schemas.microsoft.com/office/powerpoint/2010/main" val="1444390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If, For, While</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If.</a:t>
            </a:r>
          </a:p>
          <a:p>
            <a:pPr lvl="1">
              <a:buFont typeface="Wingdings" panose="05000000000000000000" pitchFamily="2" charset="2"/>
              <a:buChar char="§"/>
            </a:pPr>
            <a:r>
              <a:rPr lang="en-US" dirty="0"/>
              <a:t>Kijk 1x of iets waar is.</a:t>
            </a:r>
          </a:p>
          <a:p>
            <a:pPr lvl="2">
              <a:buFont typeface="Wingdings" panose="05000000000000000000" pitchFamily="2" charset="2"/>
              <a:buChar char="§"/>
            </a:pPr>
            <a:r>
              <a:rPr lang="en-US" sz="1600" dirty="0"/>
              <a:t>if( input == 1) { doe_iets(); }</a:t>
            </a:r>
          </a:p>
          <a:p>
            <a:pPr>
              <a:buFont typeface="Wingdings" panose="05000000000000000000" pitchFamily="2" charset="2"/>
              <a:buChar char="§"/>
            </a:pPr>
            <a:r>
              <a:rPr lang="en-US" dirty="0"/>
              <a:t>For.</a:t>
            </a:r>
          </a:p>
          <a:p>
            <a:pPr lvl="1">
              <a:buFont typeface="Wingdings" panose="05000000000000000000" pitchFamily="2" charset="2"/>
              <a:buChar char="§"/>
            </a:pPr>
            <a:r>
              <a:rPr lang="en-US" dirty="0"/>
              <a:t>Kijk voor bepaald aantal keer of iets waar is.</a:t>
            </a:r>
          </a:p>
          <a:p>
            <a:pPr lvl="2">
              <a:buFont typeface="Wingdings" panose="05000000000000000000" pitchFamily="2" charset="2"/>
              <a:buChar char="§"/>
            </a:pPr>
            <a:r>
              <a:rPr lang="en-US" sz="1600" dirty="0"/>
              <a:t>for(int i = 0; i &lt; 10; i++) { </a:t>
            </a:r>
            <a:r>
              <a:rPr lang="en-US" sz="1600" dirty="0" err="1"/>
              <a:t>doe_iets_i_keer</a:t>
            </a:r>
            <a:r>
              <a:rPr lang="en-US" sz="1600" dirty="0"/>
              <a:t>(); }</a:t>
            </a:r>
          </a:p>
          <a:p>
            <a:pPr>
              <a:buFont typeface="Wingdings" panose="05000000000000000000" pitchFamily="2" charset="2"/>
              <a:buChar char="§"/>
            </a:pPr>
            <a:r>
              <a:rPr lang="en-US" dirty="0"/>
              <a:t>While.</a:t>
            </a:r>
          </a:p>
          <a:p>
            <a:pPr lvl="1">
              <a:buFont typeface="Wingdings" panose="05000000000000000000" pitchFamily="2" charset="2"/>
              <a:buChar char="§"/>
            </a:pPr>
            <a:r>
              <a:rPr lang="en-US" dirty="0"/>
              <a:t>Kijk voor onbepaalde tijd of iets waar is.</a:t>
            </a:r>
          </a:p>
          <a:p>
            <a:pPr lvl="2">
              <a:buFont typeface="Wingdings" panose="05000000000000000000" pitchFamily="2" charset="2"/>
              <a:buChar char="§"/>
            </a:pPr>
            <a:r>
              <a:rPr lang="en-US" sz="1600" dirty="0"/>
              <a:t>while(input != 0) { doe_iets_zolang_input_niet_0_is(); }</a:t>
            </a:r>
            <a:endParaRPr lang="nl-NL" sz="1600" dirty="0"/>
          </a:p>
        </p:txBody>
      </p:sp>
    </p:spTree>
    <p:extLst>
      <p:ext uri="{BB962C8B-B14F-4D97-AF65-F5344CB8AC3E}">
        <p14:creationId xmlns:p14="http://schemas.microsoft.com/office/powerpoint/2010/main" val="1042084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a:t>Zelf aan de slag</a:t>
            </a:r>
            <a:endParaRPr lang="nl-NL" dirty="0"/>
          </a:p>
        </p:txBody>
      </p:sp>
    </p:spTree>
    <p:extLst>
      <p:ext uri="{BB962C8B-B14F-4D97-AF65-F5344CB8AC3E}">
        <p14:creationId xmlns:p14="http://schemas.microsoft.com/office/powerpoint/2010/main" val="1025737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01742" y="1392195"/>
            <a:ext cx="9966960" cy="3880022"/>
          </a:xfrm>
        </p:spPr>
        <p:txBody>
          <a:bodyPr>
            <a:normAutofit/>
          </a:bodyPr>
          <a:lstStyle/>
          <a:p>
            <a:r>
              <a:rPr lang="en-US" b="0" dirty="0"/>
              <a:t>Word lid van de studievereniging</a:t>
            </a:r>
            <a:br>
              <a:rPr lang="en-US" b="0" dirty="0"/>
            </a:br>
            <a:br>
              <a:rPr lang="en-US" b="0" dirty="0"/>
            </a:br>
            <a:r>
              <a:rPr lang="en-US" dirty="0"/>
              <a:t>indicium</a:t>
            </a:r>
            <a:endParaRPr lang="nl-NL" dirty="0"/>
          </a:p>
        </p:txBody>
      </p:sp>
    </p:spTree>
    <p:extLst>
      <p:ext uri="{BB962C8B-B14F-4D97-AF65-F5344CB8AC3E}">
        <p14:creationId xmlns:p14="http://schemas.microsoft.com/office/powerpoint/2010/main" val="413379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Wel/niet doen</a:t>
            </a:r>
            <a:endParaRPr lang="nl-NL" dirty="0"/>
          </a:p>
        </p:txBody>
      </p:sp>
      <p:sp>
        <p:nvSpPr>
          <p:cNvPr id="3" name="Ondertitel 2"/>
          <p:cNvSpPr>
            <a:spLocks noGrp="1"/>
          </p:cNvSpPr>
          <p:nvPr>
            <p:ph type="subTitle" idx="1"/>
          </p:nvPr>
        </p:nvSpPr>
        <p:spPr/>
        <p:txBody>
          <a:bodyPr/>
          <a:lstStyle/>
          <a:p>
            <a:endParaRPr lang="nl-NL"/>
          </a:p>
        </p:txBody>
      </p:sp>
    </p:spTree>
    <p:extLst>
      <p:ext uri="{BB962C8B-B14F-4D97-AF65-F5344CB8AC3E}">
        <p14:creationId xmlns:p14="http://schemas.microsoft.com/office/powerpoint/2010/main" val="183660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Wat wel te doen</a:t>
            </a:r>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nl-NL" dirty="0"/>
              <a:t>Vragen stellen tijdens de presentatie.</a:t>
            </a:r>
          </a:p>
          <a:p>
            <a:pPr>
              <a:buFont typeface="Wingdings" panose="05000000000000000000" pitchFamily="2" charset="2"/>
              <a:buChar char="§"/>
            </a:pPr>
            <a:r>
              <a:rPr lang="nl-NL" dirty="0"/>
              <a:t>Stel vragen, je bent hier om wat te leren.</a:t>
            </a:r>
          </a:p>
        </p:txBody>
      </p:sp>
    </p:spTree>
    <p:extLst>
      <p:ext uri="{BB962C8B-B14F-4D97-AF65-F5344CB8AC3E}">
        <p14:creationId xmlns:p14="http://schemas.microsoft.com/office/powerpoint/2010/main" val="404281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Wat niet te doen</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GND en 5V op elkaar aansluiten.</a:t>
            </a:r>
          </a:p>
          <a:p>
            <a:pPr>
              <a:buFont typeface="Wingdings" panose="05000000000000000000" pitchFamily="2" charset="2"/>
              <a:buChar char="§"/>
            </a:pPr>
            <a:r>
              <a:rPr lang="en-US" dirty="0"/>
              <a:t>Je weerstanden vergeten.</a:t>
            </a:r>
          </a:p>
        </p:txBody>
      </p:sp>
    </p:spTree>
    <p:extLst>
      <p:ext uri="{BB962C8B-B14F-4D97-AF65-F5344CB8AC3E}">
        <p14:creationId xmlns:p14="http://schemas.microsoft.com/office/powerpoint/2010/main" val="410031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Arduino</a:t>
            </a:r>
            <a:endParaRPr lang="nl-NL" dirty="0"/>
          </a:p>
        </p:txBody>
      </p:sp>
      <p:sp>
        <p:nvSpPr>
          <p:cNvPr id="3" name="Ondertitel 2"/>
          <p:cNvSpPr>
            <a:spLocks noGrp="1"/>
          </p:cNvSpPr>
          <p:nvPr>
            <p:ph type="subTitle" idx="1"/>
          </p:nvPr>
        </p:nvSpPr>
        <p:spPr/>
        <p:txBody>
          <a:bodyPr/>
          <a:lstStyle/>
          <a:p>
            <a:endParaRPr lang="nl-NL" dirty="0"/>
          </a:p>
        </p:txBody>
      </p:sp>
    </p:spTree>
    <p:extLst>
      <p:ext uri="{BB962C8B-B14F-4D97-AF65-F5344CB8AC3E}">
        <p14:creationId xmlns:p14="http://schemas.microsoft.com/office/powerpoint/2010/main" val="44452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Wat is het?</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Programmeerbord.</a:t>
            </a:r>
          </a:p>
          <a:p>
            <a:pPr>
              <a:buFont typeface="Wingdings" panose="05000000000000000000" pitchFamily="2" charset="2"/>
              <a:buChar char="§"/>
            </a:pPr>
            <a:r>
              <a:rPr lang="en-US" dirty="0"/>
              <a:t>Doe-het-</a:t>
            </a:r>
            <a:r>
              <a:rPr lang="en-US" dirty="0" err="1"/>
              <a:t>zelf</a:t>
            </a:r>
            <a:r>
              <a:rPr lang="en-US" dirty="0"/>
              <a:t> projecten.</a:t>
            </a:r>
          </a:p>
          <a:p>
            <a:pPr>
              <a:buFont typeface="Wingdings" panose="05000000000000000000" pitchFamily="2" charset="2"/>
              <a:buChar char="§"/>
            </a:pPr>
            <a:r>
              <a:rPr lang="en-US" dirty="0"/>
              <a:t>Eenvoudig.</a:t>
            </a:r>
          </a:p>
          <a:p>
            <a:pPr>
              <a:buFont typeface="Wingdings" panose="05000000000000000000" pitchFamily="2" charset="2"/>
              <a:buChar char="§"/>
            </a:pPr>
            <a:r>
              <a:rPr lang="en-US" dirty="0"/>
              <a:t>Heel veel support op het internet.</a:t>
            </a:r>
          </a:p>
          <a:p>
            <a:pPr>
              <a:buFont typeface="Wingdings" panose="05000000000000000000" pitchFamily="2" charset="2"/>
              <a:buChar char="§"/>
            </a:pPr>
            <a:endParaRPr lang="nl-NL" dirty="0"/>
          </a:p>
          <a:p>
            <a:endParaRPr lang="nl-NL" dirty="0"/>
          </a:p>
        </p:txBody>
      </p:sp>
    </p:spTree>
    <p:extLst>
      <p:ext uri="{BB962C8B-B14F-4D97-AF65-F5344CB8AC3E}">
        <p14:creationId xmlns:p14="http://schemas.microsoft.com/office/powerpoint/2010/main" val="234332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Afbeelding 3"/>
          <p:cNvPicPr>
            <a:picLocks noGrp="1" noChangeAspect="1"/>
          </p:cNvPicPr>
          <p:nvPr>
            <p:ph idx="1"/>
          </p:nvPr>
        </p:nvPicPr>
        <p:blipFill>
          <a:blip r:embed="rId2"/>
          <a:stretch>
            <a:fillRect/>
          </a:stretch>
        </p:blipFill>
        <p:spPr>
          <a:xfrm>
            <a:off x="4011560" y="728472"/>
            <a:ext cx="4161259"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a:solidFill>
                  <a:srgbClr val="FFFFFF"/>
                </a:solidFill>
              </a:rPr>
              <a:t>Arduino Uno</a:t>
            </a:r>
          </a:p>
        </p:txBody>
      </p:sp>
    </p:spTree>
    <p:extLst>
      <p:ext uri="{BB962C8B-B14F-4D97-AF65-F5344CB8AC3E}">
        <p14:creationId xmlns:p14="http://schemas.microsoft.com/office/powerpoint/2010/main" val="410587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Arduino Uno</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16 MHz</a:t>
            </a:r>
          </a:p>
          <a:p>
            <a:pPr>
              <a:buFont typeface="Wingdings" panose="05000000000000000000" pitchFamily="2" charset="2"/>
              <a:buChar char="§"/>
            </a:pPr>
            <a:r>
              <a:rPr lang="en-US" dirty="0"/>
              <a:t>6 analoge input pins</a:t>
            </a:r>
          </a:p>
          <a:p>
            <a:pPr>
              <a:buFont typeface="Wingdings" panose="05000000000000000000" pitchFamily="2" charset="2"/>
              <a:buChar char="§"/>
            </a:pPr>
            <a:r>
              <a:rPr lang="en-US" dirty="0"/>
              <a:t>0 analoge output pins</a:t>
            </a:r>
          </a:p>
          <a:p>
            <a:pPr>
              <a:buFont typeface="Wingdings" panose="05000000000000000000" pitchFamily="2" charset="2"/>
              <a:buChar char="§"/>
            </a:pPr>
            <a:r>
              <a:rPr lang="en-US" dirty="0"/>
              <a:t>14 digitale IO pins</a:t>
            </a:r>
          </a:p>
          <a:p>
            <a:pPr>
              <a:buFont typeface="Wingdings" panose="05000000000000000000" pitchFamily="2" charset="2"/>
              <a:buChar char="§"/>
            </a:pPr>
            <a:r>
              <a:rPr lang="en-US" dirty="0"/>
              <a:t>6 digitale PWM pins</a:t>
            </a:r>
            <a:endParaRPr lang="nl-NL" dirty="0"/>
          </a:p>
          <a:p>
            <a:pPr>
              <a:buFont typeface="Wingdings" panose="05000000000000000000" pitchFamily="2" charset="2"/>
              <a:buChar char="§"/>
            </a:pPr>
            <a:r>
              <a:rPr lang="en-US" dirty="0"/>
              <a:t>32kB flash geheugen</a:t>
            </a:r>
            <a:endParaRPr lang="nl-NL" dirty="0"/>
          </a:p>
        </p:txBody>
      </p:sp>
    </p:spTree>
    <p:extLst>
      <p:ext uri="{BB962C8B-B14F-4D97-AF65-F5344CB8AC3E}">
        <p14:creationId xmlns:p14="http://schemas.microsoft.com/office/powerpoint/2010/main" val="2762131083"/>
      </p:ext>
    </p:extLst>
  </p:cSld>
  <p:clrMapOvr>
    <a:masterClrMapping/>
  </p:clrMapOvr>
</p:sld>
</file>

<file path=ppt/theme/theme1.xml><?xml version="1.0" encoding="utf-8"?>
<a:theme xmlns:a="http://schemas.openxmlformats.org/drawingml/2006/main" name="Basis">
  <a:themeElements>
    <a:clrScheme name="Diepblauw">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7737</TotalTime>
  <Words>573</Words>
  <Application>Microsoft Office PowerPoint</Application>
  <PresentationFormat>Breedbeeld</PresentationFormat>
  <Paragraphs>114</Paragraphs>
  <Slides>27</Slides>
  <Notes>10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27</vt:i4>
      </vt:variant>
    </vt:vector>
  </HeadingPairs>
  <TitlesOfParts>
    <vt:vector size="31" baseType="lpstr">
      <vt:lpstr>Calibri</vt:lpstr>
      <vt:lpstr>Corbel</vt:lpstr>
      <vt:lpstr>Wingdings</vt:lpstr>
      <vt:lpstr>Basis</vt:lpstr>
      <vt:lpstr>Arduino explained</vt:lpstr>
      <vt:lpstr>Voordat we beginnen</vt:lpstr>
      <vt:lpstr>Wel/niet doen</vt:lpstr>
      <vt:lpstr>Wat wel te doen</vt:lpstr>
      <vt:lpstr>Wat niet te doen</vt:lpstr>
      <vt:lpstr>Arduino</vt:lpstr>
      <vt:lpstr>Wat is het?</vt:lpstr>
      <vt:lpstr>Arduino Uno</vt:lpstr>
      <vt:lpstr>Arduino Uno</vt:lpstr>
      <vt:lpstr>Digitaal/Analoog/PWM</vt:lpstr>
      <vt:lpstr>Shields</vt:lpstr>
      <vt:lpstr>Shields</vt:lpstr>
      <vt:lpstr>Componenten</vt:lpstr>
      <vt:lpstr>LED</vt:lpstr>
      <vt:lpstr>LED</vt:lpstr>
      <vt:lpstr>drukschakelaar</vt:lpstr>
      <vt:lpstr>Drukschakelaar</vt:lpstr>
      <vt:lpstr>Breadboard</vt:lpstr>
      <vt:lpstr>Breadboard</vt:lpstr>
      <vt:lpstr>Weerstanden</vt:lpstr>
      <vt:lpstr>Weerstanden</vt:lpstr>
      <vt:lpstr>Software</vt:lpstr>
      <vt:lpstr>Serieel</vt:lpstr>
      <vt:lpstr>Setup() en loop()</vt:lpstr>
      <vt:lpstr>If, For, While</vt:lpstr>
      <vt:lpstr>Zelf aan de slag</vt:lpstr>
      <vt:lpstr>Word lid van de studievereniging  indicium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Jeroen van Hattem</dc:creator>
  <cp:lastModifiedBy>Jeroen van Hattem</cp:lastModifiedBy>
  <cp:revision>160</cp:revision>
  <dcterms:created xsi:type="dcterms:W3CDTF">2017-04-12T17:37:37Z</dcterms:created>
  <dcterms:modified xsi:type="dcterms:W3CDTF">2017-10-26T20:49:48Z</dcterms:modified>
</cp:coreProperties>
</file>