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p:scale>
          <a:sx n="50" d="100"/>
          <a:sy n="50" d="100"/>
        </p:scale>
        <p:origin x="261" y="-2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11A197-8D4D-4B9A-A973-806F8B87CDBA}"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3020423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11A197-8D4D-4B9A-A973-806F8B87CDBA}"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723699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11A197-8D4D-4B9A-A973-806F8B87CDBA}"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1864385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11A197-8D4D-4B9A-A973-806F8B87CDBA}"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3160855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1A197-8D4D-4B9A-A973-806F8B87CDBA}"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794664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11A197-8D4D-4B9A-A973-806F8B87CDBA}"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2075187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11A197-8D4D-4B9A-A973-806F8B87CDBA}" type="datetimeFigureOut">
              <a:rPr lang="en-IN" smtClean="0"/>
              <a:t>13-01-2024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3776535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11A197-8D4D-4B9A-A973-806F8B87CDBA}" type="datetimeFigureOut">
              <a:rPr lang="en-IN" smtClean="0"/>
              <a:t>13-01-2024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962158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1A197-8D4D-4B9A-A973-806F8B87CDBA}" type="datetimeFigureOut">
              <a:rPr lang="en-IN" smtClean="0"/>
              <a:t>13-01-2024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4026674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9211A197-8D4D-4B9A-A973-806F8B87CDBA}"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3571988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9211A197-8D4D-4B9A-A973-806F8B87CDBA}"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0AA020-3820-4409-95AB-91A4054051BA}" type="slidenum">
              <a:rPr lang="en-IN" smtClean="0"/>
              <a:t>‹#›</a:t>
            </a:fld>
            <a:endParaRPr lang="en-IN"/>
          </a:p>
        </p:txBody>
      </p:sp>
    </p:spTree>
    <p:extLst>
      <p:ext uri="{BB962C8B-B14F-4D97-AF65-F5344CB8AC3E}">
        <p14:creationId xmlns:p14="http://schemas.microsoft.com/office/powerpoint/2010/main" val="2397766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9211A197-8D4D-4B9A-A973-806F8B87CDBA}" type="datetimeFigureOut">
              <a:rPr lang="en-IN" smtClean="0"/>
              <a:t>13-01-2024</a:t>
            </a:fld>
            <a:endParaRPr lang="en-IN"/>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9A0AA020-3820-4409-95AB-91A4054051BA}" type="slidenum">
              <a:rPr lang="en-IN" smtClean="0"/>
              <a:t>‹#›</a:t>
            </a:fld>
            <a:endParaRPr lang="en-IN"/>
          </a:p>
        </p:txBody>
      </p:sp>
    </p:spTree>
    <p:extLst>
      <p:ext uri="{BB962C8B-B14F-4D97-AF65-F5344CB8AC3E}">
        <p14:creationId xmlns:p14="http://schemas.microsoft.com/office/powerpoint/2010/main" val="35618836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jerome-p/ads1_assignment3" TargetMode="External"/><Relationship Id="rId3" Type="http://schemas.openxmlformats.org/officeDocument/2006/relationships/image" Target="../media/image2.png"/><Relationship Id="rId7" Type="http://schemas.openxmlformats.org/officeDocument/2006/relationships/hyperlink" Target="https://energytransition.org/2015/03/lower-energy-consumption-in-germany-explained/" TargetMode="External"/><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62000">
              <a:schemeClr val="accent3">
                <a:lumMod val="40000"/>
                <a:lumOff val="60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8A8095-333B-C753-B283-9CAD54649202}"/>
              </a:ext>
            </a:extLst>
          </p:cNvPr>
          <p:cNvSpPr>
            <a:spLocks noGrp="1"/>
          </p:cNvSpPr>
          <p:nvPr>
            <p:ph type="title"/>
          </p:nvPr>
        </p:nvSpPr>
        <p:spPr>
          <a:xfrm>
            <a:off x="-1" y="0"/>
            <a:ext cx="21383625" cy="3077225"/>
          </a:xfrm>
        </p:spPr>
        <p:txBody>
          <a:bodyPr>
            <a:normAutofit fontScale="90000"/>
          </a:bodyPr>
          <a:lstStyle/>
          <a:p>
            <a:pPr algn="ctr"/>
            <a:br>
              <a:rPr lang="en-IN" sz="3000" b="1" dirty="0"/>
            </a:br>
            <a:br>
              <a:rPr lang="en-IN" sz="3000" b="1" dirty="0"/>
            </a:br>
            <a:r>
              <a:rPr lang="en-IN" sz="3000" b="1" dirty="0"/>
              <a:t>Clustering and Fitting using World Bank - Climate change Data</a:t>
            </a:r>
            <a:br>
              <a:rPr lang="en-IN" sz="3000" b="1" dirty="0"/>
            </a:br>
            <a:r>
              <a:rPr lang="en-IN" sz="3000" b="1" dirty="0"/>
              <a:t>Jerome Paulraj – 22074395</a:t>
            </a:r>
            <a:br>
              <a:rPr lang="en-IN" sz="3000" dirty="0"/>
            </a:br>
            <a:br>
              <a:rPr lang="en-IN" sz="3000" dirty="0"/>
            </a:br>
            <a:r>
              <a:rPr lang="en-IN" sz="3200" dirty="0"/>
              <a:t>In this analysis, we are going to look at 6 countries. Namely, India, China, Japan, Germany, United States and United Kingdom. The dataset used contains information regarding climate change for countries from the year 1960 to 2022. This project identifies clusters in the dataset and attempts to fit an exponential function to predict the % of urban population for a selected country. Clusters are formed based on the urban population % and CO2 emission from solid fuel and the electricity consumption by each country. K-means along with silhouette score was used to achieve clustering.</a:t>
            </a:r>
            <a:br>
              <a:rPr lang="en-IN" sz="3200" dirty="0"/>
            </a:br>
            <a:br>
              <a:rPr lang="en-IN" sz="3000" dirty="0"/>
            </a:br>
            <a:endParaRPr lang="en-IN" sz="3000" dirty="0"/>
          </a:p>
        </p:txBody>
      </p:sp>
      <p:sp>
        <p:nvSpPr>
          <p:cNvPr id="5" name="Content Placeholder 4">
            <a:extLst>
              <a:ext uri="{FF2B5EF4-FFF2-40B4-BE49-F238E27FC236}">
                <a16:creationId xmlns:a16="http://schemas.microsoft.com/office/drawing/2014/main" id="{12A5E5D6-179B-2700-B0E8-2AD41CB303D5}"/>
              </a:ext>
            </a:extLst>
          </p:cNvPr>
          <p:cNvSpPr>
            <a:spLocks noGrp="1"/>
          </p:cNvSpPr>
          <p:nvPr>
            <p:ph sz="half" idx="1"/>
          </p:nvPr>
        </p:nvSpPr>
        <p:spPr>
          <a:xfrm>
            <a:off x="0" y="3255119"/>
            <a:ext cx="10798560" cy="25970753"/>
          </a:xfrm>
        </p:spPr>
        <p:txBody>
          <a:bodyPr>
            <a:normAutofit/>
          </a:bodyPr>
          <a:lstStyle/>
          <a:p>
            <a:pPr marL="0" indent="0">
              <a:buNone/>
            </a:pPr>
            <a:r>
              <a:rPr lang="en-IN" sz="2200" dirty="0"/>
              <a:t>The following heatmap tells us about how correlated each of the chosen indicators are. From this we select two indicators, namely CO2 emissions from solid fuel and electricity consumption by each country and compare it along with the urban population % of each country.</a:t>
            </a:r>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r>
              <a:rPr lang="en-IN" sz="2200" dirty="0"/>
              <a:t> </a:t>
            </a:r>
          </a:p>
          <a:p>
            <a:pPr marL="0" indent="0">
              <a:buNone/>
            </a:pPr>
            <a:endParaRPr lang="en-IN" sz="2200" dirty="0"/>
          </a:p>
          <a:p>
            <a:pPr marL="0" indent="0">
              <a:buNone/>
            </a:pPr>
            <a:endParaRPr lang="en-IN" sz="2200" dirty="0"/>
          </a:p>
          <a:p>
            <a:pPr marL="0" indent="0">
              <a:buNone/>
            </a:pPr>
            <a:br>
              <a:rPr lang="en-IN" sz="2200" dirty="0"/>
            </a:br>
            <a:r>
              <a:rPr lang="en-IN" sz="2200" dirty="0"/>
              <a:t>The number of clusters for clustering was decided using the silhouette score.</a:t>
            </a:r>
            <a:br>
              <a:rPr lang="en-IN" sz="2200" dirty="0"/>
            </a:br>
            <a:r>
              <a:rPr lang="en-IN" sz="2200" dirty="0"/>
              <a:t>Let us look into the amount of CO2 emitted from solid fuel consumption first. Using K-means algorithm, we identify two clusters</a:t>
            </a:r>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br>
              <a:rPr lang="en-IN" sz="2200" dirty="0"/>
            </a:br>
            <a:r>
              <a:rPr lang="en-IN" sz="2200" dirty="0"/>
              <a:t>From the 6 countries, India and China have been grouped together and Japan, United Kingdom, United States and Germany have been grouped as one. What we can derive from this is that, the cluster has identified countries that are developing and developed. Which might explain why 4 countries have relatively very high urban population percentage. Contrary to normal belief that more urban cities cause pollution, it can be seen that despite having a significant difference in urban population, carbon output from solid fuels is way lesser in comparison to India and China. This could be due to availability of other power sources and in general a reduced use of solid fuel. For example most of the farming equipment might use solid fuels and electricity for rural areas might still use older technology which requires coal etc. Along with this, it could be assumed that the urban population has more options to reduce their carbon output by trying to use different sources of energy in comparison to rural or non-urban population. </a:t>
            </a:r>
            <a:br>
              <a:rPr lang="en-IN" sz="2200" dirty="0"/>
            </a:br>
            <a:br>
              <a:rPr lang="en-IN" sz="2200" dirty="0"/>
            </a:br>
            <a:r>
              <a:rPr lang="en-IN" sz="2200" dirty="0"/>
              <a:t>Let us now look into the </a:t>
            </a:r>
            <a:br>
              <a:rPr lang="en-IN" sz="2200" dirty="0"/>
            </a:br>
            <a:r>
              <a:rPr lang="en-IN" sz="2200" dirty="0"/>
              <a:t>electricity power consumption </a:t>
            </a:r>
            <a:br>
              <a:rPr lang="en-IN" sz="2200" dirty="0"/>
            </a:br>
            <a:r>
              <a:rPr lang="en-IN" sz="2200" dirty="0"/>
              <a:t>of each country in the selected </a:t>
            </a:r>
            <a:br>
              <a:rPr lang="en-IN" sz="2200" dirty="0"/>
            </a:br>
            <a:r>
              <a:rPr lang="en-IN" sz="2200" dirty="0"/>
              <a:t>dataset. Which could give us more</a:t>
            </a:r>
            <a:br>
              <a:rPr lang="en-IN" sz="2200" dirty="0"/>
            </a:br>
            <a:r>
              <a:rPr lang="en-IN" sz="2200" dirty="0"/>
              <a:t>information about the first cluster.</a:t>
            </a:r>
            <a:br>
              <a:rPr lang="en-IN" sz="2200" dirty="0"/>
            </a:br>
            <a:r>
              <a:rPr lang="en-IN" sz="2200" dirty="0"/>
              <a:t>Using the Silhouette</a:t>
            </a:r>
            <a:br>
              <a:rPr lang="en-IN" sz="2200" dirty="0"/>
            </a:br>
            <a:r>
              <a:rPr lang="en-IN" sz="2200" dirty="0"/>
              <a:t>score graph, we can say</a:t>
            </a:r>
            <a:br>
              <a:rPr lang="en-IN" sz="2200" dirty="0"/>
            </a:br>
            <a:r>
              <a:rPr lang="en-IN" sz="2200" dirty="0"/>
              <a:t>that the data is now</a:t>
            </a:r>
            <a:br>
              <a:rPr lang="en-IN" sz="2200" dirty="0"/>
            </a:br>
            <a:r>
              <a:rPr lang="en-IN" sz="2200" dirty="0"/>
              <a:t>clustered into 3 groups.</a:t>
            </a:r>
            <a:br>
              <a:rPr lang="en-IN" sz="2200" dirty="0"/>
            </a:br>
            <a:br>
              <a:rPr lang="en-IN" sz="2200" dirty="0"/>
            </a:br>
            <a:r>
              <a:rPr lang="en-IN" sz="2200" dirty="0"/>
              <a:t>From the second cluster graph</a:t>
            </a:r>
            <a:br>
              <a:rPr lang="en-IN" sz="2200" dirty="0"/>
            </a:br>
            <a:r>
              <a:rPr lang="en-IN" sz="2200" dirty="0"/>
              <a:t>below, we can see that United</a:t>
            </a:r>
            <a:br>
              <a:rPr lang="en-IN" sz="2200" dirty="0"/>
            </a:br>
            <a:r>
              <a:rPr lang="en-IN" sz="2200" dirty="0"/>
              <a:t>States has the highest electric</a:t>
            </a:r>
            <a:br>
              <a:rPr lang="en-IN" sz="2200" dirty="0"/>
            </a:br>
            <a:r>
              <a:rPr lang="en-IN" sz="2200" dirty="0"/>
              <a:t>power consumption per capita, </a:t>
            </a:r>
            <a:br>
              <a:rPr lang="en-IN" sz="2200" dirty="0"/>
            </a:br>
            <a:r>
              <a:rPr lang="en-IN" sz="2200" dirty="0"/>
              <a:t>and interestingly even though</a:t>
            </a:r>
            <a:br>
              <a:rPr lang="en-IN" sz="2200" dirty="0"/>
            </a:br>
            <a:r>
              <a:rPr lang="en-IN" sz="2200" dirty="0"/>
              <a:t>India and China has the largest populations, both of them have relatively low electric power consumption. This could be explained by both of them having lower urban population. In the previous cluster graph, we assumed that urban population must have more options other than solid fuel for their power/electricity needs. This conclusion seems to be justified in this plot. It can be said that with more urban population, the electricity power consumption increases as well. Despite Germany being relatively bigger than both Japan and United Kingdom, it has been clustered together with them. This could be due Germany’s goal of reducing carbon output and shifting 60% of electricity production to renewable sources by 2050. Another reason for Germany, UK and Japan having lesser consumption could be that the USA has way bigger houses when compared to all the other countries. </a:t>
            </a:r>
          </a:p>
          <a:p>
            <a:pPr marL="0" indent="0">
              <a:buNone/>
            </a:pPr>
            <a:endParaRPr lang="en-IN" sz="2200" dirty="0"/>
          </a:p>
          <a:p>
            <a:pPr marL="0" indent="0">
              <a:buNone/>
            </a:pPr>
            <a:endParaRPr lang="en-IN" sz="2200" dirty="0"/>
          </a:p>
        </p:txBody>
      </p:sp>
      <p:sp>
        <p:nvSpPr>
          <p:cNvPr id="6" name="Content Placeholder 5">
            <a:extLst>
              <a:ext uri="{FF2B5EF4-FFF2-40B4-BE49-F238E27FC236}">
                <a16:creationId xmlns:a16="http://schemas.microsoft.com/office/drawing/2014/main" id="{55F22A67-B9C5-BDA9-E519-B6BFDC61605C}"/>
              </a:ext>
            </a:extLst>
          </p:cNvPr>
          <p:cNvSpPr>
            <a:spLocks noGrp="1"/>
          </p:cNvSpPr>
          <p:nvPr>
            <p:ph sz="half" idx="2"/>
          </p:nvPr>
        </p:nvSpPr>
        <p:spPr>
          <a:xfrm>
            <a:off x="10825460" y="3255120"/>
            <a:ext cx="10558165" cy="27105138"/>
          </a:xfrm>
        </p:spPr>
        <p:txBody>
          <a:bodyPr>
            <a:normAutofit/>
          </a:bodyPr>
          <a:lstStyle/>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b="1" u="sng" dirty="0"/>
          </a:p>
          <a:p>
            <a:pPr marL="0" indent="0" algn="ctr">
              <a:buNone/>
            </a:pPr>
            <a:r>
              <a:rPr lang="en-IN" sz="2200" b="1" u="sng" dirty="0"/>
              <a:t>Curve Fitting</a:t>
            </a:r>
          </a:p>
          <a:p>
            <a:pPr marL="0" indent="0">
              <a:buNone/>
            </a:pPr>
            <a:endParaRPr lang="en-IN" sz="2200" dirty="0"/>
          </a:p>
          <a:p>
            <a:pPr marL="0" indent="0">
              <a:buNone/>
            </a:pPr>
            <a:r>
              <a:rPr lang="en-IN" sz="2200" dirty="0"/>
              <a:t>The exponential model starts of</a:t>
            </a:r>
            <a:br>
              <a:rPr lang="en-IN" sz="2200" dirty="0"/>
            </a:br>
            <a:r>
              <a:rPr lang="en-IN" sz="2200" dirty="0"/>
              <a:t>by slightly overestimating the </a:t>
            </a:r>
            <a:br>
              <a:rPr lang="en-IN" sz="2200" dirty="0"/>
            </a:br>
            <a:r>
              <a:rPr lang="en-IN" sz="2200" dirty="0"/>
              <a:t>urban population % and then </a:t>
            </a:r>
            <a:br>
              <a:rPr lang="en-IN" sz="2200" dirty="0"/>
            </a:br>
            <a:r>
              <a:rPr lang="en-IN" sz="2200" dirty="0"/>
              <a:t>seems underestimate between </a:t>
            </a:r>
            <a:br>
              <a:rPr lang="en-IN" sz="2200" dirty="0"/>
            </a:br>
            <a:r>
              <a:rPr lang="en-IN" sz="2200" dirty="0"/>
              <a:t>1980 and 1995.  Growth rate for </a:t>
            </a:r>
            <a:br>
              <a:rPr lang="en-IN" sz="2200" dirty="0"/>
            </a:br>
            <a:r>
              <a:rPr lang="en-IN" sz="2200" dirty="0"/>
              <a:t>1960 according fit data is 1.08%.</a:t>
            </a:r>
          </a:p>
          <a:p>
            <a:pPr marL="0" indent="0">
              <a:buNone/>
            </a:pPr>
            <a:r>
              <a:rPr lang="en-IN" sz="2200" dirty="0"/>
              <a:t>The exponential model was given</a:t>
            </a:r>
            <a:br>
              <a:rPr lang="en-IN" sz="2200" dirty="0"/>
            </a:br>
            <a:r>
              <a:rPr lang="en-IN" sz="2200" dirty="0"/>
              <a:t>a guessed start point of (0,0). The</a:t>
            </a:r>
            <a:br>
              <a:rPr lang="en-IN" sz="2200" dirty="0"/>
            </a:br>
            <a:r>
              <a:rPr lang="en-IN" sz="2200" dirty="0"/>
              <a:t>fit seems to be good, as it seems </a:t>
            </a:r>
            <a:br>
              <a:rPr lang="en-IN" sz="2200" dirty="0"/>
            </a:br>
            <a:r>
              <a:rPr lang="en-IN" sz="2200" dirty="0"/>
              <a:t>to be predicting values close to </a:t>
            </a:r>
            <a:br>
              <a:rPr lang="en-IN" sz="2200" dirty="0"/>
            </a:br>
            <a:r>
              <a:rPr lang="en-IN" sz="2200" dirty="0"/>
              <a:t>the original values.</a:t>
            </a:r>
            <a:br>
              <a:rPr lang="en-IN" sz="2200" dirty="0"/>
            </a:br>
            <a:r>
              <a:rPr lang="en-IN" sz="2200" dirty="0"/>
              <a:t>The exponential function used is,</a:t>
            </a:r>
            <a:br>
              <a:rPr lang="en-IN" sz="2200" dirty="0"/>
            </a:br>
            <a:r>
              <a:rPr lang="en-US" sz="2200" dirty="0"/>
              <a:t>f = scale*exp(growth *(t-1960))</a:t>
            </a:r>
          </a:p>
          <a:p>
            <a:pPr marL="0" indent="0">
              <a:buNone/>
            </a:pPr>
            <a:r>
              <a:rPr lang="en-IN" sz="2200" dirty="0"/>
              <a:t>The logistical model was given the</a:t>
            </a:r>
            <a:br>
              <a:rPr lang="en-IN" sz="2200" dirty="0"/>
            </a:br>
            <a:r>
              <a:rPr lang="en-IN" sz="2200" dirty="0"/>
              <a:t>guessed start points of (17,0,0).</a:t>
            </a:r>
            <a:br>
              <a:rPr lang="en-IN" sz="2200" dirty="0"/>
            </a:br>
            <a:r>
              <a:rPr lang="en-IN" sz="2200" dirty="0"/>
              <a:t>The function used for this model</a:t>
            </a:r>
            <a:br>
              <a:rPr lang="en-IN" sz="2200" dirty="0"/>
            </a:br>
            <a:r>
              <a:rPr lang="en-IN" sz="2200" dirty="0"/>
              <a:t>is, </a:t>
            </a:r>
            <a:r>
              <a:rPr lang="fr-FR" sz="2200" dirty="0"/>
              <a:t>f = a / (1.0 + </a:t>
            </a:r>
            <a:r>
              <a:rPr lang="fr-FR" sz="2200" dirty="0" err="1"/>
              <a:t>exp</a:t>
            </a:r>
            <a:r>
              <a:rPr lang="fr-FR" sz="2200" dirty="0"/>
              <a:t>(-k * (t - t0))).</a:t>
            </a:r>
          </a:p>
          <a:p>
            <a:pPr marL="0" indent="0">
              <a:buNone/>
            </a:pPr>
            <a:r>
              <a:rPr lang="fr-FR" sz="2200" dirty="0"/>
              <a:t>Let us look at the </a:t>
            </a:r>
            <a:r>
              <a:rPr lang="fr-FR" sz="2200" dirty="0" err="1"/>
              <a:t>exponential</a:t>
            </a:r>
            <a:br>
              <a:rPr lang="fr-FR" sz="2200" dirty="0"/>
            </a:br>
            <a:r>
              <a:rPr lang="fr-FR" sz="2200" dirty="0" err="1"/>
              <a:t>function’s</a:t>
            </a:r>
            <a:r>
              <a:rPr lang="fr-FR" sz="2200" dirty="0"/>
              <a:t> </a:t>
            </a:r>
            <a:r>
              <a:rPr lang="fr-FR" sz="2200" dirty="0" err="1"/>
              <a:t>predictions</a:t>
            </a:r>
            <a:r>
              <a:rPr lang="fr-FR" sz="2200" dirty="0"/>
              <a:t>. </a:t>
            </a:r>
          </a:p>
          <a:p>
            <a:pPr marL="0" indent="0">
              <a:buNone/>
            </a:pPr>
            <a:r>
              <a:rPr lang="fr-FR" sz="2200" dirty="0"/>
              <a:t>The </a:t>
            </a:r>
            <a:r>
              <a:rPr lang="fr-FR" sz="2200" dirty="0" err="1"/>
              <a:t>quantity</a:t>
            </a:r>
            <a:r>
              <a:rPr lang="fr-FR" sz="2200" dirty="0"/>
              <a:t> of data </a:t>
            </a:r>
            <a:r>
              <a:rPr lang="fr-FR" sz="2200" dirty="0" err="1"/>
              <a:t>seems</a:t>
            </a:r>
            <a:r>
              <a:rPr lang="fr-FR" sz="2200" dirty="0"/>
              <a:t> to </a:t>
            </a:r>
            <a:r>
              <a:rPr lang="fr-FR" sz="2200" dirty="0" err="1"/>
              <a:t>be</a:t>
            </a:r>
            <a:br>
              <a:rPr lang="fr-FR" sz="2200" dirty="0"/>
            </a:br>
            <a:r>
              <a:rPr lang="fr-FR" sz="2200" dirty="0" err="1"/>
              <a:t>too</a:t>
            </a:r>
            <a:r>
              <a:rPr lang="fr-FR" sz="2200" dirty="0"/>
              <a:t> large to </a:t>
            </a:r>
            <a:r>
              <a:rPr lang="fr-FR" sz="2200" dirty="0" err="1"/>
              <a:t>be</a:t>
            </a:r>
            <a:r>
              <a:rPr lang="fr-FR" sz="2200" dirty="0"/>
              <a:t> able to </a:t>
            </a:r>
            <a:r>
              <a:rPr lang="fr-FR" sz="2200" dirty="0" err="1"/>
              <a:t>see</a:t>
            </a:r>
            <a:r>
              <a:rPr lang="fr-FR" sz="2200" dirty="0"/>
              <a:t> the </a:t>
            </a:r>
            <a:br>
              <a:rPr lang="fr-FR" sz="2200" dirty="0"/>
            </a:br>
            <a:r>
              <a:rPr lang="fr-FR" sz="2200" dirty="0" err="1"/>
              <a:t>error</a:t>
            </a:r>
            <a:r>
              <a:rPr lang="fr-FR" sz="2200" dirty="0"/>
              <a:t> range for the </a:t>
            </a:r>
            <a:r>
              <a:rPr lang="fr-FR" sz="2200" dirty="0" err="1"/>
              <a:t>fitted</a:t>
            </a:r>
            <a:r>
              <a:rPr lang="fr-FR" sz="2200" dirty="0"/>
              <a:t> data.</a:t>
            </a:r>
            <a:br>
              <a:rPr lang="fr-FR" sz="2200" dirty="0"/>
            </a:br>
            <a:r>
              <a:rPr lang="fr-FR" sz="2200" dirty="0"/>
              <a:t>As a </a:t>
            </a:r>
            <a:r>
              <a:rPr lang="fr-FR" sz="2200" dirty="0" err="1"/>
              <a:t>result</a:t>
            </a:r>
            <a:r>
              <a:rPr lang="fr-FR" sz="2200" dirty="0"/>
              <a:t> the last few </a:t>
            </a:r>
            <a:r>
              <a:rPr lang="fr-FR" sz="2200" dirty="0" err="1"/>
              <a:t>years</a:t>
            </a:r>
            <a:r>
              <a:rPr lang="fr-FR" sz="2200" dirty="0"/>
              <a:t> </a:t>
            </a:r>
            <a:r>
              <a:rPr lang="fr-FR" sz="2200" dirty="0" err="1"/>
              <a:t>were</a:t>
            </a:r>
            <a:br>
              <a:rPr lang="fr-FR" sz="2200" dirty="0"/>
            </a:br>
            <a:r>
              <a:rPr lang="fr-FR" sz="2200" dirty="0" err="1"/>
              <a:t>selected</a:t>
            </a:r>
            <a:r>
              <a:rPr lang="fr-FR" sz="2200" dirty="0"/>
              <a:t> in an </a:t>
            </a:r>
            <a:r>
              <a:rPr lang="fr-FR" sz="2200" dirty="0" err="1"/>
              <a:t>attempt</a:t>
            </a:r>
            <a:r>
              <a:rPr lang="fr-FR" sz="2200" dirty="0"/>
              <a:t> to </a:t>
            </a:r>
            <a:r>
              <a:rPr lang="fr-FR" sz="2200" dirty="0" err="1"/>
              <a:t>be</a:t>
            </a:r>
            <a:br>
              <a:rPr lang="fr-FR" sz="2200" dirty="0"/>
            </a:br>
            <a:r>
              <a:rPr lang="fr-FR" sz="2200" dirty="0"/>
              <a:t>able to ‘zoom </a:t>
            </a:r>
            <a:r>
              <a:rPr lang="fr-FR" sz="2200" dirty="0" err="1"/>
              <a:t>into</a:t>
            </a:r>
            <a:r>
              <a:rPr lang="fr-FR" sz="2200" dirty="0"/>
              <a:t>’ the plot and </a:t>
            </a:r>
            <a:br>
              <a:rPr lang="fr-FR" sz="2200" dirty="0"/>
            </a:br>
            <a:r>
              <a:rPr lang="fr-FR" sz="2200" dirty="0"/>
              <a:t>visualise the confidence range.</a:t>
            </a:r>
          </a:p>
          <a:p>
            <a:pPr marL="0" indent="0">
              <a:buNone/>
            </a:pPr>
            <a:r>
              <a:rPr lang="fr-FR" sz="2200" dirty="0"/>
              <a:t>For the </a:t>
            </a:r>
            <a:r>
              <a:rPr lang="fr-FR" sz="2200" dirty="0" err="1"/>
              <a:t>year</a:t>
            </a:r>
            <a:r>
              <a:rPr lang="fr-FR" sz="2200" dirty="0"/>
              <a:t> 2023 the </a:t>
            </a:r>
            <a:r>
              <a:rPr lang="fr-FR" sz="2200" dirty="0" err="1"/>
              <a:t>urban</a:t>
            </a:r>
            <a:br>
              <a:rPr lang="fr-FR" sz="2200" dirty="0"/>
            </a:br>
            <a:r>
              <a:rPr lang="fr-FR" sz="2200" dirty="0"/>
              <a:t>population % </a:t>
            </a:r>
            <a:r>
              <a:rPr lang="fr-FR" sz="2200" dirty="0" err="1"/>
              <a:t>according</a:t>
            </a:r>
            <a:r>
              <a:rPr lang="fr-FR" sz="2200" dirty="0"/>
              <a:t> to the</a:t>
            </a:r>
            <a:br>
              <a:rPr lang="fr-FR" sz="2200" dirty="0"/>
            </a:br>
            <a:r>
              <a:rPr lang="fr-FR" sz="2200" dirty="0" err="1"/>
              <a:t>exponential</a:t>
            </a:r>
            <a:r>
              <a:rPr lang="fr-FR" sz="2200" dirty="0"/>
              <a:t> </a:t>
            </a:r>
            <a:r>
              <a:rPr lang="fr-FR" sz="2200" dirty="0" err="1"/>
              <a:t>fitted</a:t>
            </a:r>
            <a:r>
              <a:rPr lang="fr-FR" sz="2200" dirty="0"/>
              <a:t> data </a:t>
            </a:r>
            <a:r>
              <a:rPr lang="fr-FR" sz="2200" dirty="0" err="1"/>
              <a:t>is</a:t>
            </a:r>
            <a:br>
              <a:rPr lang="fr-FR" sz="2200" dirty="0"/>
            </a:br>
            <a:r>
              <a:rPr lang="fr-FR" sz="2200" dirty="0" err="1"/>
              <a:t>predicted</a:t>
            </a:r>
            <a:r>
              <a:rPr lang="fr-FR" sz="2200" dirty="0"/>
              <a:t> to </a:t>
            </a:r>
            <a:r>
              <a:rPr lang="fr-FR" sz="2200" dirty="0" err="1"/>
              <a:t>be</a:t>
            </a:r>
            <a:r>
              <a:rPr lang="fr-FR" sz="2200" dirty="0"/>
              <a:t> </a:t>
            </a:r>
            <a:r>
              <a:rPr lang="fr-FR" sz="2200" dirty="0" err="1"/>
              <a:t>around</a:t>
            </a:r>
            <a:r>
              <a:rPr lang="fr-FR" sz="2200" dirty="0"/>
              <a:t> </a:t>
            </a:r>
            <a:br>
              <a:rPr lang="fr-FR" sz="2200" dirty="0"/>
            </a:br>
            <a:r>
              <a:rPr lang="fr-FR" sz="2200" dirty="0"/>
              <a:t>35.8901 +/- 0.105. For the</a:t>
            </a:r>
            <a:br>
              <a:rPr lang="fr-FR" sz="2200" dirty="0"/>
            </a:br>
            <a:r>
              <a:rPr lang="fr-FR" sz="2200" dirty="0" err="1"/>
              <a:t>year</a:t>
            </a:r>
            <a:r>
              <a:rPr lang="fr-FR" sz="2200" dirty="0"/>
              <a:t> 2026, </a:t>
            </a:r>
            <a:r>
              <a:rPr lang="fr-FR" sz="2200" dirty="0" err="1"/>
              <a:t>it</a:t>
            </a:r>
            <a:r>
              <a:rPr lang="fr-FR" sz="2200" dirty="0"/>
              <a:t> </a:t>
            </a:r>
            <a:r>
              <a:rPr lang="fr-FR" sz="2200" dirty="0" err="1"/>
              <a:t>is</a:t>
            </a:r>
            <a:r>
              <a:rPr lang="fr-FR" sz="2200" dirty="0"/>
              <a:t> </a:t>
            </a:r>
            <a:r>
              <a:rPr lang="fr-FR" sz="2200" dirty="0" err="1"/>
              <a:t>predicted</a:t>
            </a:r>
            <a:r>
              <a:rPr lang="fr-FR" sz="2200" dirty="0"/>
              <a:t> to </a:t>
            </a:r>
            <a:r>
              <a:rPr lang="fr-FR" sz="2200" dirty="0" err="1"/>
              <a:t>be</a:t>
            </a:r>
            <a:br>
              <a:rPr lang="fr-FR" sz="2200" dirty="0"/>
            </a:br>
            <a:r>
              <a:rPr lang="fr-FR" sz="2200" dirty="0"/>
              <a:t>37.0761 +/- 0.118.</a:t>
            </a:r>
          </a:p>
          <a:p>
            <a:pPr marL="0" indent="0">
              <a:buNone/>
            </a:pPr>
            <a:r>
              <a:rPr lang="fr-FR" sz="2200" dirty="0" err="1"/>
              <a:t>Using</a:t>
            </a:r>
            <a:r>
              <a:rPr lang="fr-FR" sz="2200" dirty="0"/>
              <a:t> the </a:t>
            </a:r>
            <a:r>
              <a:rPr lang="fr-FR" sz="2200" dirty="0" err="1"/>
              <a:t>Logistical</a:t>
            </a:r>
            <a:r>
              <a:rPr lang="fr-FR" sz="2200" dirty="0"/>
              <a:t> </a:t>
            </a:r>
            <a:r>
              <a:rPr lang="fr-FR" sz="2200" dirty="0" err="1"/>
              <a:t>function</a:t>
            </a:r>
            <a:r>
              <a:rPr lang="fr-FR" sz="2200" dirty="0"/>
              <a:t>, the</a:t>
            </a:r>
            <a:br>
              <a:rPr lang="fr-FR" sz="2200" dirty="0"/>
            </a:br>
            <a:r>
              <a:rPr lang="fr-FR" sz="2200" dirty="0" err="1"/>
              <a:t>urban</a:t>
            </a:r>
            <a:r>
              <a:rPr lang="fr-FR" sz="2200" dirty="0"/>
              <a:t> population % for 2023</a:t>
            </a:r>
            <a:br>
              <a:rPr lang="fr-FR" sz="2200" dirty="0"/>
            </a:br>
            <a:r>
              <a:rPr lang="fr-FR" sz="2200" dirty="0" err="1"/>
              <a:t>is</a:t>
            </a:r>
            <a:r>
              <a:rPr lang="fr-FR" sz="2200" dirty="0"/>
              <a:t> </a:t>
            </a:r>
            <a:r>
              <a:rPr lang="fr-FR" sz="2200" dirty="0" err="1"/>
              <a:t>predicted</a:t>
            </a:r>
            <a:r>
              <a:rPr lang="fr-FR" sz="2200" dirty="0"/>
              <a:t> to </a:t>
            </a:r>
            <a:r>
              <a:rPr lang="fr-FR" sz="2200" dirty="0" err="1"/>
              <a:t>be</a:t>
            </a:r>
            <a:r>
              <a:rPr lang="fr-FR" sz="2200" dirty="0"/>
              <a:t> </a:t>
            </a:r>
            <a:r>
              <a:rPr lang="fr-FR" sz="2200" dirty="0" err="1"/>
              <a:t>around</a:t>
            </a:r>
            <a:r>
              <a:rPr lang="fr-FR" sz="2200" dirty="0"/>
              <a:t> </a:t>
            </a:r>
            <a:br>
              <a:rPr lang="fr-FR" sz="2200" dirty="0"/>
            </a:br>
            <a:r>
              <a:rPr lang="fr-FR" sz="2200" dirty="0"/>
              <a:t>35.6119 +/- 0.150383 and for the</a:t>
            </a:r>
            <a:br>
              <a:rPr lang="fr-FR" sz="2200" dirty="0"/>
            </a:br>
            <a:r>
              <a:rPr lang="fr-FR" sz="2200" dirty="0" err="1"/>
              <a:t>year</a:t>
            </a:r>
            <a:r>
              <a:rPr lang="fr-FR" sz="2200" dirty="0"/>
              <a:t> 2026, </a:t>
            </a:r>
            <a:r>
              <a:rPr lang="fr-FR" sz="2200" dirty="0" err="1"/>
              <a:t>it</a:t>
            </a:r>
            <a:r>
              <a:rPr lang="fr-FR" sz="2200" dirty="0"/>
              <a:t> </a:t>
            </a:r>
            <a:r>
              <a:rPr lang="fr-FR" sz="2200" dirty="0" err="1"/>
              <a:t>is</a:t>
            </a:r>
            <a:r>
              <a:rPr lang="fr-FR" sz="2200" dirty="0"/>
              <a:t> </a:t>
            </a:r>
            <a:r>
              <a:rPr lang="fr-FR" sz="2200" dirty="0" err="1"/>
              <a:t>predicted</a:t>
            </a:r>
            <a:r>
              <a:rPr lang="fr-FR" sz="2200" dirty="0"/>
              <a:t> to </a:t>
            </a:r>
            <a:r>
              <a:rPr lang="fr-FR" sz="2200" dirty="0" err="1"/>
              <a:t>be</a:t>
            </a:r>
            <a:r>
              <a:rPr lang="fr-FR" sz="2200" dirty="0"/>
              <a:t> </a:t>
            </a:r>
            <a:br>
              <a:rPr lang="fr-FR" sz="2200" dirty="0"/>
            </a:br>
            <a:r>
              <a:rPr lang="fr-FR" sz="2200" dirty="0"/>
              <a:t>36.685 +/- 0.192137. </a:t>
            </a:r>
            <a:r>
              <a:rPr lang="fr-FR" sz="2200" dirty="0" err="1"/>
              <a:t>Which</a:t>
            </a:r>
            <a:r>
              <a:rPr lang="fr-FR" sz="2200" dirty="0"/>
              <a:t> </a:t>
            </a:r>
            <a:r>
              <a:rPr lang="fr-FR" sz="2200" dirty="0" err="1"/>
              <a:t>is</a:t>
            </a:r>
            <a:r>
              <a:rPr lang="fr-FR" sz="2200" dirty="0"/>
              <a:t> </a:t>
            </a:r>
            <a:br>
              <a:rPr lang="fr-FR" sz="2200" dirty="0"/>
            </a:br>
            <a:r>
              <a:rPr lang="fr-FR" sz="2200" dirty="0" err="1"/>
              <a:t>slightly</a:t>
            </a:r>
            <a:r>
              <a:rPr lang="fr-FR" sz="2200" dirty="0"/>
              <a:t> </a:t>
            </a:r>
            <a:r>
              <a:rPr lang="fr-FR" sz="2200" dirty="0" err="1"/>
              <a:t>lesser</a:t>
            </a:r>
            <a:r>
              <a:rPr lang="fr-FR" sz="2200" dirty="0"/>
              <a:t> </a:t>
            </a:r>
            <a:r>
              <a:rPr lang="fr-FR" sz="2200" dirty="0" err="1"/>
              <a:t>than</a:t>
            </a:r>
            <a:r>
              <a:rPr lang="fr-FR" sz="2200" dirty="0"/>
              <a:t> </a:t>
            </a:r>
            <a:r>
              <a:rPr lang="fr-FR" sz="2200" dirty="0" err="1"/>
              <a:t>what</a:t>
            </a:r>
            <a:r>
              <a:rPr lang="fr-FR" sz="2200" dirty="0"/>
              <a:t> the</a:t>
            </a:r>
            <a:br>
              <a:rPr lang="fr-FR" sz="2200" dirty="0"/>
            </a:br>
            <a:r>
              <a:rPr lang="fr-FR" sz="2200" dirty="0" err="1"/>
              <a:t>exponential</a:t>
            </a:r>
            <a:r>
              <a:rPr lang="fr-FR" sz="2200" dirty="0"/>
              <a:t> </a:t>
            </a:r>
            <a:r>
              <a:rPr lang="fr-FR" sz="2200" dirty="0" err="1"/>
              <a:t>function</a:t>
            </a:r>
            <a:r>
              <a:rPr lang="fr-FR" sz="2200" dirty="0"/>
              <a:t> </a:t>
            </a:r>
            <a:r>
              <a:rPr lang="fr-FR" sz="2200" dirty="0" err="1"/>
              <a:t>predicts</a:t>
            </a:r>
            <a:r>
              <a:rPr lang="fr-FR" sz="2200" dirty="0"/>
              <a:t>.</a:t>
            </a:r>
            <a:br>
              <a:rPr lang="fr-FR" sz="2200" dirty="0"/>
            </a:br>
            <a:r>
              <a:rPr lang="fr-FR" sz="2200" dirty="0"/>
              <a:t>But </a:t>
            </a:r>
            <a:r>
              <a:rPr lang="fr-FR" sz="2200" dirty="0" err="1"/>
              <a:t>it</a:t>
            </a:r>
            <a:r>
              <a:rPr lang="fr-FR" sz="2200" dirty="0"/>
              <a:t> can </a:t>
            </a:r>
            <a:r>
              <a:rPr lang="fr-FR" sz="2200" dirty="0" err="1"/>
              <a:t>be</a:t>
            </a:r>
            <a:r>
              <a:rPr lang="fr-FR" sz="2200" dirty="0"/>
              <a:t> </a:t>
            </a:r>
            <a:r>
              <a:rPr lang="fr-FR" sz="2200" dirty="0" err="1"/>
              <a:t>observed</a:t>
            </a:r>
            <a:r>
              <a:rPr lang="fr-FR" sz="2200" dirty="0"/>
              <a:t> </a:t>
            </a:r>
            <a:r>
              <a:rPr lang="fr-FR" sz="2200" dirty="0" err="1"/>
              <a:t>that</a:t>
            </a:r>
            <a:r>
              <a:rPr lang="fr-FR" sz="2200" dirty="0"/>
              <a:t> the </a:t>
            </a:r>
            <a:br>
              <a:rPr lang="fr-FR" sz="2200" dirty="0"/>
            </a:br>
            <a:r>
              <a:rPr lang="fr-FR" sz="2200" dirty="0" err="1"/>
              <a:t>logistic</a:t>
            </a:r>
            <a:r>
              <a:rPr lang="fr-FR" sz="2200" dirty="0"/>
              <a:t> </a:t>
            </a:r>
            <a:r>
              <a:rPr lang="fr-FR" sz="2200" dirty="0" err="1"/>
              <a:t>function</a:t>
            </a:r>
            <a:r>
              <a:rPr lang="fr-FR" sz="2200" dirty="0"/>
              <a:t> </a:t>
            </a:r>
            <a:r>
              <a:rPr lang="fr-FR" sz="2200" dirty="0" err="1"/>
              <a:t>seems</a:t>
            </a:r>
            <a:r>
              <a:rPr lang="fr-FR" sz="2200" dirty="0"/>
              <a:t> to </a:t>
            </a:r>
            <a:r>
              <a:rPr lang="fr-FR" sz="2200" dirty="0" err="1"/>
              <a:t>be</a:t>
            </a:r>
            <a:br>
              <a:rPr lang="fr-FR" sz="2200" dirty="0"/>
            </a:br>
            <a:r>
              <a:rPr lang="fr-FR" sz="2200" dirty="0" err="1"/>
              <a:t>underfitting</a:t>
            </a:r>
            <a:r>
              <a:rPr lang="fr-FR" sz="2200" dirty="0"/>
              <a:t> </a:t>
            </a:r>
            <a:r>
              <a:rPr lang="fr-FR" sz="2200" dirty="0" err="1"/>
              <a:t>slightly</a:t>
            </a:r>
            <a:r>
              <a:rPr lang="fr-FR" sz="2200" dirty="0"/>
              <a:t> </a:t>
            </a:r>
            <a:r>
              <a:rPr lang="fr-FR" sz="2200" dirty="0" err="1"/>
              <a:t>towards</a:t>
            </a:r>
            <a:r>
              <a:rPr lang="fr-FR" sz="2200" dirty="0"/>
              <a:t> the</a:t>
            </a:r>
            <a:br>
              <a:rPr lang="fr-FR" sz="2200" dirty="0"/>
            </a:br>
            <a:r>
              <a:rPr lang="fr-FR" sz="2200" dirty="0" err="1"/>
              <a:t>end,in</a:t>
            </a:r>
            <a:r>
              <a:rPr lang="fr-FR" sz="2200" dirty="0"/>
              <a:t> </a:t>
            </a:r>
            <a:r>
              <a:rPr lang="fr-FR" sz="2200" dirty="0" err="1"/>
              <a:t>comparison</a:t>
            </a:r>
            <a:r>
              <a:rPr lang="fr-FR" sz="2200" dirty="0"/>
              <a:t> to the</a:t>
            </a:r>
            <a:br>
              <a:rPr lang="fr-FR" sz="2200" dirty="0"/>
            </a:br>
            <a:r>
              <a:rPr lang="fr-FR" sz="2200" dirty="0" err="1"/>
              <a:t>exponential</a:t>
            </a:r>
            <a:r>
              <a:rPr lang="fr-FR" sz="2200" dirty="0"/>
              <a:t> </a:t>
            </a:r>
            <a:r>
              <a:rPr lang="fr-FR" sz="2200" dirty="0" err="1"/>
              <a:t>function</a:t>
            </a:r>
            <a:r>
              <a:rPr lang="fr-FR" sz="2200" dirty="0"/>
              <a:t>. </a:t>
            </a:r>
            <a:r>
              <a:rPr lang="fr-FR" sz="2200" dirty="0" err="1"/>
              <a:t>Which</a:t>
            </a:r>
            <a:br>
              <a:rPr lang="fr-FR" sz="2200" dirty="0"/>
            </a:br>
            <a:r>
              <a:rPr lang="fr-FR" sz="2200" dirty="0" err="1"/>
              <a:t>would</a:t>
            </a:r>
            <a:r>
              <a:rPr lang="fr-FR" sz="2200" dirty="0"/>
              <a:t> </a:t>
            </a:r>
            <a:r>
              <a:rPr lang="fr-FR" sz="2200" dirty="0" err="1"/>
              <a:t>explain</a:t>
            </a:r>
            <a:r>
              <a:rPr lang="fr-FR" sz="2200" dirty="0"/>
              <a:t> </a:t>
            </a:r>
            <a:r>
              <a:rPr lang="fr-FR" sz="2200" dirty="0" err="1"/>
              <a:t>difference</a:t>
            </a:r>
            <a:r>
              <a:rPr lang="fr-FR" sz="2200"/>
              <a:t>.</a:t>
            </a:r>
            <a:endParaRPr lang="fr-FR" sz="2200" b="1" u="sng" dirty="0"/>
          </a:p>
          <a:p>
            <a:pPr marL="0" indent="0">
              <a:buNone/>
            </a:pPr>
            <a:r>
              <a:rPr lang="fr-FR" sz="2200" b="1" u="sng" dirty="0"/>
              <a:t>Conclusion:</a:t>
            </a:r>
          </a:p>
          <a:p>
            <a:pPr marL="0" indent="0">
              <a:buNone/>
            </a:pPr>
            <a:r>
              <a:rPr lang="fr-FR" sz="2200" dirty="0"/>
              <a:t>Urban Population </a:t>
            </a:r>
            <a:r>
              <a:rPr lang="fr-FR" sz="2200" dirty="0" err="1"/>
              <a:t>could</a:t>
            </a:r>
            <a:r>
              <a:rPr lang="fr-FR" sz="2200" dirty="0"/>
              <a:t> </a:t>
            </a:r>
            <a:r>
              <a:rPr lang="fr-FR" sz="2200" dirty="0" err="1"/>
              <a:t>be</a:t>
            </a:r>
            <a:r>
              <a:rPr lang="fr-FR" sz="2200" dirty="0"/>
              <a:t> an </a:t>
            </a:r>
            <a:r>
              <a:rPr lang="fr-FR" sz="2200" dirty="0" err="1"/>
              <a:t>indicator</a:t>
            </a:r>
            <a:r>
              <a:rPr lang="fr-FR" sz="2200" dirty="0"/>
              <a:t> for the </a:t>
            </a:r>
            <a:r>
              <a:rPr lang="fr-FR" sz="2200" dirty="0" err="1"/>
              <a:t>way</a:t>
            </a:r>
            <a:r>
              <a:rPr lang="fr-FR" sz="2200" dirty="0"/>
              <a:t> a country consumes power and </a:t>
            </a:r>
            <a:r>
              <a:rPr lang="fr-FR" sz="2200" dirty="0" err="1"/>
              <a:t>handles</a:t>
            </a:r>
            <a:r>
              <a:rPr lang="fr-FR" sz="2200" dirty="0"/>
              <a:t> CO2 </a:t>
            </a:r>
            <a:r>
              <a:rPr lang="fr-FR" sz="2200" dirty="0" err="1"/>
              <a:t>emissions</a:t>
            </a:r>
            <a:r>
              <a:rPr lang="fr-FR" sz="2200" dirty="0"/>
              <a:t>. </a:t>
            </a:r>
            <a:r>
              <a:rPr lang="fr-FR" sz="2200" dirty="0" err="1"/>
              <a:t>From</a:t>
            </a:r>
            <a:r>
              <a:rPr lang="fr-FR" sz="2200" dirty="0"/>
              <a:t> the </a:t>
            </a:r>
            <a:r>
              <a:rPr lang="fr-FR" sz="2200" dirty="0" err="1"/>
              <a:t>two</a:t>
            </a:r>
            <a:r>
              <a:rPr lang="fr-FR" sz="2200" dirty="0"/>
              <a:t> cluster plots, </a:t>
            </a:r>
            <a:r>
              <a:rPr lang="fr-FR" sz="2200" dirty="0" err="1"/>
              <a:t>we</a:t>
            </a:r>
            <a:r>
              <a:rPr lang="fr-FR" sz="2200" dirty="0"/>
              <a:t> can </a:t>
            </a:r>
            <a:r>
              <a:rPr lang="fr-FR" sz="2200" dirty="0" err="1"/>
              <a:t>see</a:t>
            </a:r>
            <a:r>
              <a:rPr lang="fr-FR" sz="2200" dirty="0"/>
              <a:t> </a:t>
            </a:r>
            <a:r>
              <a:rPr lang="fr-FR" sz="2200" dirty="0" err="1"/>
              <a:t>that</a:t>
            </a:r>
            <a:r>
              <a:rPr lang="fr-FR" sz="2200" dirty="0"/>
              <a:t> </a:t>
            </a:r>
            <a:r>
              <a:rPr lang="fr-FR" sz="2200" dirty="0" err="1"/>
              <a:t>developed</a:t>
            </a:r>
            <a:r>
              <a:rPr lang="fr-FR" sz="2200" dirty="0"/>
              <a:t> countries tend to have </a:t>
            </a:r>
            <a:r>
              <a:rPr lang="fr-FR" sz="2200" dirty="0" err="1"/>
              <a:t>lower</a:t>
            </a:r>
            <a:r>
              <a:rPr lang="fr-FR" sz="2200" dirty="0"/>
              <a:t> CO2 output (</a:t>
            </a:r>
            <a:r>
              <a:rPr lang="fr-FR" sz="2200" dirty="0" err="1"/>
              <a:t>albeit</a:t>
            </a:r>
            <a:r>
              <a:rPr lang="fr-FR" sz="2200" dirty="0"/>
              <a:t> </a:t>
            </a:r>
            <a:r>
              <a:rPr lang="fr-FR" sz="2200" dirty="0" err="1"/>
              <a:t>only</a:t>
            </a:r>
            <a:r>
              <a:rPr lang="fr-FR" sz="2200" dirty="0"/>
              <a:t> </a:t>
            </a:r>
            <a:r>
              <a:rPr lang="fr-FR" sz="2200" dirty="0" err="1"/>
              <a:t>from</a:t>
            </a:r>
            <a:r>
              <a:rPr lang="fr-FR" sz="2200" dirty="0"/>
              <a:t> </a:t>
            </a:r>
            <a:r>
              <a:rPr lang="fr-FR" sz="2200" dirty="0" err="1"/>
              <a:t>solid</a:t>
            </a:r>
            <a:r>
              <a:rPr lang="fr-FR" sz="2200" dirty="0"/>
              <a:t> fuel). But </a:t>
            </a:r>
            <a:r>
              <a:rPr lang="fr-FR" sz="2200" dirty="0" err="1"/>
              <a:t>it</a:t>
            </a:r>
            <a:r>
              <a:rPr lang="fr-FR" sz="2200" dirty="0"/>
              <a:t> </a:t>
            </a:r>
            <a:r>
              <a:rPr lang="fr-FR" sz="2200" dirty="0" err="1"/>
              <a:t>also</a:t>
            </a:r>
            <a:r>
              <a:rPr lang="fr-FR" sz="2200" dirty="0"/>
              <a:t> </a:t>
            </a:r>
            <a:r>
              <a:rPr lang="fr-FR" sz="2200" dirty="0" err="1"/>
              <a:t>indicates</a:t>
            </a:r>
            <a:r>
              <a:rPr lang="fr-FR" sz="2200" dirty="0"/>
              <a:t> </a:t>
            </a:r>
            <a:r>
              <a:rPr lang="fr-FR" sz="2200" dirty="0" err="1"/>
              <a:t>that</a:t>
            </a:r>
            <a:r>
              <a:rPr lang="fr-FR" sz="2200" dirty="0"/>
              <a:t> </a:t>
            </a:r>
            <a:r>
              <a:rPr lang="fr-FR" sz="2200" dirty="0" err="1"/>
              <a:t>there</a:t>
            </a:r>
            <a:r>
              <a:rPr lang="fr-FR" sz="2200" dirty="0"/>
              <a:t> </a:t>
            </a:r>
            <a:r>
              <a:rPr lang="fr-FR" sz="2200" dirty="0" err="1"/>
              <a:t>is</a:t>
            </a:r>
            <a:r>
              <a:rPr lang="fr-FR" sz="2200" dirty="0"/>
              <a:t> an </a:t>
            </a:r>
            <a:r>
              <a:rPr lang="fr-FR" sz="2200" dirty="0" err="1"/>
              <a:t>increased</a:t>
            </a:r>
            <a:r>
              <a:rPr lang="fr-FR" sz="2200" dirty="0"/>
              <a:t> </a:t>
            </a:r>
            <a:r>
              <a:rPr lang="fr-FR" sz="2200" dirty="0" err="1"/>
              <a:t>demand</a:t>
            </a:r>
            <a:r>
              <a:rPr lang="fr-FR" sz="2200" dirty="0"/>
              <a:t> for </a:t>
            </a:r>
            <a:r>
              <a:rPr lang="fr-FR" sz="2200" dirty="0" err="1"/>
              <a:t>electricity</a:t>
            </a:r>
            <a:r>
              <a:rPr lang="fr-FR" sz="2200" dirty="0"/>
              <a:t> per </a:t>
            </a:r>
            <a:r>
              <a:rPr lang="fr-FR" sz="2200" dirty="0" err="1"/>
              <a:t>person</a:t>
            </a:r>
            <a:r>
              <a:rPr lang="fr-FR" sz="2200" dirty="0"/>
              <a:t>. Urban population </a:t>
            </a:r>
            <a:r>
              <a:rPr lang="fr-FR" sz="2200" dirty="0" err="1"/>
              <a:t>seems</a:t>
            </a:r>
            <a:r>
              <a:rPr lang="fr-FR" sz="2200" dirty="0"/>
              <a:t> to </a:t>
            </a:r>
            <a:r>
              <a:rPr lang="fr-FR" sz="2200" dirty="0" err="1"/>
              <a:t>be</a:t>
            </a:r>
            <a:r>
              <a:rPr lang="fr-FR" sz="2200" dirty="0"/>
              <a:t> </a:t>
            </a:r>
            <a:r>
              <a:rPr lang="fr-FR" sz="2200" dirty="0" err="1"/>
              <a:t>compensating</a:t>
            </a:r>
            <a:r>
              <a:rPr lang="fr-FR" sz="2200" dirty="0"/>
              <a:t> for </a:t>
            </a:r>
            <a:r>
              <a:rPr lang="fr-FR" sz="2200" dirty="0" err="1"/>
              <a:t>this</a:t>
            </a:r>
            <a:r>
              <a:rPr lang="fr-FR" sz="2200" dirty="0"/>
              <a:t> in </a:t>
            </a:r>
            <a:r>
              <a:rPr lang="fr-FR" sz="2200" dirty="0" err="1"/>
              <a:t>ways</a:t>
            </a:r>
            <a:r>
              <a:rPr lang="fr-FR" sz="2200" dirty="0"/>
              <a:t> </a:t>
            </a:r>
            <a:r>
              <a:rPr lang="fr-FR" sz="2200" dirty="0" err="1"/>
              <a:t>that</a:t>
            </a:r>
            <a:r>
              <a:rPr lang="fr-FR" sz="2200" dirty="0"/>
              <a:t> do not </a:t>
            </a:r>
            <a:r>
              <a:rPr lang="fr-FR" sz="2200" dirty="0" err="1"/>
              <a:t>increase</a:t>
            </a:r>
            <a:r>
              <a:rPr lang="fr-FR" sz="2200" dirty="0"/>
              <a:t> CO2 </a:t>
            </a:r>
            <a:r>
              <a:rPr lang="fr-FR" sz="2200" dirty="0" err="1"/>
              <a:t>emissions</a:t>
            </a:r>
            <a:r>
              <a:rPr lang="fr-FR" sz="2200" dirty="0"/>
              <a:t>. </a:t>
            </a:r>
            <a:r>
              <a:rPr lang="fr-FR" sz="2200" dirty="0" err="1"/>
              <a:t>Maybe</a:t>
            </a:r>
            <a:r>
              <a:rPr lang="fr-FR" sz="2200" dirty="0"/>
              <a:t> by the use of alternative and </a:t>
            </a:r>
            <a:r>
              <a:rPr lang="fr-FR" sz="2200" dirty="0" err="1"/>
              <a:t>renewable</a:t>
            </a:r>
            <a:r>
              <a:rPr lang="fr-FR" sz="2200" dirty="0"/>
              <a:t> sources of </a:t>
            </a:r>
            <a:r>
              <a:rPr lang="fr-FR" sz="2200" dirty="0" err="1"/>
              <a:t>energy</a:t>
            </a:r>
            <a:r>
              <a:rPr lang="fr-FR" sz="2200" dirty="0"/>
              <a:t>. By </a:t>
            </a:r>
            <a:r>
              <a:rPr lang="fr-FR" sz="2200" dirty="0" err="1"/>
              <a:t>predicting</a:t>
            </a:r>
            <a:r>
              <a:rPr lang="fr-FR" sz="2200" dirty="0"/>
              <a:t> the </a:t>
            </a:r>
            <a:r>
              <a:rPr lang="fr-FR" sz="2200" dirty="0" err="1"/>
              <a:t>growth</a:t>
            </a:r>
            <a:r>
              <a:rPr lang="fr-FR" sz="2200" dirty="0"/>
              <a:t> of </a:t>
            </a:r>
            <a:r>
              <a:rPr lang="fr-FR" sz="2200" dirty="0" err="1"/>
              <a:t>urban</a:t>
            </a:r>
            <a:r>
              <a:rPr lang="fr-FR" sz="2200" dirty="0"/>
              <a:t> population, </a:t>
            </a:r>
            <a:r>
              <a:rPr lang="fr-FR" sz="2200" dirty="0" err="1"/>
              <a:t>we</a:t>
            </a:r>
            <a:r>
              <a:rPr lang="fr-FR" sz="2200" dirty="0"/>
              <a:t> </a:t>
            </a:r>
            <a:r>
              <a:rPr lang="fr-FR" sz="2200" dirty="0" err="1"/>
              <a:t>could</a:t>
            </a:r>
            <a:r>
              <a:rPr lang="fr-FR" sz="2200" dirty="0"/>
              <a:t> in </a:t>
            </a:r>
            <a:r>
              <a:rPr lang="fr-FR" sz="2200" dirty="0" err="1"/>
              <a:t>theory</a:t>
            </a:r>
            <a:r>
              <a:rPr lang="fr-FR" sz="2200" dirty="0"/>
              <a:t>, </a:t>
            </a:r>
            <a:r>
              <a:rPr lang="fr-FR" sz="2200" dirty="0" err="1"/>
              <a:t>also</a:t>
            </a:r>
            <a:r>
              <a:rPr lang="fr-FR" sz="2200" dirty="0"/>
              <a:t> </a:t>
            </a:r>
            <a:r>
              <a:rPr lang="fr-FR" sz="2200" dirty="0" err="1"/>
              <a:t>say</a:t>
            </a:r>
            <a:r>
              <a:rPr lang="fr-FR" sz="2200" dirty="0"/>
              <a:t> </a:t>
            </a:r>
            <a:r>
              <a:rPr lang="fr-FR" sz="2200" dirty="0" err="1"/>
              <a:t>that</a:t>
            </a:r>
            <a:r>
              <a:rPr lang="fr-FR" sz="2200" dirty="0"/>
              <a:t> </a:t>
            </a:r>
            <a:r>
              <a:rPr lang="fr-FR" sz="2200" dirty="0" err="1"/>
              <a:t>it</a:t>
            </a:r>
            <a:r>
              <a:rPr lang="fr-FR" sz="2200" dirty="0"/>
              <a:t> </a:t>
            </a:r>
            <a:r>
              <a:rPr lang="fr-FR" sz="2200" dirty="0" err="1"/>
              <a:t>will</a:t>
            </a:r>
            <a:r>
              <a:rPr lang="fr-FR" sz="2200" dirty="0"/>
              <a:t> </a:t>
            </a:r>
            <a:r>
              <a:rPr lang="fr-FR" sz="2200" dirty="0" err="1"/>
              <a:t>reduce</a:t>
            </a:r>
            <a:r>
              <a:rPr lang="fr-FR" sz="2200" dirty="0"/>
              <a:t> the </a:t>
            </a:r>
            <a:r>
              <a:rPr lang="fr-FR" sz="2200" dirty="0" err="1"/>
              <a:t>demand</a:t>
            </a:r>
            <a:r>
              <a:rPr lang="fr-FR" sz="2200" dirty="0"/>
              <a:t> for non-</a:t>
            </a:r>
            <a:r>
              <a:rPr lang="fr-FR" sz="2200" dirty="0" err="1"/>
              <a:t>renewable</a:t>
            </a:r>
            <a:r>
              <a:rPr lang="fr-FR" sz="2200" dirty="0"/>
              <a:t> </a:t>
            </a:r>
            <a:r>
              <a:rPr lang="fr-FR" sz="2200" dirty="0" err="1"/>
              <a:t>solid</a:t>
            </a:r>
            <a:r>
              <a:rPr lang="fr-FR" sz="2200" dirty="0"/>
              <a:t> fuels.</a:t>
            </a:r>
          </a:p>
        </p:txBody>
      </p:sp>
      <p:pic>
        <p:nvPicPr>
          <p:cNvPr id="24" name="Picture 23">
            <a:extLst>
              <a:ext uri="{FF2B5EF4-FFF2-40B4-BE49-F238E27FC236}">
                <a16:creationId xmlns:a16="http://schemas.microsoft.com/office/drawing/2014/main" id="{A9112D4B-8C65-6A63-B618-483C8F3011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858" y="11387975"/>
            <a:ext cx="8740676" cy="5827117"/>
          </a:xfrm>
          <a:prstGeom prst="rect">
            <a:avLst/>
          </a:prstGeom>
        </p:spPr>
      </p:pic>
      <p:pic>
        <p:nvPicPr>
          <p:cNvPr id="8" name="Picture 7">
            <a:extLst>
              <a:ext uri="{FF2B5EF4-FFF2-40B4-BE49-F238E27FC236}">
                <a16:creationId xmlns:a16="http://schemas.microsoft.com/office/drawing/2014/main" id="{010BD517-EB03-3C43-42E6-AA86F57E95F9}"/>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71408" y="4570083"/>
            <a:ext cx="5896478" cy="5576647"/>
          </a:xfrm>
          <a:prstGeom prst="rect">
            <a:avLst/>
          </a:prstGeom>
        </p:spPr>
      </p:pic>
      <p:pic>
        <p:nvPicPr>
          <p:cNvPr id="14" name="Picture 13">
            <a:extLst>
              <a:ext uri="{FF2B5EF4-FFF2-40B4-BE49-F238E27FC236}">
                <a16:creationId xmlns:a16="http://schemas.microsoft.com/office/drawing/2014/main" id="{ED60A7A5-405A-4F5E-0799-FB418CB9EE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3696" y="20989211"/>
            <a:ext cx="6239879" cy="4462542"/>
          </a:xfrm>
          <a:prstGeom prst="rect">
            <a:avLst/>
          </a:prstGeom>
        </p:spPr>
      </p:pic>
      <p:pic>
        <p:nvPicPr>
          <p:cNvPr id="16" name="Picture 15">
            <a:extLst>
              <a:ext uri="{FF2B5EF4-FFF2-40B4-BE49-F238E27FC236}">
                <a16:creationId xmlns:a16="http://schemas.microsoft.com/office/drawing/2014/main" id="{8ACB3486-D624-EDF8-AFA8-1A6561AC57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08836" y="5328009"/>
            <a:ext cx="4748774" cy="4060794"/>
          </a:xfrm>
          <a:prstGeom prst="rect">
            <a:avLst/>
          </a:prstGeom>
        </p:spPr>
      </p:pic>
      <p:pic>
        <p:nvPicPr>
          <p:cNvPr id="22" name="Picture 21">
            <a:extLst>
              <a:ext uri="{FF2B5EF4-FFF2-40B4-BE49-F238E27FC236}">
                <a16:creationId xmlns:a16="http://schemas.microsoft.com/office/drawing/2014/main" id="{8F6C7E25-916B-D115-8775-51F8E89ACB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59467" y="3255120"/>
            <a:ext cx="9519121" cy="6346080"/>
          </a:xfrm>
          <a:prstGeom prst="rect">
            <a:avLst/>
          </a:prstGeom>
        </p:spPr>
      </p:pic>
      <p:sp>
        <p:nvSpPr>
          <p:cNvPr id="23" name="TextBox 22">
            <a:extLst>
              <a:ext uri="{FF2B5EF4-FFF2-40B4-BE49-F238E27FC236}">
                <a16:creationId xmlns:a16="http://schemas.microsoft.com/office/drawing/2014/main" id="{0EC2C61C-20AD-29F2-1669-E39E80FFC019}"/>
              </a:ext>
            </a:extLst>
          </p:cNvPr>
          <p:cNvSpPr txBox="1"/>
          <p:nvPr/>
        </p:nvSpPr>
        <p:spPr>
          <a:xfrm>
            <a:off x="0" y="29403768"/>
            <a:ext cx="10798559" cy="923330"/>
          </a:xfrm>
          <a:prstGeom prst="rect">
            <a:avLst/>
          </a:prstGeom>
          <a:noFill/>
        </p:spPr>
        <p:txBody>
          <a:bodyPr wrap="square" rtlCol="0">
            <a:spAutoFit/>
          </a:bodyPr>
          <a:lstStyle/>
          <a:p>
            <a:r>
              <a:rPr lang="en-IN" dirty="0"/>
              <a:t>References used: - </a:t>
            </a:r>
            <a:r>
              <a:rPr lang="en-IN" dirty="0">
                <a:hlinkClick r:id="rId7"/>
              </a:rPr>
              <a:t>https://energytransition.org/2015/03/lower-energy-consumption-in-germany-explained/</a:t>
            </a:r>
            <a:r>
              <a:rPr lang="en-IN" dirty="0"/>
              <a:t> </a:t>
            </a:r>
          </a:p>
          <a:p>
            <a:r>
              <a:rPr lang="en-IN" dirty="0"/>
              <a:t>Link to code: </a:t>
            </a:r>
            <a:r>
              <a:rPr lang="en-IN" dirty="0">
                <a:hlinkClick r:id="rId8"/>
              </a:rPr>
              <a:t>https://github.com/jerome-p/ads1_assignment3</a:t>
            </a:r>
            <a:endParaRPr lang="en-IN" dirty="0"/>
          </a:p>
          <a:p>
            <a:endParaRPr lang="en-IN" dirty="0"/>
          </a:p>
        </p:txBody>
      </p:sp>
      <p:pic>
        <p:nvPicPr>
          <p:cNvPr id="3" name="Picture 2">
            <a:extLst>
              <a:ext uri="{FF2B5EF4-FFF2-40B4-BE49-F238E27FC236}">
                <a16:creationId xmlns:a16="http://schemas.microsoft.com/office/drawing/2014/main" id="{BDD9A1B8-2FEE-740B-09B8-BE22968FEA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802676" y="10604221"/>
            <a:ext cx="6287491" cy="4191660"/>
          </a:xfrm>
          <a:prstGeom prst="rect">
            <a:avLst/>
          </a:prstGeom>
        </p:spPr>
      </p:pic>
      <p:pic>
        <p:nvPicPr>
          <p:cNvPr id="17" name="Picture 16">
            <a:extLst>
              <a:ext uri="{FF2B5EF4-FFF2-40B4-BE49-F238E27FC236}">
                <a16:creationId xmlns:a16="http://schemas.microsoft.com/office/drawing/2014/main" id="{29DCF360-B89E-1AE0-5CF6-1D8AC9EB6AC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802676" y="19217485"/>
            <a:ext cx="6287489" cy="4191660"/>
          </a:xfrm>
          <a:prstGeom prst="rect">
            <a:avLst/>
          </a:prstGeom>
        </p:spPr>
      </p:pic>
      <p:pic>
        <p:nvPicPr>
          <p:cNvPr id="21" name="Picture 20">
            <a:extLst>
              <a:ext uri="{FF2B5EF4-FFF2-40B4-BE49-F238E27FC236}">
                <a16:creationId xmlns:a16="http://schemas.microsoft.com/office/drawing/2014/main" id="{5D0F1328-67E9-7AE7-F60A-E9866FC1755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02675" y="14910853"/>
            <a:ext cx="6287489" cy="4191659"/>
          </a:xfrm>
          <a:prstGeom prst="rect">
            <a:avLst/>
          </a:prstGeom>
        </p:spPr>
      </p:pic>
      <p:pic>
        <p:nvPicPr>
          <p:cNvPr id="26" name="Picture 25">
            <a:extLst>
              <a:ext uri="{FF2B5EF4-FFF2-40B4-BE49-F238E27FC236}">
                <a16:creationId xmlns:a16="http://schemas.microsoft.com/office/drawing/2014/main" id="{35D39805-6839-1614-0AE0-5CA6C7C4CCD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802676" y="23498092"/>
            <a:ext cx="6287491" cy="4191660"/>
          </a:xfrm>
          <a:prstGeom prst="rect">
            <a:avLst/>
          </a:prstGeom>
        </p:spPr>
      </p:pic>
    </p:spTree>
    <p:extLst>
      <p:ext uri="{BB962C8B-B14F-4D97-AF65-F5344CB8AC3E}">
        <p14:creationId xmlns:p14="http://schemas.microsoft.com/office/powerpoint/2010/main" val="1413876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3070</TotalTime>
  <Words>1118</Words>
  <Application>Microsoft Office PowerPoint</Application>
  <PresentationFormat>Custom</PresentationFormat>
  <Paragraphs>46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  Clustering and Fitting using World Bank - Climate change Data Jerome Paulraj – 22074395  In this analysis, we are going to look at 6 countries. Namely, India, China, Japan, Germany, United States and United Kingdom. The dataset used contains information regarding climate change for countries from the year 1960 to 2022. This project identifies clusters in the dataset and attempts to fit an exponential function to predict the % of urban population for a selected country. Clusters are formed based on the urban population % and CO2 emission from solid fuel and the electricity consumption by each country. K-means along with silhouette score was used to achieve clustering.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ADS1 Assignement3: Clustering and Fitting using World Bank - Climate change Data Jerome Paulraj – 22074395  The dataset used contains information regarding climate change for countries from the year 1960 to 2022. 6 countries were selected for comparison, namely India, China, Japan, Germany, United States and United Kingdom. This project identifies clusters in the dataset and attempts to fit an exponential function to predict the % of urban population for a country.</dc:title>
  <dc:creator>Jerome Paulraj</dc:creator>
  <cp:lastModifiedBy>Jerome Paulraj</cp:lastModifiedBy>
  <cp:revision>8</cp:revision>
  <dcterms:created xsi:type="dcterms:W3CDTF">2024-01-03T19:51:07Z</dcterms:created>
  <dcterms:modified xsi:type="dcterms:W3CDTF">2024-01-14T19:30:55Z</dcterms:modified>
</cp:coreProperties>
</file>