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77" r:id="rId3"/>
    <p:sldId id="257" r:id="rId4"/>
    <p:sldId id="305" r:id="rId5"/>
    <p:sldId id="267" r:id="rId6"/>
    <p:sldId id="274" r:id="rId7"/>
    <p:sldId id="275" r:id="rId8"/>
    <p:sldId id="276" r:id="rId9"/>
    <p:sldId id="273" r:id="rId10"/>
    <p:sldId id="278" r:id="rId11"/>
    <p:sldId id="279" r:id="rId12"/>
    <p:sldId id="280" r:id="rId13"/>
    <p:sldId id="281" r:id="rId14"/>
    <p:sldId id="282" r:id="rId15"/>
    <p:sldId id="283" r:id="rId16"/>
    <p:sldId id="284" r:id="rId17"/>
    <p:sldId id="285" r:id="rId18"/>
    <p:sldId id="286" r:id="rId19"/>
    <p:sldId id="287" r:id="rId20"/>
    <p:sldId id="288" r:id="rId21"/>
    <p:sldId id="289" r:id="rId22"/>
    <p:sldId id="290" r:id="rId23"/>
    <p:sldId id="292" r:id="rId24"/>
    <p:sldId id="293" r:id="rId25"/>
    <p:sldId id="294" r:id="rId26"/>
    <p:sldId id="295" r:id="rId27"/>
    <p:sldId id="296" r:id="rId28"/>
    <p:sldId id="297" r:id="rId29"/>
    <p:sldId id="298" r:id="rId30"/>
    <p:sldId id="299" r:id="rId31"/>
    <p:sldId id="300" r:id="rId32"/>
    <p:sldId id="301" r:id="rId33"/>
    <p:sldId id="302" r:id="rId34"/>
    <p:sldId id="304" r:id="rId35"/>
    <p:sldId id="303"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04:29:35.019"/>
    </inkml:context>
    <inkml:brush xml:id="br0">
      <inkml:brushProperty name="width" value="0.035" units="cm"/>
      <inkml:brushProperty name="height" value="0.035" units="cm"/>
    </inkml:brush>
  </inkml:definitions>
  <inkml:trace contextRef="#ctx0" brushRef="#br0">0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04:29:35.777"/>
    </inkml:context>
    <inkml:brush xml:id="br0">
      <inkml:brushProperty name="width" value="0.035" units="cm"/>
      <inkml:brushProperty name="height" value="0.035" units="cm"/>
    </inkml:brush>
  </inkml:definitions>
  <inkml:trace contextRef="#ctx0" brushRef="#br0">0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AD400D-173F-4DAD-BA86-2646F6C2203A}" type="datetimeFigureOut">
              <a:rPr lang="en-IN" smtClean="0"/>
              <a:t>29-07-2024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3545ED-0A3C-4D64-A852-4EA8B0275B6D}" type="slidenum">
              <a:rPr lang="en-IN" smtClean="0"/>
              <a:t>‹#›</a:t>
            </a:fld>
            <a:endParaRPr lang="en-IN"/>
          </a:p>
        </p:txBody>
      </p:sp>
    </p:spTree>
    <p:extLst>
      <p:ext uri="{BB962C8B-B14F-4D97-AF65-F5344CB8AC3E}">
        <p14:creationId xmlns:p14="http://schemas.microsoft.com/office/powerpoint/2010/main" val="3084638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A04493C-13B7-4574-8EE2-6095C8A3B031}" type="slidenum">
              <a:rPr lang="en-IN" smtClean="0"/>
              <a:t>3</a:t>
            </a:fld>
            <a:endParaRPr lang="en-IN"/>
          </a:p>
        </p:txBody>
      </p:sp>
    </p:spTree>
    <p:extLst>
      <p:ext uri="{BB962C8B-B14F-4D97-AF65-F5344CB8AC3E}">
        <p14:creationId xmlns:p14="http://schemas.microsoft.com/office/powerpoint/2010/main" val="549415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A04493C-13B7-4574-8EE2-6095C8A3B031}" type="slidenum">
              <a:rPr lang="en-IN" smtClean="0"/>
              <a:t>4</a:t>
            </a:fld>
            <a:endParaRPr lang="en-IN"/>
          </a:p>
        </p:txBody>
      </p:sp>
    </p:spTree>
    <p:extLst>
      <p:ext uri="{BB962C8B-B14F-4D97-AF65-F5344CB8AC3E}">
        <p14:creationId xmlns:p14="http://schemas.microsoft.com/office/powerpoint/2010/main" val="3016221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05C88B9-9F3A-4DE1-8946-0DCDF81EDFA9}" type="datetimeFigureOut">
              <a:rPr lang="en-IN" smtClean="0"/>
              <a:t>29-07-2024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E29017-2D8D-4934-9FDF-B7563CEE2A8A}" type="slidenum">
              <a:rPr lang="en-IN" smtClean="0"/>
              <a:t>‹#›</a:t>
            </a:fld>
            <a:endParaRPr lang="en-IN"/>
          </a:p>
        </p:txBody>
      </p:sp>
    </p:spTree>
    <p:extLst>
      <p:ext uri="{BB962C8B-B14F-4D97-AF65-F5344CB8AC3E}">
        <p14:creationId xmlns:p14="http://schemas.microsoft.com/office/powerpoint/2010/main" val="775856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05C88B9-9F3A-4DE1-8946-0DCDF81EDFA9}" type="datetimeFigureOut">
              <a:rPr lang="en-IN" smtClean="0"/>
              <a:t>29-07-2024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E29017-2D8D-4934-9FDF-B7563CEE2A8A}" type="slidenum">
              <a:rPr lang="en-IN" smtClean="0"/>
              <a:t>‹#›</a:t>
            </a:fld>
            <a:endParaRPr lang="en-IN"/>
          </a:p>
        </p:txBody>
      </p:sp>
    </p:spTree>
    <p:extLst>
      <p:ext uri="{BB962C8B-B14F-4D97-AF65-F5344CB8AC3E}">
        <p14:creationId xmlns:p14="http://schemas.microsoft.com/office/powerpoint/2010/main" val="1990160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05C88B9-9F3A-4DE1-8946-0DCDF81EDFA9}" type="datetimeFigureOut">
              <a:rPr lang="en-IN" smtClean="0"/>
              <a:t>29-07-2024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E29017-2D8D-4934-9FDF-B7563CEE2A8A}" type="slidenum">
              <a:rPr lang="en-IN" smtClean="0"/>
              <a:t>‹#›</a:t>
            </a:fld>
            <a:endParaRPr lang="en-IN"/>
          </a:p>
        </p:txBody>
      </p:sp>
    </p:spTree>
    <p:extLst>
      <p:ext uri="{BB962C8B-B14F-4D97-AF65-F5344CB8AC3E}">
        <p14:creationId xmlns:p14="http://schemas.microsoft.com/office/powerpoint/2010/main" val="3254707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05C88B9-9F3A-4DE1-8946-0DCDF81EDFA9}" type="datetimeFigureOut">
              <a:rPr lang="en-IN" smtClean="0"/>
              <a:t>29-07-2024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E29017-2D8D-4934-9FDF-B7563CEE2A8A}" type="slidenum">
              <a:rPr lang="en-IN" smtClean="0"/>
              <a:t>‹#›</a:t>
            </a:fld>
            <a:endParaRPr lang="en-IN"/>
          </a:p>
        </p:txBody>
      </p:sp>
    </p:spTree>
    <p:extLst>
      <p:ext uri="{BB962C8B-B14F-4D97-AF65-F5344CB8AC3E}">
        <p14:creationId xmlns:p14="http://schemas.microsoft.com/office/powerpoint/2010/main" val="2630694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05C88B9-9F3A-4DE1-8946-0DCDF81EDFA9}" type="datetimeFigureOut">
              <a:rPr lang="en-IN" smtClean="0"/>
              <a:t>29-07-2024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E29017-2D8D-4934-9FDF-B7563CEE2A8A}" type="slidenum">
              <a:rPr lang="en-IN" smtClean="0"/>
              <a:t>‹#›</a:t>
            </a:fld>
            <a:endParaRPr lang="en-IN"/>
          </a:p>
        </p:txBody>
      </p:sp>
    </p:spTree>
    <p:extLst>
      <p:ext uri="{BB962C8B-B14F-4D97-AF65-F5344CB8AC3E}">
        <p14:creationId xmlns:p14="http://schemas.microsoft.com/office/powerpoint/2010/main" val="2918954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05C88B9-9F3A-4DE1-8946-0DCDF81EDFA9}" type="datetimeFigureOut">
              <a:rPr lang="en-IN" smtClean="0"/>
              <a:t>29-07-2024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E29017-2D8D-4934-9FDF-B7563CEE2A8A}" type="slidenum">
              <a:rPr lang="en-IN" smtClean="0"/>
              <a:t>‹#›</a:t>
            </a:fld>
            <a:endParaRPr lang="en-IN"/>
          </a:p>
        </p:txBody>
      </p:sp>
    </p:spTree>
    <p:extLst>
      <p:ext uri="{BB962C8B-B14F-4D97-AF65-F5344CB8AC3E}">
        <p14:creationId xmlns:p14="http://schemas.microsoft.com/office/powerpoint/2010/main" val="319653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05C88B9-9F3A-4DE1-8946-0DCDF81EDFA9}" type="datetimeFigureOut">
              <a:rPr lang="en-IN" smtClean="0"/>
              <a:t>29-07-2024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8E29017-2D8D-4934-9FDF-B7563CEE2A8A}" type="slidenum">
              <a:rPr lang="en-IN" smtClean="0"/>
              <a:t>‹#›</a:t>
            </a:fld>
            <a:endParaRPr lang="en-IN"/>
          </a:p>
        </p:txBody>
      </p:sp>
    </p:spTree>
    <p:extLst>
      <p:ext uri="{BB962C8B-B14F-4D97-AF65-F5344CB8AC3E}">
        <p14:creationId xmlns:p14="http://schemas.microsoft.com/office/powerpoint/2010/main" val="1319854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05C88B9-9F3A-4DE1-8946-0DCDF81EDFA9}" type="datetimeFigureOut">
              <a:rPr lang="en-IN" smtClean="0"/>
              <a:t>29-07-2024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E29017-2D8D-4934-9FDF-B7563CEE2A8A}" type="slidenum">
              <a:rPr lang="en-IN" smtClean="0"/>
              <a:t>‹#›</a:t>
            </a:fld>
            <a:endParaRPr lang="en-IN"/>
          </a:p>
        </p:txBody>
      </p:sp>
    </p:spTree>
    <p:extLst>
      <p:ext uri="{BB962C8B-B14F-4D97-AF65-F5344CB8AC3E}">
        <p14:creationId xmlns:p14="http://schemas.microsoft.com/office/powerpoint/2010/main" val="3477334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5C88B9-9F3A-4DE1-8946-0DCDF81EDFA9}" type="datetimeFigureOut">
              <a:rPr lang="en-IN" smtClean="0"/>
              <a:t>29-07-2024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8E29017-2D8D-4934-9FDF-B7563CEE2A8A}" type="slidenum">
              <a:rPr lang="en-IN" smtClean="0"/>
              <a:t>‹#›</a:t>
            </a:fld>
            <a:endParaRPr lang="en-IN"/>
          </a:p>
        </p:txBody>
      </p:sp>
    </p:spTree>
    <p:extLst>
      <p:ext uri="{BB962C8B-B14F-4D97-AF65-F5344CB8AC3E}">
        <p14:creationId xmlns:p14="http://schemas.microsoft.com/office/powerpoint/2010/main" val="2337924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05C88B9-9F3A-4DE1-8946-0DCDF81EDFA9}" type="datetimeFigureOut">
              <a:rPr lang="en-IN" smtClean="0"/>
              <a:t>29-07-2024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E29017-2D8D-4934-9FDF-B7563CEE2A8A}" type="slidenum">
              <a:rPr lang="en-IN" smtClean="0"/>
              <a:t>‹#›</a:t>
            </a:fld>
            <a:endParaRPr lang="en-IN"/>
          </a:p>
        </p:txBody>
      </p:sp>
    </p:spTree>
    <p:extLst>
      <p:ext uri="{BB962C8B-B14F-4D97-AF65-F5344CB8AC3E}">
        <p14:creationId xmlns:p14="http://schemas.microsoft.com/office/powerpoint/2010/main" val="3981479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05C88B9-9F3A-4DE1-8946-0DCDF81EDFA9}" type="datetimeFigureOut">
              <a:rPr lang="en-IN" smtClean="0"/>
              <a:t>29-07-2024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E29017-2D8D-4934-9FDF-B7563CEE2A8A}" type="slidenum">
              <a:rPr lang="en-IN" smtClean="0"/>
              <a:t>‹#›</a:t>
            </a:fld>
            <a:endParaRPr lang="en-IN"/>
          </a:p>
        </p:txBody>
      </p:sp>
    </p:spTree>
    <p:extLst>
      <p:ext uri="{BB962C8B-B14F-4D97-AF65-F5344CB8AC3E}">
        <p14:creationId xmlns:p14="http://schemas.microsoft.com/office/powerpoint/2010/main" val="2293985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5C88B9-9F3A-4DE1-8946-0DCDF81EDFA9}" type="datetimeFigureOut">
              <a:rPr lang="en-IN" smtClean="0"/>
              <a:t>29-07-2024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E29017-2D8D-4934-9FDF-B7563CEE2A8A}" type="slidenum">
              <a:rPr lang="en-IN" smtClean="0"/>
              <a:t>‹#›</a:t>
            </a:fld>
            <a:endParaRPr lang="en-IN"/>
          </a:p>
        </p:txBody>
      </p:sp>
    </p:spTree>
    <p:extLst>
      <p:ext uri="{BB962C8B-B14F-4D97-AF65-F5344CB8AC3E}">
        <p14:creationId xmlns:p14="http://schemas.microsoft.com/office/powerpoint/2010/main" val="28025040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customXml" Target="../ink/ink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registry.terraform.io/providers/hashicorp/aws/latest/docs/resources/s3_bucket"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3"/>
          <p:cNvSpPr txBox="1">
            <a:spLocks/>
          </p:cNvSpPr>
          <p:nvPr/>
        </p:nvSpPr>
        <p:spPr>
          <a:xfrm>
            <a:off x="1703512" y="1772816"/>
            <a:ext cx="8784976" cy="2508379"/>
          </a:xfrm>
          <a:prstGeom prst="rect">
            <a:avLst/>
          </a:prstGeom>
          <a:solidFill>
            <a:srgbClr val="2E5496"/>
          </a:solidFill>
        </p:spPr>
        <p:txBody>
          <a:bodyPr vert="horz" wrap="square" lIns="0" tIns="0" rIns="0" bIns="0" rtlCol="0">
            <a:spAutoFit/>
          </a:bodyPr>
          <a:lstStyle>
            <a:lvl1pPr>
              <a:defRPr sz="3600" b="0" i="0">
                <a:solidFill>
                  <a:schemeClr val="tx1"/>
                </a:solidFill>
                <a:latin typeface="Calibri Light"/>
                <a:ea typeface="+mj-ea"/>
                <a:cs typeface="Calibri Light"/>
              </a:defRPr>
            </a:lvl1pPr>
          </a:lstStyle>
          <a:p>
            <a:pPr algn="just">
              <a:lnSpc>
                <a:spcPts val="3300"/>
              </a:lnSpc>
            </a:pPr>
            <a:endParaRPr lang="en-US" sz="4400" b="1" kern="0" spc="-135" dirty="0">
              <a:latin typeface="+mn-lt"/>
              <a:cs typeface="Calibri"/>
            </a:endParaRPr>
          </a:p>
          <a:p>
            <a:pPr algn="just">
              <a:lnSpc>
                <a:spcPts val="3300"/>
              </a:lnSpc>
            </a:pPr>
            <a:endParaRPr lang="en-US" sz="4400" b="1" kern="0" spc="-135" dirty="0">
              <a:latin typeface="+mn-lt"/>
              <a:cs typeface="Calibri"/>
            </a:endParaRPr>
          </a:p>
          <a:p>
            <a:pPr algn="ctr"/>
            <a:r>
              <a:rPr lang="en-US" sz="3200" b="1" dirty="0">
                <a:solidFill>
                  <a:schemeClr val="bg1"/>
                </a:solidFill>
                <a:latin typeface="Times New Roman" panose="02020603050405020304" pitchFamily="18" charset="0"/>
                <a:cs typeface="Times New Roman" panose="02020603050405020304" pitchFamily="18" charset="0"/>
              </a:rPr>
              <a:t>CREATE AN S3 BUCKET ON AWS AND SETUP STATIC WEBSITE USING TERRAFORM</a:t>
            </a:r>
          </a:p>
          <a:p>
            <a:pPr algn="ctr"/>
            <a:endParaRPr lang="en-US" sz="4400" kern="0" dirty="0">
              <a:latin typeface="+mn-lt"/>
              <a:cs typeface="Calibri"/>
            </a:endParaRPr>
          </a:p>
        </p:txBody>
      </p:sp>
      <p:sp>
        <p:nvSpPr>
          <p:cNvPr id="3" name="TextBox 2">
            <a:extLst>
              <a:ext uri="{FF2B5EF4-FFF2-40B4-BE49-F238E27FC236}">
                <a16:creationId xmlns:a16="http://schemas.microsoft.com/office/drawing/2014/main" id="{1B7FC3C1-5C5F-C0E4-9BBF-77ACC0E90435}"/>
              </a:ext>
            </a:extLst>
          </p:cNvPr>
          <p:cNvSpPr txBox="1"/>
          <p:nvPr/>
        </p:nvSpPr>
        <p:spPr>
          <a:xfrm>
            <a:off x="2211859" y="4400140"/>
            <a:ext cx="3194614" cy="2120068"/>
          </a:xfrm>
          <a:prstGeom prst="rect">
            <a:avLst/>
          </a:prstGeom>
          <a:noFill/>
          <a:ln w="12700">
            <a:solidFill>
              <a:schemeClr val="tx2">
                <a:lumMod val="75000"/>
                <a:alpha val="70000"/>
              </a:schemeClr>
            </a:solidFill>
          </a:ln>
        </p:spPr>
        <p:txBody>
          <a:bodyPr wrap="square">
            <a:spAutoFit/>
          </a:bodyPr>
          <a:lstStyle/>
          <a:p>
            <a:pPr>
              <a:lnSpc>
                <a:spcPct val="150000"/>
              </a:lnSpc>
            </a:pPr>
            <a:r>
              <a:rPr lang="en-IN" b="1" u="sng" dirty="0">
                <a:latin typeface="Times New Roman" panose="02020603050405020304" pitchFamily="18" charset="0"/>
                <a:cs typeface="Times New Roman" panose="02020603050405020304" pitchFamily="18" charset="0"/>
              </a:rPr>
              <a:t>TEAM </a:t>
            </a:r>
            <a:r>
              <a:rPr lang="en-US" b="1" u="sng" dirty="0">
                <a:latin typeface="Times New Roman" panose="02020603050405020304" pitchFamily="18" charset="0"/>
                <a:cs typeface="Times New Roman" panose="02020603050405020304" pitchFamily="18" charset="0"/>
              </a:rPr>
              <a:t>MEMBERS </a:t>
            </a:r>
            <a:endParaRPr lang="en-IN" b="1" u="sng" dirty="0">
              <a:latin typeface="Times New Roman" panose="02020603050405020304" pitchFamily="18" charset="0"/>
              <a:cs typeface="Times New Roman" panose="02020603050405020304" pitchFamily="18" charset="0"/>
            </a:endParaRPr>
          </a:p>
          <a:p>
            <a:pPr marL="285750" indent="-285750">
              <a:lnSpc>
                <a:spcPct val="150000"/>
              </a:lnSpc>
              <a:buSzPct val="8000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AIMAN MARYAM</a:t>
            </a:r>
          </a:p>
          <a:p>
            <a:pPr marL="285750" indent="-285750">
              <a:lnSpc>
                <a:spcPct val="150000"/>
              </a:lnSpc>
              <a:buSzPct val="8000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FLERIN MATHEW</a:t>
            </a:r>
          </a:p>
          <a:p>
            <a:pPr marL="285750" indent="-285750">
              <a:lnSpc>
                <a:spcPct val="150000"/>
              </a:lnSpc>
              <a:buSzPct val="8000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JOSHUA JACKLEMON</a:t>
            </a:r>
          </a:p>
          <a:p>
            <a:pPr marL="285750" indent="-285750">
              <a:lnSpc>
                <a:spcPct val="150000"/>
              </a:lnSpc>
              <a:buSzPct val="8000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JEROME WILSON</a:t>
            </a:r>
          </a:p>
        </p:txBody>
      </p:sp>
      <p:pic>
        <p:nvPicPr>
          <p:cNvPr id="4" name="Picture 3">
            <a:extLst>
              <a:ext uri="{FF2B5EF4-FFF2-40B4-BE49-F238E27FC236}">
                <a16:creationId xmlns:a16="http://schemas.microsoft.com/office/drawing/2014/main" id="{10FA55D0-37EF-DCBD-3839-1E715A1E3C5E}"/>
              </a:ext>
            </a:extLst>
          </p:cNvPr>
          <p:cNvPicPr>
            <a:picLocks noChangeAspect="1"/>
          </p:cNvPicPr>
          <p:nvPr/>
        </p:nvPicPr>
        <p:blipFill>
          <a:blip r:embed="rId2"/>
          <a:stretch>
            <a:fillRect/>
          </a:stretch>
        </p:blipFill>
        <p:spPr>
          <a:xfrm>
            <a:off x="4614799" y="337792"/>
            <a:ext cx="2962403" cy="12910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ectangle 4">
            <a:extLst>
              <a:ext uri="{FF2B5EF4-FFF2-40B4-BE49-F238E27FC236}">
                <a16:creationId xmlns:a16="http://schemas.microsoft.com/office/drawing/2014/main" id="{296F1F48-E07A-2143-E1E6-C220C987DFC9}"/>
              </a:ext>
            </a:extLst>
          </p:cNvPr>
          <p:cNvSpPr/>
          <p:nvPr/>
        </p:nvSpPr>
        <p:spPr>
          <a:xfrm>
            <a:off x="1631504" y="116632"/>
            <a:ext cx="8928992" cy="6624736"/>
          </a:xfrm>
          <a:prstGeom prst="rect">
            <a:avLst/>
          </a:prstGeom>
          <a:noFill/>
          <a:ln w="38100" cmpd="dbl">
            <a:solidFill>
              <a:srgbClr val="002060">
                <a:alpha val="99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71302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
          <p:cNvSpPr txBox="1">
            <a:spLocks/>
          </p:cNvSpPr>
          <p:nvPr/>
        </p:nvSpPr>
        <p:spPr>
          <a:xfrm>
            <a:off x="2445667" y="1430660"/>
            <a:ext cx="7300664" cy="439287"/>
          </a:xfrm>
          <a:prstGeom prst="rect">
            <a:avLst/>
          </a:prstGeom>
          <a:solidFill>
            <a:srgbClr val="2E5496"/>
          </a:solidFill>
        </p:spPr>
        <p:txBody>
          <a:bodyPr vert="horz" wrap="square" lIns="0" tIns="0" rIns="0" bIns="0" rtlCol="0">
            <a:spAutoFit/>
          </a:bodyPr>
          <a:lstStyle>
            <a:lvl1pPr>
              <a:defRPr sz="3600" b="0" i="0">
                <a:solidFill>
                  <a:schemeClr val="tx1"/>
                </a:solidFill>
                <a:latin typeface="Calibri Light"/>
                <a:ea typeface="+mj-ea"/>
                <a:cs typeface="Calibri Light"/>
              </a:defRPr>
            </a:lvl1pPr>
          </a:lstStyle>
          <a:p>
            <a:pPr algn="ctr">
              <a:lnSpc>
                <a:spcPts val="3300"/>
              </a:lnSpc>
            </a:pPr>
            <a:r>
              <a:rPr lang="en-US" sz="3200" b="1" kern="0" spc="-135" dirty="0">
                <a:solidFill>
                  <a:srgbClr val="FFFFFF"/>
                </a:solidFill>
                <a:latin typeface="Times New Roman" panose="02020603050405020304" pitchFamily="18" charset="0"/>
                <a:cs typeface="Times New Roman" pitchFamily="18" charset="0"/>
              </a:rPr>
              <a:t>Implementation</a:t>
            </a:r>
            <a:endParaRPr lang="en-US" kern="0" dirty="0">
              <a:latin typeface="Times New Roman" panose="02020603050405020304" pitchFamily="18" charset="0"/>
              <a:cs typeface="Times New Roman" pitchFamily="18" charset="0"/>
            </a:endParaRPr>
          </a:p>
        </p:txBody>
      </p:sp>
      <p:sp>
        <p:nvSpPr>
          <p:cNvPr id="2" name="Content Placeholder 1"/>
          <p:cNvSpPr>
            <a:spLocks noGrp="1"/>
          </p:cNvSpPr>
          <p:nvPr>
            <p:ph idx="1"/>
          </p:nvPr>
        </p:nvSpPr>
        <p:spPr>
          <a:xfrm>
            <a:off x="1750749" y="1002535"/>
            <a:ext cx="8568952" cy="5262986"/>
          </a:xfrm>
        </p:spPr>
        <p:txBody>
          <a:bodyPr/>
          <a:lstStyle/>
          <a:p>
            <a:pPr marL="0" indent="0">
              <a:buNone/>
            </a:pPr>
            <a:r>
              <a:rPr lang="en-IN" dirty="0">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1EDAF1C9-AC30-4D62-3D7E-9DBED4147C2B}"/>
              </a:ext>
            </a:extLst>
          </p:cNvPr>
          <p:cNvPicPr>
            <a:picLocks noChangeAspect="1"/>
          </p:cNvPicPr>
          <p:nvPr/>
        </p:nvPicPr>
        <p:blipFill>
          <a:blip r:embed="rId2"/>
          <a:stretch>
            <a:fillRect/>
          </a:stretch>
        </p:blipFill>
        <p:spPr>
          <a:xfrm>
            <a:off x="4871867" y="201812"/>
            <a:ext cx="2448267" cy="1066949"/>
          </a:xfrm>
          <a:prstGeom prst="rect">
            <a:avLst/>
          </a:prstGeom>
        </p:spPr>
      </p:pic>
      <p:sp>
        <p:nvSpPr>
          <p:cNvPr id="6" name="Rectangle 5">
            <a:extLst>
              <a:ext uri="{FF2B5EF4-FFF2-40B4-BE49-F238E27FC236}">
                <a16:creationId xmlns:a16="http://schemas.microsoft.com/office/drawing/2014/main" id="{376E7863-39D6-BA34-F4BD-AA95096AE2FF}"/>
              </a:ext>
            </a:extLst>
          </p:cNvPr>
          <p:cNvSpPr/>
          <p:nvPr/>
        </p:nvSpPr>
        <p:spPr>
          <a:xfrm>
            <a:off x="1631504" y="116632"/>
            <a:ext cx="8928992" cy="6624736"/>
          </a:xfrm>
          <a:prstGeom prst="rect">
            <a:avLst/>
          </a:prstGeom>
          <a:noFill/>
          <a:ln w="38100" cmpd="dbl">
            <a:solidFill>
              <a:srgbClr val="002060">
                <a:alpha val="99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E0B4561-5260-0FE8-493A-AFC3BDD6A1A7}"/>
              </a:ext>
            </a:extLst>
          </p:cNvPr>
          <p:cNvSpPr txBox="1"/>
          <p:nvPr/>
        </p:nvSpPr>
        <p:spPr>
          <a:xfrm>
            <a:off x="2351584" y="2345794"/>
            <a:ext cx="5788496" cy="64633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Step 1: Install Terraform</a:t>
            </a:r>
          </a:p>
          <a:p>
            <a:r>
              <a:rPr lang="en-US" dirty="0">
                <a:latin typeface="Times New Roman" panose="02020603050405020304" pitchFamily="18" charset="0"/>
                <a:cs typeface="Times New Roman" panose="02020603050405020304" pitchFamily="18" charset="0"/>
              </a:rPr>
              <a:t>1.   Download and Install Terraform:</a:t>
            </a:r>
          </a:p>
        </p:txBody>
      </p:sp>
      <p:sp>
        <p:nvSpPr>
          <p:cNvPr id="11" name="TextBox 10">
            <a:extLst>
              <a:ext uri="{FF2B5EF4-FFF2-40B4-BE49-F238E27FC236}">
                <a16:creationId xmlns:a16="http://schemas.microsoft.com/office/drawing/2014/main" id="{A7E72F7D-3E2F-DF7B-C18B-9BBCEF2B19A4}"/>
              </a:ext>
            </a:extLst>
          </p:cNvPr>
          <p:cNvSpPr txBox="1"/>
          <p:nvPr/>
        </p:nvSpPr>
        <p:spPr>
          <a:xfrm>
            <a:off x="2467744" y="3068960"/>
            <a:ext cx="3700264"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     Linux/macOS</a:t>
            </a:r>
          </a:p>
        </p:txBody>
      </p:sp>
      <p:sp>
        <p:nvSpPr>
          <p:cNvPr id="17" name="TextBox 16">
            <a:extLst>
              <a:ext uri="{FF2B5EF4-FFF2-40B4-BE49-F238E27FC236}">
                <a16:creationId xmlns:a16="http://schemas.microsoft.com/office/drawing/2014/main" id="{D08872A1-4AED-4402-0148-FB70EFCF3D13}"/>
              </a:ext>
            </a:extLst>
          </p:cNvPr>
          <p:cNvSpPr txBox="1"/>
          <p:nvPr/>
        </p:nvSpPr>
        <p:spPr>
          <a:xfrm>
            <a:off x="2351584" y="3584360"/>
            <a:ext cx="7968116" cy="1477328"/>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curl -LO</a:t>
            </a:r>
          </a:p>
          <a:p>
            <a:r>
              <a:rPr lang="en-US" dirty="0">
                <a:latin typeface="Times New Roman" panose="02020603050405020304" pitchFamily="18" charset="0"/>
                <a:cs typeface="Times New Roman" panose="02020603050405020304" pitchFamily="18" charset="0"/>
              </a:rPr>
              <a:t>https://releases.hashicorp.com/terraform/{VERSION}/terraform_{VERSION}_linux_amd64.zip</a:t>
            </a:r>
          </a:p>
          <a:p>
            <a:r>
              <a:rPr lang="en-US" dirty="0">
                <a:latin typeface="Times New Roman" panose="02020603050405020304" pitchFamily="18" charset="0"/>
                <a:cs typeface="Times New Roman" panose="02020603050405020304" pitchFamily="18" charset="0"/>
              </a:rPr>
              <a:t>unzip terraform_{VERSION}_linux_amd64.zip</a:t>
            </a:r>
          </a:p>
          <a:p>
            <a:r>
              <a:rPr lang="en-US" dirty="0" err="1">
                <a:latin typeface="Times New Roman" panose="02020603050405020304" pitchFamily="18" charset="0"/>
                <a:cs typeface="Times New Roman" panose="02020603050405020304" pitchFamily="18" charset="0"/>
              </a:rPr>
              <a:t>sudo</a:t>
            </a:r>
            <a:r>
              <a:rPr lang="en-US" dirty="0">
                <a:latin typeface="Times New Roman" panose="02020603050405020304" pitchFamily="18" charset="0"/>
                <a:cs typeface="Times New Roman" panose="02020603050405020304" pitchFamily="18" charset="0"/>
              </a:rPr>
              <a:t> mv terraform /</a:t>
            </a:r>
            <a:r>
              <a:rPr lang="en-US" dirty="0" err="1">
                <a:latin typeface="Times New Roman" panose="02020603050405020304" pitchFamily="18" charset="0"/>
                <a:cs typeface="Times New Roman" panose="02020603050405020304" pitchFamily="18" charset="0"/>
              </a:rPr>
              <a:t>usr</a:t>
            </a:r>
            <a:r>
              <a:rPr lang="en-US" dirty="0">
                <a:latin typeface="Times New Roman" panose="02020603050405020304" pitchFamily="18" charset="0"/>
                <a:cs typeface="Times New Roman" panose="02020603050405020304" pitchFamily="18" charset="0"/>
              </a:rPr>
              <a:t>/local/bin/</a:t>
            </a:r>
          </a:p>
        </p:txBody>
      </p:sp>
      <p:sp>
        <p:nvSpPr>
          <p:cNvPr id="21" name="TextBox 20">
            <a:extLst>
              <a:ext uri="{FF2B5EF4-FFF2-40B4-BE49-F238E27FC236}">
                <a16:creationId xmlns:a16="http://schemas.microsoft.com/office/drawing/2014/main" id="{9222A558-0474-CA3C-F9B4-C7DB0C5F26BE}"/>
              </a:ext>
            </a:extLst>
          </p:cNvPr>
          <p:cNvSpPr txBox="1"/>
          <p:nvPr/>
        </p:nvSpPr>
        <p:spPr>
          <a:xfrm>
            <a:off x="2463818" y="5455947"/>
            <a:ext cx="8312702" cy="1488613"/>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Windows</a:t>
            </a:r>
          </a:p>
          <a:p>
            <a:pPr marL="742950" lvl="1" indent="-285750">
              <a:lnSpc>
                <a:spcPct val="115000"/>
              </a:lnSpc>
              <a:spcAft>
                <a:spcPts val="800"/>
              </a:spcAft>
              <a:buSzPts val="1000"/>
              <a:buFont typeface="Courier New" panose="02070309020205020404" pitchFamily="49" charset="0"/>
              <a:buChar char="o"/>
              <a:tabLst>
                <a:tab pos="685800" algn="l"/>
              </a:tabLst>
            </a:pPr>
            <a:r>
              <a:rPr lang="en-US" kern="100" dirty="0">
                <a:latin typeface="Times New Roman" panose="02020603050405020304" pitchFamily="18" charset="0"/>
                <a:ea typeface="Aptos" panose="020B0004020202020204" pitchFamily="34" charset="0"/>
                <a:cs typeface="Times New Roman" panose="02020603050405020304" pitchFamily="18" charset="0"/>
              </a:rPr>
              <a:t>Download the appropriate Terraform binary from </a:t>
            </a:r>
            <a:r>
              <a:rPr lang="en-US" kern="100" dirty="0" err="1">
                <a:latin typeface="Times New Roman" panose="02020603050405020304" pitchFamily="18" charset="0"/>
                <a:ea typeface="Aptos" panose="020B0004020202020204" pitchFamily="34" charset="0"/>
                <a:cs typeface="Times New Roman" panose="02020603050405020304" pitchFamily="18" charset="0"/>
              </a:rPr>
              <a:t>Terraform's</a:t>
            </a:r>
            <a:r>
              <a:rPr lang="en-US" kern="100" dirty="0">
                <a:latin typeface="Times New Roman" panose="02020603050405020304" pitchFamily="18" charset="0"/>
                <a:ea typeface="Aptos" panose="020B0004020202020204" pitchFamily="34" charset="0"/>
                <a:cs typeface="Times New Roman" panose="02020603050405020304" pitchFamily="18" charset="0"/>
              </a:rPr>
              <a:t> official site.</a:t>
            </a:r>
          </a:p>
          <a:p>
            <a:pPr marL="742950" lvl="1" indent="-285750">
              <a:lnSpc>
                <a:spcPct val="115000"/>
              </a:lnSpc>
              <a:spcAft>
                <a:spcPts val="800"/>
              </a:spcAft>
              <a:buSzPts val="1000"/>
              <a:buFont typeface="Courier New" panose="02070309020205020404" pitchFamily="49" charset="0"/>
              <a:buChar char="o"/>
              <a:tabLst>
                <a:tab pos="685800" algn="l"/>
              </a:tabLst>
            </a:pPr>
            <a:r>
              <a:rPr lang="en-US" kern="100" dirty="0">
                <a:latin typeface="Times New Roman" panose="02020603050405020304" pitchFamily="18" charset="0"/>
                <a:ea typeface="Aptos" panose="020B0004020202020204" pitchFamily="34" charset="0"/>
                <a:cs typeface="Times New Roman" panose="02020603050405020304" pitchFamily="18" charset="0"/>
              </a:rPr>
              <a:t>Extract the binary and add it to your PATH environment variable.</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3">
            <p14:nvContentPartPr>
              <p14:cNvPr id="22" name="Ink 21">
                <a:extLst>
                  <a:ext uri="{FF2B5EF4-FFF2-40B4-BE49-F238E27FC236}">
                    <a16:creationId xmlns:a16="http://schemas.microsoft.com/office/drawing/2014/main" id="{834E9428-E845-AC95-773F-3AC6A6C8E939}"/>
                  </a:ext>
                </a:extLst>
              </p14:cNvPr>
              <p14:cNvContentPartPr/>
              <p14:nvPr/>
            </p14:nvContentPartPr>
            <p14:xfrm>
              <a:off x="2625108" y="3215028"/>
              <a:ext cx="360" cy="360"/>
            </p14:xfrm>
          </p:contentPart>
        </mc:Choice>
        <mc:Fallback xmlns="">
          <p:pic>
            <p:nvPicPr>
              <p:cNvPr id="22" name="Ink 21">
                <a:extLst>
                  <a:ext uri="{FF2B5EF4-FFF2-40B4-BE49-F238E27FC236}">
                    <a16:creationId xmlns:a16="http://schemas.microsoft.com/office/drawing/2014/main" id="{834E9428-E845-AC95-773F-3AC6A6C8E939}"/>
                  </a:ext>
                </a:extLst>
              </p:cNvPr>
              <p:cNvPicPr/>
              <p:nvPr/>
            </p:nvPicPr>
            <p:blipFill>
              <a:blip r:embed="rId4"/>
              <a:stretch>
                <a:fillRect/>
              </a:stretch>
            </p:blipFill>
            <p:spPr>
              <a:xfrm>
                <a:off x="2618988" y="3208908"/>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3" name="Ink 22">
                <a:extLst>
                  <a:ext uri="{FF2B5EF4-FFF2-40B4-BE49-F238E27FC236}">
                    <a16:creationId xmlns:a16="http://schemas.microsoft.com/office/drawing/2014/main" id="{493D3D48-5D9D-E9C2-FEC7-05AF31D452D6}"/>
                  </a:ext>
                </a:extLst>
              </p14:cNvPr>
              <p14:cNvContentPartPr/>
              <p14:nvPr/>
            </p14:nvContentPartPr>
            <p14:xfrm>
              <a:off x="2625108" y="3215028"/>
              <a:ext cx="360" cy="360"/>
            </p14:xfrm>
          </p:contentPart>
        </mc:Choice>
        <mc:Fallback xmlns="">
          <p:pic>
            <p:nvPicPr>
              <p:cNvPr id="23" name="Ink 22">
                <a:extLst>
                  <a:ext uri="{FF2B5EF4-FFF2-40B4-BE49-F238E27FC236}">
                    <a16:creationId xmlns:a16="http://schemas.microsoft.com/office/drawing/2014/main" id="{493D3D48-5D9D-E9C2-FEC7-05AF31D452D6}"/>
                  </a:ext>
                </a:extLst>
              </p:cNvPr>
              <p:cNvPicPr/>
              <p:nvPr/>
            </p:nvPicPr>
            <p:blipFill>
              <a:blip r:embed="rId4"/>
              <a:stretch>
                <a:fillRect/>
              </a:stretch>
            </p:blipFill>
            <p:spPr>
              <a:xfrm>
                <a:off x="2618988" y="3208908"/>
                <a:ext cx="12600" cy="12600"/>
              </a:xfrm>
              <a:prstGeom prst="rect">
                <a:avLst/>
              </a:prstGeom>
            </p:spPr>
          </p:pic>
        </mc:Fallback>
      </mc:AlternateContent>
    </p:spTree>
    <p:extLst>
      <p:ext uri="{BB962C8B-B14F-4D97-AF65-F5344CB8AC3E}">
        <p14:creationId xmlns:p14="http://schemas.microsoft.com/office/powerpoint/2010/main" val="1950983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2207568" y="1484785"/>
            <a:ext cx="7516688" cy="4804804"/>
          </a:xfrm>
          <a:ln w="15875">
            <a:solidFill>
              <a:schemeClr val="tx2">
                <a:lumMod val="75000"/>
                <a:alpha val="98000"/>
              </a:schemeClr>
            </a:solidFill>
          </a:ln>
        </p:spPr>
        <p:txBody>
          <a:bodyPr vert="horz" wrap="square" lIns="90000" tIns="45720" rIns="90000" bIns="46800" rtlCol="0">
            <a:noAutofit/>
          </a:bodyPr>
          <a:lstStyle/>
          <a:p>
            <a:pPr marL="0" indent="0">
              <a:lnSpc>
                <a:spcPct val="160000"/>
              </a:lnSpc>
              <a:buNone/>
            </a:pPr>
            <a:r>
              <a:rPr lang="en-US" sz="1800" kern="100" dirty="0">
                <a:latin typeface="Times New Roman" panose="02020603050405020304" pitchFamily="18" charset="0"/>
                <a:ea typeface="Aptos" panose="020B0004020202020204" pitchFamily="34" charset="0"/>
                <a:cs typeface="Times New Roman" panose="02020603050405020304" pitchFamily="18" charset="0"/>
              </a:rPr>
              <a:t>2:  </a:t>
            </a:r>
            <a:r>
              <a:rPr lang="en-US" sz="1800" b="1" kern="100" dirty="0">
                <a:latin typeface="Times New Roman" panose="02020603050405020304" pitchFamily="18" charset="0"/>
                <a:ea typeface="Aptos" panose="020B0004020202020204" pitchFamily="34" charset="0"/>
                <a:cs typeface="Times New Roman" panose="02020603050405020304" pitchFamily="18" charset="0"/>
              </a:rPr>
              <a:t>Verify Installation:</a:t>
            </a:r>
            <a:endParaRPr lang="en-US" sz="1800" kern="100" dirty="0">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60000"/>
              </a:lnSpc>
              <a:buNone/>
            </a:pPr>
            <a:r>
              <a:rPr lang="en-US" sz="1800" kern="100" dirty="0">
                <a:latin typeface="Times New Roman" panose="02020603050405020304" pitchFamily="18" charset="0"/>
                <a:ea typeface="Aptos" panose="020B0004020202020204" pitchFamily="34" charset="0"/>
                <a:cs typeface="Times New Roman" panose="02020603050405020304" pitchFamily="18" charset="0"/>
              </a:rPr>
              <a:t>terraform –v</a:t>
            </a:r>
          </a:p>
          <a:p>
            <a:pPr marL="0">
              <a:lnSpc>
                <a:spcPct val="115000"/>
              </a:lnSpc>
              <a:spcBef>
                <a:spcPts val="0"/>
              </a:spcBef>
              <a:spcAft>
                <a:spcPts val="800"/>
              </a:spcAft>
            </a:pPr>
            <a:r>
              <a:rPr lang="en-US" sz="1800" b="1" kern="100" dirty="0">
                <a:latin typeface="Times New Roman" panose="02020603050405020304" pitchFamily="18" charset="0"/>
                <a:ea typeface="Aptos" panose="020B0004020202020204" pitchFamily="34" charset="0"/>
                <a:cs typeface="Times New Roman" panose="02020603050405020304" pitchFamily="18" charset="0"/>
              </a:rPr>
              <a:t>Step 2: Set Up AWS Credentials</a:t>
            </a:r>
            <a:endParaRPr lang="en-US" sz="1800" kern="100" dirty="0">
              <a:latin typeface="Times New Roman" panose="02020603050405020304" pitchFamily="18" charset="0"/>
              <a:ea typeface="Aptos" panose="020B0004020202020204" pitchFamily="34" charset="0"/>
              <a:cs typeface="Times New Roman" panose="02020603050405020304" pitchFamily="18" charset="0"/>
            </a:endParaRPr>
          </a:p>
          <a:p>
            <a:pPr marL="342900" indent="-342900">
              <a:lnSpc>
                <a:spcPct val="115000"/>
              </a:lnSpc>
              <a:spcBef>
                <a:spcPts val="0"/>
              </a:spcBef>
              <a:spcAft>
                <a:spcPts val="800"/>
              </a:spcAft>
              <a:buFont typeface="+mj-lt"/>
              <a:buAutoNum type="arabicPeriod"/>
              <a:tabLst>
                <a:tab pos="457200" algn="l"/>
              </a:tabLst>
            </a:pPr>
            <a:r>
              <a:rPr lang="en-US" sz="1800" b="1" kern="100" dirty="0">
                <a:latin typeface="Times New Roman" panose="02020603050405020304" pitchFamily="18" charset="0"/>
                <a:ea typeface="Aptos" panose="020B0004020202020204" pitchFamily="34" charset="0"/>
                <a:cs typeface="Times New Roman" panose="02020603050405020304" pitchFamily="18" charset="0"/>
              </a:rPr>
              <a:t>Configure AWS CLI (if not already configured)</a:t>
            </a:r>
            <a:endParaRPr lang="en-US" sz="1800" kern="100" dirty="0">
              <a:latin typeface="Times New Roman" panose="02020603050405020304" pitchFamily="18" charset="0"/>
              <a:ea typeface="Aptos" panose="020B0004020202020204" pitchFamily="34" charset="0"/>
              <a:cs typeface="Times New Roman" panose="02020603050405020304" pitchFamily="18" charset="0"/>
            </a:endParaRPr>
          </a:p>
          <a:p>
            <a:pPr marL="0">
              <a:lnSpc>
                <a:spcPct val="115000"/>
              </a:lnSpc>
              <a:spcBef>
                <a:spcPts val="0"/>
              </a:spcBef>
              <a:spcAft>
                <a:spcPts val="800"/>
              </a:spcAft>
            </a:pPr>
            <a:r>
              <a:rPr lang="en-US" sz="1800" kern="100" dirty="0" err="1">
                <a:latin typeface="Times New Roman" panose="02020603050405020304" pitchFamily="18" charset="0"/>
                <a:ea typeface="Aptos" panose="020B0004020202020204" pitchFamily="34" charset="0"/>
                <a:cs typeface="Times New Roman" panose="02020603050405020304" pitchFamily="18" charset="0"/>
              </a:rPr>
              <a:t>aws</a:t>
            </a:r>
            <a:r>
              <a:rPr lang="en-US" sz="1800" kern="100" dirty="0">
                <a:latin typeface="Times New Roman" panose="02020603050405020304" pitchFamily="18" charset="0"/>
                <a:ea typeface="Aptos" panose="020B0004020202020204" pitchFamily="34" charset="0"/>
                <a:cs typeface="Times New Roman" panose="02020603050405020304" pitchFamily="18" charset="0"/>
              </a:rPr>
              <a:t> configure</a:t>
            </a:r>
          </a:p>
          <a:p>
            <a:pPr marL="342900" indent="-342900">
              <a:lnSpc>
                <a:spcPct val="115000"/>
              </a:lnSpc>
              <a:spcBef>
                <a:spcPts val="0"/>
              </a:spcBef>
              <a:spcAft>
                <a:spcPts val="800"/>
              </a:spcAft>
              <a:buSzPts val="1000"/>
              <a:buFont typeface="Symbol" panose="05050102010706020507" pitchFamily="18" charset="2"/>
              <a:buChar char=""/>
              <a:tabLst>
                <a:tab pos="228600" algn="l"/>
              </a:tabLst>
            </a:pPr>
            <a:r>
              <a:rPr lang="en-US" sz="1800" kern="100" dirty="0">
                <a:latin typeface="Times New Roman" panose="02020603050405020304" pitchFamily="18" charset="0"/>
                <a:ea typeface="Aptos" panose="020B0004020202020204" pitchFamily="34" charset="0"/>
                <a:cs typeface="Times New Roman" panose="02020603050405020304" pitchFamily="18" charset="0"/>
              </a:rPr>
              <a:t>Enter your AWS Access Key, Secret Key, region, and desired output format.</a:t>
            </a:r>
          </a:p>
          <a:p>
            <a:pPr>
              <a:lnSpc>
                <a:spcPct val="115000"/>
              </a:lnSpc>
              <a:spcBef>
                <a:spcPts val="0"/>
              </a:spcBef>
              <a:spcAft>
                <a:spcPts val="800"/>
              </a:spcAft>
            </a:pPr>
            <a:r>
              <a:rPr lang="en-US" sz="1800" b="1" kern="100" dirty="0">
                <a:latin typeface="Times New Roman" panose="02020603050405020304" pitchFamily="18" charset="0"/>
                <a:ea typeface="Aptos" panose="020B0004020202020204" pitchFamily="34" charset="0"/>
                <a:cs typeface="Times New Roman" panose="02020603050405020304" pitchFamily="18" charset="0"/>
              </a:rPr>
              <a:t>Step 3: Create Terraform Configuration</a:t>
            </a:r>
            <a:endParaRPr lang="en-US" sz="1800" kern="100" dirty="0">
              <a:latin typeface="Times New Roman" panose="02020603050405020304" pitchFamily="18" charset="0"/>
              <a:ea typeface="Aptos" panose="020B0004020202020204" pitchFamily="34" charset="0"/>
              <a:cs typeface="Times New Roman" panose="02020603050405020304" pitchFamily="18" charset="0"/>
            </a:endParaRPr>
          </a:p>
          <a:p>
            <a:pPr marL="457200">
              <a:lnSpc>
                <a:spcPct val="115000"/>
              </a:lnSpc>
              <a:spcBef>
                <a:spcPts val="0"/>
              </a:spcBef>
            </a:pPr>
            <a:r>
              <a:rPr lang="en-US" sz="1800" b="1" kern="100" dirty="0">
                <a:latin typeface="Times New Roman" panose="02020603050405020304" pitchFamily="18" charset="0"/>
                <a:ea typeface="Aptos" panose="020B0004020202020204" pitchFamily="34" charset="0"/>
                <a:cs typeface="Times New Roman" panose="02020603050405020304" pitchFamily="18" charset="0"/>
              </a:rPr>
              <a:t> </a:t>
            </a:r>
            <a:endParaRPr lang="en-US" sz="1800" kern="100" dirty="0">
              <a:latin typeface="Times New Roman" panose="02020603050405020304" pitchFamily="18" charset="0"/>
              <a:ea typeface="Aptos" panose="020B0004020202020204" pitchFamily="34" charset="0"/>
              <a:cs typeface="Times New Roman" panose="02020603050405020304" pitchFamily="18" charset="0"/>
            </a:endParaRPr>
          </a:p>
          <a:p>
            <a:pPr marL="457200">
              <a:lnSpc>
                <a:spcPct val="115000"/>
              </a:lnSpc>
              <a:spcBef>
                <a:spcPts val="0"/>
              </a:spcBef>
              <a:spcAft>
                <a:spcPts val="800"/>
              </a:spcAft>
            </a:pPr>
            <a:r>
              <a:rPr lang="en-US" sz="1800" b="1" u="sng" kern="100" dirty="0">
                <a:latin typeface="Times New Roman" panose="02020603050405020304" pitchFamily="18" charset="0"/>
                <a:ea typeface="Aptos" panose="020B0004020202020204" pitchFamily="34" charset="0"/>
                <a:cs typeface="Times New Roman" panose="02020603050405020304" pitchFamily="18" charset="0"/>
              </a:rPr>
              <a:t>1: </a:t>
            </a:r>
            <a:r>
              <a:rPr lang="en-US" sz="1800" b="1" kern="100" dirty="0">
                <a:latin typeface="Times New Roman" panose="02020603050405020304" pitchFamily="18" charset="0"/>
                <a:ea typeface="Aptos" panose="020B0004020202020204" pitchFamily="34" charset="0"/>
                <a:cs typeface="Times New Roman" panose="02020603050405020304" pitchFamily="18" charset="0"/>
              </a:rPr>
              <a:t>Create a Directory for Your Terraform Configuration:</a:t>
            </a:r>
            <a:endParaRPr lang="en-US" sz="1800" kern="100" dirty="0">
              <a:latin typeface="Times New Roman" panose="02020603050405020304" pitchFamily="18" charset="0"/>
              <a:ea typeface="Aptos" panose="020B0004020202020204" pitchFamily="34" charset="0"/>
              <a:cs typeface="Times New Roman" panose="02020603050405020304" pitchFamily="18" charset="0"/>
            </a:endParaRPr>
          </a:p>
          <a:p>
            <a:pPr marL="457200">
              <a:lnSpc>
                <a:spcPct val="115000"/>
              </a:lnSpc>
              <a:spcBef>
                <a:spcPts val="0"/>
              </a:spcBef>
            </a:pPr>
            <a:r>
              <a:rPr lang="en-US" sz="1800" kern="100" dirty="0" err="1">
                <a:latin typeface="Times New Roman" panose="02020603050405020304" pitchFamily="18" charset="0"/>
                <a:ea typeface="Aptos" panose="020B0004020202020204" pitchFamily="34" charset="0"/>
                <a:cs typeface="Times New Roman" panose="02020603050405020304" pitchFamily="18" charset="0"/>
              </a:rPr>
              <a:t>mkdir</a:t>
            </a:r>
            <a:r>
              <a:rPr lang="en-US" sz="1800" kern="100" dirty="0">
                <a:latin typeface="Times New Roman" panose="02020603050405020304" pitchFamily="18" charset="0"/>
                <a:ea typeface="Aptos" panose="020B0004020202020204" pitchFamily="34" charset="0"/>
                <a:cs typeface="Times New Roman" panose="02020603050405020304" pitchFamily="18" charset="0"/>
              </a:rPr>
              <a:t> my-s3-website</a:t>
            </a:r>
          </a:p>
          <a:p>
            <a:pPr marL="457200">
              <a:lnSpc>
                <a:spcPct val="115000"/>
              </a:lnSpc>
              <a:spcBef>
                <a:spcPts val="0"/>
              </a:spcBef>
              <a:spcAft>
                <a:spcPts val="800"/>
              </a:spcAft>
            </a:pPr>
            <a:r>
              <a:rPr lang="en-US" sz="1800" kern="100" dirty="0">
                <a:latin typeface="Times New Roman" panose="02020603050405020304" pitchFamily="18" charset="0"/>
                <a:ea typeface="Aptos" panose="020B0004020202020204" pitchFamily="34" charset="0"/>
                <a:cs typeface="Times New Roman" panose="02020603050405020304" pitchFamily="18" charset="0"/>
              </a:rPr>
              <a:t>cd my-s3-website</a:t>
            </a:r>
          </a:p>
          <a:p>
            <a:pPr marL="0" indent="0">
              <a:lnSpc>
                <a:spcPct val="160000"/>
              </a:lnSpc>
              <a:buNone/>
            </a:pPr>
            <a:br>
              <a:rPr lang="en-IN" sz="1500" dirty="0">
                <a:latin typeface="Times New Roman" panose="02020603050405020304" pitchFamily="18" charset="0"/>
                <a:cs typeface="Times New Roman" pitchFamily="18" charset="0"/>
              </a:rPr>
            </a:br>
            <a:endParaRPr lang="en-IN" sz="1500" dirty="0">
              <a:latin typeface="Times New Roman" panose="02020603050405020304" pitchFamily="18" charset="0"/>
              <a:cs typeface="Times New Roman" pitchFamily="18" charset="0"/>
            </a:endParaRPr>
          </a:p>
        </p:txBody>
      </p:sp>
      <p:pic>
        <p:nvPicPr>
          <p:cNvPr id="3" name="Picture 2">
            <a:extLst>
              <a:ext uri="{FF2B5EF4-FFF2-40B4-BE49-F238E27FC236}">
                <a16:creationId xmlns:a16="http://schemas.microsoft.com/office/drawing/2014/main" id="{65CAD021-0740-9452-6E55-DB6ED19C808D}"/>
              </a:ext>
            </a:extLst>
          </p:cNvPr>
          <p:cNvPicPr>
            <a:picLocks noChangeAspect="1"/>
          </p:cNvPicPr>
          <p:nvPr/>
        </p:nvPicPr>
        <p:blipFill>
          <a:blip r:embed="rId2"/>
          <a:stretch>
            <a:fillRect/>
          </a:stretch>
        </p:blipFill>
        <p:spPr>
          <a:xfrm>
            <a:off x="4871867" y="201812"/>
            <a:ext cx="2448267" cy="1066949"/>
          </a:xfrm>
          <a:prstGeom prst="rect">
            <a:avLst/>
          </a:prstGeom>
        </p:spPr>
      </p:pic>
      <p:sp>
        <p:nvSpPr>
          <p:cNvPr id="4" name="Rectangle 3">
            <a:extLst>
              <a:ext uri="{FF2B5EF4-FFF2-40B4-BE49-F238E27FC236}">
                <a16:creationId xmlns:a16="http://schemas.microsoft.com/office/drawing/2014/main" id="{6A7A23B0-94ED-881A-6B9C-DDEB60794128}"/>
              </a:ext>
            </a:extLst>
          </p:cNvPr>
          <p:cNvSpPr/>
          <p:nvPr/>
        </p:nvSpPr>
        <p:spPr>
          <a:xfrm>
            <a:off x="1631504" y="116632"/>
            <a:ext cx="8928992" cy="6624736"/>
          </a:xfrm>
          <a:prstGeom prst="rect">
            <a:avLst/>
          </a:prstGeom>
          <a:noFill/>
          <a:ln w="38100" cmpd="dbl">
            <a:solidFill>
              <a:srgbClr val="002060">
                <a:alpha val="99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91798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A66A5DF-80DC-31A4-10FE-54400735E949}"/>
              </a:ext>
            </a:extLst>
          </p:cNvPr>
          <p:cNvSpPr txBox="1">
            <a:spLocks/>
          </p:cNvSpPr>
          <p:nvPr/>
        </p:nvSpPr>
        <p:spPr>
          <a:xfrm>
            <a:off x="1955540" y="1124745"/>
            <a:ext cx="8280920" cy="5472607"/>
          </a:xfrm>
          <a:prstGeom prst="rect">
            <a:avLst/>
          </a:prstGeom>
          <a:ln w="15875">
            <a:solidFill>
              <a:schemeClr val="tx2">
                <a:lumMod val="75000"/>
                <a:alpha val="98000"/>
              </a:schemeClr>
            </a:solidFill>
          </a:ln>
        </p:spPr>
        <p:txBody>
          <a:bodyPr vert="horz" wrap="square" lIns="90000" tIns="45720" rIns="90000" bIns="4680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85750" indent="0">
              <a:lnSpc>
                <a:spcPct val="115000"/>
              </a:lnSpc>
              <a:spcBef>
                <a:spcPts val="0"/>
              </a:spcBef>
              <a:buNone/>
            </a:pPr>
            <a:r>
              <a:rPr lang="en-US" sz="1800" b="1" kern="100" dirty="0">
                <a:latin typeface="Times New Roman" panose="02020603050405020304" pitchFamily="18" charset="0"/>
                <a:ea typeface="Aptos" panose="020B0004020202020204" pitchFamily="34" charset="0"/>
                <a:cs typeface="Times New Roman" panose="02020603050405020304" pitchFamily="18" charset="0"/>
              </a:rPr>
              <a:t>2: Create a Terraform Configuration File:</a:t>
            </a:r>
          </a:p>
          <a:p>
            <a:pPr marL="285750" indent="0">
              <a:lnSpc>
                <a:spcPct val="115000"/>
              </a:lnSpc>
              <a:spcBef>
                <a:spcPts val="0"/>
              </a:spcBef>
              <a:buNone/>
            </a:pPr>
            <a:r>
              <a:rPr lang="en-US" sz="1800" u="sng" kern="100" dirty="0">
                <a:latin typeface="Times New Roman" panose="02020603050405020304" pitchFamily="18" charset="0"/>
                <a:ea typeface="Aptos" panose="020B0004020202020204" pitchFamily="34" charset="0"/>
                <a:cs typeface="Times New Roman" panose="02020603050405020304" pitchFamily="18" charset="0"/>
              </a:rPr>
              <a:t>Main.tf</a:t>
            </a:r>
          </a:p>
          <a:p>
            <a:pPr marL="0">
              <a:spcBef>
                <a:spcPts val="0"/>
              </a:spcBef>
            </a:pPr>
            <a:r>
              <a:rPr lang="en-US" sz="1800" kern="100" dirty="0">
                <a:latin typeface="Times New Roman" panose="02020603050405020304" pitchFamily="18" charset="0"/>
                <a:ea typeface="Aptos" panose="020B0004020202020204" pitchFamily="34" charset="0"/>
                <a:cs typeface="Times New Roman" panose="02020603050405020304" pitchFamily="18" charset="0"/>
              </a:rPr>
              <a:t>provider "</a:t>
            </a:r>
            <a:r>
              <a:rPr lang="en-US" sz="1800" kern="100" dirty="0" err="1">
                <a:latin typeface="Times New Roman" panose="02020603050405020304" pitchFamily="18" charset="0"/>
                <a:ea typeface="Aptos" panose="020B0004020202020204" pitchFamily="34" charset="0"/>
                <a:cs typeface="Times New Roman" panose="02020603050405020304" pitchFamily="18" charset="0"/>
              </a:rPr>
              <a:t>aws</a:t>
            </a:r>
            <a:r>
              <a:rPr lang="en-US" sz="1800" kern="100" dirty="0">
                <a:latin typeface="Times New Roman" panose="02020603050405020304" pitchFamily="18" charset="0"/>
                <a:ea typeface="Aptos" panose="020B0004020202020204" pitchFamily="34" charset="0"/>
                <a:cs typeface="Times New Roman" panose="02020603050405020304" pitchFamily="18" charset="0"/>
              </a:rPr>
              <a:t>" {</a:t>
            </a:r>
          </a:p>
          <a:p>
            <a:pPr marL="0">
              <a:spcBef>
                <a:spcPts val="0"/>
              </a:spcBef>
            </a:pPr>
            <a:r>
              <a:rPr lang="en-US" sz="1800" kern="100" dirty="0">
                <a:latin typeface="Times New Roman" panose="02020603050405020304" pitchFamily="18" charset="0"/>
                <a:ea typeface="Aptos" panose="020B0004020202020204" pitchFamily="34" charset="0"/>
                <a:cs typeface="Times New Roman" panose="02020603050405020304" pitchFamily="18" charset="0"/>
              </a:rPr>
              <a:t>  region = "ap-south-1"</a:t>
            </a:r>
          </a:p>
          <a:p>
            <a:pPr marL="0">
              <a:spcBef>
                <a:spcPts val="0"/>
              </a:spcBef>
            </a:pPr>
            <a:r>
              <a:rPr lang="en-US" sz="1800" kern="100" dirty="0">
                <a:latin typeface="Times New Roman" panose="02020603050405020304" pitchFamily="18" charset="0"/>
                <a:ea typeface="Aptos" panose="020B0004020202020204" pitchFamily="34" charset="0"/>
                <a:cs typeface="Times New Roman" panose="02020603050405020304" pitchFamily="18" charset="0"/>
              </a:rPr>
              <a:t>}</a:t>
            </a:r>
          </a:p>
          <a:p>
            <a:pPr marL="0">
              <a:spcBef>
                <a:spcPts val="0"/>
              </a:spcBef>
            </a:pPr>
            <a:r>
              <a:rPr lang="en-US" sz="1800" kern="100" dirty="0">
                <a:latin typeface="Times New Roman" panose="02020603050405020304" pitchFamily="18" charset="0"/>
                <a:ea typeface="Aptos" panose="020B0004020202020204" pitchFamily="34" charset="0"/>
                <a:cs typeface="Times New Roman" panose="02020603050405020304" pitchFamily="18" charset="0"/>
              </a:rPr>
              <a:t> </a:t>
            </a:r>
          </a:p>
          <a:p>
            <a:pPr marL="0">
              <a:spcBef>
                <a:spcPts val="0"/>
              </a:spcBef>
            </a:pPr>
            <a:r>
              <a:rPr lang="en-US" sz="1800" kern="100" dirty="0">
                <a:latin typeface="Times New Roman" panose="02020603050405020304" pitchFamily="18" charset="0"/>
                <a:ea typeface="Aptos" panose="020B0004020202020204" pitchFamily="34" charset="0"/>
                <a:cs typeface="Times New Roman" panose="02020603050405020304" pitchFamily="18" charset="0"/>
              </a:rPr>
              <a:t>resource "aws_s3_bucket" "example" {</a:t>
            </a:r>
          </a:p>
          <a:p>
            <a:pPr marL="0">
              <a:spcBef>
                <a:spcPts val="0"/>
              </a:spcBef>
            </a:pPr>
            <a:r>
              <a:rPr lang="en-US" sz="1800" kern="100" dirty="0">
                <a:latin typeface="Times New Roman" panose="02020603050405020304" pitchFamily="18" charset="0"/>
                <a:ea typeface="Aptos" panose="020B0004020202020204" pitchFamily="34" charset="0"/>
                <a:cs typeface="Times New Roman" panose="02020603050405020304" pitchFamily="18" charset="0"/>
              </a:rPr>
              <a:t>  bucket = "my-unique-bucket-name-for-cloud-internship"</a:t>
            </a:r>
          </a:p>
          <a:p>
            <a:pPr marL="0">
              <a:spcBef>
                <a:spcPts val="0"/>
              </a:spcBef>
            </a:pPr>
            <a:r>
              <a:rPr lang="en-US" sz="1800" kern="100" dirty="0">
                <a:latin typeface="Times New Roman" panose="02020603050405020304" pitchFamily="18" charset="0"/>
                <a:ea typeface="Aptos" panose="020B0004020202020204" pitchFamily="34" charset="0"/>
                <a:cs typeface="Times New Roman" panose="02020603050405020304" pitchFamily="18" charset="0"/>
              </a:rPr>
              <a:t>}</a:t>
            </a:r>
          </a:p>
          <a:p>
            <a:pPr marL="0">
              <a:spcBef>
                <a:spcPts val="0"/>
              </a:spcBef>
            </a:pPr>
            <a:r>
              <a:rPr lang="en-US" sz="1800" kern="100" dirty="0">
                <a:latin typeface="Times New Roman" panose="02020603050405020304" pitchFamily="18" charset="0"/>
                <a:ea typeface="Aptos" panose="020B0004020202020204" pitchFamily="34" charset="0"/>
                <a:cs typeface="Times New Roman" panose="02020603050405020304" pitchFamily="18" charset="0"/>
              </a:rPr>
              <a:t> </a:t>
            </a:r>
          </a:p>
          <a:p>
            <a:pPr marL="0">
              <a:spcBef>
                <a:spcPts val="0"/>
              </a:spcBef>
            </a:pPr>
            <a:r>
              <a:rPr lang="en-US" sz="1800" kern="100" dirty="0">
                <a:latin typeface="Times New Roman" panose="02020603050405020304" pitchFamily="18" charset="0"/>
                <a:ea typeface="Aptos" panose="020B0004020202020204" pitchFamily="34" charset="0"/>
                <a:cs typeface="Times New Roman" panose="02020603050405020304" pitchFamily="18" charset="0"/>
              </a:rPr>
              <a:t>resource "aws_s3_bucket_website_configuration" "example" {</a:t>
            </a:r>
          </a:p>
          <a:p>
            <a:pPr marL="0">
              <a:spcBef>
                <a:spcPts val="0"/>
              </a:spcBef>
            </a:pPr>
            <a:r>
              <a:rPr lang="en-US" sz="1800" kern="100" dirty="0">
                <a:latin typeface="Times New Roman" panose="02020603050405020304" pitchFamily="18" charset="0"/>
                <a:ea typeface="Aptos" panose="020B0004020202020204" pitchFamily="34" charset="0"/>
                <a:cs typeface="Times New Roman" panose="02020603050405020304" pitchFamily="18" charset="0"/>
              </a:rPr>
              <a:t>  bucket = aws_s3_bucket.example.id</a:t>
            </a:r>
          </a:p>
          <a:p>
            <a:pPr marL="0">
              <a:spcBef>
                <a:spcPts val="0"/>
              </a:spcBef>
            </a:pPr>
            <a:r>
              <a:rPr lang="en-US" sz="1800" kern="100" dirty="0">
                <a:latin typeface="Times New Roman" panose="02020603050405020304" pitchFamily="18" charset="0"/>
                <a:ea typeface="Aptos" panose="020B0004020202020204" pitchFamily="34" charset="0"/>
                <a:cs typeface="Times New Roman" panose="02020603050405020304" pitchFamily="18" charset="0"/>
              </a:rPr>
              <a:t> </a:t>
            </a:r>
          </a:p>
          <a:p>
            <a:pPr marL="0">
              <a:spcBef>
                <a:spcPts val="0"/>
              </a:spcBef>
            </a:pPr>
            <a:r>
              <a:rPr lang="en-US" sz="1800" kern="100" dirty="0">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latin typeface="Times New Roman" panose="02020603050405020304" pitchFamily="18" charset="0"/>
                <a:ea typeface="Aptos" panose="020B0004020202020204" pitchFamily="34" charset="0"/>
                <a:cs typeface="Times New Roman" panose="02020603050405020304" pitchFamily="18" charset="0"/>
              </a:rPr>
              <a:t>index_document</a:t>
            </a:r>
            <a:r>
              <a:rPr lang="en-US" sz="1800" kern="100" dirty="0">
                <a:latin typeface="Times New Roman" panose="02020603050405020304" pitchFamily="18" charset="0"/>
                <a:ea typeface="Aptos" panose="020B0004020202020204" pitchFamily="34" charset="0"/>
                <a:cs typeface="Times New Roman" panose="02020603050405020304" pitchFamily="18" charset="0"/>
              </a:rPr>
              <a:t> {</a:t>
            </a:r>
          </a:p>
          <a:p>
            <a:pPr marL="0">
              <a:spcBef>
                <a:spcPts val="0"/>
              </a:spcBef>
            </a:pPr>
            <a:r>
              <a:rPr lang="en-US" sz="1800" kern="100" dirty="0">
                <a:latin typeface="Times New Roman" panose="02020603050405020304" pitchFamily="18" charset="0"/>
                <a:ea typeface="Aptos" panose="020B0004020202020204" pitchFamily="34" charset="0"/>
                <a:cs typeface="Times New Roman" panose="02020603050405020304" pitchFamily="18" charset="0"/>
              </a:rPr>
              <a:t>    suffix = "index.html"</a:t>
            </a:r>
          </a:p>
          <a:p>
            <a:pPr marL="0">
              <a:spcBef>
                <a:spcPts val="0"/>
              </a:spcBef>
            </a:pPr>
            <a:r>
              <a:rPr lang="en-US" sz="1800" kern="100" dirty="0">
                <a:latin typeface="Times New Roman" panose="02020603050405020304" pitchFamily="18" charset="0"/>
                <a:ea typeface="Aptos" panose="020B0004020202020204" pitchFamily="34" charset="0"/>
                <a:cs typeface="Times New Roman" panose="02020603050405020304" pitchFamily="18" charset="0"/>
              </a:rPr>
              <a:t>  }</a:t>
            </a:r>
          </a:p>
          <a:p>
            <a:pPr marL="0">
              <a:spcBef>
                <a:spcPts val="0"/>
              </a:spcBef>
            </a:pPr>
            <a:r>
              <a:rPr lang="en-US" sz="1800" kern="100" dirty="0">
                <a:latin typeface="Times New Roman" panose="02020603050405020304" pitchFamily="18" charset="0"/>
                <a:ea typeface="Aptos" panose="020B0004020202020204" pitchFamily="34" charset="0"/>
                <a:cs typeface="Times New Roman" panose="02020603050405020304" pitchFamily="18" charset="0"/>
              </a:rPr>
              <a:t> </a:t>
            </a:r>
          </a:p>
          <a:p>
            <a:pPr marL="0">
              <a:spcBef>
                <a:spcPts val="0"/>
              </a:spcBef>
            </a:pPr>
            <a:r>
              <a:rPr lang="en-US" sz="1800" kern="100" dirty="0">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latin typeface="Times New Roman" panose="02020603050405020304" pitchFamily="18" charset="0"/>
                <a:ea typeface="Aptos" panose="020B0004020202020204" pitchFamily="34" charset="0"/>
                <a:cs typeface="Times New Roman" panose="02020603050405020304" pitchFamily="18" charset="0"/>
              </a:rPr>
              <a:t>error_document</a:t>
            </a:r>
            <a:r>
              <a:rPr lang="en-US" sz="1800" kern="100" dirty="0">
                <a:latin typeface="Times New Roman" panose="02020603050405020304" pitchFamily="18" charset="0"/>
                <a:ea typeface="Aptos" panose="020B0004020202020204" pitchFamily="34" charset="0"/>
                <a:cs typeface="Times New Roman" panose="02020603050405020304" pitchFamily="18" charset="0"/>
              </a:rPr>
              <a:t> {</a:t>
            </a:r>
          </a:p>
          <a:p>
            <a:pPr marL="0">
              <a:spcBef>
                <a:spcPts val="0"/>
              </a:spcBef>
            </a:pPr>
            <a:r>
              <a:rPr lang="en-US" sz="1800" kern="100" dirty="0">
                <a:latin typeface="Times New Roman" panose="02020603050405020304" pitchFamily="18" charset="0"/>
                <a:ea typeface="Aptos" panose="020B0004020202020204" pitchFamily="34" charset="0"/>
                <a:cs typeface="Times New Roman" panose="02020603050405020304" pitchFamily="18" charset="0"/>
              </a:rPr>
              <a:t>    key = "error.html"</a:t>
            </a:r>
          </a:p>
          <a:p>
            <a:pPr marL="0">
              <a:spcBef>
                <a:spcPts val="0"/>
              </a:spcBef>
            </a:pPr>
            <a:r>
              <a:rPr lang="en-US" sz="1800" kern="100" dirty="0">
                <a:latin typeface="Times New Roman" panose="02020603050405020304" pitchFamily="18" charset="0"/>
                <a:ea typeface="Aptos" panose="020B0004020202020204" pitchFamily="34" charset="0"/>
                <a:cs typeface="Times New Roman" panose="02020603050405020304" pitchFamily="18" charset="0"/>
              </a:rPr>
              <a:t>  }</a:t>
            </a:r>
          </a:p>
          <a:p>
            <a:pPr marL="0">
              <a:spcBef>
                <a:spcPts val="0"/>
              </a:spcBef>
            </a:pPr>
            <a:r>
              <a:rPr lang="en-US" sz="1800" kern="100" dirty="0">
                <a:latin typeface="Times New Roman" panose="02020603050405020304" pitchFamily="18" charset="0"/>
                <a:ea typeface="Aptos" panose="020B0004020202020204" pitchFamily="34" charset="0"/>
                <a:cs typeface="Times New Roman" panose="02020603050405020304" pitchFamily="18" charset="0"/>
              </a:rPr>
              <a:t>}</a:t>
            </a:r>
          </a:p>
          <a:p>
            <a:pPr marL="0" indent="0">
              <a:lnSpc>
                <a:spcPct val="160000"/>
              </a:lnSpc>
              <a:buNone/>
            </a:pPr>
            <a:br>
              <a:rPr lang="en-IN" sz="1500" dirty="0">
                <a:latin typeface="Times New Roman" panose="02020603050405020304" pitchFamily="18" charset="0"/>
                <a:cs typeface="Times New Roman" pitchFamily="18" charset="0"/>
              </a:rPr>
            </a:br>
            <a:endParaRPr lang="en-IN" sz="1500" dirty="0">
              <a:latin typeface="Times New Roman" panose="02020603050405020304" pitchFamily="18" charset="0"/>
              <a:cs typeface="Times New Roman" pitchFamily="18" charset="0"/>
            </a:endParaRPr>
          </a:p>
        </p:txBody>
      </p:sp>
      <p:pic>
        <p:nvPicPr>
          <p:cNvPr id="6" name="Picture 5">
            <a:extLst>
              <a:ext uri="{FF2B5EF4-FFF2-40B4-BE49-F238E27FC236}">
                <a16:creationId xmlns:a16="http://schemas.microsoft.com/office/drawing/2014/main" id="{61BC741C-B7CD-C72E-62A9-3635BF225AAF}"/>
              </a:ext>
            </a:extLst>
          </p:cNvPr>
          <p:cNvPicPr>
            <a:picLocks noChangeAspect="1"/>
          </p:cNvPicPr>
          <p:nvPr/>
        </p:nvPicPr>
        <p:blipFill>
          <a:blip r:embed="rId2"/>
          <a:stretch>
            <a:fillRect/>
          </a:stretch>
        </p:blipFill>
        <p:spPr>
          <a:xfrm>
            <a:off x="4655841" y="142975"/>
            <a:ext cx="2448267" cy="1066949"/>
          </a:xfrm>
          <a:prstGeom prst="rect">
            <a:avLst/>
          </a:prstGeom>
        </p:spPr>
      </p:pic>
      <p:sp>
        <p:nvSpPr>
          <p:cNvPr id="7" name="Rectangle 6">
            <a:extLst>
              <a:ext uri="{FF2B5EF4-FFF2-40B4-BE49-F238E27FC236}">
                <a16:creationId xmlns:a16="http://schemas.microsoft.com/office/drawing/2014/main" id="{864BF6F2-4635-ACA7-4387-201527C75C86}"/>
              </a:ext>
            </a:extLst>
          </p:cNvPr>
          <p:cNvSpPr/>
          <p:nvPr/>
        </p:nvSpPr>
        <p:spPr>
          <a:xfrm>
            <a:off x="1631504" y="116632"/>
            <a:ext cx="8928992" cy="6624736"/>
          </a:xfrm>
          <a:prstGeom prst="rect">
            <a:avLst/>
          </a:prstGeom>
          <a:noFill/>
          <a:ln w="38100" cmpd="dbl">
            <a:solidFill>
              <a:srgbClr val="002060">
                <a:alpha val="99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75881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A66A5DF-80DC-31A4-10FE-54400735E949}"/>
              </a:ext>
            </a:extLst>
          </p:cNvPr>
          <p:cNvSpPr txBox="1">
            <a:spLocks/>
          </p:cNvSpPr>
          <p:nvPr/>
        </p:nvSpPr>
        <p:spPr>
          <a:xfrm>
            <a:off x="2135560" y="1353939"/>
            <a:ext cx="7588696" cy="5243414"/>
          </a:xfrm>
          <a:prstGeom prst="rect">
            <a:avLst/>
          </a:prstGeom>
          <a:ln w="15875">
            <a:solidFill>
              <a:schemeClr val="tx2">
                <a:lumMod val="75000"/>
                <a:alpha val="98000"/>
              </a:schemeClr>
            </a:solidFill>
          </a:ln>
        </p:spPr>
        <p:txBody>
          <a:bodyPr vert="horz" wrap="square" lIns="90000" tIns="45720" rIns="90000" bIns="4680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a:spcBef>
                <a:spcPts val="0"/>
              </a:spcBef>
            </a:pPr>
            <a:r>
              <a:rPr lang="en-US" sz="1800" kern="100" dirty="0">
                <a:latin typeface="Times New Roman" panose="02020603050405020304" pitchFamily="18" charset="0"/>
                <a:ea typeface="Aptos" panose="020B0004020202020204" pitchFamily="34" charset="0"/>
                <a:cs typeface="Times New Roman" panose="02020603050405020304" pitchFamily="18" charset="0"/>
              </a:rPr>
              <a:t>resource "aws_s3_object" "index" {</a:t>
            </a:r>
          </a:p>
          <a:p>
            <a:pPr marL="0">
              <a:spcBef>
                <a:spcPts val="0"/>
              </a:spcBef>
            </a:pPr>
            <a:r>
              <a:rPr lang="en-US" sz="1800" kern="100" dirty="0">
                <a:latin typeface="Times New Roman" panose="02020603050405020304" pitchFamily="18" charset="0"/>
                <a:ea typeface="Aptos" panose="020B0004020202020204" pitchFamily="34" charset="0"/>
                <a:cs typeface="Times New Roman" panose="02020603050405020304" pitchFamily="18" charset="0"/>
              </a:rPr>
              <a:t>  bucket = aws_s3_bucket.example.bucket</a:t>
            </a:r>
          </a:p>
          <a:p>
            <a:pPr marL="0">
              <a:spcBef>
                <a:spcPts val="0"/>
              </a:spcBef>
            </a:pPr>
            <a:r>
              <a:rPr lang="en-US" sz="1800" kern="100" dirty="0">
                <a:latin typeface="Times New Roman" panose="02020603050405020304" pitchFamily="18" charset="0"/>
                <a:ea typeface="Aptos" panose="020B0004020202020204" pitchFamily="34" charset="0"/>
                <a:cs typeface="Times New Roman" panose="02020603050405020304" pitchFamily="18" charset="0"/>
              </a:rPr>
              <a:t>  key    = "index.html"</a:t>
            </a:r>
          </a:p>
          <a:p>
            <a:pPr marL="0">
              <a:spcBef>
                <a:spcPts val="0"/>
              </a:spcBef>
            </a:pPr>
            <a:r>
              <a:rPr lang="en-US" sz="1800" kern="100" dirty="0">
                <a:latin typeface="Times New Roman" panose="02020603050405020304" pitchFamily="18" charset="0"/>
                <a:ea typeface="Aptos" panose="020B0004020202020204" pitchFamily="34" charset="0"/>
                <a:cs typeface="Times New Roman" panose="02020603050405020304" pitchFamily="18" charset="0"/>
              </a:rPr>
              <a:t>  source = "index.html"</a:t>
            </a:r>
          </a:p>
          <a:p>
            <a:pPr marL="0">
              <a:spcBef>
                <a:spcPts val="0"/>
              </a:spcBef>
            </a:pPr>
            <a:r>
              <a:rPr lang="en-US" sz="1800" kern="100" dirty="0">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latin typeface="Times New Roman" panose="02020603050405020304" pitchFamily="18" charset="0"/>
                <a:ea typeface="Aptos" panose="020B0004020202020204" pitchFamily="34" charset="0"/>
                <a:cs typeface="Times New Roman" panose="02020603050405020304" pitchFamily="18" charset="0"/>
              </a:rPr>
              <a:t>content_type</a:t>
            </a:r>
            <a:r>
              <a:rPr lang="en-US" sz="1800" kern="100" dirty="0">
                <a:latin typeface="Times New Roman" panose="02020603050405020304" pitchFamily="18" charset="0"/>
                <a:ea typeface="Aptos" panose="020B0004020202020204" pitchFamily="34" charset="0"/>
                <a:cs typeface="Times New Roman" panose="02020603050405020304" pitchFamily="18" charset="0"/>
              </a:rPr>
              <a:t> = "text/html"</a:t>
            </a:r>
          </a:p>
          <a:p>
            <a:pPr marL="0">
              <a:spcBef>
                <a:spcPts val="0"/>
              </a:spcBef>
            </a:pPr>
            <a:r>
              <a:rPr lang="en-US" sz="1800" kern="100" dirty="0">
                <a:latin typeface="Times New Roman" panose="02020603050405020304" pitchFamily="18" charset="0"/>
                <a:ea typeface="Aptos" panose="020B0004020202020204" pitchFamily="34" charset="0"/>
                <a:cs typeface="Times New Roman" panose="02020603050405020304" pitchFamily="18" charset="0"/>
              </a:rPr>
              <a:t>}</a:t>
            </a:r>
          </a:p>
          <a:p>
            <a:pPr marL="0">
              <a:spcBef>
                <a:spcPts val="0"/>
              </a:spcBef>
            </a:pPr>
            <a:r>
              <a:rPr lang="en-US" sz="1800" kern="100" dirty="0">
                <a:latin typeface="Times New Roman" panose="02020603050405020304" pitchFamily="18" charset="0"/>
                <a:ea typeface="Aptos" panose="020B0004020202020204" pitchFamily="34" charset="0"/>
                <a:cs typeface="Times New Roman" panose="02020603050405020304" pitchFamily="18" charset="0"/>
              </a:rPr>
              <a:t> </a:t>
            </a:r>
          </a:p>
          <a:p>
            <a:pPr marL="0">
              <a:spcBef>
                <a:spcPts val="0"/>
              </a:spcBef>
            </a:pPr>
            <a:r>
              <a:rPr lang="en-US" sz="1800" kern="100" dirty="0">
                <a:latin typeface="Times New Roman" panose="02020603050405020304" pitchFamily="18" charset="0"/>
                <a:ea typeface="Aptos" panose="020B0004020202020204" pitchFamily="34" charset="0"/>
                <a:cs typeface="Times New Roman" panose="02020603050405020304" pitchFamily="18" charset="0"/>
              </a:rPr>
              <a:t>resource "aws_s3_object" "error" {</a:t>
            </a:r>
          </a:p>
          <a:p>
            <a:pPr marL="0">
              <a:spcBef>
                <a:spcPts val="0"/>
              </a:spcBef>
            </a:pPr>
            <a:r>
              <a:rPr lang="en-US" sz="1800" kern="100" dirty="0">
                <a:latin typeface="Times New Roman" panose="02020603050405020304" pitchFamily="18" charset="0"/>
                <a:ea typeface="Aptos" panose="020B0004020202020204" pitchFamily="34" charset="0"/>
                <a:cs typeface="Times New Roman" panose="02020603050405020304" pitchFamily="18" charset="0"/>
              </a:rPr>
              <a:t>  bucket = aws_s3_bucket.example.bucket</a:t>
            </a:r>
          </a:p>
          <a:p>
            <a:pPr marL="0">
              <a:spcBef>
                <a:spcPts val="0"/>
              </a:spcBef>
            </a:pPr>
            <a:r>
              <a:rPr lang="en-US" sz="1800" kern="100" dirty="0">
                <a:latin typeface="Times New Roman" panose="02020603050405020304" pitchFamily="18" charset="0"/>
                <a:ea typeface="Aptos" panose="020B0004020202020204" pitchFamily="34" charset="0"/>
                <a:cs typeface="Times New Roman" panose="02020603050405020304" pitchFamily="18" charset="0"/>
              </a:rPr>
              <a:t>  key    = "error.html"</a:t>
            </a:r>
          </a:p>
          <a:p>
            <a:pPr marL="0">
              <a:spcBef>
                <a:spcPts val="0"/>
              </a:spcBef>
            </a:pPr>
            <a:r>
              <a:rPr lang="en-US" sz="1800" kern="100" dirty="0">
                <a:latin typeface="Times New Roman" panose="02020603050405020304" pitchFamily="18" charset="0"/>
                <a:ea typeface="Aptos" panose="020B0004020202020204" pitchFamily="34" charset="0"/>
                <a:cs typeface="Times New Roman" panose="02020603050405020304" pitchFamily="18" charset="0"/>
              </a:rPr>
              <a:t>  source = "error.html"</a:t>
            </a:r>
          </a:p>
          <a:p>
            <a:pPr marL="0">
              <a:spcBef>
                <a:spcPts val="0"/>
              </a:spcBef>
            </a:pPr>
            <a:r>
              <a:rPr lang="en-US" sz="1800" kern="100" dirty="0">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latin typeface="Times New Roman" panose="02020603050405020304" pitchFamily="18" charset="0"/>
                <a:ea typeface="Aptos" panose="020B0004020202020204" pitchFamily="34" charset="0"/>
                <a:cs typeface="Times New Roman" panose="02020603050405020304" pitchFamily="18" charset="0"/>
              </a:rPr>
              <a:t>content_type</a:t>
            </a:r>
            <a:r>
              <a:rPr lang="en-US" sz="1800" kern="100" dirty="0">
                <a:latin typeface="Times New Roman" panose="02020603050405020304" pitchFamily="18" charset="0"/>
                <a:ea typeface="Aptos" panose="020B0004020202020204" pitchFamily="34" charset="0"/>
                <a:cs typeface="Times New Roman" panose="02020603050405020304" pitchFamily="18" charset="0"/>
              </a:rPr>
              <a:t> = "text/html"</a:t>
            </a:r>
          </a:p>
          <a:p>
            <a:pPr marL="0">
              <a:spcBef>
                <a:spcPts val="0"/>
              </a:spcBef>
            </a:pPr>
            <a:r>
              <a:rPr lang="en-US" sz="1800" kern="100" dirty="0">
                <a:latin typeface="Times New Roman" panose="02020603050405020304" pitchFamily="18" charset="0"/>
                <a:ea typeface="Aptos" panose="020B0004020202020204" pitchFamily="34" charset="0"/>
                <a:cs typeface="Times New Roman" panose="02020603050405020304" pitchFamily="18" charset="0"/>
              </a:rPr>
              <a:t>}</a:t>
            </a:r>
          </a:p>
          <a:p>
            <a:pPr marL="0">
              <a:spcBef>
                <a:spcPts val="0"/>
              </a:spcBef>
            </a:pPr>
            <a:r>
              <a:rPr lang="en-US" sz="1800" kern="100" dirty="0">
                <a:latin typeface="Times New Roman" panose="02020603050405020304" pitchFamily="18" charset="0"/>
                <a:ea typeface="Aptos" panose="020B0004020202020204" pitchFamily="34" charset="0"/>
                <a:cs typeface="Times New Roman" panose="02020603050405020304" pitchFamily="18" charset="0"/>
              </a:rPr>
              <a:t> </a:t>
            </a:r>
          </a:p>
          <a:p>
            <a:pPr marL="0">
              <a:spcBef>
                <a:spcPts val="0"/>
              </a:spcBef>
            </a:pPr>
            <a:r>
              <a:rPr lang="en-US" sz="1800" kern="100" dirty="0">
                <a:latin typeface="Times New Roman" panose="02020603050405020304" pitchFamily="18" charset="0"/>
                <a:ea typeface="Aptos" panose="020B0004020202020204" pitchFamily="34" charset="0"/>
                <a:cs typeface="Times New Roman" panose="02020603050405020304" pitchFamily="18" charset="0"/>
              </a:rPr>
              <a:t>resource "aws_s3_bucket_policy" "example" {</a:t>
            </a:r>
          </a:p>
          <a:p>
            <a:pPr marL="0">
              <a:spcBef>
                <a:spcPts val="0"/>
              </a:spcBef>
            </a:pPr>
            <a:r>
              <a:rPr lang="en-US" sz="1800" kern="100" dirty="0">
                <a:latin typeface="Times New Roman" panose="02020603050405020304" pitchFamily="18" charset="0"/>
                <a:ea typeface="Aptos" panose="020B0004020202020204" pitchFamily="34" charset="0"/>
                <a:cs typeface="Times New Roman" panose="02020603050405020304" pitchFamily="18" charset="0"/>
              </a:rPr>
              <a:t>  bucket = aws_s3_bucket.example.id</a:t>
            </a:r>
          </a:p>
          <a:p>
            <a:pPr marL="0">
              <a:spcBef>
                <a:spcPts val="0"/>
              </a:spcBef>
            </a:pPr>
            <a:r>
              <a:rPr lang="en-US" sz="1800" kern="100" dirty="0">
                <a:latin typeface="Times New Roman" panose="02020603050405020304" pitchFamily="18" charset="0"/>
                <a:ea typeface="Aptos" panose="020B0004020202020204" pitchFamily="34" charset="0"/>
                <a:cs typeface="Times New Roman" panose="02020603050405020304" pitchFamily="18" charset="0"/>
              </a:rPr>
              <a:t> </a:t>
            </a:r>
          </a:p>
          <a:p>
            <a:pPr marL="0">
              <a:spcBef>
                <a:spcPts val="0"/>
              </a:spcBef>
            </a:pPr>
            <a:r>
              <a:rPr lang="en-US" sz="1800" kern="100" dirty="0">
                <a:latin typeface="Times New Roman" panose="02020603050405020304" pitchFamily="18" charset="0"/>
                <a:ea typeface="Aptos" panose="020B0004020202020204" pitchFamily="34" charset="0"/>
                <a:cs typeface="Times New Roman" panose="02020603050405020304" pitchFamily="18" charset="0"/>
              </a:rPr>
              <a:t>  policy = </a:t>
            </a:r>
            <a:r>
              <a:rPr lang="en-US" sz="1800" kern="100" dirty="0" err="1">
                <a:latin typeface="Times New Roman" panose="02020603050405020304" pitchFamily="18" charset="0"/>
                <a:ea typeface="Aptos" panose="020B0004020202020204" pitchFamily="34" charset="0"/>
                <a:cs typeface="Times New Roman" panose="02020603050405020304" pitchFamily="18" charset="0"/>
              </a:rPr>
              <a:t>jsonencode</a:t>
            </a:r>
            <a:r>
              <a:rPr lang="en-US" sz="1800" kern="100" dirty="0">
                <a:latin typeface="Times New Roman" panose="02020603050405020304" pitchFamily="18" charset="0"/>
                <a:ea typeface="Aptos" panose="020B0004020202020204" pitchFamily="34" charset="0"/>
                <a:cs typeface="Times New Roman" panose="02020603050405020304" pitchFamily="18" charset="0"/>
              </a:rPr>
              <a:t>({</a:t>
            </a:r>
          </a:p>
          <a:p>
            <a:pPr marL="0">
              <a:spcBef>
                <a:spcPts val="0"/>
              </a:spcBef>
            </a:pPr>
            <a:r>
              <a:rPr lang="en-US" sz="1800" kern="100" dirty="0">
                <a:latin typeface="Times New Roman" panose="02020603050405020304" pitchFamily="18" charset="0"/>
                <a:ea typeface="Aptos" panose="020B0004020202020204" pitchFamily="34" charset="0"/>
                <a:cs typeface="Times New Roman" panose="02020603050405020304" pitchFamily="18" charset="0"/>
              </a:rPr>
              <a:t>    Version = "2012-10-17"</a:t>
            </a:r>
          </a:p>
          <a:p>
            <a:pPr marL="0">
              <a:spcBef>
                <a:spcPts val="0"/>
              </a:spcBef>
            </a:pPr>
            <a:r>
              <a:rPr lang="en-US" sz="1800" kern="100" dirty="0">
                <a:latin typeface="Times New Roman" panose="02020603050405020304" pitchFamily="18" charset="0"/>
                <a:ea typeface="Aptos" panose="020B0004020202020204" pitchFamily="34" charset="0"/>
                <a:cs typeface="Times New Roman" panose="02020603050405020304" pitchFamily="18" charset="0"/>
              </a:rPr>
              <a:t>    Statement = [</a:t>
            </a:r>
          </a:p>
          <a:p>
            <a:pPr marL="342900" indent="-342900">
              <a:lnSpc>
                <a:spcPct val="115000"/>
              </a:lnSpc>
              <a:spcBef>
                <a:spcPts val="0"/>
              </a:spcBef>
              <a:buSzPts val="1000"/>
              <a:buFont typeface="Symbol" panose="05050102010706020507" pitchFamily="18" charset="2"/>
              <a:buChar char=""/>
              <a:tabLst>
                <a:tab pos="457200" algn="l"/>
              </a:tabLst>
            </a:pPr>
            <a:endParaRPr lang="en-US" sz="1600" b="1" u="sng"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1BC741C-B7CD-C72E-62A9-3635BF225AAF}"/>
              </a:ext>
            </a:extLst>
          </p:cNvPr>
          <p:cNvPicPr>
            <a:picLocks noChangeAspect="1"/>
          </p:cNvPicPr>
          <p:nvPr/>
        </p:nvPicPr>
        <p:blipFill>
          <a:blip r:embed="rId2"/>
          <a:stretch>
            <a:fillRect/>
          </a:stretch>
        </p:blipFill>
        <p:spPr>
          <a:xfrm>
            <a:off x="4583833" y="170261"/>
            <a:ext cx="2448267" cy="1066949"/>
          </a:xfrm>
          <a:prstGeom prst="rect">
            <a:avLst/>
          </a:prstGeom>
        </p:spPr>
      </p:pic>
      <p:sp>
        <p:nvSpPr>
          <p:cNvPr id="7" name="Rectangle 6">
            <a:extLst>
              <a:ext uri="{FF2B5EF4-FFF2-40B4-BE49-F238E27FC236}">
                <a16:creationId xmlns:a16="http://schemas.microsoft.com/office/drawing/2014/main" id="{864BF6F2-4635-ACA7-4387-201527C75C86}"/>
              </a:ext>
            </a:extLst>
          </p:cNvPr>
          <p:cNvSpPr/>
          <p:nvPr/>
        </p:nvSpPr>
        <p:spPr>
          <a:xfrm>
            <a:off x="1631504" y="116632"/>
            <a:ext cx="8928992" cy="6624736"/>
          </a:xfrm>
          <a:prstGeom prst="rect">
            <a:avLst/>
          </a:prstGeom>
          <a:noFill/>
          <a:ln w="38100" cmpd="dbl">
            <a:solidFill>
              <a:srgbClr val="002060">
                <a:alpha val="99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04536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A66A5DF-80DC-31A4-10FE-54400735E949}"/>
              </a:ext>
            </a:extLst>
          </p:cNvPr>
          <p:cNvSpPr txBox="1">
            <a:spLocks/>
          </p:cNvSpPr>
          <p:nvPr/>
        </p:nvSpPr>
        <p:spPr>
          <a:xfrm>
            <a:off x="2279576" y="1268761"/>
            <a:ext cx="7444680" cy="5328592"/>
          </a:xfrm>
          <a:prstGeom prst="rect">
            <a:avLst/>
          </a:prstGeom>
          <a:ln w="15875">
            <a:solidFill>
              <a:schemeClr val="tx2">
                <a:lumMod val="75000"/>
                <a:alpha val="98000"/>
              </a:schemeClr>
            </a:solidFill>
          </a:ln>
        </p:spPr>
        <p:txBody>
          <a:bodyPr vert="horz" wrap="square" lIns="90000" tIns="45720" rIns="90000" bIns="4680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spcBef>
                <a:spcPts val="0"/>
              </a:spcBef>
              <a:buNone/>
            </a:pPr>
            <a:r>
              <a:rPr lang="en-US" sz="1800" kern="100" dirty="0">
                <a:latin typeface="Times New Roman" panose="02020603050405020304" pitchFamily="18" charset="0"/>
                <a:ea typeface="Aptos" panose="020B0004020202020204" pitchFamily="34" charset="0"/>
                <a:cs typeface="Times New Roman" panose="02020603050405020304" pitchFamily="18" charset="0"/>
              </a:rPr>
              <a:t>{</a:t>
            </a:r>
          </a:p>
          <a:p>
            <a:pPr marL="0" indent="0">
              <a:lnSpc>
                <a:spcPct val="150000"/>
              </a:lnSpc>
              <a:spcBef>
                <a:spcPts val="0"/>
              </a:spcBef>
              <a:buNone/>
            </a:pPr>
            <a:r>
              <a:rPr lang="en-US" sz="1800" kern="100" dirty="0">
                <a:latin typeface="Times New Roman" panose="02020603050405020304" pitchFamily="18" charset="0"/>
                <a:ea typeface="Aptos" panose="020B0004020202020204" pitchFamily="34" charset="0"/>
                <a:cs typeface="Times New Roman" panose="02020603050405020304" pitchFamily="18" charset="0"/>
              </a:rPr>
              <a:t>        Effect = "Allow"</a:t>
            </a:r>
          </a:p>
          <a:p>
            <a:pPr marL="0" indent="0">
              <a:lnSpc>
                <a:spcPct val="150000"/>
              </a:lnSpc>
              <a:spcBef>
                <a:spcPts val="0"/>
              </a:spcBef>
              <a:buNone/>
            </a:pPr>
            <a:r>
              <a:rPr lang="en-US" sz="1800" kern="100" dirty="0">
                <a:latin typeface="Times New Roman" panose="02020603050405020304" pitchFamily="18" charset="0"/>
                <a:ea typeface="Aptos" panose="020B0004020202020204" pitchFamily="34" charset="0"/>
                <a:cs typeface="Times New Roman" panose="02020603050405020304" pitchFamily="18" charset="0"/>
              </a:rPr>
              <a:t>        Principal = "*"</a:t>
            </a:r>
          </a:p>
          <a:p>
            <a:pPr marL="0" indent="0">
              <a:lnSpc>
                <a:spcPct val="150000"/>
              </a:lnSpc>
              <a:spcBef>
                <a:spcPts val="0"/>
              </a:spcBef>
              <a:buNone/>
            </a:pPr>
            <a:r>
              <a:rPr lang="en-US" sz="1800" kern="100" dirty="0">
                <a:latin typeface="Times New Roman" panose="02020603050405020304" pitchFamily="18" charset="0"/>
                <a:ea typeface="Aptos" panose="020B0004020202020204" pitchFamily="34" charset="0"/>
                <a:cs typeface="Times New Roman" panose="02020603050405020304" pitchFamily="18" charset="0"/>
              </a:rPr>
              <a:t>        Action = "s3:GetObject"</a:t>
            </a:r>
          </a:p>
          <a:p>
            <a:pPr marL="0" indent="0">
              <a:lnSpc>
                <a:spcPct val="150000"/>
              </a:lnSpc>
              <a:spcBef>
                <a:spcPts val="0"/>
              </a:spcBef>
              <a:buNone/>
            </a:pPr>
            <a:r>
              <a:rPr lang="en-US" sz="1800" kern="100" dirty="0">
                <a:latin typeface="Times New Roman" panose="02020603050405020304" pitchFamily="18" charset="0"/>
                <a:ea typeface="Aptos" panose="020B0004020202020204" pitchFamily="34" charset="0"/>
                <a:cs typeface="Times New Roman" panose="02020603050405020304" pitchFamily="18" charset="0"/>
              </a:rPr>
              <a:t>        Resource = "${aws_s3_bucket.example.arn}/*"</a:t>
            </a:r>
          </a:p>
          <a:p>
            <a:pPr marL="0" indent="0">
              <a:lnSpc>
                <a:spcPct val="150000"/>
              </a:lnSpc>
              <a:spcBef>
                <a:spcPts val="0"/>
              </a:spcBef>
              <a:buNone/>
            </a:pPr>
            <a:r>
              <a:rPr lang="en-US" sz="1800" kern="100" dirty="0">
                <a:latin typeface="Times New Roman" panose="02020603050405020304" pitchFamily="18" charset="0"/>
                <a:ea typeface="Aptos" panose="020B0004020202020204" pitchFamily="34" charset="0"/>
                <a:cs typeface="Times New Roman" panose="02020603050405020304" pitchFamily="18" charset="0"/>
              </a:rPr>
              <a:t>      }</a:t>
            </a:r>
          </a:p>
          <a:p>
            <a:pPr marL="0" indent="0">
              <a:lnSpc>
                <a:spcPct val="150000"/>
              </a:lnSpc>
              <a:spcBef>
                <a:spcPts val="0"/>
              </a:spcBef>
              <a:buNone/>
            </a:pPr>
            <a:r>
              <a:rPr lang="en-US" sz="1800" kern="100" dirty="0">
                <a:latin typeface="Times New Roman" panose="02020603050405020304" pitchFamily="18" charset="0"/>
                <a:ea typeface="Aptos" panose="020B0004020202020204" pitchFamily="34" charset="0"/>
                <a:cs typeface="Times New Roman" panose="02020603050405020304" pitchFamily="18" charset="0"/>
              </a:rPr>
              <a:t>    ]</a:t>
            </a:r>
          </a:p>
          <a:p>
            <a:pPr marL="0" indent="0">
              <a:lnSpc>
                <a:spcPct val="150000"/>
              </a:lnSpc>
              <a:spcBef>
                <a:spcPts val="0"/>
              </a:spcBef>
              <a:buNone/>
            </a:pPr>
            <a:r>
              <a:rPr lang="en-US" sz="1800" kern="100" dirty="0">
                <a:latin typeface="Times New Roman" panose="02020603050405020304" pitchFamily="18" charset="0"/>
                <a:ea typeface="Aptos" panose="020B0004020202020204" pitchFamily="34" charset="0"/>
                <a:cs typeface="Times New Roman" panose="02020603050405020304" pitchFamily="18" charset="0"/>
              </a:rPr>
              <a:t>  })</a:t>
            </a:r>
          </a:p>
          <a:p>
            <a:pPr marL="0" indent="0">
              <a:lnSpc>
                <a:spcPct val="150000"/>
              </a:lnSpc>
              <a:spcBef>
                <a:spcPts val="0"/>
              </a:spcBef>
              <a:buNone/>
            </a:pPr>
            <a:r>
              <a:rPr lang="en-US" sz="1800" kern="100" dirty="0">
                <a:latin typeface="Times New Roman" panose="02020603050405020304" pitchFamily="18" charset="0"/>
                <a:ea typeface="Aptos" panose="020B0004020202020204" pitchFamily="34" charset="0"/>
                <a:cs typeface="Times New Roman" panose="02020603050405020304" pitchFamily="18" charset="0"/>
              </a:rPr>
              <a:t>}</a:t>
            </a:r>
          </a:p>
          <a:p>
            <a:pPr marL="0" indent="0">
              <a:lnSpc>
                <a:spcPct val="150000"/>
              </a:lnSpc>
              <a:spcBef>
                <a:spcPts val="0"/>
              </a:spcBef>
              <a:buNone/>
            </a:pPr>
            <a:r>
              <a:rPr lang="en-US" sz="1800" kern="100" dirty="0">
                <a:latin typeface="Times New Roman" panose="02020603050405020304" pitchFamily="18" charset="0"/>
                <a:ea typeface="Aptos" panose="020B0004020202020204" pitchFamily="34" charset="0"/>
                <a:cs typeface="Times New Roman" panose="02020603050405020304" pitchFamily="18" charset="0"/>
              </a:rPr>
              <a:t>output "</a:t>
            </a:r>
            <a:r>
              <a:rPr lang="en-US" sz="1800" kern="100" dirty="0" err="1">
                <a:latin typeface="Times New Roman" panose="02020603050405020304" pitchFamily="18" charset="0"/>
                <a:ea typeface="Aptos" panose="020B0004020202020204" pitchFamily="34" charset="0"/>
                <a:cs typeface="Times New Roman" panose="02020603050405020304" pitchFamily="18" charset="0"/>
              </a:rPr>
              <a:t>website_url</a:t>
            </a:r>
            <a:r>
              <a:rPr lang="en-US" sz="1800" kern="100" dirty="0">
                <a:latin typeface="Times New Roman" panose="02020603050405020304" pitchFamily="18" charset="0"/>
                <a:ea typeface="Aptos" panose="020B0004020202020204" pitchFamily="34" charset="0"/>
                <a:cs typeface="Times New Roman" panose="02020603050405020304" pitchFamily="18" charset="0"/>
              </a:rPr>
              <a:t>" {</a:t>
            </a:r>
          </a:p>
          <a:p>
            <a:pPr marL="0" indent="0">
              <a:lnSpc>
                <a:spcPct val="150000"/>
              </a:lnSpc>
              <a:spcBef>
                <a:spcPts val="0"/>
              </a:spcBef>
              <a:buNone/>
            </a:pPr>
            <a:r>
              <a:rPr lang="en-US" sz="1800" kern="100" dirty="0">
                <a:latin typeface="Times New Roman" panose="02020603050405020304" pitchFamily="18" charset="0"/>
                <a:ea typeface="Aptos" panose="020B0004020202020204" pitchFamily="34" charset="0"/>
                <a:cs typeface="Times New Roman" panose="02020603050405020304" pitchFamily="18" charset="0"/>
              </a:rPr>
              <a:t>  value = "http://${aws_s3_bucket.example.bucket}.s3-website-ap-south-1.amazonaws.com"</a:t>
            </a:r>
          </a:p>
          <a:p>
            <a:pPr marL="0" indent="0">
              <a:lnSpc>
                <a:spcPct val="150000"/>
              </a:lnSpc>
              <a:spcBef>
                <a:spcPts val="0"/>
              </a:spcBef>
              <a:buNone/>
            </a:pPr>
            <a:r>
              <a:rPr lang="en-US" sz="1800" kern="100" dirty="0">
                <a:latin typeface="Times New Roman" panose="02020603050405020304" pitchFamily="18" charset="0"/>
                <a:ea typeface="Aptos" panose="020B0004020202020204" pitchFamily="34" charset="0"/>
                <a:cs typeface="Times New Roman" panose="02020603050405020304" pitchFamily="18" charset="0"/>
              </a:rPr>
              <a:t>}</a:t>
            </a:r>
          </a:p>
          <a:p>
            <a:pPr marL="0" indent="0">
              <a:lnSpc>
                <a:spcPct val="150000"/>
              </a:lnSpc>
              <a:spcBef>
                <a:spcPts val="0"/>
              </a:spcBef>
              <a:buSzPts val="1000"/>
              <a:buNone/>
              <a:tabLst>
                <a:tab pos="457200" algn="l"/>
              </a:tabLst>
            </a:pPr>
            <a:endParaRPr lang="en-US" sz="1600" b="1" u="sng"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1BC741C-B7CD-C72E-62A9-3635BF225AAF}"/>
              </a:ext>
            </a:extLst>
          </p:cNvPr>
          <p:cNvPicPr>
            <a:picLocks noChangeAspect="1"/>
          </p:cNvPicPr>
          <p:nvPr/>
        </p:nvPicPr>
        <p:blipFill>
          <a:blip r:embed="rId2"/>
          <a:stretch>
            <a:fillRect/>
          </a:stretch>
        </p:blipFill>
        <p:spPr>
          <a:xfrm>
            <a:off x="4871867" y="201812"/>
            <a:ext cx="2448267" cy="1066949"/>
          </a:xfrm>
          <a:prstGeom prst="rect">
            <a:avLst/>
          </a:prstGeom>
        </p:spPr>
      </p:pic>
      <p:sp>
        <p:nvSpPr>
          <p:cNvPr id="7" name="Rectangle 6">
            <a:extLst>
              <a:ext uri="{FF2B5EF4-FFF2-40B4-BE49-F238E27FC236}">
                <a16:creationId xmlns:a16="http://schemas.microsoft.com/office/drawing/2014/main" id="{864BF6F2-4635-ACA7-4387-201527C75C86}"/>
              </a:ext>
            </a:extLst>
          </p:cNvPr>
          <p:cNvSpPr/>
          <p:nvPr/>
        </p:nvSpPr>
        <p:spPr>
          <a:xfrm>
            <a:off x="1631504" y="116632"/>
            <a:ext cx="8928992" cy="6624736"/>
          </a:xfrm>
          <a:prstGeom prst="rect">
            <a:avLst/>
          </a:prstGeom>
          <a:noFill/>
          <a:ln w="38100" cmpd="dbl">
            <a:solidFill>
              <a:srgbClr val="002060">
                <a:alpha val="99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67224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A66A5DF-80DC-31A4-10FE-54400735E949}"/>
              </a:ext>
            </a:extLst>
          </p:cNvPr>
          <p:cNvSpPr txBox="1">
            <a:spLocks/>
          </p:cNvSpPr>
          <p:nvPr/>
        </p:nvSpPr>
        <p:spPr>
          <a:xfrm>
            <a:off x="2279576" y="1484785"/>
            <a:ext cx="7444680" cy="5112568"/>
          </a:xfrm>
          <a:prstGeom prst="rect">
            <a:avLst/>
          </a:prstGeom>
          <a:ln w="15875">
            <a:solidFill>
              <a:schemeClr val="tx2">
                <a:lumMod val="75000"/>
                <a:alpha val="98000"/>
              </a:schemeClr>
            </a:solidFill>
          </a:ln>
        </p:spPr>
        <p:txBody>
          <a:bodyPr vert="horz" wrap="square" lIns="90000" tIns="45720" rIns="90000" bIns="4680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spcBef>
                <a:spcPts val="0"/>
              </a:spcBef>
              <a:buNone/>
            </a:pPr>
            <a:endParaRPr lang="en-US" sz="1800" b="1" u="sng" kern="100"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US" sz="1800" b="1" u="sng" kern="100" dirty="0">
                <a:latin typeface="Times New Roman" panose="02020603050405020304" pitchFamily="18" charset="0"/>
                <a:cs typeface="Times New Roman" panose="02020603050405020304" pitchFamily="18" charset="0"/>
              </a:rPr>
              <a:t>Provider.tf</a:t>
            </a:r>
          </a:p>
          <a:p>
            <a:pPr marL="0" indent="0">
              <a:lnSpc>
                <a:spcPct val="150000"/>
              </a:lnSpc>
              <a:spcBef>
                <a:spcPts val="0"/>
              </a:spcBef>
              <a:buNone/>
            </a:pPr>
            <a:endParaRPr lang="en-US" sz="1800" kern="100" dirty="0">
              <a:latin typeface="Times New Roman" panose="02020603050405020304" pitchFamily="18" charset="0"/>
              <a:cs typeface="Times New Roman" panose="02020603050405020304" pitchFamily="18" charset="0"/>
            </a:endParaRPr>
          </a:p>
          <a:p>
            <a:pPr marL="0">
              <a:lnSpc>
                <a:spcPct val="150000"/>
              </a:lnSpc>
              <a:spcBef>
                <a:spcPts val="0"/>
              </a:spcBef>
            </a:pPr>
            <a:r>
              <a:rPr lang="en-US" sz="1800" kern="100" dirty="0">
                <a:latin typeface="Times New Roman" panose="02020603050405020304" pitchFamily="18" charset="0"/>
                <a:ea typeface="Aptos" panose="020B0004020202020204" pitchFamily="34" charset="0"/>
                <a:cs typeface="Times New Roman" panose="02020603050405020304" pitchFamily="18" charset="0"/>
              </a:rPr>
              <a:t>terraform {</a:t>
            </a:r>
          </a:p>
          <a:p>
            <a:pPr marL="0">
              <a:lnSpc>
                <a:spcPct val="150000"/>
              </a:lnSpc>
              <a:spcBef>
                <a:spcPts val="0"/>
              </a:spcBef>
            </a:pPr>
            <a:r>
              <a:rPr lang="en-US" sz="1800" kern="100" dirty="0">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latin typeface="Times New Roman" panose="02020603050405020304" pitchFamily="18" charset="0"/>
                <a:ea typeface="Aptos" panose="020B0004020202020204" pitchFamily="34" charset="0"/>
                <a:cs typeface="Times New Roman" panose="02020603050405020304" pitchFamily="18" charset="0"/>
              </a:rPr>
              <a:t>required_providers</a:t>
            </a:r>
            <a:r>
              <a:rPr lang="en-US" sz="1800" kern="100" dirty="0">
                <a:latin typeface="Times New Roman" panose="02020603050405020304" pitchFamily="18" charset="0"/>
                <a:ea typeface="Aptos" panose="020B0004020202020204" pitchFamily="34" charset="0"/>
                <a:cs typeface="Times New Roman" panose="02020603050405020304" pitchFamily="18" charset="0"/>
              </a:rPr>
              <a:t> {</a:t>
            </a:r>
          </a:p>
          <a:p>
            <a:pPr marL="0">
              <a:lnSpc>
                <a:spcPct val="150000"/>
              </a:lnSpc>
              <a:spcBef>
                <a:spcPts val="0"/>
              </a:spcBef>
            </a:pPr>
            <a:r>
              <a:rPr lang="en-US" sz="1800" kern="100" dirty="0">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latin typeface="Times New Roman" panose="02020603050405020304" pitchFamily="18" charset="0"/>
                <a:ea typeface="Aptos" panose="020B0004020202020204" pitchFamily="34" charset="0"/>
                <a:cs typeface="Times New Roman" panose="02020603050405020304" pitchFamily="18" charset="0"/>
              </a:rPr>
              <a:t>aws</a:t>
            </a:r>
            <a:r>
              <a:rPr lang="en-US" sz="1800" kern="100" dirty="0">
                <a:latin typeface="Times New Roman" panose="02020603050405020304" pitchFamily="18" charset="0"/>
                <a:ea typeface="Aptos" panose="020B0004020202020204" pitchFamily="34" charset="0"/>
                <a:cs typeface="Times New Roman" panose="02020603050405020304" pitchFamily="18" charset="0"/>
              </a:rPr>
              <a:t> = {</a:t>
            </a:r>
          </a:p>
          <a:p>
            <a:pPr marL="0">
              <a:lnSpc>
                <a:spcPct val="150000"/>
              </a:lnSpc>
              <a:spcBef>
                <a:spcPts val="0"/>
              </a:spcBef>
            </a:pPr>
            <a:r>
              <a:rPr lang="en-US" sz="1800" kern="100" dirty="0">
                <a:latin typeface="Times New Roman" panose="02020603050405020304" pitchFamily="18" charset="0"/>
                <a:ea typeface="Aptos" panose="020B0004020202020204" pitchFamily="34" charset="0"/>
                <a:cs typeface="Times New Roman" panose="02020603050405020304" pitchFamily="18" charset="0"/>
              </a:rPr>
              <a:t>      source = "</a:t>
            </a:r>
            <a:r>
              <a:rPr lang="en-US" sz="1800" kern="100" dirty="0" err="1">
                <a:latin typeface="Times New Roman" panose="02020603050405020304" pitchFamily="18" charset="0"/>
                <a:ea typeface="Aptos" panose="020B0004020202020204" pitchFamily="34" charset="0"/>
                <a:cs typeface="Times New Roman" panose="02020603050405020304" pitchFamily="18" charset="0"/>
              </a:rPr>
              <a:t>hashicorp</a:t>
            </a:r>
            <a:r>
              <a:rPr lang="en-US" sz="1800" kern="100" dirty="0">
                <a:latin typeface="Times New Roman" panose="02020603050405020304" pitchFamily="18" charset="0"/>
                <a:ea typeface="Aptos" panose="020B0004020202020204" pitchFamily="34" charset="0"/>
                <a:cs typeface="Times New Roman" panose="02020603050405020304" pitchFamily="18" charset="0"/>
              </a:rPr>
              <a:t>/</a:t>
            </a:r>
            <a:r>
              <a:rPr lang="en-US" sz="1800" kern="100" dirty="0" err="1">
                <a:latin typeface="Times New Roman" panose="02020603050405020304" pitchFamily="18" charset="0"/>
                <a:ea typeface="Aptos" panose="020B0004020202020204" pitchFamily="34" charset="0"/>
                <a:cs typeface="Times New Roman" panose="02020603050405020304" pitchFamily="18" charset="0"/>
              </a:rPr>
              <a:t>aws</a:t>
            </a:r>
            <a:r>
              <a:rPr lang="en-US" sz="1800" kern="100" dirty="0">
                <a:latin typeface="Times New Roman" panose="02020603050405020304" pitchFamily="18" charset="0"/>
                <a:ea typeface="Aptos" panose="020B0004020202020204" pitchFamily="34" charset="0"/>
                <a:cs typeface="Times New Roman" panose="02020603050405020304" pitchFamily="18" charset="0"/>
              </a:rPr>
              <a:t>"</a:t>
            </a:r>
          </a:p>
          <a:p>
            <a:pPr marL="0">
              <a:lnSpc>
                <a:spcPct val="150000"/>
              </a:lnSpc>
              <a:spcBef>
                <a:spcPts val="0"/>
              </a:spcBef>
            </a:pPr>
            <a:r>
              <a:rPr lang="en-US" sz="1800" kern="100" dirty="0">
                <a:latin typeface="Times New Roman" panose="02020603050405020304" pitchFamily="18" charset="0"/>
                <a:ea typeface="Aptos" panose="020B0004020202020204" pitchFamily="34" charset="0"/>
                <a:cs typeface="Times New Roman" panose="02020603050405020304" pitchFamily="18" charset="0"/>
              </a:rPr>
              <a:t>      version = "5.60.0"</a:t>
            </a:r>
          </a:p>
          <a:p>
            <a:pPr marL="0">
              <a:lnSpc>
                <a:spcPct val="150000"/>
              </a:lnSpc>
              <a:spcBef>
                <a:spcPts val="0"/>
              </a:spcBef>
            </a:pPr>
            <a:r>
              <a:rPr lang="en-US" sz="1800" kern="100" dirty="0">
                <a:latin typeface="Times New Roman" panose="02020603050405020304" pitchFamily="18" charset="0"/>
                <a:ea typeface="Aptos" panose="020B0004020202020204" pitchFamily="34" charset="0"/>
                <a:cs typeface="Times New Roman" panose="02020603050405020304" pitchFamily="18" charset="0"/>
              </a:rPr>
              <a:t>    }</a:t>
            </a:r>
          </a:p>
          <a:p>
            <a:pPr marL="0">
              <a:lnSpc>
                <a:spcPct val="150000"/>
              </a:lnSpc>
              <a:spcBef>
                <a:spcPts val="0"/>
              </a:spcBef>
            </a:pPr>
            <a:r>
              <a:rPr lang="en-US" sz="1800" kern="100" dirty="0">
                <a:latin typeface="Times New Roman" panose="02020603050405020304" pitchFamily="18" charset="0"/>
                <a:ea typeface="Aptos" panose="020B0004020202020204" pitchFamily="34" charset="0"/>
                <a:cs typeface="Times New Roman" panose="02020603050405020304" pitchFamily="18" charset="0"/>
              </a:rPr>
              <a:t>  }</a:t>
            </a:r>
          </a:p>
          <a:p>
            <a:pPr marL="0">
              <a:lnSpc>
                <a:spcPct val="150000"/>
              </a:lnSpc>
              <a:spcBef>
                <a:spcPts val="0"/>
              </a:spcBef>
            </a:pPr>
            <a:r>
              <a:rPr lang="en-US" sz="1800" kern="100" dirty="0">
                <a:latin typeface="Times New Roman" panose="02020603050405020304" pitchFamily="18" charset="0"/>
                <a:ea typeface="Aptos" panose="020B0004020202020204" pitchFamily="34" charset="0"/>
                <a:cs typeface="Times New Roman" panose="02020603050405020304" pitchFamily="18" charset="0"/>
              </a:rPr>
              <a:t>}</a:t>
            </a:r>
          </a:p>
          <a:p>
            <a:pPr marL="0" indent="0">
              <a:lnSpc>
                <a:spcPct val="150000"/>
              </a:lnSpc>
              <a:spcBef>
                <a:spcPts val="0"/>
              </a:spcBef>
              <a:buNone/>
            </a:pPr>
            <a:endParaRPr lang="en-US" sz="16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1BC741C-B7CD-C72E-62A9-3635BF225AAF}"/>
              </a:ext>
            </a:extLst>
          </p:cNvPr>
          <p:cNvPicPr>
            <a:picLocks noChangeAspect="1"/>
          </p:cNvPicPr>
          <p:nvPr/>
        </p:nvPicPr>
        <p:blipFill>
          <a:blip r:embed="rId2"/>
          <a:stretch>
            <a:fillRect/>
          </a:stretch>
        </p:blipFill>
        <p:spPr>
          <a:xfrm>
            <a:off x="4871867" y="201812"/>
            <a:ext cx="2448267" cy="1066949"/>
          </a:xfrm>
          <a:prstGeom prst="rect">
            <a:avLst/>
          </a:prstGeom>
        </p:spPr>
      </p:pic>
      <p:sp>
        <p:nvSpPr>
          <p:cNvPr id="7" name="Rectangle 6">
            <a:extLst>
              <a:ext uri="{FF2B5EF4-FFF2-40B4-BE49-F238E27FC236}">
                <a16:creationId xmlns:a16="http://schemas.microsoft.com/office/drawing/2014/main" id="{864BF6F2-4635-ACA7-4387-201527C75C86}"/>
              </a:ext>
            </a:extLst>
          </p:cNvPr>
          <p:cNvSpPr/>
          <p:nvPr/>
        </p:nvSpPr>
        <p:spPr>
          <a:xfrm>
            <a:off x="1631504" y="116632"/>
            <a:ext cx="8928992" cy="6624736"/>
          </a:xfrm>
          <a:prstGeom prst="rect">
            <a:avLst/>
          </a:prstGeom>
          <a:noFill/>
          <a:ln w="38100" cmpd="dbl">
            <a:solidFill>
              <a:srgbClr val="002060">
                <a:alpha val="99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65279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35209" y="1542272"/>
            <a:ext cx="8229600" cy="4857403"/>
          </a:xfrm>
        </p:spPr>
        <p:txBody>
          <a:bodyPr>
            <a:noAutofit/>
          </a:bodyPr>
          <a:lstStyle/>
          <a:p>
            <a:pPr marL="0" indent="0">
              <a:buNone/>
            </a:pPr>
            <a:r>
              <a:rPr lang="en-IN" sz="1800" dirty="0">
                <a:latin typeface="Times New Roman" pitchFamily="18" charset="0"/>
                <a:cs typeface="Times New Roman" pitchFamily="18" charset="0"/>
              </a:rPr>
              <a:t>                </a:t>
            </a:r>
          </a:p>
        </p:txBody>
      </p:sp>
      <p:sp>
        <p:nvSpPr>
          <p:cNvPr id="7" name="Content Placeholder 2"/>
          <p:cNvSpPr txBox="1">
            <a:spLocks/>
          </p:cNvSpPr>
          <p:nvPr/>
        </p:nvSpPr>
        <p:spPr>
          <a:xfrm>
            <a:off x="2279577" y="1542271"/>
            <a:ext cx="7485233" cy="4950092"/>
          </a:xfrm>
          <a:prstGeom prst="rect">
            <a:avLst/>
          </a:prstGeom>
          <a:ln w="15875">
            <a:solidFill>
              <a:schemeClr val="tx2">
                <a:lumMod val="75000"/>
                <a:alpha val="98000"/>
              </a:schemeClr>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500"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F6D223CF-3C0D-30FD-BD68-F1EAB4A39BA1}"/>
              </a:ext>
            </a:extLst>
          </p:cNvPr>
          <p:cNvPicPr>
            <a:picLocks noChangeAspect="1"/>
          </p:cNvPicPr>
          <p:nvPr/>
        </p:nvPicPr>
        <p:blipFill>
          <a:blip r:embed="rId2"/>
          <a:stretch>
            <a:fillRect/>
          </a:stretch>
        </p:blipFill>
        <p:spPr>
          <a:xfrm>
            <a:off x="4871867" y="273820"/>
            <a:ext cx="2448267" cy="926758"/>
          </a:xfrm>
          <a:prstGeom prst="rect">
            <a:avLst/>
          </a:prstGeom>
        </p:spPr>
      </p:pic>
      <p:sp>
        <p:nvSpPr>
          <p:cNvPr id="6" name="Rectangle 5">
            <a:extLst>
              <a:ext uri="{FF2B5EF4-FFF2-40B4-BE49-F238E27FC236}">
                <a16:creationId xmlns:a16="http://schemas.microsoft.com/office/drawing/2014/main" id="{27D17E8F-831D-1232-2932-4B46CE61AA2B}"/>
              </a:ext>
            </a:extLst>
          </p:cNvPr>
          <p:cNvSpPr/>
          <p:nvPr/>
        </p:nvSpPr>
        <p:spPr>
          <a:xfrm>
            <a:off x="1631504" y="116632"/>
            <a:ext cx="8928992" cy="6624736"/>
          </a:xfrm>
          <a:prstGeom prst="rect">
            <a:avLst/>
          </a:prstGeom>
          <a:noFill/>
          <a:ln w="38100" cmpd="dbl">
            <a:solidFill>
              <a:srgbClr val="002060">
                <a:alpha val="99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1686D1A0-58D0-5E5F-47D9-5360DA91201F}"/>
              </a:ext>
            </a:extLst>
          </p:cNvPr>
          <p:cNvSpPr txBox="1"/>
          <p:nvPr/>
        </p:nvSpPr>
        <p:spPr>
          <a:xfrm>
            <a:off x="2495600" y="1772816"/>
            <a:ext cx="5886400" cy="3764300"/>
          </a:xfrm>
          <a:prstGeom prst="rect">
            <a:avLst/>
          </a:prstGeom>
          <a:noFill/>
        </p:spPr>
        <p:txBody>
          <a:bodyPr wrap="square">
            <a:spAutoFit/>
          </a:bodyPr>
          <a:lstStyle/>
          <a:p>
            <a:pPr>
              <a:lnSpc>
                <a:spcPct val="115000"/>
              </a:lnSpc>
              <a:spcAft>
                <a:spcPts val="800"/>
              </a:spcAft>
            </a:pPr>
            <a:r>
              <a:rPr lang="en-US" b="1" kern="100" dirty="0">
                <a:latin typeface="Times New Roman" panose="02020603050405020304" pitchFamily="18" charset="0"/>
                <a:ea typeface="Aptos" panose="020B0004020202020204" pitchFamily="34" charset="0"/>
                <a:cs typeface="Times New Roman" panose="02020603050405020304" pitchFamily="18" charset="0"/>
              </a:rPr>
              <a:t>Create a Simple Static HTML File:</a:t>
            </a:r>
          </a:p>
          <a:p>
            <a:pPr>
              <a:lnSpc>
                <a:spcPct val="115000"/>
              </a:lnSpc>
              <a:spcAft>
                <a:spcPts val="800"/>
              </a:spcAft>
            </a:pPr>
            <a:r>
              <a:rPr lang="en-US" b="1" u="sng" kern="100" dirty="0">
                <a:latin typeface="Times New Roman" panose="02020603050405020304" pitchFamily="18" charset="0"/>
                <a:ea typeface="Aptos" panose="020B0004020202020204" pitchFamily="34" charset="0"/>
                <a:cs typeface="Times New Roman" panose="02020603050405020304" pitchFamily="18" charset="0"/>
              </a:rPr>
              <a:t>Index.html</a:t>
            </a:r>
            <a:endParaRPr lang="en-US" u="sng" kern="100" dirty="0">
              <a:latin typeface="Times New Roman" panose="02020603050405020304" pitchFamily="18" charset="0"/>
              <a:ea typeface="Aptos" panose="020B0004020202020204" pitchFamily="34" charset="0"/>
              <a:cs typeface="Times New Roman" panose="02020603050405020304" pitchFamily="18" charset="0"/>
            </a:endParaRPr>
          </a:p>
          <a:p>
            <a:pPr>
              <a:lnSpc>
                <a:spcPct val="115000"/>
              </a:lnSpc>
              <a:spcAft>
                <a:spcPts val="800"/>
              </a:spcAft>
            </a:pPr>
            <a:r>
              <a:rPr lang="en-US" kern="100" dirty="0">
                <a:latin typeface="Times New Roman" panose="02020603050405020304" pitchFamily="18" charset="0"/>
                <a:ea typeface="Aptos" panose="020B0004020202020204" pitchFamily="34" charset="0"/>
                <a:cs typeface="Times New Roman" panose="02020603050405020304" pitchFamily="18" charset="0"/>
              </a:rPr>
              <a:t>&lt;html&gt;</a:t>
            </a:r>
          </a:p>
          <a:p>
            <a:pPr>
              <a:lnSpc>
                <a:spcPct val="115000"/>
              </a:lnSpc>
              <a:spcAft>
                <a:spcPts val="800"/>
              </a:spcAft>
            </a:pPr>
            <a:r>
              <a:rPr lang="en-US" kern="100" dirty="0">
                <a:latin typeface="Times New Roman" panose="02020603050405020304" pitchFamily="18" charset="0"/>
                <a:ea typeface="Aptos" panose="020B0004020202020204" pitchFamily="34" charset="0"/>
                <a:cs typeface="Times New Roman" panose="02020603050405020304" pitchFamily="18" charset="0"/>
              </a:rPr>
              <a:t>  &lt;head&gt;&lt;title&gt;My Static Website&lt;/title&gt;&lt;/head&gt;</a:t>
            </a:r>
          </a:p>
          <a:p>
            <a:pPr>
              <a:lnSpc>
                <a:spcPct val="115000"/>
              </a:lnSpc>
              <a:spcAft>
                <a:spcPts val="800"/>
              </a:spcAft>
            </a:pPr>
            <a:r>
              <a:rPr lang="en-US" kern="100" dirty="0">
                <a:latin typeface="Times New Roman" panose="02020603050405020304" pitchFamily="18" charset="0"/>
                <a:ea typeface="Aptos" panose="020B0004020202020204" pitchFamily="34" charset="0"/>
                <a:cs typeface="Times New Roman" panose="02020603050405020304" pitchFamily="18" charset="0"/>
              </a:rPr>
              <a:t>  &lt;body&gt;</a:t>
            </a:r>
          </a:p>
          <a:p>
            <a:pPr>
              <a:lnSpc>
                <a:spcPct val="115000"/>
              </a:lnSpc>
              <a:spcAft>
                <a:spcPts val="800"/>
              </a:spcAft>
            </a:pPr>
            <a:r>
              <a:rPr lang="en-US" kern="100" dirty="0">
                <a:latin typeface="Times New Roman" panose="02020603050405020304" pitchFamily="18" charset="0"/>
                <a:ea typeface="Aptos" panose="020B0004020202020204" pitchFamily="34" charset="0"/>
                <a:cs typeface="Times New Roman" panose="02020603050405020304" pitchFamily="18" charset="0"/>
              </a:rPr>
              <a:t>    &lt;h1&gt;Hello, world!&lt;/h1&gt;</a:t>
            </a:r>
          </a:p>
          <a:p>
            <a:pPr>
              <a:lnSpc>
                <a:spcPct val="115000"/>
              </a:lnSpc>
              <a:spcAft>
                <a:spcPts val="800"/>
              </a:spcAft>
            </a:pPr>
            <a:r>
              <a:rPr lang="en-US" kern="100" dirty="0">
                <a:latin typeface="Times New Roman" panose="02020603050405020304" pitchFamily="18" charset="0"/>
                <a:ea typeface="Aptos" panose="020B0004020202020204" pitchFamily="34" charset="0"/>
                <a:cs typeface="Times New Roman" panose="02020603050405020304" pitchFamily="18" charset="0"/>
              </a:rPr>
              <a:t>  &lt;/body&gt;</a:t>
            </a:r>
          </a:p>
          <a:p>
            <a:pPr>
              <a:lnSpc>
                <a:spcPct val="115000"/>
              </a:lnSpc>
              <a:spcAft>
                <a:spcPts val="800"/>
              </a:spcAft>
            </a:pPr>
            <a:r>
              <a:rPr lang="en-US" kern="100" dirty="0">
                <a:latin typeface="Times New Roman" panose="02020603050405020304" pitchFamily="18" charset="0"/>
                <a:ea typeface="Aptos" panose="020B0004020202020204" pitchFamily="34" charset="0"/>
                <a:cs typeface="Times New Roman" panose="02020603050405020304" pitchFamily="18" charset="0"/>
              </a:rPr>
              <a:t>&lt;/html&gt;</a:t>
            </a:r>
          </a:p>
          <a:p>
            <a:pPr>
              <a:lnSpc>
                <a:spcPct val="115000"/>
              </a:lnSpc>
              <a:spcAft>
                <a:spcPts val="800"/>
              </a:spcAft>
            </a:pPr>
            <a:endParaRPr lang="en-US" kern="100" dirty="0">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339122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35209" y="1542272"/>
            <a:ext cx="8229600" cy="4857403"/>
          </a:xfrm>
        </p:spPr>
        <p:txBody>
          <a:bodyPr>
            <a:noAutofit/>
          </a:bodyPr>
          <a:lstStyle/>
          <a:p>
            <a:pPr marL="0" indent="0">
              <a:buNone/>
            </a:pPr>
            <a:r>
              <a:rPr lang="en-IN" sz="1800" dirty="0">
                <a:latin typeface="Times New Roman" pitchFamily="18" charset="0"/>
                <a:cs typeface="Times New Roman" pitchFamily="18" charset="0"/>
              </a:rPr>
              <a:t>                </a:t>
            </a:r>
          </a:p>
        </p:txBody>
      </p:sp>
      <p:sp>
        <p:nvSpPr>
          <p:cNvPr id="7" name="Content Placeholder 2"/>
          <p:cNvSpPr txBox="1">
            <a:spLocks/>
          </p:cNvSpPr>
          <p:nvPr/>
        </p:nvSpPr>
        <p:spPr>
          <a:xfrm>
            <a:off x="2279577" y="1542271"/>
            <a:ext cx="7485233" cy="4950092"/>
          </a:xfrm>
          <a:prstGeom prst="rect">
            <a:avLst/>
          </a:prstGeom>
          <a:ln w="15875">
            <a:solidFill>
              <a:schemeClr val="tx2">
                <a:lumMod val="75000"/>
                <a:alpha val="98000"/>
              </a:schemeClr>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500"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F6D223CF-3C0D-30FD-BD68-F1EAB4A39BA1}"/>
              </a:ext>
            </a:extLst>
          </p:cNvPr>
          <p:cNvPicPr>
            <a:picLocks noChangeAspect="1"/>
          </p:cNvPicPr>
          <p:nvPr/>
        </p:nvPicPr>
        <p:blipFill>
          <a:blip r:embed="rId2"/>
          <a:stretch>
            <a:fillRect/>
          </a:stretch>
        </p:blipFill>
        <p:spPr>
          <a:xfrm>
            <a:off x="4871867" y="273820"/>
            <a:ext cx="2448267" cy="926758"/>
          </a:xfrm>
          <a:prstGeom prst="rect">
            <a:avLst/>
          </a:prstGeom>
        </p:spPr>
      </p:pic>
      <p:sp>
        <p:nvSpPr>
          <p:cNvPr id="6" name="Rectangle 5">
            <a:extLst>
              <a:ext uri="{FF2B5EF4-FFF2-40B4-BE49-F238E27FC236}">
                <a16:creationId xmlns:a16="http://schemas.microsoft.com/office/drawing/2014/main" id="{27D17E8F-831D-1232-2932-4B46CE61AA2B}"/>
              </a:ext>
            </a:extLst>
          </p:cNvPr>
          <p:cNvSpPr/>
          <p:nvPr/>
        </p:nvSpPr>
        <p:spPr>
          <a:xfrm>
            <a:off x="1631504" y="116632"/>
            <a:ext cx="8928992" cy="6624736"/>
          </a:xfrm>
          <a:prstGeom prst="rect">
            <a:avLst/>
          </a:prstGeom>
          <a:noFill/>
          <a:ln w="38100" cmpd="dbl">
            <a:solidFill>
              <a:srgbClr val="002060">
                <a:alpha val="99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1686D1A0-58D0-5E5F-47D9-5360DA91201F}"/>
              </a:ext>
            </a:extLst>
          </p:cNvPr>
          <p:cNvSpPr txBox="1"/>
          <p:nvPr/>
        </p:nvSpPr>
        <p:spPr>
          <a:xfrm>
            <a:off x="2495600" y="1772816"/>
            <a:ext cx="5886400" cy="2922018"/>
          </a:xfrm>
          <a:prstGeom prst="rect">
            <a:avLst/>
          </a:prstGeom>
          <a:noFill/>
        </p:spPr>
        <p:txBody>
          <a:bodyPr wrap="square">
            <a:spAutoFit/>
          </a:bodyPr>
          <a:lstStyle/>
          <a:p>
            <a:pPr>
              <a:lnSpc>
                <a:spcPct val="115000"/>
              </a:lnSpc>
              <a:spcAft>
                <a:spcPts val="800"/>
              </a:spcAft>
            </a:pPr>
            <a:r>
              <a:rPr lang="en-US" b="1" u="sng" kern="100" dirty="0">
                <a:latin typeface="Times New Roman" panose="02020603050405020304" pitchFamily="18" charset="0"/>
                <a:ea typeface="Aptos" panose="020B0004020202020204" pitchFamily="34" charset="0"/>
                <a:cs typeface="Times New Roman" panose="02020603050405020304" pitchFamily="18" charset="0"/>
              </a:rPr>
              <a:t>Error.html</a:t>
            </a:r>
            <a:endParaRPr lang="en-US" u="sng" kern="100" dirty="0">
              <a:latin typeface="Times New Roman" panose="02020603050405020304" pitchFamily="18" charset="0"/>
              <a:ea typeface="Aptos" panose="020B0004020202020204" pitchFamily="34" charset="0"/>
              <a:cs typeface="Times New Roman" panose="02020603050405020304" pitchFamily="18" charset="0"/>
            </a:endParaRPr>
          </a:p>
          <a:p>
            <a:pPr>
              <a:lnSpc>
                <a:spcPct val="115000"/>
              </a:lnSpc>
              <a:spcAft>
                <a:spcPts val="800"/>
              </a:spcAft>
            </a:pPr>
            <a:r>
              <a:rPr lang="en-US" kern="100" dirty="0">
                <a:latin typeface="Times New Roman" panose="02020603050405020304" pitchFamily="18" charset="0"/>
                <a:ea typeface="Aptos" panose="020B0004020202020204" pitchFamily="34" charset="0"/>
                <a:cs typeface="Times New Roman" panose="02020603050405020304" pitchFamily="18" charset="0"/>
              </a:rPr>
              <a:t>&lt;html&gt;</a:t>
            </a:r>
          </a:p>
          <a:p>
            <a:pPr>
              <a:lnSpc>
                <a:spcPct val="115000"/>
              </a:lnSpc>
              <a:spcAft>
                <a:spcPts val="800"/>
              </a:spcAft>
            </a:pPr>
            <a:r>
              <a:rPr lang="en-US" kern="100" dirty="0">
                <a:latin typeface="Times New Roman" panose="02020603050405020304" pitchFamily="18" charset="0"/>
                <a:ea typeface="Aptos" panose="020B0004020202020204" pitchFamily="34" charset="0"/>
                <a:cs typeface="Times New Roman" panose="02020603050405020304" pitchFamily="18" charset="0"/>
              </a:rPr>
              <a:t>  &lt;head&gt;&lt;title&gt;Page Not Found&lt;/title&gt;&lt;/head&gt;</a:t>
            </a:r>
          </a:p>
          <a:p>
            <a:pPr>
              <a:lnSpc>
                <a:spcPct val="115000"/>
              </a:lnSpc>
              <a:spcAft>
                <a:spcPts val="800"/>
              </a:spcAft>
            </a:pPr>
            <a:r>
              <a:rPr lang="en-US" kern="100" dirty="0">
                <a:latin typeface="Times New Roman" panose="02020603050405020304" pitchFamily="18" charset="0"/>
                <a:ea typeface="Aptos" panose="020B0004020202020204" pitchFamily="34" charset="0"/>
                <a:cs typeface="Times New Roman" panose="02020603050405020304" pitchFamily="18" charset="0"/>
              </a:rPr>
              <a:t>  &lt;body&gt;</a:t>
            </a:r>
          </a:p>
          <a:p>
            <a:pPr>
              <a:lnSpc>
                <a:spcPct val="115000"/>
              </a:lnSpc>
              <a:spcAft>
                <a:spcPts val="800"/>
              </a:spcAft>
            </a:pPr>
            <a:r>
              <a:rPr lang="en-US" kern="100" dirty="0">
                <a:latin typeface="Times New Roman" panose="02020603050405020304" pitchFamily="18" charset="0"/>
                <a:ea typeface="Aptos" panose="020B0004020202020204" pitchFamily="34" charset="0"/>
                <a:cs typeface="Times New Roman" panose="02020603050405020304" pitchFamily="18" charset="0"/>
              </a:rPr>
              <a:t>    &lt;h1&gt;Oops! Page not found.&lt;/h1&gt;</a:t>
            </a:r>
          </a:p>
          <a:p>
            <a:pPr>
              <a:lnSpc>
                <a:spcPct val="115000"/>
              </a:lnSpc>
              <a:spcAft>
                <a:spcPts val="800"/>
              </a:spcAft>
            </a:pPr>
            <a:r>
              <a:rPr lang="en-US" kern="100" dirty="0">
                <a:latin typeface="Times New Roman" panose="02020603050405020304" pitchFamily="18" charset="0"/>
                <a:ea typeface="Aptos" panose="020B0004020202020204" pitchFamily="34" charset="0"/>
                <a:cs typeface="Times New Roman" panose="02020603050405020304" pitchFamily="18" charset="0"/>
              </a:rPr>
              <a:t>  &lt;/body&gt;</a:t>
            </a:r>
          </a:p>
          <a:p>
            <a:pPr>
              <a:lnSpc>
                <a:spcPct val="115000"/>
              </a:lnSpc>
              <a:spcAft>
                <a:spcPts val="800"/>
              </a:spcAft>
            </a:pPr>
            <a:r>
              <a:rPr lang="en-US" kern="100" dirty="0">
                <a:latin typeface="Times New Roman" panose="02020603050405020304" pitchFamily="18" charset="0"/>
                <a:ea typeface="Aptos" panose="020B0004020202020204" pitchFamily="34" charset="0"/>
                <a:cs typeface="Times New Roman" panose="02020603050405020304" pitchFamily="18" charset="0"/>
              </a:rPr>
              <a:t>&lt;/html&gt;</a:t>
            </a:r>
          </a:p>
        </p:txBody>
      </p:sp>
    </p:spTree>
    <p:extLst>
      <p:ext uri="{BB962C8B-B14F-4D97-AF65-F5344CB8AC3E}">
        <p14:creationId xmlns:p14="http://schemas.microsoft.com/office/powerpoint/2010/main" val="10241367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35209" y="1542272"/>
            <a:ext cx="8229600" cy="4857403"/>
          </a:xfrm>
        </p:spPr>
        <p:txBody>
          <a:bodyPr>
            <a:noAutofit/>
          </a:bodyPr>
          <a:lstStyle/>
          <a:p>
            <a:pPr marL="0" indent="0">
              <a:buNone/>
            </a:pPr>
            <a:r>
              <a:rPr lang="en-IN" sz="1800" dirty="0">
                <a:latin typeface="Times New Roman" pitchFamily="18" charset="0"/>
                <a:cs typeface="Times New Roman" pitchFamily="18" charset="0"/>
              </a:rPr>
              <a:t>                </a:t>
            </a:r>
          </a:p>
        </p:txBody>
      </p:sp>
      <p:sp>
        <p:nvSpPr>
          <p:cNvPr id="7" name="Content Placeholder 2"/>
          <p:cNvSpPr txBox="1">
            <a:spLocks/>
          </p:cNvSpPr>
          <p:nvPr/>
        </p:nvSpPr>
        <p:spPr>
          <a:xfrm>
            <a:off x="2279576" y="1542272"/>
            <a:ext cx="7920880" cy="4911065"/>
          </a:xfrm>
          <a:prstGeom prst="rect">
            <a:avLst/>
          </a:prstGeom>
          <a:ln w="15875">
            <a:solidFill>
              <a:schemeClr val="tx2">
                <a:lumMod val="75000"/>
                <a:alpha val="98000"/>
              </a:schemeClr>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500"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F6D223CF-3C0D-30FD-BD68-F1EAB4A39BA1}"/>
              </a:ext>
            </a:extLst>
          </p:cNvPr>
          <p:cNvPicPr>
            <a:picLocks noChangeAspect="1"/>
          </p:cNvPicPr>
          <p:nvPr/>
        </p:nvPicPr>
        <p:blipFill>
          <a:blip r:embed="rId2"/>
          <a:stretch>
            <a:fillRect/>
          </a:stretch>
        </p:blipFill>
        <p:spPr>
          <a:xfrm>
            <a:off x="4871867" y="273820"/>
            <a:ext cx="2448267" cy="926758"/>
          </a:xfrm>
          <a:prstGeom prst="rect">
            <a:avLst/>
          </a:prstGeom>
        </p:spPr>
      </p:pic>
      <p:sp>
        <p:nvSpPr>
          <p:cNvPr id="6" name="Rectangle 5">
            <a:extLst>
              <a:ext uri="{FF2B5EF4-FFF2-40B4-BE49-F238E27FC236}">
                <a16:creationId xmlns:a16="http://schemas.microsoft.com/office/drawing/2014/main" id="{27D17E8F-831D-1232-2932-4B46CE61AA2B}"/>
              </a:ext>
            </a:extLst>
          </p:cNvPr>
          <p:cNvSpPr/>
          <p:nvPr/>
        </p:nvSpPr>
        <p:spPr>
          <a:xfrm>
            <a:off x="1631504" y="116632"/>
            <a:ext cx="8928992" cy="6624736"/>
          </a:xfrm>
          <a:prstGeom prst="rect">
            <a:avLst/>
          </a:prstGeom>
          <a:noFill/>
          <a:ln w="38100" cmpd="dbl">
            <a:solidFill>
              <a:srgbClr val="002060">
                <a:alpha val="99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CE229663-A241-6FCB-5986-89E91C54D9B0}"/>
              </a:ext>
            </a:extLst>
          </p:cNvPr>
          <p:cNvSpPr txBox="1"/>
          <p:nvPr/>
        </p:nvSpPr>
        <p:spPr>
          <a:xfrm>
            <a:off x="2567608" y="2060848"/>
            <a:ext cx="7197201" cy="4175630"/>
          </a:xfrm>
          <a:prstGeom prst="rect">
            <a:avLst/>
          </a:prstGeom>
          <a:noFill/>
        </p:spPr>
        <p:txBody>
          <a:bodyPr wrap="square">
            <a:spAutoFit/>
          </a:bodyPr>
          <a:lstStyle/>
          <a:p>
            <a:pPr>
              <a:lnSpc>
                <a:spcPct val="115000"/>
              </a:lnSpc>
              <a:spcAft>
                <a:spcPts val="800"/>
              </a:spcAft>
            </a:pPr>
            <a:r>
              <a:rPr lang="en-US" b="1" kern="100" dirty="0">
                <a:latin typeface="Times New Roman" panose="02020603050405020304" pitchFamily="18" charset="0"/>
                <a:ea typeface="Aptos" panose="020B0004020202020204" pitchFamily="34" charset="0"/>
                <a:cs typeface="Times New Roman" panose="02020603050405020304" pitchFamily="18" charset="0"/>
              </a:rPr>
              <a:t>Step 4: Initialize Terraform</a:t>
            </a:r>
            <a:endParaRPr lang="en-US" kern="100" dirty="0">
              <a:latin typeface="Times New Roman" panose="02020603050405020304" pitchFamily="18" charset="0"/>
              <a:ea typeface="Aptos" panose="020B0004020202020204" pitchFamily="34" charset="0"/>
              <a:cs typeface="Times New Roman" panose="02020603050405020304" pitchFamily="18" charset="0"/>
            </a:endParaRPr>
          </a:p>
          <a:p>
            <a:pPr marL="342900" indent="-342900">
              <a:lnSpc>
                <a:spcPct val="115000"/>
              </a:lnSpc>
              <a:spcAft>
                <a:spcPts val="800"/>
              </a:spcAft>
              <a:buFont typeface="+mj-lt"/>
              <a:buAutoNum type="arabicPeriod"/>
              <a:tabLst>
                <a:tab pos="457200" algn="l"/>
              </a:tabLst>
            </a:pPr>
            <a:r>
              <a:rPr lang="en-US" b="1" kern="100" dirty="0">
                <a:latin typeface="Times New Roman" panose="02020603050405020304" pitchFamily="18" charset="0"/>
                <a:ea typeface="Aptos" panose="020B0004020202020204" pitchFamily="34" charset="0"/>
                <a:cs typeface="Times New Roman" panose="02020603050405020304" pitchFamily="18" charset="0"/>
              </a:rPr>
              <a:t>Run Terraform Initialization</a:t>
            </a:r>
            <a:endParaRPr lang="en-US" kern="100" dirty="0">
              <a:latin typeface="Times New Roman" panose="02020603050405020304" pitchFamily="18" charset="0"/>
              <a:ea typeface="Aptos" panose="020B0004020202020204" pitchFamily="34" charset="0"/>
              <a:cs typeface="Times New Roman" panose="02020603050405020304" pitchFamily="18" charset="0"/>
            </a:endParaRPr>
          </a:p>
          <a:p>
            <a:pPr>
              <a:lnSpc>
                <a:spcPct val="115000"/>
              </a:lnSpc>
              <a:spcAft>
                <a:spcPts val="800"/>
              </a:spcAft>
            </a:pPr>
            <a:r>
              <a:rPr lang="en-US" kern="100" dirty="0">
                <a:latin typeface="Times New Roman" panose="02020603050405020304" pitchFamily="18" charset="0"/>
                <a:ea typeface="Aptos" panose="020B0004020202020204" pitchFamily="34" charset="0"/>
                <a:cs typeface="Times New Roman" panose="02020603050405020304" pitchFamily="18" charset="0"/>
              </a:rPr>
              <a:t>terraform </a:t>
            </a:r>
            <a:r>
              <a:rPr lang="en-US" kern="100" dirty="0" err="1">
                <a:latin typeface="Times New Roman" panose="02020603050405020304" pitchFamily="18" charset="0"/>
                <a:ea typeface="Aptos" panose="020B0004020202020204" pitchFamily="34" charset="0"/>
                <a:cs typeface="Times New Roman" panose="02020603050405020304" pitchFamily="18" charset="0"/>
              </a:rPr>
              <a:t>init</a:t>
            </a:r>
            <a:endParaRPr lang="en-US" kern="100" dirty="0">
              <a:latin typeface="Times New Roman" panose="02020603050405020304" pitchFamily="18" charset="0"/>
              <a:ea typeface="Aptos" panose="020B0004020202020204" pitchFamily="34" charset="0"/>
              <a:cs typeface="Times New Roman" panose="02020603050405020304" pitchFamily="18" charset="0"/>
            </a:endParaRPr>
          </a:p>
          <a:p>
            <a:pPr>
              <a:lnSpc>
                <a:spcPct val="115000"/>
              </a:lnSpc>
              <a:spcAft>
                <a:spcPts val="800"/>
              </a:spcAft>
            </a:pPr>
            <a:r>
              <a:rPr lang="en-US" b="1" kern="100" dirty="0">
                <a:latin typeface="Times New Roman" panose="02020603050405020304" pitchFamily="18" charset="0"/>
                <a:ea typeface="Aptos" panose="020B0004020202020204" pitchFamily="34" charset="0"/>
                <a:cs typeface="Times New Roman" panose="02020603050405020304" pitchFamily="18" charset="0"/>
              </a:rPr>
              <a:t>Step 5: Apply the Terraform Configuration</a:t>
            </a:r>
            <a:endParaRPr lang="en-US" kern="100" dirty="0">
              <a:latin typeface="Times New Roman" panose="02020603050405020304" pitchFamily="18" charset="0"/>
              <a:ea typeface="Aptos" panose="020B0004020202020204" pitchFamily="34" charset="0"/>
              <a:cs typeface="Times New Roman" panose="02020603050405020304" pitchFamily="18" charset="0"/>
            </a:endParaRPr>
          </a:p>
          <a:p>
            <a:pPr marL="342900" indent="-342900">
              <a:lnSpc>
                <a:spcPct val="115000"/>
              </a:lnSpc>
              <a:spcAft>
                <a:spcPts val="800"/>
              </a:spcAft>
              <a:buFont typeface="+mj-lt"/>
              <a:buAutoNum type="arabicPeriod"/>
              <a:tabLst>
                <a:tab pos="457200" algn="l"/>
              </a:tabLst>
            </a:pPr>
            <a:r>
              <a:rPr lang="en-US" b="1" kern="100" dirty="0">
                <a:latin typeface="Times New Roman" panose="02020603050405020304" pitchFamily="18" charset="0"/>
                <a:ea typeface="Aptos" panose="020B0004020202020204" pitchFamily="34" charset="0"/>
                <a:cs typeface="Times New Roman" panose="02020603050405020304" pitchFamily="18" charset="0"/>
              </a:rPr>
              <a:t>Run Terraform Plan (optional, but recommended):</a:t>
            </a:r>
            <a:endParaRPr lang="en-US" kern="100" dirty="0">
              <a:latin typeface="Times New Roman" panose="02020603050405020304" pitchFamily="18" charset="0"/>
              <a:ea typeface="Aptos" panose="020B0004020202020204" pitchFamily="34" charset="0"/>
              <a:cs typeface="Times New Roman" panose="02020603050405020304" pitchFamily="18" charset="0"/>
            </a:endParaRPr>
          </a:p>
          <a:p>
            <a:pPr>
              <a:lnSpc>
                <a:spcPct val="115000"/>
              </a:lnSpc>
              <a:spcAft>
                <a:spcPts val="800"/>
              </a:spcAft>
            </a:pPr>
            <a:r>
              <a:rPr lang="en-US" kern="100" dirty="0">
                <a:latin typeface="Times New Roman" panose="02020603050405020304" pitchFamily="18" charset="0"/>
                <a:ea typeface="Aptos" panose="020B0004020202020204" pitchFamily="34" charset="0"/>
                <a:cs typeface="Times New Roman" panose="02020603050405020304" pitchFamily="18" charset="0"/>
              </a:rPr>
              <a:t>terraform plan</a:t>
            </a:r>
          </a:p>
          <a:p>
            <a:pPr marL="342900" indent="-342900">
              <a:lnSpc>
                <a:spcPct val="115000"/>
              </a:lnSpc>
              <a:spcAft>
                <a:spcPts val="800"/>
              </a:spcAft>
              <a:buSzPts val="1000"/>
              <a:buFont typeface="Symbol" panose="05050102010706020507" pitchFamily="18" charset="2"/>
              <a:buChar char=""/>
              <a:tabLst>
                <a:tab pos="457200" algn="l"/>
              </a:tabLst>
            </a:pPr>
            <a:r>
              <a:rPr lang="en-US" kern="100" dirty="0">
                <a:latin typeface="Times New Roman" panose="02020603050405020304" pitchFamily="18" charset="0"/>
                <a:ea typeface="Aptos" panose="020B0004020202020204" pitchFamily="34" charset="0"/>
                <a:cs typeface="Times New Roman" panose="02020603050405020304" pitchFamily="18" charset="0"/>
              </a:rPr>
              <a:t>  This will show you what resources will be created.</a:t>
            </a:r>
          </a:p>
          <a:p>
            <a:pPr>
              <a:lnSpc>
                <a:spcPct val="115000"/>
              </a:lnSpc>
              <a:spcAft>
                <a:spcPts val="800"/>
              </a:spcAft>
            </a:pPr>
            <a:r>
              <a:rPr lang="en-US" kern="100" dirty="0">
                <a:latin typeface="Times New Roman" panose="02020603050405020304" pitchFamily="18" charset="0"/>
                <a:ea typeface="Aptos" panose="020B0004020202020204" pitchFamily="34" charset="0"/>
                <a:cs typeface="Times New Roman" panose="02020603050405020304" pitchFamily="18" charset="0"/>
              </a:rPr>
              <a:t>2: Apply the Configuration:</a:t>
            </a:r>
          </a:p>
          <a:p>
            <a:pPr>
              <a:lnSpc>
                <a:spcPct val="115000"/>
              </a:lnSpc>
              <a:spcAft>
                <a:spcPts val="800"/>
              </a:spcAft>
            </a:pPr>
            <a:r>
              <a:rPr lang="en-US" kern="100" dirty="0">
                <a:latin typeface="Times New Roman" panose="02020603050405020304" pitchFamily="18" charset="0"/>
                <a:ea typeface="Aptos" panose="020B0004020202020204" pitchFamily="34" charset="0"/>
                <a:cs typeface="Times New Roman" panose="02020603050405020304" pitchFamily="18" charset="0"/>
              </a:rPr>
              <a:t>terraform apply</a:t>
            </a:r>
          </a:p>
          <a:p>
            <a:pPr marL="742950" lvl="1" indent="-285750">
              <a:lnSpc>
                <a:spcPct val="115000"/>
              </a:lnSpc>
              <a:spcAft>
                <a:spcPts val="800"/>
              </a:spcAft>
              <a:buSzPts val="1000"/>
              <a:buFont typeface="Courier New" panose="02070309020205020404" pitchFamily="49" charset="0"/>
              <a:buChar char="o"/>
              <a:tabLst>
                <a:tab pos="914400" algn="l"/>
              </a:tabLst>
            </a:pPr>
            <a:r>
              <a:rPr lang="en-US" kern="100" dirty="0">
                <a:latin typeface="Times New Roman" panose="02020603050405020304" pitchFamily="18" charset="0"/>
                <a:ea typeface="Aptos" panose="020B0004020202020204" pitchFamily="34" charset="0"/>
                <a:cs typeface="Times New Roman" panose="02020603050405020304" pitchFamily="18" charset="0"/>
              </a:rPr>
              <a:t>Confirm by typing yes when prompted.</a:t>
            </a:r>
          </a:p>
        </p:txBody>
      </p:sp>
    </p:spTree>
    <p:extLst>
      <p:ext uri="{BB962C8B-B14F-4D97-AF65-F5344CB8AC3E}">
        <p14:creationId xmlns:p14="http://schemas.microsoft.com/office/powerpoint/2010/main" val="698939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35209" y="1542272"/>
            <a:ext cx="8229600" cy="4857403"/>
          </a:xfrm>
        </p:spPr>
        <p:txBody>
          <a:bodyPr>
            <a:noAutofit/>
          </a:bodyPr>
          <a:lstStyle/>
          <a:p>
            <a:pPr marL="0" indent="0">
              <a:buNone/>
            </a:pPr>
            <a:r>
              <a:rPr lang="en-IN" sz="1800" dirty="0">
                <a:latin typeface="Times New Roman" pitchFamily="18" charset="0"/>
                <a:cs typeface="Times New Roman" pitchFamily="18" charset="0"/>
              </a:rPr>
              <a:t>                </a:t>
            </a:r>
          </a:p>
        </p:txBody>
      </p:sp>
      <p:sp>
        <p:nvSpPr>
          <p:cNvPr id="7" name="Content Placeholder 2"/>
          <p:cNvSpPr txBox="1">
            <a:spLocks/>
          </p:cNvSpPr>
          <p:nvPr/>
        </p:nvSpPr>
        <p:spPr>
          <a:xfrm>
            <a:off x="2207568" y="1357767"/>
            <a:ext cx="7992888" cy="5095570"/>
          </a:xfrm>
          <a:prstGeom prst="rect">
            <a:avLst/>
          </a:prstGeom>
          <a:ln w="15875">
            <a:solidFill>
              <a:schemeClr val="tx2">
                <a:lumMod val="75000"/>
                <a:alpha val="98000"/>
              </a:schemeClr>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500"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F6D223CF-3C0D-30FD-BD68-F1EAB4A39BA1}"/>
              </a:ext>
            </a:extLst>
          </p:cNvPr>
          <p:cNvPicPr>
            <a:picLocks noChangeAspect="1"/>
          </p:cNvPicPr>
          <p:nvPr/>
        </p:nvPicPr>
        <p:blipFill>
          <a:blip r:embed="rId2"/>
          <a:stretch>
            <a:fillRect/>
          </a:stretch>
        </p:blipFill>
        <p:spPr>
          <a:xfrm>
            <a:off x="4871867" y="273820"/>
            <a:ext cx="2448267" cy="926758"/>
          </a:xfrm>
          <a:prstGeom prst="rect">
            <a:avLst/>
          </a:prstGeom>
        </p:spPr>
      </p:pic>
      <p:sp>
        <p:nvSpPr>
          <p:cNvPr id="6" name="Rectangle 5">
            <a:extLst>
              <a:ext uri="{FF2B5EF4-FFF2-40B4-BE49-F238E27FC236}">
                <a16:creationId xmlns:a16="http://schemas.microsoft.com/office/drawing/2014/main" id="{27D17E8F-831D-1232-2932-4B46CE61AA2B}"/>
              </a:ext>
            </a:extLst>
          </p:cNvPr>
          <p:cNvSpPr/>
          <p:nvPr/>
        </p:nvSpPr>
        <p:spPr>
          <a:xfrm>
            <a:off x="1631504" y="116632"/>
            <a:ext cx="8928992" cy="6624736"/>
          </a:xfrm>
          <a:prstGeom prst="rect">
            <a:avLst/>
          </a:prstGeom>
          <a:noFill/>
          <a:ln w="38100" cmpd="dbl">
            <a:solidFill>
              <a:srgbClr val="002060">
                <a:alpha val="99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4D65E708-DB32-57C5-62E4-78BBBF90F9EE}"/>
              </a:ext>
            </a:extLst>
          </p:cNvPr>
          <p:cNvSpPr txBox="1"/>
          <p:nvPr/>
        </p:nvSpPr>
        <p:spPr>
          <a:xfrm>
            <a:off x="2427192" y="1659393"/>
            <a:ext cx="7053185" cy="5068503"/>
          </a:xfrm>
          <a:prstGeom prst="rect">
            <a:avLst/>
          </a:prstGeom>
          <a:noFill/>
        </p:spPr>
        <p:txBody>
          <a:bodyPr wrap="square">
            <a:spAutoFit/>
          </a:bodyPr>
          <a:lstStyle/>
          <a:p>
            <a:pPr>
              <a:lnSpc>
                <a:spcPct val="115000"/>
              </a:lnSpc>
              <a:spcAft>
                <a:spcPts val="800"/>
              </a:spcAft>
            </a:pPr>
            <a:r>
              <a:rPr lang="en-US" sz="1600" b="1" kern="100" dirty="0">
                <a:latin typeface="Times New Roman" panose="02020603050405020304" pitchFamily="18" charset="0"/>
                <a:ea typeface="Aptos" panose="020B0004020202020204" pitchFamily="34" charset="0"/>
                <a:cs typeface="Times New Roman" panose="02020603050405020304" pitchFamily="18" charset="0"/>
              </a:rPr>
              <a:t>Step 6: Access Your Static Website</a:t>
            </a:r>
            <a:endParaRPr lang="en-US" sz="1600" kern="100" dirty="0">
              <a:latin typeface="Times New Roman" panose="02020603050405020304" pitchFamily="18" charset="0"/>
              <a:ea typeface="Aptos" panose="020B0004020202020204" pitchFamily="34" charset="0"/>
              <a:cs typeface="Times New Roman" panose="02020603050405020304" pitchFamily="18" charset="0"/>
            </a:endParaRPr>
          </a:p>
          <a:p>
            <a:pPr marL="342900" indent="-342900">
              <a:lnSpc>
                <a:spcPct val="115000"/>
              </a:lnSpc>
              <a:spcAft>
                <a:spcPts val="800"/>
              </a:spcAft>
              <a:buFont typeface="+mj-lt"/>
              <a:buAutoNum type="arabicPeriod"/>
              <a:tabLst>
                <a:tab pos="457200" algn="l"/>
              </a:tabLst>
            </a:pPr>
            <a:r>
              <a:rPr lang="en-US" sz="1600" b="1" kern="100" dirty="0">
                <a:latin typeface="Times New Roman" panose="02020603050405020304" pitchFamily="18" charset="0"/>
                <a:ea typeface="Aptos" panose="020B0004020202020204" pitchFamily="34" charset="0"/>
                <a:cs typeface="Times New Roman" panose="02020603050405020304" pitchFamily="18" charset="0"/>
              </a:rPr>
              <a:t>Retrieve the Website Endpoint:</a:t>
            </a:r>
            <a:endParaRPr lang="en-US" sz="1600" kern="100" dirty="0">
              <a:latin typeface="Times New Roman" panose="02020603050405020304" pitchFamily="18" charset="0"/>
              <a:ea typeface="Aptos" panose="020B000402020202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US" sz="1600" kern="100" dirty="0">
                <a:latin typeface="Times New Roman" panose="02020603050405020304" pitchFamily="18" charset="0"/>
                <a:ea typeface="Aptos" panose="020B0004020202020204" pitchFamily="34" charset="0"/>
                <a:cs typeface="Times New Roman" panose="02020603050405020304" pitchFamily="18" charset="0"/>
              </a:rPr>
              <a:t>After applying the configuration, Terraform will output the S3 bucket website endpoint.</a:t>
            </a:r>
          </a:p>
          <a:p>
            <a:pPr marL="342900" indent="-342900">
              <a:lnSpc>
                <a:spcPct val="115000"/>
              </a:lnSpc>
              <a:spcAft>
                <a:spcPts val="800"/>
              </a:spcAft>
              <a:buFont typeface="+mj-lt"/>
              <a:buAutoNum type="arabicPeriod"/>
              <a:tabLst>
                <a:tab pos="457200" algn="l"/>
              </a:tabLst>
            </a:pPr>
            <a:r>
              <a:rPr lang="en-US" sz="1600" b="1" kern="100" dirty="0">
                <a:latin typeface="Times New Roman" panose="02020603050405020304" pitchFamily="18" charset="0"/>
                <a:ea typeface="Aptos" panose="020B0004020202020204" pitchFamily="34" charset="0"/>
                <a:cs typeface="Times New Roman" panose="02020603050405020304" pitchFamily="18" charset="0"/>
              </a:rPr>
              <a:t>Open Your Web Browser:</a:t>
            </a:r>
            <a:endParaRPr lang="en-US" sz="1600" kern="100" dirty="0">
              <a:latin typeface="Times New Roman" panose="02020603050405020304" pitchFamily="18" charset="0"/>
              <a:ea typeface="Aptos" panose="020B000402020202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US" sz="1600" kern="100" dirty="0">
                <a:latin typeface="Times New Roman" panose="02020603050405020304" pitchFamily="18" charset="0"/>
                <a:ea typeface="Aptos" panose="020B0004020202020204" pitchFamily="34" charset="0"/>
                <a:cs typeface="Times New Roman" panose="02020603050405020304" pitchFamily="18" charset="0"/>
              </a:rPr>
              <a:t>Enter the website endpoint URL to view your static website.</a:t>
            </a:r>
          </a:p>
          <a:p>
            <a:pPr>
              <a:lnSpc>
                <a:spcPct val="115000"/>
              </a:lnSpc>
              <a:spcAft>
                <a:spcPts val="800"/>
              </a:spcAft>
            </a:pPr>
            <a:r>
              <a:rPr lang="en-US" sz="1600" b="1" kern="100" dirty="0">
                <a:latin typeface="Times New Roman" panose="02020603050405020304" pitchFamily="18" charset="0"/>
                <a:ea typeface="Aptos" panose="020B0004020202020204" pitchFamily="34" charset="0"/>
                <a:cs typeface="Times New Roman" panose="02020603050405020304" pitchFamily="18" charset="0"/>
              </a:rPr>
              <a:t>Optional: Configure a Custom Domain</a:t>
            </a:r>
            <a:endParaRPr lang="en-US" sz="1600" kern="100" dirty="0">
              <a:latin typeface="Times New Roman" panose="02020603050405020304" pitchFamily="18" charset="0"/>
              <a:ea typeface="Aptos" panose="020B0004020202020204" pitchFamily="34" charset="0"/>
              <a:cs typeface="Times New Roman" panose="02020603050405020304" pitchFamily="18" charset="0"/>
            </a:endParaRPr>
          </a:p>
          <a:p>
            <a:pPr marL="342900" indent="-342900">
              <a:lnSpc>
                <a:spcPct val="115000"/>
              </a:lnSpc>
              <a:spcAft>
                <a:spcPts val="800"/>
              </a:spcAft>
              <a:buFont typeface="+mj-lt"/>
              <a:buAutoNum type="arabicPeriod"/>
              <a:tabLst>
                <a:tab pos="457200" algn="l"/>
              </a:tabLst>
            </a:pPr>
            <a:r>
              <a:rPr lang="en-US" sz="1600" b="1" kern="100" dirty="0">
                <a:latin typeface="Times New Roman" panose="02020603050405020304" pitchFamily="18" charset="0"/>
                <a:ea typeface="Aptos" panose="020B0004020202020204" pitchFamily="34" charset="0"/>
                <a:cs typeface="Times New Roman" panose="02020603050405020304" pitchFamily="18" charset="0"/>
              </a:rPr>
              <a:t>Set Up a Route 53 Hosted Zone:</a:t>
            </a:r>
            <a:endParaRPr lang="en-US" sz="1600" kern="100" dirty="0">
              <a:latin typeface="Times New Roman" panose="02020603050405020304" pitchFamily="18" charset="0"/>
              <a:ea typeface="Aptos" panose="020B000402020202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US" sz="1600" kern="100" dirty="0">
                <a:latin typeface="Times New Roman" panose="02020603050405020304" pitchFamily="18" charset="0"/>
                <a:ea typeface="Aptos" panose="020B0004020202020204" pitchFamily="34" charset="0"/>
                <a:cs typeface="Times New Roman" panose="02020603050405020304" pitchFamily="18" charset="0"/>
              </a:rPr>
              <a:t>You can create a hosted zone in AWS Route 53 and set up DNS records to point your custom domain to your S3 bucket.</a:t>
            </a:r>
          </a:p>
          <a:p>
            <a:pPr marL="342900" indent="-342900">
              <a:lnSpc>
                <a:spcPct val="115000"/>
              </a:lnSpc>
              <a:spcAft>
                <a:spcPts val="800"/>
              </a:spcAft>
              <a:buFont typeface="+mj-lt"/>
              <a:buAutoNum type="arabicPeriod"/>
              <a:tabLst>
                <a:tab pos="457200" algn="l"/>
              </a:tabLst>
            </a:pPr>
            <a:r>
              <a:rPr lang="en-US" sz="1600" b="1" kern="100" dirty="0">
                <a:latin typeface="Times New Roman" panose="02020603050405020304" pitchFamily="18" charset="0"/>
                <a:ea typeface="Aptos" panose="020B0004020202020204" pitchFamily="34" charset="0"/>
                <a:cs typeface="Times New Roman" panose="02020603050405020304" pitchFamily="18" charset="0"/>
              </a:rPr>
              <a:t>Update the S3 Bucket Policy:</a:t>
            </a:r>
            <a:endParaRPr lang="en-US" sz="1600" kern="100" dirty="0">
              <a:latin typeface="Times New Roman" panose="02020603050405020304" pitchFamily="18" charset="0"/>
              <a:ea typeface="Aptos" panose="020B000402020202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US" sz="1600" kern="100" dirty="0">
                <a:latin typeface="Times New Roman" panose="02020603050405020304" pitchFamily="18" charset="0"/>
                <a:ea typeface="Aptos" panose="020B0004020202020204" pitchFamily="34" charset="0"/>
                <a:cs typeface="Times New Roman" panose="02020603050405020304" pitchFamily="18" charset="0"/>
              </a:rPr>
              <a:t>Update the bucket policy to allow access from the domain. You can add a policy like this</a:t>
            </a:r>
          </a:p>
          <a:p>
            <a:pPr marL="742950" lvl="1" indent="-285750">
              <a:lnSpc>
                <a:spcPct val="115000"/>
              </a:lnSpc>
              <a:spcAft>
                <a:spcPts val="800"/>
              </a:spcAft>
              <a:buSzPts val="1000"/>
              <a:buFont typeface="Courier New" panose="02070309020205020404" pitchFamily="49" charset="0"/>
              <a:buChar char="o"/>
              <a:tabLst>
                <a:tab pos="914400" algn="l"/>
              </a:tabLst>
            </a:pPr>
            <a:endParaRPr lang="en-US" sz="1600" kern="100" dirty="0">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821915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67744" y="2611284"/>
            <a:ext cx="4132312" cy="2625154"/>
          </a:xfrm>
          <a:ln w="15875">
            <a:solidFill>
              <a:schemeClr val="tx2">
                <a:lumMod val="75000"/>
                <a:alpha val="98000"/>
              </a:schemeClr>
            </a:solidFill>
          </a:ln>
        </p:spPr>
        <p:txBody>
          <a:bodyPr>
            <a:noAutofit/>
          </a:bodyPr>
          <a:lstStyle/>
          <a:p>
            <a:pPr marL="744537" indent="-742950">
              <a:spcBef>
                <a:spcPts val="650"/>
              </a:spcBef>
              <a:buSzPct val="95000"/>
              <a:buFont typeface="Wingdings" panose="05000000000000000000" pitchFamily="2" charset="2"/>
              <a:buChar char="Ø"/>
              <a:defRPr/>
            </a:pPr>
            <a:r>
              <a:rPr lang="en-US" altLang="en-US" sz="2000" dirty="0">
                <a:latin typeface="Times New Roman" panose="02020603050405020304" pitchFamily="18" charset="0"/>
                <a:cs typeface="Times New Roman" panose="02020603050405020304" pitchFamily="18" charset="0"/>
              </a:rPr>
              <a:t>Abstract </a:t>
            </a:r>
          </a:p>
          <a:p>
            <a:pPr marL="744537" indent="-742950">
              <a:spcBef>
                <a:spcPts val="650"/>
              </a:spcBef>
              <a:buSzPct val="95000"/>
              <a:buFont typeface="Wingdings" panose="05000000000000000000" pitchFamily="2" charset="2"/>
              <a:buChar char="Ø"/>
              <a:defRPr/>
            </a:pPr>
            <a:r>
              <a:rPr lang="en-US" altLang="en-US" sz="2000" dirty="0">
                <a:latin typeface="Times New Roman" panose="02020603050405020304" pitchFamily="18" charset="0"/>
                <a:cs typeface="Times New Roman" panose="02020603050405020304" pitchFamily="18" charset="0"/>
              </a:rPr>
              <a:t>Objective</a:t>
            </a:r>
          </a:p>
          <a:p>
            <a:pPr marL="744537" indent="-742950">
              <a:spcBef>
                <a:spcPts val="650"/>
              </a:spcBef>
              <a:buSzPct val="95000"/>
              <a:buFont typeface="Wingdings" panose="05000000000000000000" pitchFamily="2" charset="2"/>
              <a:buChar char="Ø"/>
              <a:defRPr/>
            </a:pPr>
            <a:r>
              <a:rPr lang="en-US" altLang="en-US" sz="2000" dirty="0">
                <a:latin typeface="Times New Roman" panose="02020603050405020304" pitchFamily="18" charset="0"/>
                <a:cs typeface="Times New Roman" panose="02020603050405020304" pitchFamily="18" charset="0"/>
              </a:rPr>
              <a:t>Block Diagram</a:t>
            </a:r>
          </a:p>
          <a:p>
            <a:pPr marL="744537" indent="-742950">
              <a:spcBef>
                <a:spcPts val="650"/>
              </a:spcBef>
              <a:buSzPct val="95000"/>
              <a:buFont typeface="Wingdings" panose="05000000000000000000" pitchFamily="2" charset="2"/>
              <a:buChar char="Ø"/>
              <a:defRPr/>
            </a:pPr>
            <a:r>
              <a:rPr lang="en-US" altLang="en-US" sz="2000" dirty="0">
                <a:latin typeface="Times New Roman" panose="02020603050405020304" pitchFamily="18" charset="0"/>
                <a:cs typeface="Times New Roman" panose="02020603050405020304" pitchFamily="18" charset="0"/>
              </a:rPr>
              <a:t>Proposed setup</a:t>
            </a:r>
          </a:p>
          <a:p>
            <a:pPr marL="744537" indent="-742950">
              <a:spcBef>
                <a:spcPts val="650"/>
              </a:spcBef>
              <a:buSzPct val="95000"/>
              <a:buFont typeface="Wingdings" panose="05000000000000000000" pitchFamily="2" charset="2"/>
              <a:buChar char="Ø"/>
              <a:defRPr/>
            </a:pPr>
            <a:r>
              <a:rPr lang="en-US" altLang="en-US" sz="2000" dirty="0">
                <a:latin typeface="Times New Roman" panose="02020603050405020304" pitchFamily="18" charset="0"/>
                <a:cs typeface="Times New Roman" panose="02020603050405020304" pitchFamily="18" charset="0"/>
              </a:rPr>
              <a:t>Hardware &amp; Software Tools </a:t>
            </a:r>
          </a:p>
          <a:p>
            <a:pPr marL="744537" indent="-742950">
              <a:spcBef>
                <a:spcPts val="650"/>
              </a:spcBef>
              <a:buSzPct val="95000"/>
              <a:buFont typeface="Wingdings" panose="05000000000000000000" pitchFamily="2" charset="2"/>
              <a:buChar char="Ø"/>
              <a:defRPr/>
            </a:pPr>
            <a:r>
              <a:rPr lang="en-US" altLang="en-US" sz="2000" dirty="0">
                <a:latin typeface="Times New Roman" panose="02020603050405020304" pitchFamily="18" charset="0"/>
                <a:cs typeface="Times New Roman" panose="02020603050405020304" pitchFamily="18" charset="0"/>
              </a:rPr>
              <a:t>Implementation</a:t>
            </a:r>
          </a:p>
          <a:p>
            <a:pPr marL="744537" indent="-742950">
              <a:spcBef>
                <a:spcPts val="650"/>
              </a:spcBef>
              <a:buSzPct val="95000"/>
              <a:buFont typeface="Wingdings" panose="05000000000000000000" pitchFamily="2" charset="2"/>
              <a:buChar char="Ø"/>
              <a:defRPr/>
            </a:pPr>
            <a:r>
              <a:rPr lang="en-US" altLang="en-US" sz="2000" dirty="0">
                <a:latin typeface="Times New Roman" panose="02020603050405020304" pitchFamily="18" charset="0"/>
                <a:cs typeface="Times New Roman" panose="02020603050405020304" pitchFamily="18" charset="0"/>
              </a:rPr>
              <a:t>References</a:t>
            </a:r>
          </a:p>
          <a:p>
            <a:pPr marL="1587" indent="0">
              <a:spcBef>
                <a:spcPts val="650"/>
              </a:spcBef>
              <a:buClr>
                <a:srgbClr val="0BD0D9"/>
              </a:buClr>
              <a:buSzPct val="95000"/>
              <a:defRPr/>
            </a:pPr>
            <a:endParaRPr lang="en-US" altLang="en-US" sz="2000" dirty="0">
              <a:latin typeface="Times New Roman" panose="02020603050405020304" pitchFamily="18" charset="0"/>
              <a:cs typeface="Times New Roman" panose="02020603050405020304" pitchFamily="18" charset="0"/>
            </a:endParaRPr>
          </a:p>
          <a:p>
            <a:pPr marL="1587" indent="0">
              <a:spcBef>
                <a:spcPts val="650"/>
              </a:spcBef>
              <a:buSzPct val="95000"/>
              <a:defRPr/>
            </a:pPr>
            <a:endParaRPr lang="en-US" altLang="en-US" sz="2000" b="1" i="1"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marL="1587" indent="0">
              <a:spcBef>
                <a:spcPts val="650"/>
              </a:spcBef>
              <a:buClr>
                <a:srgbClr val="0BD0D9"/>
              </a:buClr>
              <a:buSzPct val="95000"/>
              <a:defRPr/>
            </a:pPr>
            <a:endParaRPr lang="en-US" altLang="en-US" sz="2000" b="1"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marL="1587" indent="0">
              <a:spcBef>
                <a:spcPts val="650"/>
              </a:spcBef>
              <a:buSzPct val="95000"/>
              <a:defRPr/>
            </a:pPr>
            <a:endParaRPr lang="en-US" altLang="en-US" sz="2000" b="1"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marL="1587" indent="0">
              <a:spcBef>
                <a:spcPts val="650"/>
              </a:spcBef>
              <a:buClr>
                <a:srgbClr val="0BD0D9"/>
              </a:buClr>
              <a:buSzPct val="95000"/>
              <a:defRPr/>
            </a:pPr>
            <a:endParaRPr lang="en-US" altLang="en-US" sz="2000" b="1"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5" name="object 3"/>
          <p:cNvSpPr txBox="1">
            <a:spLocks/>
          </p:cNvSpPr>
          <p:nvPr/>
        </p:nvSpPr>
        <p:spPr>
          <a:xfrm>
            <a:off x="2467744" y="1621562"/>
            <a:ext cx="7300664" cy="439287"/>
          </a:xfrm>
          <a:prstGeom prst="rect">
            <a:avLst/>
          </a:prstGeom>
          <a:solidFill>
            <a:srgbClr val="2E5496"/>
          </a:solidFill>
        </p:spPr>
        <p:txBody>
          <a:bodyPr vert="horz" wrap="square" lIns="0" tIns="0" rIns="0" bIns="0" rtlCol="0">
            <a:spAutoFit/>
          </a:bodyPr>
          <a:lstStyle>
            <a:lvl1pPr>
              <a:defRPr sz="3600" b="0" i="0">
                <a:solidFill>
                  <a:schemeClr val="tx1"/>
                </a:solidFill>
                <a:latin typeface="Calibri Light"/>
                <a:ea typeface="+mj-ea"/>
                <a:cs typeface="Calibri Light"/>
              </a:defRPr>
            </a:lvl1pPr>
          </a:lstStyle>
          <a:p>
            <a:pPr algn="ctr">
              <a:lnSpc>
                <a:spcPts val="3300"/>
              </a:lnSpc>
            </a:pPr>
            <a:r>
              <a:rPr lang="en-US" sz="3200" b="1" kern="0" spc="-135">
                <a:solidFill>
                  <a:srgbClr val="FFFFFF"/>
                </a:solidFill>
                <a:latin typeface="Times New Roman" panose="02020603050405020304" pitchFamily="18" charset="0"/>
                <a:cs typeface="Times New Roman" panose="02020603050405020304" pitchFamily="18" charset="0"/>
              </a:rPr>
              <a:t>Agenda</a:t>
            </a:r>
            <a:endParaRPr lang="en-US" kern="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EF57854-9C19-A410-85F9-3EA7DE77F104}"/>
              </a:ext>
            </a:extLst>
          </p:cNvPr>
          <p:cNvPicPr>
            <a:picLocks noChangeAspect="1"/>
          </p:cNvPicPr>
          <p:nvPr/>
        </p:nvPicPr>
        <p:blipFill>
          <a:blip r:embed="rId2"/>
          <a:stretch>
            <a:fillRect/>
          </a:stretch>
        </p:blipFill>
        <p:spPr>
          <a:xfrm>
            <a:off x="4871867" y="273820"/>
            <a:ext cx="2448267" cy="1066949"/>
          </a:xfrm>
          <a:prstGeom prst="rect">
            <a:avLst/>
          </a:prstGeom>
        </p:spPr>
      </p:pic>
      <p:sp>
        <p:nvSpPr>
          <p:cNvPr id="7" name="Rectangle 6">
            <a:extLst>
              <a:ext uri="{FF2B5EF4-FFF2-40B4-BE49-F238E27FC236}">
                <a16:creationId xmlns:a16="http://schemas.microsoft.com/office/drawing/2014/main" id="{7A66ED25-D5A0-3810-4B05-EC26D4EF098E}"/>
              </a:ext>
            </a:extLst>
          </p:cNvPr>
          <p:cNvSpPr/>
          <p:nvPr/>
        </p:nvSpPr>
        <p:spPr>
          <a:xfrm>
            <a:off x="1631504" y="116632"/>
            <a:ext cx="8928992" cy="6624736"/>
          </a:xfrm>
          <a:prstGeom prst="rect">
            <a:avLst/>
          </a:prstGeom>
          <a:noFill/>
          <a:ln w="38100" cmpd="dbl">
            <a:solidFill>
              <a:srgbClr val="002060">
                <a:alpha val="99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328780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35209" y="1542272"/>
            <a:ext cx="8229600" cy="4857403"/>
          </a:xfrm>
        </p:spPr>
        <p:txBody>
          <a:bodyPr>
            <a:noAutofit/>
          </a:bodyPr>
          <a:lstStyle/>
          <a:p>
            <a:pPr marL="0" indent="0">
              <a:buNone/>
            </a:pPr>
            <a:r>
              <a:rPr lang="en-IN" sz="1800" dirty="0">
                <a:latin typeface="Times New Roman" pitchFamily="18" charset="0"/>
                <a:cs typeface="Times New Roman" pitchFamily="18" charset="0"/>
              </a:rPr>
              <a:t>                </a:t>
            </a:r>
          </a:p>
        </p:txBody>
      </p:sp>
      <p:sp>
        <p:nvSpPr>
          <p:cNvPr id="7" name="Content Placeholder 2"/>
          <p:cNvSpPr txBox="1">
            <a:spLocks/>
          </p:cNvSpPr>
          <p:nvPr/>
        </p:nvSpPr>
        <p:spPr>
          <a:xfrm>
            <a:off x="2207568" y="1357767"/>
            <a:ext cx="7992888" cy="5095570"/>
          </a:xfrm>
          <a:prstGeom prst="rect">
            <a:avLst/>
          </a:prstGeom>
          <a:ln w="15875">
            <a:solidFill>
              <a:schemeClr val="tx2">
                <a:lumMod val="75000"/>
                <a:alpha val="98000"/>
              </a:schemeClr>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500"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F6D223CF-3C0D-30FD-BD68-F1EAB4A39BA1}"/>
              </a:ext>
            </a:extLst>
          </p:cNvPr>
          <p:cNvPicPr>
            <a:picLocks noChangeAspect="1"/>
          </p:cNvPicPr>
          <p:nvPr/>
        </p:nvPicPr>
        <p:blipFill>
          <a:blip r:embed="rId2"/>
          <a:stretch>
            <a:fillRect/>
          </a:stretch>
        </p:blipFill>
        <p:spPr>
          <a:xfrm>
            <a:off x="4871867" y="273820"/>
            <a:ext cx="2448267" cy="926758"/>
          </a:xfrm>
          <a:prstGeom prst="rect">
            <a:avLst/>
          </a:prstGeom>
        </p:spPr>
      </p:pic>
      <p:sp>
        <p:nvSpPr>
          <p:cNvPr id="6" name="Rectangle 5">
            <a:extLst>
              <a:ext uri="{FF2B5EF4-FFF2-40B4-BE49-F238E27FC236}">
                <a16:creationId xmlns:a16="http://schemas.microsoft.com/office/drawing/2014/main" id="{27D17E8F-831D-1232-2932-4B46CE61AA2B}"/>
              </a:ext>
            </a:extLst>
          </p:cNvPr>
          <p:cNvSpPr/>
          <p:nvPr/>
        </p:nvSpPr>
        <p:spPr>
          <a:xfrm>
            <a:off x="1631504" y="116632"/>
            <a:ext cx="8928992" cy="6624736"/>
          </a:xfrm>
          <a:prstGeom prst="rect">
            <a:avLst/>
          </a:prstGeom>
          <a:noFill/>
          <a:ln w="38100" cmpd="dbl">
            <a:solidFill>
              <a:srgbClr val="002060">
                <a:alpha val="99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4D65E708-DB32-57C5-62E4-78BBBF90F9EE}"/>
              </a:ext>
            </a:extLst>
          </p:cNvPr>
          <p:cNvSpPr txBox="1"/>
          <p:nvPr/>
        </p:nvSpPr>
        <p:spPr>
          <a:xfrm>
            <a:off x="2427192" y="1659392"/>
            <a:ext cx="7053185" cy="4503990"/>
          </a:xfrm>
          <a:prstGeom prst="rect">
            <a:avLst/>
          </a:prstGeom>
          <a:noFill/>
        </p:spPr>
        <p:txBody>
          <a:bodyPr wrap="square">
            <a:spAutoFit/>
          </a:bodyPr>
          <a:lstStyle/>
          <a:p>
            <a:pPr>
              <a:lnSpc>
                <a:spcPct val="115000"/>
              </a:lnSpc>
              <a:spcAft>
                <a:spcPts val="800"/>
              </a:spcAft>
            </a:pPr>
            <a:r>
              <a:rPr lang="en-US" kern="100" dirty="0">
                <a:latin typeface="Times New Roman" panose="02020603050405020304" pitchFamily="18" charset="0"/>
                <a:ea typeface="Aptos" panose="020B0004020202020204" pitchFamily="34" charset="0"/>
                <a:cs typeface="Times New Roman" panose="02020603050405020304" pitchFamily="18" charset="0"/>
              </a:rPr>
              <a:t>{    "Version": "2012-10-17",   </a:t>
            </a:r>
          </a:p>
          <a:p>
            <a:pPr>
              <a:lnSpc>
                <a:spcPct val="115000"/>
              </a:lnSpc>
              <a:spcAft>
                <a:spcPts val="800"/>
              </a:spcAft>
            </a:pPr>
            <a:r>
              <a:rPr lang="en-US" kern="100" dirty="0">
                <a:latin typeface="Times New Roman" panose="02020603050405020304" pitchFamily="18" charset="0"/>
                <a:ea typeface="Aptos" panose="020B0004020202020204" pitchFamily="34" charset="0"/>
                <a:cs typeface="Times New Roman" panose="02020603050405020304" pitchFamily="18" charset="0"/>
              </a:rPr>
              <a:t> "Statement": [      </a:t>
            </a:r>
          </a:p>
          <a:p>
            <a:pPr>
              <a:lnSpc>
                <a:spcPct val="115000"/>
              </a:lnSpc>
              <a:spcAft>
                <a:spcPts val="800"/>
              </a:spcAft>
            </a:pPr>
            <a:r>
              <a:rPr lang="en-US" kern="100" dirty="0">
                <a:latin typeface="Times New Roman" panose="02020603050405020304" pitchFamily="18" charset="0"/>
                <a:ea typeface="Aptos" panose="020B0004020202020204" pitchFamily="34" charset="0"/>
                <a:cs typeface="Times New Roman" panose="02020603050405020304" pitchFamily="18" charset="0"/>
              </a:rPr>
              <a:t>  {        </a:t>
            </a:r>
          </a:p>
          <a:p>
            <a:pPr>
              <a:lnSpc>
                <a:spcPct val="115000"/>
              </a:lnSpc>
              <a:spcAft>
                <a:spcPts val="800"/>
              </a:spcAft>
            </a:pPr>
            <a:r>
              <a:rPr lang="en-US" kern="100" dirty="0">
                <a:latin typeface="Times New Roman" panose="02020603050405020304" pitchFamily="18" charset="0"/>
                <a:ea typeface="Aptos" panose="020B0004020202020204" pitchFamily="34" charset="0"/>
                <a:cs typeface="Times New Roman" panose="02020603050405020304" pitchFamily="18" charset="0"/>
              </a:rPr>
              <a:t>    "Effect": "Allow",           </a:t>
            </a:r>
          </a:p>
          <a:p>
            <a:pPr>
              <a:lnSpc>
                <a:spcPct val="115000"/>
              </a:lnSpc>
              <a:spcAft>
                <a:spcPts val="800"/>
              </a:spcAft>
            </a:pPr>
            <a:r>
              <a:rPr lang="en-US" kern="100" dirty="0">
                <a:latin typeface="Times New Roman" panose="02020603050405020304" pitchFamily="18" charset="0"/>
                <a:ea typeface="Aptos" panose="020B0004020202020204" pitchFamily="34" charset="0"/>
                <a:cs typeface="Times New Roman" panose="02020603050405020304" pitchFamily="18" charset="0"/>
              </a:rPr>
              <a:t> "Principal": "*",          </a:t>
            </a:r>
          </a:p>
          <a:p>
            <a:pPr>
              <a:lnSpc>
                <a:spcPct val="115000"/>
              </a:lnSpc>
              <a:spcAft>
                <a:spcPts val="800"/>
              </a:spcAft>
            </a:pPr>
            <a:r>
              <a:rPr lang="en-US" kern="100" dirty="0">
                <a:latin typeface="Times New Roman" panose="02020603050405020304" pitchFamily="18" charset="0"/>
                <a:ea typeface="Aptos" panose="020B0004020202020204" pitchFamily="34" charset="0"/>
                <a:cs typeface="Times New Roman" panose="02020603050405020304" pitchFamily="18" charset="0"/>
              </a:rPr>
              <a:t>  "Action": "s3:GetObject",        </a:t>
            </a:r>
          </a:p>
          <a:p>
            <a:pPr>
              <a:lnSpc>
                <a:spcPct val="115000"/>
              </a:lnSpc>
              <a:spcAft>
                <a:spcPts val="800"/>
              </a:spcAft>
            </a:pPr>
            <a:r>
              <a:rPr lang="en-US" kern="100" dirty="0">
                <a:latin typeface="Times New Roman" panose="02020603050405020304" pitchFamily="18" charset="0"/>
                <a:ea typeface="Aptos" panose="020B0004020202020204" pitchFamily="34" charset="0"/>
                <a:cs typeface="Times New Roman" panose="02020603050405020304" pitchFamily="18" charset="0"/>
              </a:rPr>
              <a:t>    "Resource": "arn:aws:s3:::my-unique-bucket-name-for-cloud-internship/*"  </a:t>
            </a:r>
          </a:p>
          <a:p>
            <a:pPr>
              <a:lnSpc>
                <a:spcPct val="115000"/>
              </a:lnSpc>
              <a:spcAft>
                <a:spcPts val="800"/>
              </a:spcAft>
            </a:pPr>
            <a:r>
              <a:rPr lang="en-US" kern="100" dirty="0">
                <a:latin typeface="Times New Roman" panose="02020603050405020304" pitchFamily="18" charset="0"/>
                <a:ea typeface="Aptos" panose="020B0004020202020204" pitchFamily="34" charset="0"/>
                <a:cs typeface="Times New Roman" panose="02020603050405020304" pitchFamily="18" charset="0"/>
              </a:rPr>
              <a:t>      } </a:t>
            </a:r>
          </a:p>
          <a:p>
            <a:pPr>
              <a:lnSpc>
                <a:spcPct val="115000"/>
              </a:lnSpc>
              <a:spcAft>
                <a:spcPts val="800"/>
              </a:spcAft>
            </a:pPr>
            <a:r>
              <a:rPr lang="en-US" kern="100" dirty="0">
                <a:latin typeface="Times New Roman" panose="02020603050405020304" pitchFamily="18" charset="0"/>
                <a:ea typeface="Aptos" panose="020B0004020202020204" pitchFamily="34" charset="0"/>
                <a:cs typeface="Times New Roman" panose="02020603050405020304" pitchFamily="18" charset="0"/>
              </a:rPr>
              <a:t>   ]</a:t>
            </a:r>
          </a:p>
          <a:p>
            <a:pPr>
              <a:lnSpc>
                <a:spcPct val="115000"/>
              </a:lnSpc>
              <a:spcAft>
                <a:spcPts val="800"/>
              </a:spcAft>
            </a:pPr>
            <a:r>
              <a:rPr lang="en-US" kern="100" dirty="0">
                <a:latin typeface="Times New Roman" panose="02020603050405020304" pitchFamily="18" charset="0"/>
                <a:ea typeface="Aptos" panose="020B0004020202020204" pitchFamily="34" charset="0"/>
                <a:cs typeface="Times New Roman" panose="02020603050405020304" pitchFamily="18" charset="0"/>
              </a:rPr>
              <a:t>}</a:t>
            </a:r>
            <a:endParaRPr lang="en-US" sz="1600" kern="100" dirty="0">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048625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35209" y="1542272"/>
            <a:ext cx="8229600" cy="4857403"/>
          </a:xfrm>
        </p:spPr>
        <p:txBody>
          <a:bodyPr>
            <a:noAutofit/>
          </a:bodyPr>
          <a:lstStyle/>
          <a:p>
            <a:pPr marL="0" indent="0">
              <a:buNone/>
            </a:pPr>
            <a:r>
              <a:rPr lang="en-IN" sz="1800" dirty="0">
                <a:latin typeface="Times New Roman" pitchFamily="18" charset="0"/>
                <a:cs typeface="Times New Roman" pitchFamily="18" charset="0"/>
              </a:rPr>
              <a:t>                </a:t>
            </a:r>
          </a:p>
        </p:txBody>
      </p:sp>
      <p:sp>
        <p:nvSpPr>
          <p:cNvPr id="7" name="Content Placeholder 2"/>
          <p:cNvSpPr txBox="1">
            <a:spLocks/>
          </p:cNvSpPr>
          <p:nvPr/>
        </p:nvSpPr>
        <p:spPr>
          <a:xfrm>
            <a:off x="2207568" y="1357767"/>
            <a:ext cx="7992888" cy="5095570"/>
          </a:xfrm>
          <a:prstGeom prst="rect">
            <a:avLst/>
          </a:prstGeom>
          <a:ln w="15875">
            <a:solidFill>
              <a:schemeClr val="tx2">
                <a:lumMod val="75000"/>
                <a:alpha val="98000"/>
              </a:schemeClr>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500"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F6D223CF-3C0D-30FD-BD68-F1EAB4A39BA1}"/>
              </a:ext>
            </a:extLst>
          </p:cNvPr>
          <p:cNvPicPr>
            <a:picLocks noChangeAspect="1"/>
          </p:cNvPicPr>
          <p:nvPr/>
        </p:nvPicPr>
        <p:blipFill>
          <a:blip r:embed="rId2"/>
          <a:stretch>
            <a:fillRect/>
          </a:stretch>
        </p:blipFill>
        <p:spPr>
          <a:xfrm>
            <a:off x="4871867" y="273820"/>
            <a:ext cx="2448267" cy="926758"/>
          </a:xfrm>
          <a:prstGeom prst="rect">
            <a:avLst/>
          </a:prstGeom>
        </p:spPr>
      </p:pic>
      <p:sp>
        <p:nvSpPr>
          <p:cNvPr id="6" name="Rectangle 5">
            <a:extLst>
              <a:ext uri="{FF2B5EF4-FFF2-40B4-BE49-F238E27FC236}">
                <a16:creationId xmlns:a16="http://schemas.microsoft.com/office/drawing/2014/main" id="{27D17E8F-831D-1232-2932-4B46CE61AA2B}"/>
              </a:ext>
            </a:extLst>
          </p:cNvPr>
          <p:cNvSpPr/>
          <p:nvPr/>
        </p:nvSpPr>
        <p:spPr>
          <a:xfrm>
            <a:off x="1631504" y="116632"/>
            <a:ext cx="8928992" cy="6624736"/>
          </a:xfrm>
          <a:prstGeom prst="rect">
            <a:avLst/>
          </a:prstGeom>
          <a:noFill/>
          <a:ln w="38100" cmpd="dbl">
            <a:solidFill>
              <a:srgbClr val="002060">
                <a:alpha val="99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4D65E708-DB32-57C5-62E4-78BBBF90F9EE}"/>
              </a:ext>
            </a:extLst>
          </p:cNvPr>
          <p:cNvSpPr txBox="1"/>
          <p:nvPr/>
        </p:nvSpPr>
        <p:spPr>
          <a:xfrm>
            <a:off x="2427191" y="1659393"/>
            <a:ext cx="7337618" cy="4915320"/>
          </a:xfrm>
          <a:prstGeom prst="rect">
            <a:avLst/>
          </a:prstGeom>
          <a:noFill/>
        </p:spPr>
        <p:txBody>
          <a:bodyPr wrap="square">
            <a:spAutoFit/>
          </a:bodyPr>
          <a:lstStyle/>
          <a:p>
            <a:pPr>
              <a:lnSpc>
                <a:spcPct val="115000"/>
              </a:lnSpc>
              <a:spcAft>
                <a:spcPts val="800"/>
              </a:spcAft>
            </a:pPr>
            <a:r>
              <a:rPr lang="en-US" b="1" kern="100" dirty="0">
                <a:latin typeface="Times New Roman" panose="02020603050405020304" pitchFamily="18" charset="0"/>
                <a:ea typeface="Aptos" panose="020B0004020202020204" pitchFamily="34" charset="0"/>
                <a:cs typeface="Times New Roman" panose="02020603050405020304" pitchFamily="18" charset="0"/>
              </a:rPr>
              <a:t>Summary</a:t>
            </a:r>
            <a:endParaRPr lang="en-US" kern="100" dirty="0">
              <a:latin typeface="Times New Roman" panose="02020603050405020304" pitchFamily="18" charset="0"/>
              <a:ea typeface="Aptos" panose="020B0004020202020204" pitchFamily="34" charset="0"/>
              <a:cs typeface="Times New Roman" panose="02020603050405020304" pitchFamily="18" charset="0"/>
            </a:endParaRPr>
          </a:p>
          <a:p>
            <a:pPr marL="342900" indent="-342900">
              <a:lnSpc>
                <a:spcPct val="115000"/>
              </a:lnSpc>
              <a:spcAft>
                <a:spcPts val="800"/>
              </a:spcAft>
              <a:buFont typeface="+mj-lt"/>
              <a:buAutoNum type="arabicPeriod"/>
              <a:tabLst>
                <a:tab pos="457200" algn="l"/>
              </a:tabLst>
            </a:pPr>
            <a:r>
              <a:rPr lang="en-US" b="1" kern="100" dirty="0">
                <a:latin typeface="Times New Roman" panose="02020603050405020304" pitchFamily="18" charset="0"/>
                <a:ea typeface="Aptos" panose="020B0004020202020204" pitchFamily="34" charset="0"/>
                <a:cs typeface="Times New Roman" panose="02020603050405020304" pitchFamily="18" charset="0"/>
              </a:rPr>
              <a:t>Terraform Configuration:</a:t>
            </a:r>
            <a:endParaRPr lang="en-US" kern="100" dirty="0">
              <a:latin typeface="Times New Roman" panose="02020603050405020304" pitchFamily="18" charset="0"/>
              <a:ea typeface="Aptos" panose="020B000402020202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US" kern="100" dirty="0">
                <a:latin typeface="Times New Roman" panose="02020603050405020304" pitchFamily="18" charset="0"/>
                <a:ea typeface="Aptos" panose="020B0004020202020204" pitchFamily="34" charset="0"/>
                <a:cs typeface="Times New Roman" panose="02020603050405020304" pitchFamily="18" charset="0"/>
              </a:rPr>
              <a:t>Set up AWS provider and S3 bucket.</a:t>
            </a:r>
          </a:p>
          <a:p>
            <a:pPr marL="742950" lvl="1" indent="-285750">
              <a:lnSpc>
                <a:spcPct val="115000"/>
              </a:lnSpc>
              <a:spcAft>
                <a:spcPts val="800"/>
              </a:spcAft>
              <a:buSzPts val="1000"/>
              <a:buFont typeface="Courier New" panose="02070309020205020404" pitchFamily="49" charset="0"/>
              <a:buChar char="o"/>
              <a:tabLst>
                <a:tab pos="914400" algn="l"/>
              </a:tabLst>
            </a:pPr>
            <a:r>
              <a:rPr lang="en-US" kern="100" dirty="0">
                <a:latin typeface="Times New Roman" panose="02020603050405020304" pitchFamily="18" charset="0"/>
                <a:ea typeface="Aptos" panose="020B0004020202020204" pitchFamily="34" charset="0"/>
                <a:cs typeface="Times New Roman" panose="02020603050405020304" pitchFamily="18" charset="0"/>
              </a:rPr>
              <a:t>Configure static website hosting on S3.</a:t>
            </a:r>
          </a:p>
          <a:p>
            <a:pPr marL="742950" lvl="1" indent="-285750">
              <a:lnSpc>
                <a:spcPct val="115000"/>
              </a:lnSpc>
              <a:spcAft>
                <a:spcPts val="800"/>
              </a:spcAft>
              <a:buSzPts val="1000"/>
              <a:buFont typeface="Courier New" panose="02070309020205020404" pitchFamily="49" charset="0"/>
              <a:buChar char="o"/>
              <a:tabLst>
                <a:tab pos="914400" algn="l"/>
              </a:tabLst>
            </a:pPr>
            <a:r>
              <a:rPr lang="en-US" kern="100" dirty="0">
                <a:latin typeface="Times New Roman" panose="02020603050405020304" pitchFamily="18" charset="0"/>
                <a:ea typeface="Aptos" panose="020B0004020202020204" pitchFamily="34" charset="0"/>
                <a:cs typeface="Times New Roman" panose="02020603050405020304" pitchFamily="18" charset="0"/>
              </a:rPr>
              <a:t>Deploy a simple index.html file.</a:t>
            </a:r>
          </a:p>
          <a:p>
            <a:pPr marL="342900" indent="-342900">
              <a:lnSpc>
                <a:spcPct val="115000"/>
              </a:lnSpc>
              <a:spcAft>
                <a:spcPts val="800"/>
              </a:spcAft>
              <a:buFont typeface="+mj-lt"/>
              <a:buAutoNum type="arabicPeriod"/>
              <a:tabLst>
                <a:tab pos="457200" algn="l"/>
              </a:tabLst>
            </a:pPr>
            <a:r>
              <a:rPr lang="en-US" b="1" kern="100" dirty="0">
                <a:latin typeface="Times New Roman" panose="02020603050405020304" pitchFamily="18" charset="0"/>
                <a:ea typeface="Aptos" panose="020B0004020202020204" pitchFamily="34" charset="0"/>
                <a:cs typeface="Times New Roman" panose="02020603050405020304" pitchFamily="18" charset="0"/>
              </a:rPr>
              <a:t>Initialize and Apply Terraform:</a:t>
            </a:r>
            <a:endParaRPr lang="en-US" kern="100" dirty="0">
              <a:latin typeface="Times New Roman" panose="02020603050405020304" pitchFamily="18" charset="0"/>
              <a:ea typeface="Aptos" panose="020B000402020202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US" kern="100" dirty="0">
                <a:latin typeface="Times New Roman" panose="02020603050405020304" pitchFamily="18" charset="0"/>
                <a:ea typeface="Aptos" panose="020B0004020202020204" pitchFamily="34" charset="0"/>
                <a:cs typeface="Times New Roman" panose="02020603050405020304" pitchFamily="18" charset="0"/>
              </a:rPr>
              <a:t>Initialize and apply to create and configure the S3 bucket.</a:t>
            </a:r>
          </a:p>
          <a:p>
            <a:pPr marL="342900" indent="-342900">
              <a:lnSpc>
                <a:spcPct val="115000"/>
              </a:lnSpc>
              <a:spcAft>
                <a:spcPts val="800"/>
              </a:spcAft>
              <a:buFont typeface="+mj-lt"/>
              <a:buAutoNum type="arabicPeriod"/>
              <a:tabLst>
                <a:tab pos="457200" algn="l"/>
              </a:tabLst>
            </a:pPr>
            <a:r>
              <a:rPr lang="en-US" b="1" kern="100" dirty="0">
                <a:latin typeface="Times New Roman" panose="02020603050405020304" pitchFamily="18" charset="0"/>
                <a:ea typeface="Aptos" panose="020B0004020202020204" pitchFamily="34" charset="0"/>
                <a:cs typeface="Times New Roman" panose="02020603050405020304" pitchFamily="18" charset="0"/>
              </a:rPr>
              <a:t>Access and Test:</a:t>
            </a:r>
            <a:endParaRPr lang="en-US" kern="100" dirty="0">
              <a:latin typeface="Times New Roman" panose="02020603050405020304" pitchFamily="18" charset="0"/>
              <a:ea typeface="Aptos" panose="020B000402020202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US" kern="100" dirty="0">
                <a:latin typeface="Times New Roman" panose="02020603050405020304" pitchFamily="18" charset="0"/>
                <a:ea typeface="Aptos" panose="020B0004020202020204" pitchFamily="34" charset="0"/>
                <a:cs typeface="Times New Roman" panose="02020603050405020304" pitchFamily="18" charset="0"/>
              </a:rPr>
              <a:t>Access the website using the provided endpoint URL.</a:t>
            </a:r>
          </a:p>
          <a:p>
            <a:pPr>
              <a:lnSpc>
                <a:spcPct val="115000"/>
              </a:lnSpc>
              <a:spcAft>
                <a:spcPts val="800"/>
              </a:spcAft>
            </a:pPr>
            <a:r>
              <a:rPr lang="en-US" kern="100" dirty="0">
                <a:latin typeface="Times New Roman" panose="02020603050405020304" pitchFamily="18" charset="0"/>
                <a:ea typeface="Aptos" panose="020B0004020202020204" pitchFamily="34" charset="0"/>
                <a:cs typeface="Times New Roman" panose="02020603050405020304" pitchFamily="18" charset="0"/>
              </a:rPr>
              <a:t>Feel free to adjust the configuration and resource settings as needed for your specific use case</a:t>
            </a:r>
          </a:p>
          <a:p>
            <a:pPr marL="742950" lvl="1" indent="-285750">
              <a:lnSpc>
                <a:spcPct val="115000"/>
              </a:lnSpc>
              <a:spcAft>
                <a:spcPts val="800"/>
              </a:spcAft>
              <a:buSzPts val="1000"/>
              <a:buFont typeface="Courier New" panose="02070309020205020404" pitchFamily="49" charset="0"/>
              <a:buChar char="o"/>
              <a:tabLst>
                <a:tab pos="914400" algn="l"/>
              </a:tabLst>
            </a:pPr>
            <a:endParaRPr lang="en-US" kern="100" dirty="0">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0854163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35209" y="1542272"/>
            <a:ext cx="8229600" cy="4857403"/>
          </a:xfrm>
        </p:spPr>
        <p:txBody>
          <a:bodyPr>
            <a:noAutofit/>
          </a:bodyPr>
          <a:lstStyle/>
          <a:p>
            <a:pPr marL="0" indent="0">
              <a:buNone/>
            </a:pPr>
            <a:r>
              <a:rPr lang="en-IN" sz="1800" dirty="0">
                <a:latin typeface="Times New Roman" pitchFamily="18" charset="0"/>
                <a:cs typeface="Times New Roman" pitchFamily="18" charset="0"/>
              </a:rPr>
              <a:t>                </a:t>
            </a:r>
          </a:p>
        </p:txBody>
      </p:sp>
      <p:pic>
        <p:nvPicPr>
          <p:cNvPr id="4" name="Picture 3">
            <a:extLst>
              <a:ext uri="{FF2B5EF4-FFF2-40B4-BE49-F238E27FC236}">
                <a16:creationId xmlns:a16="http://schemas.microsoft.com/office/drawing/2014/main" id="{F6D223CF-3C0D-30FD-BD68-F1EAB4A39BA1}"/>
              </a:ext>
            </a:extLst>
          </p:cNvPr>
          <p:cNvPicPr>
            <a:picLocks noChangeAspect="1"/>
          </p:cNvPicPr>
          <p:nvPr/>
        </p:nvPicPr>
        <p:blipFill>
          <a:blip r:embed="rId2"/>
          <a:stretch>
            <a:fillRect/>
          </a:stretch>
        </p:blipFill>
        <p:spPr>
          <a:xfrm>
            <a:off x="4871867" y="273820"/>
            <a:ext cx="2448267" cy="926758"/>
          </a:xfrm>
          <a:prstGeom prst="rect">
            <a:avLst/>
          </a:prstGeom>
        </p:spPr>
      </p:pic>
      <p:sp>
        <p:nvSpPr>
          <p:cNvPr id="6" name="Rectangle 5">
            <a:extLst>
              <a:ext uri="{FF2B5EF4-FFF2-40B4-BE49-F238E27FC236}">
                <a16:creationId xmlns:a16="http://schemas.microsoft.com/office/drawing/2014/main" id="{27D17E8F-831D-1232-2932-4B46CE61AA2B}"/>
              </a:ext>
            </a:extLst>
          </p:cNvPr>
          <p:cNvSpPr/>
          <p:nvPr/>
        </p:nvSpPr>
        <p:spPr>
          <a:xfrm>
            <a:off x="1631504" y="116632"/>
            <a:ext cx="8928992" cy="6624736"/>
          </a:xfrm>
          <a:prstGeom prst="rect">
            <a:avLst/>
          </a:prstGeom>
          <a:noFill/>
          <a:ln w="38100" cmpd="dbl">
            <a:solidFill>
              <a:srgbClr val="002060">
                <a:alpha val="99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a:extLst>
              <a:ext uri="{FF2B5EF4-FFF2-40B4-BE49-F238E27FC236}">
                <a16:creationId xmlns:a16="http://schemas.microsoft.com/office/drawing/2014/main" id="{47170370-7177-FCBC-6D6C-BF5F58487A1C}"/>
              </a:ext>
            </a:extLst>
          </p:cNvPr>
          <p:cNvPicPr>
            <a:picLocks noChangeAspect="1"/>
          </p:cNvPicPr>
          <p:nvPr/>
        </p:nvPicPr>
        <p:blipFill>
          <a:blip r:embed="rId3"/>
          <a:stretch>
            <a:fillRect/>
          </a:stretch>
        </p:blipFill>
        <p:spPr>
          <a:xfrm>
            <a:off x="1888436" y="1542272"/>
            <a:ext cx="8415128" cy="4857402"/>
          </a:xfrm>
          <a:prstGeom prst="rect">
            <a:avLst/>
          </a:prstGeom>
        </p:spPr>
      </p:pic>
    </p:spTree>
    <p:extLst>
      <p:ext uri="{BB962C8B-B14F-4D97-AF65-F5344CB8AC3E}">
        <p14:creationId xmlns:p14="http://schemas.microsoft.com/office/powerpoint/2010/main" val="279776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35209" y="1542272"/>
            <a:ext cx="8229600" cy="4857403"/>
          </a:xfrm>
        </p:spPr>
        <p:txBody>
          <a:bodyPr>
            <a:noAutofit/>
          </a:bodyPr>
          <a:lstStyle/>
          <a:p>
            <a:pPr marL="0" indent="0">
              <a:buNone/>
            </a:pPr>
            <a:r>
              <a:rPr lang="en-IN" sz="1800" dirty="0">
                <a:latin typeface="Times New Roman" pitchFamily="18" charset="0"/>
                <a:cs typeface="Times New Roman" pitchFamily="18" charset="0"/>
              </a:rPr>
              <a:t>                </a:t>
            </a:r>
          </a:p>
        </p:txBody>
      </p:sp>
      <p:pic>
        <p:nvPicPr>
          <p:cNvPr id="4" name="Picture 3">
            <a:extLst>
              <a:ext uri="{FF2B5EF4-FFF2-40B4-BE49-F238E27FC236}">
                <a16:creationId xmlns:a16="http://schemas.microsoft.com/office/drawing/2014/main" id="{F6D223CF-3C0D-30FD-BD68-F1EAB4A39BA1}"/>
              </a:ext>
            </a:extLst>
          </p:cNvPr>
          <p:cNvPicPr>
            <a:picLocks noChangeAspect="1"/>
          </p:cNvPicPr>
          <p:nvPr/>
        </p:nvPicPr>
        <p:blipFill>
          <a:blip r:embed="rId2"/>
          <a:stretch>
            <a:fillRect/>
          </a:stretch>
        </p:blipFill>
        <p:spPr>
          <a:xfrm>
            <a:off x="4871867" y="273820"/>
            <a:ext cx="2448267" cy="926758"/>
          </a:xfrm>
          <a:prstGeom prst="rect">
            <a:avLst/>
          </a:prstGeom>
        </p:spPr>
      </p:pic>
      <p:sp>
        <p:nvSpPr>
          <p:cNvPr id="6" name="Rectangle 5">
            <a:extLst>
              <a:ext uri="{FF2B5EF4-FFF2-40B4-BE49-F238E27FC236}">
                <a16:creationId xmlns:a16="http://schemas.microsoft.com/office/drawing/2014/main" id="{27D17E8F-831D-1232-2932-4B46CE61AA2B}"/>
              </a:ext>
            </a:extLst>
          </p:cNvPr>
          <p:cNvSpPr/>
          <p:nvPr/>
        </p:nvSpPr>
        <p:spPr>
          <a:xfrm>
            <a:off x="1631504" y="116632"/>
            <a:ext cx="8928992" cy="6624736"/>
          </a:xfrm>
          <a:prstGeom prst="rect">
            <a:avLst/>
          </a:prstGeom>
          <a:noFill/>
          <a:ln w="38100" cmpd="dbl">
            <a:solidFill>
              <a:srgbClr val="002060">
                <a:alpha val="99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DFB44205-443B-4C77-5B20-2F12E67AE6AD}"/>
              </a:ext>
            </a:extLst>
          </p:cNvPr>
          <p:cNvPicPr>
            <a:picLocks noChangeAspect="1"/>
          </p:cNvPicPr>
          <p:nvPr/>
        </p:nvPicPr>
        <p:blipFill>
          <a:blip r:embed="rId3"/>
          <a:stretch>
            <a:fillRect/>
          </a:stretch>
        </p:blipFill>
        <p:spPr>
          <a:xfrm>
            <a:off x="1865306" y="1642137"/>
            <a:ext cx="8461387" cy="4757538"/>
          </a:xfrm>
          <a:prstGeom prst="rect">
            <a:avLst/>
          </a:prstGeom>
        </p:spPr>
      </p:pic>
    </p:spTree>
    <p:extLst>
      <p:ext uri="{BB962C8B-B14F-4D97-AF65-F5344CB8AC3E}">
        <p14:creationId xmlns:p14="http://schemas.microsoft.com/office/powerpoint/2010/main" val="27357306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35209" y="1542272"/>
            <a:ext cx="8229600" cy="4857403"/>
          </a:xfrm>
        </p:spPr>
        <p:txBody>
          <a:bodyPr>
            <a:noAutofit/>
          </a:bodyPr>
          <a:lstStyle/>
          <a:p>
            <a:pPr marL="0" indent="0">
              <a:buNone/>
            </a:pPr>
            <a:r>
              <a:rPr lang="en-IN" sz="1800" dirty="0">
                <a:latin typeface="Times New Roman" pitchFamily="18" charset="0"/>
                <a:cs typeface="Times New Roman" pitchFamily="18" charset="0"/>
              </a:rPr>
              <a:t>                </a:t>
            </a:r>
          </a:p>
        </p:txBody>
      </p:sp>
      <p:pic>
        <p:nvPicPr>
          <p:cNvPr id="4" name="Picture 3">
            <a:extLst>
              <a:ext uri="{FF2B5EF4-FFF2-40B4-BE49-F238E27FC236}">
                <a16:creationId xmlns:a16="http://schemas.microsoft.com/office/drawing/2014/main" id="{F6D223CF-3C0D-30FD-BD68-F1EAB4A39BA1}"/>
              </a:ext>
            </a:extLst>
          </p:cNvPr>
          <p:cNvPicPr>
            <a:picLocks noChangeAspect="1"/>
          </p:cNvPicPr>
          <p:nvPr/>
        </p:nvPicPr>
        <p:blipFill>
          <a:blip r:embed="rId2"/>
          <a:stretch>
            <a:fillRect/>
          </a:stretch>
        </p:blipFill>
        <p:spPr>
          <a:xfrm>
            <a:off x="4871867" y="273820"/>
            <a:ext cx="2448267" cy="926758"/>
          </a:xfrm>
          <a:prstGeom prst="rect">
            <a:avLst/>
          </a:prstGeom>
        </p:spPr>
      </p:pic>
      <p:sp>
        <p:nvSpPr>
          <p:cNvPr id="6" name="Rectangle 5">
            <a:extLst>
              <a:ext uri="{FF2B5EF4-FFF2-40B4-BE49-F238E27FC236}">
                <a16:creationId xmlns:a16="http://schemas.microsoft.com/office/drawing/2014/main" id="{27D17E8F-831D-1232-2932-4B46CE61AA2B}"/>
              </a:ext>
            </a:extLst>
          </p:cNvPr>
          <p:cNvSpPr/>
          <p:nvPr/>
        </p:nvSpPr>
        <p:spPr>
          <a:xfrm>
            <a:off x="1631504" y="116632"/>
            <a:ext cx="8928992" cy="6624736"/>
          </a:xfrm>
          <a:prstGeom prst="rect">
            <a:avLst/>
          </a:prstGeom>
          <a:noFill/>
          <a:ln w="38100" cmpd="dbl">
            <a:solidFill>
              <a:srgbClr val="002060">
                <a:alpha val="99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55B1D646-445E-7121-93AB-1275014E7F0D}"/>
              </a:ext>
            </a:extLst>
          </p:cNvPr>
          <p:cNvPicPr>
            <a:picLocks noChangeAspect="1"/>
          </p:cNvPicPr>
          <p:nvPr/>
        </p:nvPicPr>
        <p:blipFill>
          <a:blip r:embed="rId3"/>
          <a:stretch>
            <a:fillRect/>
          </a:stretch>
        </p:blipFill>
        <p:spPr>
          <a:xfrm>
            <a:off x="1981200" y="1772463"/>
            <a:ext cx="8229600" cy="4627212"/>
          </a:xfrm>
          <a:prstGeom prst="rect">
            <a:avLst/>
          </a:prstGeom>
        </p:spPr>
      </p:pic>
    </p:spTree>
    <p:extLst>
      <p:ext uri="{BB962C8B-B14F-4D97-AF65-F5344CB8AC3E}">
        <p14:creationId xmlns:p14="http://schemas.microsoft.com/office/powerpoint/2010/main" val="39724435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35209" y="1542272"/>
            <a:ext cx="8229600" cy="4857403"/>
          </a:xfrm>
        </p:spPr>
        <p:txBody>
          <a:bodyPr>
            <a:noAutofit/>
          </a:bodyPr>
          <a:lstStyle/>
          <a:p>
            <a:pPr marL="0" indent="0">
              <a:buNone/>
            </a:pPr>
            <a:r>
              <a:rPr lang="en-IN" sz="1800" dirty="0">
                <a:latin typeface="Times New Roman" pitchFamily="18" charset="0"/>
                <a:cs typeface="Times New Roman" pitchFamily="18" charset="0"/>
              </a:rPr>
              <a:t>                </a:t>
            </a:r>
          </a:p>
        </p:txBody>
      </p:sp>
      <p:pic>
        <p:nvPicPr>
          <p:cNvPr id="4" name="Picture 3">
            <a:extLst>
              <a:ext uri="{FF2B5EF4-FFF2-40B4-BE49-F238E27FC236}">
                <a16:creationId xmlns:a16="http://schemas.microsoft.com/office/drawing/2014/main" id="{F6D223CF-3C0D-30FD-BD68-F1EAB4A39BA1}"/>
              </a:ext>
            </a:extLst>
          </p:cNvPr>
          <p:cNvPicPr>
            <a:picLocks noChangeAspect="1"/>
          </p:cNvPicPr>
          <p:nvPr/>
        </p:nvPicPr>
        <p:blipFill>
          <a:blip r:embed="rId2"/>
          <a:stretch>
            <a:fillRect/>
          </a:stretch>
        </p:blipFill>
        <p:spPr>
          <a:xfrm>
            <a:off x="4871867" y="273820"/>
            <a:ext cx="2448267" cy="926758"/>
          </a:xfrm>
          <a:prstGeom prst="rect">
            <a:avLst/>
          </a:prstGeom>
        </p:spPr>
      </p:pic>
      <p:sp>
        <p:nvSpPr>
          <p:cNvPr id="6" name="Rectangle 5">
            <a:extLst>
              <a:ext uri="{FF2B5EF4-FFF2-40B4-BE49-F238E27FC236}">
                <a16:creationId xmlns:a16="http://schemas.microsoft.com/office/drawing/2014/main" id="{27D17E8F-831D-1232-2932-4B46CE61AA2B}"/>
              </a:ext>
            </a:extLst>
          </p:cNvPr>
          <p:cNvSpPr/>
          <p:nvPr/>
        </p:nvSpPr>
        <p:spPr>
          <a:xfrm>
            <a:off x="1631504" y="116632"/>
            <a:ext cx="8928992" cy="6624736"/>
          </a:xfrm>
          <a:prstGeom prst="rect">
            <a:avLst/>
          </a:prstGeom>
          <a:noFill/>
          <a:ln w="38100" cmpd="dbl">
            <a:solidFill>
              <a:srgbClr val="002060">
                <a:alpha val="99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0706869B-905A-27DF-101B-45CA967E432B}"/>
              </a:ext>
            </a:extLst>
          </p:cNvPr>
          <p:cNvPicPr>
            <a:picLocks noChangeAspect="1"/>
          </p:cNvPicPr>
          <p:nvPr/>
        </p:nvPicPr>
        <p:blipFill>
          <a:blip r:embed="rId3"/>
          <a:stretch>
            <a:fillRect/>
          </a:stretch>
        </p:blipFill>
        <p:spPr>
          <a:xfrm>
            <a:off x="1915296" y="1698353"/>
            <a:ext cx="8361407" cy="4701322"/>
          </a:xfrm>
          <a:prstGeom prst="rect">
            <a:avLst/>
          </a:prstGeom>
        </p:spPr>
      </p:pic>
    </p:spTree>
    <p:extLst>
      <p:ext uri="{BB962C8B-B14F-4D97-AF65-F5344CB8AC3E}">
        <p14:creationId xmlns:p14="http://schemas.microsoft.com/office/powerpoint/2010/main" val="41222732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35209" y="1542272"/>
            <a:ext cx="8229600" cy="4857403"/>
          </a:xfrm>
        </p:spPr>
        <p:txBody>
          <a:bodyPr>
            <a:noAutofit/>
          </a:bodyPr>
          <a:lstStyle/>
          <a:p>
            <a:pPr marL="0" indent="0">
              <a:buNone/>
            </a:pPr>
            <a:r>
              <a:rPr lang="en-IN" sz="1800" dirty="0">
                <a:latin typeface="Times New Roman" pitchFamily="18" charset="0"/>
                <a:cs typeface="Times New Roman" pitchFamily="18" charset="0"/>
              </a:rPr>
              <a:t>                </a:t>
            </a:r>
          </a:p>
        </p:txBody>
      </p:sp>
      <p:pic>
        <p:nvPicPr>
          <p:cNvPr id="4" name="Picture 3">
            <a:extLst>
              <a:ext uri="{FF2B5EF4-FFF2-40B4-BE49-F238E27FC236}">
                <a16:creationId xmlns:a16="http://schemas.microsoft.com/office/drawing/2014/main" id="{F6D223CF-3C0D-30FD-BD68-F1EAB4A39BA1}"/>
              </a:ext>
            </a:extLst>
          </p:cNvPr>
          <p:cNvPicPr>
            <a:picLocks noChangeAspect="1"/>
          </p:cNvPicPr>
          <p:nvPr/>
        </p:nvPicPr>
        <p:blipFill>
          <a:blip r:embed="rId2"/>
          <a:stretch>
            <a:fillRect/>
          </a:stretch>
        </p:blipFill>
        <p:spPr>
          <a:xfrm>
            <a:off x="4871867" y="273820"/>
            <a:ext cx="2448267" cy="926758"/>
          </a:xfrm>
          <a:prstGeom prst="rect">
            <a:avLst/>
          </a:prstGeom>
        </p:spPr>
      </p:pic>
      <p:sp>
        <p:nvSpPr>
          <p:cNvPr id="6" name="Rectangle 5">
            <a:extLst>
              <a:ext uri="{FF2B5EF4-FFF2-40B4-BE49-F238E27FC236}">
                <a16:creationId xmlns:a16="http://schemas.microsoft.com/office/drawing/2014/main" id="{27D17E8F-831D-1232-2932-4B46CE61AA2B}"/>
              </a:ext>
            </a:extLst>
          </p:cNvPr>
          <p:cNvSpPr/>
          <p:nvPr/>
        </p:nvSpPr>
        <p:spPr>
          <a:xfrm>
            <a:off x="1631504" y="116632"/>
            <a:ext cx="8928992" cy="6624736"/>
          </a:xfrm>
          <a:prstGeom prst="rect">
            <a:avLst/>
          </a:prstGeom>
          <a:noFill/>
          <a:ln w="38100" cmpd="dbl">
            <a:solidFill>
              <a:srgbClr val="002060">
                <a:alpha val="99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2A380A37-6C27-89E6-65BC-96DE83B93546}"/>
              </a:ext>
            </a:extLst>
          </p:cNvPr>
          <p:cNvPicPr>
            <a:picLocks noChangeAspect="1"/>
          </p:cNvPicPr>
          <p:nvPr/>
        </p:nvPicPr>
        <p:blipFill>
          <a:blip r:embed="rId3"/>
          <a:stretch>
            <a:fillRect/>
          </a:stretch>
        </p:blipFill>
        <p:spPr>
          <a:xfrm>
            <a:off x="1960264" y="1748919"/>
            <a:ext cx="8271472" cy="4650756"/>
          </a:xfrm>
          <a:prstGeom prst="rect">
            <a:avLst/>
          </a:prstGeom>
        </p:spPr>
      </p:pic>
    </p:spTree>
    <p:extLst>
      <p:ext uri="{BB962C8B-B14F-4D97-AF65-F5344CB8AC3E}">
        <p14:creationId xmlns:p14="http://schemas.microsoft.com/office/powerpoint/2010/main" val="41080846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35209" y="1542272"/>
            <a:ext cx="8229600" cy="4857403"/>
          </a:xfrm>
        </p:spPr>
        <p:txBody>
          <a:bodyPr>
            <a:noAutofit/>
          </a:bodyPr>
          <a:lstStyle/>
          <a:p>
            <a:pPr marL="0" indent="0">
              <a:buNone/>
            </a:pPr>
            <a:r>
              <a:rPr lang="en-IN" sz="1800" dirty="0">
                <a:latin typeface="Times New Roman" pitchFamily="18" charset="0"/>
                <a:cs typeface="Times New Roman" pitchFamily="18" charset="0"/>
              </a:rPr>
              <a:t>                </a:t>
            </a:r>
          </a:p>
        </p:txBody>
      </p:sp>
      <p:pic>
        <p:nvPicPr>
          <p:cNvPr id="4" name="Picture 3">
            <a:extLst>
              <a:ext uri="{FF2B5EF4-FFF2-40B4-BE49-F238E27FC236}">
                <a16:creationId xmlns:a16="http://schemas.microsoft.com/office/drawing/2014/main" id="{F6D223CF-3C0D-30FD-BD68-F1EAB4A39BA1}"/>
              </a:ext>
            </a:extLst>
          </p:cNvPr>
          <p:cNvPicPr>
            <a:picLocks noChangeAspect="1"/>
          </p:cNvPicPr>
          <p:nvPr/>
        </p:nvPicPr>
        <p:blipFill>
          <a:blip r:embed="rId2"/>
          <a:stretch>
            <a:fillRect/>
          </a:stretch>
        </p:blipFill>
        <p:spPr>
          <a:xfrm>
            <a:off x="4871867" y="273820"/>
            <a:ext cx="2448267" cy="926758"/>
          </a:xfrm>
          <a:prstGeom prst="rect">
            <a:avLst/>
          </a:prstGeom>
        </p:spPr>
      </p:pic>
      <p:sp>
        <p:nvSpPr>
          <p:cNvPr id="6" name="Rectangle 5">
            <a:extLst>
              <a:ext uri="{FF2B5EF4-FFF2-40B4-BE49-F238E27FC236}">
                <a16:creationId xmlns:a16="http://schemas.microsoft.com/office/drawing/2014/main" id="{27D17E8F-831D-1232-2932-4B46CE61AA2B}"/>
              </a:ext>
            </a:extLst>
          </p:cNvPr>
          <p:cNvSpPr/>
          <p:nvPr/>
        </p:nvSpPr>
        <p:spPr>
          <a:xfrm>
            <a:off x="1631504" y="116632"/>
            <a:ext cx="8928992" cy="6624736"/>
          </a:xfrm>
          <a:prstGeom prst="rect">
            <a:avLst/>
          </a:prstGeom>
          <a:noFill/>
          <a:ln w="38100" cmpd="dbl">
            <a:solidFill>
              <a:srgbClr val="002060">
                <a:alpha val="99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6E5293D-5CB4-32DE-1D13-0E087243D686}"/>
              </a:ext>
            </a:extLst>
          </p:cNvPr>
          <p:cNvPicPr>
            <a:picLocks noChangeAspect="1"/>
          </p:cNvPicPr>
          <p:nvPr/>
        </p:nvPicPr>
        <p:blipFill>
          <a:blip r:embed="rId3"/>
          <a:stretch>
            <a:fillRect/>
          </a:stretch>
        </p:blipFill>
        <p:spPr>
          <a:xfrm>
            <a:off x="1913710" y="1696568"/>
            <a:ext cx="8364580" cy="4703107"/>
          </a:xfrm>
          <a:prstGeom prst="rect">
            <a:avLst/>
          </a:prstGeom>
        </p:spPr>
      </p:pic>
    </p:spTree>
    <p:extLst>
      <p:ext uri="{BB962C8B-B14F-4D97-AF65-F5344CB8AC3E}">
        <p14:creationId xmlns:p14="http://schemas.microsoft.com/office/powerpoint/2010/main" val="15863300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35209" y="1542272"/>
            <a:ext cx="8229600" cy="4857403"/>
          </a:xfrm>
        </p:spPr>
        <p:txBody>
          <a:bodyPr>
            <a:noAutofit/>
          </a:bodyPr>
          <a:lstStyle/>
          <a:p>
            <a:pPr marL="0" indent="0">
              <a:buNone/>
            </a:pPr>
            <a:r>
              <a:rPr lang="en-IN" sz="1800" dirty="0">
                <a:latin typeface="Times New Roman" pitchFamily="18" charset="0"/>
                <a:cs typeface="Times New Roman" pitchFamily="18" charset="0"/>
              </a:rPr>
              <a:t>                </a:t>
            </a:r>
          </a:p>
        </p:txBody>
      </p:sp>
      <p:pic>
        <p:nvPicPr>
          <p:cNvPr id="4" name="Picture 3">
            <a:extLst>
              <a:ext uri="{FF2B5EF4-FFF2-40B4-BE49-F238E27FC236}">
                <a16:creationId xmlns:a16="http://schemas.microsoft.com/office/drawing/2014/main" id="{F6D223CF-3C0D-30FD-BD68-F1EAB4A39BA1}"/>
              </a:ext>
            </a:extLst>
          </p:cNvPr>
          <p:cNvPicPr>
            <a:picLocks noChangeAspect="1"/>
          </p:cNvPicPr>
          <p:nvPr/>
        </p:nvPicPr>
        <p:blipFill>
          <a:blip r:embed="rId2"/>
          <a:stretch>
            <a:fillRect/>
          </a:stretch>
        </p:blipFill>
        <p:spPr>
          <a:xfrm>
            <a:off x="4871867" y="273820"/>
            <a:ext cx="2448267" cy="926758"/>
          </a:xfrm>
          <a:prstGeom prst="rect">
            <a:avLst/>
          </a:prstGeom>
        </p:spPr>
      </p:pic>
      <p:sp>
        <p:nvSpPr>
          <p:cNvPr id="6" name="Rectangle 5">
            <a:extLst>
              <a:ext uri="{FF2B5EF4-FFF2-40B4-BE49-F238E27FC236}">
                <a16:creationId xmlns:a16="http://schemas.microsoft.com/office/drawing/2014/main" id="{27D17E8F-831D-1232-2932-4B46CE61AA2B}"/>
              </a:ext>
            </a:extLst>
          </p:cNvPr>
          <p:cNvSpPr/>
          <p:nvPr/>
        </p:nvSpPr>
        <p:spPr>
          <a:xfrm>
            <a:off x="1631504" y="116632"/>
            <a:ext cx="8928992" cy="6624736"/>
          </a:xfrm>
          <a:prstGeom prst="rect">
            <a:avLst/>
          </a:prstGeom>
          <a:noFill/>
          <a:ln w="38100" cmpd="dbl">
            <a:solidFill>
              <a:srgbClr val="002060">
                <a:alpha val="99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975BC276-574A-0C0D-6E82-79BB5859585A}"/>
              </a:ext>
            </a:extLst>
          </p:cNvPr>
          <p:cNvPicPr>
            <a:picLocks noChangeAspect="1"/>
          </p:cNvPicPr>
          <p:nvPr/>
        </p:nvPicPr>
        <p:blipFill>
          <a:blip r:embed="rId3"/>
          <a:stretch>
            <a:fillRect/>
          </a:stretch>
        </p:blipFill>
        <p:spPr>
          <a:xfrm>
            <a:off x="1979946" y="1643224"/>
            <a:ext cx="8383254" cy="4756451"/>
          </a:xfrm>
          <a:prstGeom prst="rect">
            <a:avLst/>
          </a:prstGeom>
        </p:spPr>
      </p:pic>
    </p:spTree>
    <p:extLst>
      <p:ext uri="{BB962C8B-B14F-4D97-AF65-F5344CB8AC3E}">
        <p14:creationId xmlns:p14="http://schemas.microsoft.com/office/powerpoint/2010/main" val="7043001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35209" y="1542272"/>
            <a:ext cx="8229600" cy="4857403"/>
          </a:xfrm>
        </p:spPr>
        <p:txBody>
          <a:bodyPr>
            <a:noAutofit/>
          </a:bodyPr>
          <a:lstStyle/>
          <a:p>
            <a:pPr marL="0" indent="0">
              <a:buNone/>
            </a:pPr>
            <a:r>
              <a:rPr lang="en-IN" sz="1800" dirty="0">
                <a:latin typeface="Times New Roman" pitchFamily="18" charset="0"/>
                <a:cs typeface="Times New Roman" pitchFamily="18" charset="0"/>
              </a:rPr>
              <a:t>                </a:t>
            </a:r>
          </a:p>
        </p:txBody>
      </p:sp>
      <p:pic>
        <p:nvPicPr>
          <p:cNvPr id="4" name="Picture 3">
            <a:extLst>
              <a:ext uri="{FF2B5EF4-FFF2-40B4-BE49-F238E27FC236}">
                <a16:creationId xmlns:a16="http://schemas.microsoft.com/office/drawing/2014/main" id="{F6D223CF-3C0D-30FD-BD68-F1EAB4A39BA1}"/>
              </a:ext>
            </a:extLst>
          </p:cNvPr>
          <p:cNvPicPr>
            <a:picLocks noChangeAspect="1"/>
          </p:cNvPicPr>
          <p:nvPr/>
        </p:nvPicPr>
        <p:blipFill>
          <a:blip r:embed="rId2"/>
          <a:stretch>
            <a:fillRect/>
          </a:stretch>
        </p:blipFill>
        <p:spPr>
          <a:xfrm>
            <a:off x="4871867" y="273820"/>
            <a:ext cx="2448267" cy="926758"/>
          </a:xfrm>
          <a:prstGeom prst="rect">
            <a:avLst/>
          </a:prstGeom>
        </p:spPr>
      </p:pic>
      <p:sp>
        <p:nvSpPr>
          <p:cNvPr id="6" name="Rectangle 5">
            <a:extLst>
              <a:ext uri="{FF2B5EF4-FFF2-40B4-BE49-F238E27FC236}">
                <a16:creationId xmlns:a16="http://schemas.microsoft.com/office/drawing/2014/main" id="{27D17E8F-831D-1232-2932-4B46CE61AA2B}"/>
              </a:ext>
            </a:extLst>
          </p:cNvPr>
          <p:cNvSpPr/>
          <p:nvPr/>
        </p:nvSpPr>
        <p:spPr>
          <a:xfrm>
            <a:off x="1631504" y="116632"/>
            <a:ext cx="8928992" cy="6624736"/>
          </a:xfrm>
          <a:prstGeom prst="rect">
            <a:avLst/>
          </a:prstGeom>
          <a:noFill/>
          <a:ln w="38100" cmpd="dbl">
            <a:solidFill>
              <a:srgbClr val="002060">
                <a:alpha val="99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ABDD18A8-9AFA-2EF0-985E-215AB32E6F54}"/>
              </a:ext>
            </a:extLst>
          </p:cNvPr>
          <p:cNvPicPr>
            <a:picLocks noChangeAspect="1"/>
          </p:cNvPicPr>
          <p:nvPr/>
        </p:nvPicPr>
        <p:blipFill>
          <a:blip r:embed="rId3"/>
          <a:stretch>
            <a:fillRect/>
          </a:stretch>
        </p:blipFill>
        <p:spPr>
          <a:xfrm>
            <a:off x="1823197" y="1710695"/>
            <a:ext cx="8514603" cy="4688980"/>
          </a:xfrm>
          <a:prstGeom prst="rect">
            <a:avLst/>
          </a:prstGeom>
        </p:spPr>
      </p:pic>
    </p:spTree>
    <p:extLst>
      <p:ext uri="{BB962C8B-B14F-4D97-AF65-F5344CB8AC3E}">
        <p14:creationId xmlns:p14="http://schemas.microsoft.com/office/powerpoint/2010/main" val="1277741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09700" y="1340769"/>
            <a:ext cx="9296400" cy="4785395"/>
          </a:xfrm>
        </p:spPr>
        <p:txBody>
          <a:bodyPr>
            <a:noAutofit/>
          </a:body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The integration of </a:t>
            </a:r>
            <a:r>
              <a:rPr lang="en-US" sz="1800" b="1" dirty="0">
                <a:latin typeface="Times New Roman" panose="02020603050405020304" pitchFamily="18" charset="0"/>
                <a:cs typeface="Times New Roman" panose="02020603050405020304" pitchFamily="18" charset="0"/>
              </a:rPr>
              <a:t>Amazon Web Services (AWS)</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S3 and Terraform </a:t>
            </a:r>
            <a:r>
              <a:rPr lang="en-US" sz="1800" dirty="0">
                <a:latin typeface="Times New Roman" panose="02020603050405020304" pitchFamily="18" charset="0"/>
                <a:cs typeface="Times New Roman" panose="02020603050405020304" pitchFamily="18" charset="0"/>
              </a:rPr>
              <a:t>provides a powerful method for deploying static websites in a scalable, efficient, and automated manner. This document outlines the step-by-step process of creating an S3 bucket and configuring it to host a static website using Terraform, an infrastructure-as-code tool. By leveraging Terraform, users can define and manage their AWS resources in a consistent and reproducible way. The guide covers essential tasks such as installing Terraform, configuring AWS credentials, and writing the necessary Terraform configuration files to create an S3 bucket, upload HTML files, and set bucket policies for public access. This approach not only simplifies the deployment process but also ensures infrastructure changes are version-controlled and auditable, enhancing both productivity and security in web development workflows.</a:t>
            </a:r>
            <a:endParaRPr lang="en-IN" sz="1800" dirty="0">
              <a:latin typeface="Times New Roman" pitchFamily="18" charset="0"/>
              <a:cs typeface="Times New Roman" pitchFamily="18" charset="0"/>
            </a:endParaRPr>
          </a:p>
        </p:txBody>
      </p:sp>
      <p:pic>
        <p:nvPicPr>
          <p:cNvPr id="4" name="Picture 2" descr="C:\Users\Karthick\Downloads\NIELIT-LOGO_FINA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47735" y="263425"/>
            <a:ext cx="1171666" cy="505713"/>
          </a:xfrm>
          <a:prstGeom prst="rect">
            <a:avLst/>
          </a:prstGeom>
          <a:noFill/>
          <a:extLst>
            <a:ext uri="{909E8E84-426E-40DD-AFC4-6F175D3DCCD1}">
              <a14:hiddenFill xmlns:a14="http://schemas.microsoft.com/office/drawing/2010/main">
                <a:solidFill>
                  <a:srgbClr val="FFFFFF"/>
                </a:solidFill>
              </a14:hiddenFill>
            </a:ext>
          </a:extLst>
        </p:spPr>
      </p:pic>
      <p:sp>
        <p:nvSpPr>
          <p:cNvPr id="5" name="object 3"/>
          <p:cNvSpPr txBox="1">
            <a:spLocks/>
          </p:cNvSpPr>
          <p:nvPr/>
        </p:nvSpPr>
        <p:spPr>
          <a:xfrm>
            <a:off x="2971800" y="329852"/>
            <a:ext cx="7300664" cy="439287"/>
          </a:xfrm>
          <a:prstGeom prst="rect">
            <a:avLst/>
          </a:prstGeom>
          <a:solidFill>
            <a:srgbClr val="2E5496"/>
          </a:solidFill>
        </p:spPr>
        <p:txBody>
          <a:bodyPr vert="horz" wrap="square" lIns="0" tIns="0" rIns="0" bIns="0" rtlCol="0">
            <a:spAutoFit/>
          </a:bodyPr>
          <a:lstStyle>
            <a:lvl1pPr>
              <a:defRPr sz="3600" b="0" i="0">
                <a:solidFill>
                  <a:schemeClr val="tx1"/>
                </a:solidFill>
                <a:latin typeface="Calibri Light"/>
                <a:ea typeface="+mj-ea"/>
                <a:cs typeface="Calibri Light"/>
              </a:defRPr>
            </a:lvl1pPr>
          </a:lstStyle>
          <a:p>
            <a:pPr algn="ctr">
              <a:lnSpc>
                <a:spcPts val="3300"/>
              </a:lnSpc>
            </a:pPr>
            <a:r>
              <a:rPr lang="en-US" sz="3200" b="1" kern="0" spc="-135" dirty="0">
                <a:solidFill>
                  <a:srgbClr val="FFFFFF"/>
                </a:solidFill>
                <a:latin typeface="Times New Roman" pitchFamily="18" charset="0"/>
                <a:cs typeface="Times New Roman" pitchFamily="18" charset="0"/>
              </a:rPr>
              <a:t>Abstract</a:t>
            </a:r>
            <a:endParaRPr lang="en-US" sz="3200" kern="0" dirty="0">
              <a:latin typeface="Times New Roman" pitchFamily="18" charset="0"/>
              <a:cs typeface="Times New Roman" pitchFamily="18" charset="0"/>
            </a:endParaRPr>
          </a:p>
        </p:txBody>
      </p:sp>
      <p:sp>
        <p:nvSpPr>
          <p:cNvPr id="6" name="object 4"/>
          <p:cNvSpPr/>
          <p:nvPr/>
        </p:nvSpPr>
        <p:spPr>
          <a:xfrm>
            <a:off x="2233569" y="6488444"/>
            <a:ext cx="8038896" cy="252924"/>
          </a:xfrm>
          <a:custGeom>
            <a:avLst/>
            <a:gdLst/>
            <a:ahLst/>
            <a:cxnLst/>
            <a:rect l="l" t="t" r="r" b="b"/>
            <a:pathLst>
              <a:path w="9164320" h="254634">
                <a:moveTo>
                  <a:pt x="9163812" y="0"/>
                </a:moveTo>
                <a:lnTo>
                  <a:pt x="0" y="0"/>
                </a:lnTo>
                <a:lnTo>
                  <a:pt x="0" y="254507"/>
                </a:lnTo>
                <a:lnTo>
                  <a:pt x="9163812" y="254507"/>
                </a:lnTo>
                <a:lnTo>
                  <a:pt x="9163812" y="0"/>
                </a:lnTo>
                <a:close/>
              </a:path>
            </a:pathLst>
          </a:custGeom>
          <a:solidFill>
            <a:srgbClr val="538235"/>
          </a:solidFill>
        </p:spPr>
        <p:txBody>
          <a:bodyPr wrap="square" lIns="0" tIns="0" rIns="0" bIns="0" rtlCol="0"/>
          <a:lstStyle/>
          <a:p>
            <a:endParaRPr/>
          </a:p>
        </p:txBody>
      </p:sp>
    </p:spTree>
    <p:extLst>
      <p:ext uri="{BB962C8B-B14F-4D97-AF65-F5344CB8AC3E}">
        <p14:creationId xmlns:p14="http://schemas.microsoft.com/office/powerpoint/2010/main" val="17983083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35209" y="1542272"/>
            <a:ext cx="8229600" cy="4857403"/>
          </a:xfrm>
        </p:spPr>
        <p:txBody>
          <a:bodyPr>
            <a:noAutofit/>
          </a:bodyPr>
          <a:lstStyle/>
          <a:p>
            <a:pPr marL="0" indent="0">
              <a:buNone/>
            </a:pPr>
            <a:r>
              <a:rPr lang="en-IN" sz="1800" dirty="0">
                <a:latin typeface="Times New Roman" pitchFamily="18" charset="0"/>
                <a:cs typeface="Times New Roman" pitchFamily="18" charset="0"/>
              </a:rPr>
              <a:t>                </a:t>
            </a:r>
          </a:p>
        </p:txBody>
      </p:sp>
      <p:pic>
        <p:nvPicPr>
          <p:cNvPr id="4" name="Picture 3">
            <a:extLst>
              <a:ext uri="{FF2B5EF4-FFF2-40B4-BE49-F238E27FC236}">
                <a16:creationId xmlns:a16="http://schemas.microsoft.com/office/drawing/2014/main" id="{F6D223CF-3C0D-30FD-BD68-F1EAB4A39BA1}"/>
              </a:ext>
            </a:extLst>
          </p:cNvPr>
          <p:cNvPicPr>
            <a:picLocks noChangeAspect="1"/>
          </p:cNvPicPr>
          <p:nvPr/>
        </p:nvPicPr>
        <p:blipFill>
          <a:blip r:embed="rId2"/>
          <a:stretch>
            <a:fillRect/>
          </a:stretch>
        </p:blipFill>
        <p:spPr>
          <a:xfrm>
            <a:off x="4871867" y="273820"/>
            <a:ext cx="2448267" cy="926758"/>
          </a:xfrm>
          <a:prstGeom prst="rect">
            <a:avLst/>
          </a:prstGeom>
        </p:spPr>
      </p:pic>
      <p:sp>
        <p:nvSpPr>
          <p:cNvPr id="6" name="Rectangle 5">
            <a:extLst>
              <a:ext uri="{FF2B5EF4-FFF2-40B4-BE49-F238E27FC236}">
                <a16:creationId xmlns:a16="http://schemas.microsoft.com/office/drawing/2014/main" id="{27D17E8F-831D-1232-2932-4B46CE61AA2B}"/>
              </a:ext>
            </a:extLst>
          </p:cNvPr>
          <p:cNvSpPr/>
          <p:nvPr/>
        </p:nvSpPr>
        <p:spPr>
          <a:xfrm>
            <a:off x="1631504" y="116632"/>
            <a:ext cx="8928992" cy="6624736"/>
          </a:xfrm>
          <a:prstGeom prst="rect">
            <a:avLst/>
          </a:prstGeom>
          <a:noFill/>
          <a:ln w="38100" cmpd="dbl">
            <a:solidFill>
              <a:srgbClr val="002060">
                <a:alpha val="99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a:extLst>
              <a:ext uri="{FF2B5EF4-FFF2-40B4-BE49-F238E27FC236}">
                <a16:creationId xmlns:a16="http://schemas.microsoft.com/office/drawing/2014/main" id="{C0FA1A87-CA30-D65A-31AA-907425BB0AC4}"/>
              </a:ext>
            </a:extLst>
          </p:cNvPr>
          <p:cNvPicPr>
            <a:picLocks noChangeAspect="1"/>
          </p:cNvPicPr>
          <p:nvPr/>
        </p:nvPicPr>
        <p:blipFill>
          <a:blip r:embed="rId3"/>
          <a:stretch>
            <a:fillRect/>
          </a:stretch>
        </p:blipFill>
        <p:spPr>
          <a:xfrm>
            <a:off x="1854560" y="1630053"/>
            <a:ext cx="8482879" cy="4769622"/>
          </a:xfrm>
          <a:prstGeom prst="rect">
            <a:avLst/>
          </a:prstGeom>
        </p:spPr>
      </p:pic>
    </p:spTree>
    <p:extLst>
      <p:ext uri="{BB962C8B-B14F-4D97-AF65-F5344CB8AC3E}">
        <p14:creationId xmlns:p14="http://schemas.microsoft.com/office/powerpoint/2010/main" val="40126087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35209" y="1542272"/>
            <a:ext cx="8229600" cy="4857403"/>
          </a:xfrm>
        </p:spPr>
        <p:txBody>
          <a:bodyPr>
            <a:noAutofit/>
          </a:bodyPr>
          <a:lstStyle/>
          <a:p>
            <a:pPr marL="0" indent="0">
              <a:buNone/>
            </a:pPr>
            <a:r>
              <a:rPr lang="en-IN" sz="1800" dirty="0">
                <a:latin typeface="Times New Roman" pitchFamily="18" charset="0"/>
                <a:cs typeface="Times New Roman" pitchFamily="18" charset="0"/>
              </a:rPr>
              <a:t>                </a:t>
            </a:r>
          </a:p>
        </p:txBody>
      </p:sp>
      <p:pic>
        <p:nvPicPr>
          <p:cNvPr id="4" name="Picture 3">
            <a:extLst>
              <a:ext uri="{FF2B5EF4-FFF2-40B4-BE49-F238E27FC236}">
                <a16:creationId xmlns:a16="http://schemas.microsoft.com/office/drawing/2014/main" id="{F6D223CF-3C0D-30FD-BD68-F1EAB4A39BA1}"/>
              </a:ext>
            </a:extLst>
          </p:cNvPr>
          <p:cNvPicPr>
            <a:picLocks noChangeAspect="1"/>
          </p:cNvPicPr>
          <p:nvPr/>
        </p:nvPicPr>
        <p:blipFill>
          <a:blip r:embed="rId2"/>
          <a:stretch>
            <a:fillRect/>
          </a:stretch>
        </p:blipFill>
        <p:spPr>
          <a:xfrm>
            <a:off x="4871867" y="273820"/>
            <a:ext cx="2448267" cy="926758"/>
          </a:xfrm>
          <a:prstGeom prst="rect">
            <a:avLst/>
          </a:prstGeom>
        </p:spPr>
      </p:pic>
      <p:sp>
        <p:nvSpPr>
          <p:cNvPr id="6" name="Rectangle 5">
            <a:extLst>
              <a:ext uri="{FF2B5EF4-FFF2-40B4-BE49-F238E27FC236}">
                <a16:creationId xmlns:a16="http://schemas.microsoft.com/office/drawing/2014/main" id="{27D17E8F-831D-1232-2932-4B46CE61AA2B}"/>
              </a:ext>
            </a:extLst>
          </p:cNvPr>
          <p:cNvSpPr/>
          <p:nvPr/>
        </p:nvSpPr>
        <p:spPr>
          <a:xfrm>
            <a:off x="1631504" y="116632"/>
            <a:ext cx="8928992" cy="6624736"/>
          </a:xfrm>
          <a:prstGeom prst="rect">
            <a:avLst/>
          </a:prstGeom>
          <a:noFill/>
          <a:ln w="38100" cmpd="dbl">
            <a:solidFill>
              <a:srgbClr val="002060">
                <a:alpha val="99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a:extLst>
              <a:ext uri="{FF2B5EF4-FFF2-40B4-BE49-F238E27FC236}">
                <a16:creationId xmlns:a16="http://schemas.microsoft.com/office/drawing/2014/main" id="{53535469-E7EB-2A16-D214-AA7449460709}"/>
              </a:ext>
            </a:extLst>
          </p:cNvPr>
          <p:cNvPicPr>
            <a:picLocks noChangeAspect="1"/>
          </p:cNvPicPr>
          <p:nvPr/>
        </p:nvPicPr>
        <p:blipFill>
          <a:blip r:embed="rId3"/>
          <a:stretch>
            <a:fillRect/>
          </a:stretch>
        </p:blipFill>
        <p:spPr>
          <a:xfrm>
            <a:off x="1981200" y="1657367"/>
            <a:ext cx="8229599" cy="4627212"/>
          </a:xfrm>
          <a:prstGeom prst="rect">
            <a:avLst/>
          </a:prstGeom>
        </p:spPr>
      </p:pic>
    </p:spTree>
    <p:extLst>
      <p:ext uri="{BB962C8B-B14F-4D97-AF65-F5344CB8AC3E}">
        <p14:creationId xmlns:p14="http://schemas.microsoft.com/office/powerpoint/2010/main" val="4013884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35209" y="1542272"/>
            <a:ext cx="8229600" cy="4857403"/>
          </a:xfrm>
        </p:spPr>
        <p:txBody>
          <a:bodyPr>
            <a:noAutofit/>
          </a:bodyPr>
          <a:lstStyle/>
          <a:p>
            <a:pPr marL="0" indent="0">
              <a:buNone/>
            </a:pPr>
            <a:r>
              <a:rPr lang="en-IN" sz="1800" dirty="0">
                <a:latin typeface="Times New Roman" pitchFamily="18" charset="0"/>
                <a:cs typeface="Times New Roman" pitchFamily="18" charset="0"/>
              </a:rPr>
              <a:t>                </a:t>
            </a:r>
          </a:p>
        </p:txBody>
      </p:sp>
      <p:pic>
        <p:nvPicPr>
          <p:cNvPr id="4" name="Picture 3">
            <a:extLst>
              <a:ext uri="{FF2B5EF4-FFF2-40B4-BE49-F238E27FC236}">
                <a16:creationId xmlns:a16="http://schemas.microsoft.com/office/drawing/2014/main" id="{F6D223CF-3C0D-30FD-BD68-F1EAB4A39BA1}"/>
              </a:ext>
            </a:extLst>
          </p:cNvPr>
          <p:cNvPicPr>
            <a:picLocks noChangeAspect="1"/>
          </p:cNvPicPr>
          <p:nvPr/>
        </p:nvPicPr>
        <p:blipFill>
          <a:blip r:embed="rId2"/>
          <a:stretch>
            <a:fillRect/>
          </a:stretch>
        </p:blipFill>
        <p:spPr>
          <a:xfrm>
            <a:off x="4871867" y="273820"/>
            <a:ext cx="2448267" cy="926758"/>
          </a:xfrm>
          <a:prstGeom prst="rect">
            <a:avLst/>
          </a:prstGeom>
        </p:spPr>
      </p:pic>
      <p:sp>
        <p:nvSpPr>
          <p:cNvPr id="6" name="Rectangle 5">
            <a:extLst>
              <a:ext uri="{FF2B5EF4-FFF2-40B4-BE49-F238E27FC236}">
                <a16:creationId xmlns:a16="http://schemas.microsoft.com/office/drawing/2014/main" id="{27D17E8F-831D-1232-2932-4B46CE61AA2B}"/>
              </a:ext>
            </a:extLst>
          </p:cNvPr>
          <p:cNvSpPr/>
          <p:nvPr/>
        </p:nvSpPr>
        <p:spPr>
          <a:xfrm>
            <a:off x="1631504" y="116632"/>
            <a:ext cx="8928992" cy="6624736"/>
          </a:xfrm>
          <a:prstGeom prst="rect">
            <a:avLst/>
          </a:prstGeom>
          <a:noFill/>
          <a:ln w="38100" cmpd="dbl">
            <a:solidFill>
              <a:srgbClr val="002060">
                <a:alpha val="99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4555AFD2-DBE9-3408-71C5-CD19698B0836}"/>
              </a:ext>
            </a:extLst>
          </p:cNvPr>
          <p:cNvPicPr>
            <a:picLocks noChangeAspect="1"/>
          </p:cNvPicPr>
          <p:nvPr/>
        </p:nvPicPr>
        <p:blipFill>
          <a:blip r:embed="rId3"/>
          <a:stretch>
            <a:fillRect/>
          </a:stretch>
        </p:blipFill>
        <p:spPr>
          <a:xfrm>
            <a:off x="1907222" y="1542272"/>
            <a:ext cx="8377555" cy="4710402"/>
          </a:xfrm>
          <a:prstGeom prst="rect">
            <a:avLst/>
          </a:prstGeom>
        </p:spPr>
      </p:pic>
    </p:spTree>
    <p:extLst>
      <p:ext uri="{BB962C8B-B14F-4D97-AF65-F5344CB8AC3E}">
        <p14:creationId xmlns:p14="http://schemas.microsoft.com/office/powerpoint/2010/main" val="2773979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35209" y="1542272"/>
            <a:ext cx="8229600" cy="4857403"/>
          </a:xfrm>
        </p:spPr>
        <p:txBody>
          <a:bodyPr>
            <a:noAutofit/>
          </a:bodyPr>
          <a:lstStyle/>
          <a:p>
            <a:pPr marL="0" indent="0">
              <a:buNone/>
            </a:pPr>
            <a:r>
              <a:rPr lang="en-IN" sz="1800" dirty="0">
                <a:latin typeface="Times New Roman" pitchFamily="18" charset="0"/>
                <a:cs typeface="Times New Roman" pitchFamily="18" charset="0"/>
              </a:rPr>
              <a:t>                </a:t>
            </a:r>
          </a:p>
        </p:txBody>
      </p:sp>
      <p:pic>
        <p:nvPicPr>
          <p:cNvPr id="4" name="Picture 3">
            <a:extLst>
              <a:ext uri="{FF2B5EF4-FFF2-40B4-BE49-F238E27FC236}">
                <a16:creationId xmlns:a16="http://schemas.microsoft.com/office/drawing/2014/main" id="{F6D223CF-3C0D-30FD-BD68-F1EAB4A39BA1}"/>
              </a:ext>
            </a:extLst>
          </p:cNvPr>
          <p:cNvPicPr>
            <a:picLocks noChangeAspect="1"/>
          </p:cNvPicPr>
          <p:nvPr/>
        </p:nvPicPr>
        <p:blipFill>
          <a:blip r:embed="rId2"/>
          <a:stretch>
            <a:fillRect/>
          </a:stretch>
        </p:blipFill>
        <p:spPr>
          <a:xfrm>
            <a:off x="4871867" y="273820"/>
            <a:ext cx="2448267" cy="926758"/>
          </a:xfrm>
          <a:prstGeom prst="rect">
            <a:avLst/>
          </a:prstGeom>
        </p:spPr>
      </p:pic>
      <p:sp>
        <p:nvSpPr>
          <p:cNvPr id="6" name="Rectangle 5">
            <a:extLst>
              <a:ext uri="{FF2B5EF4-FFF2-40B4-BE49-F238E27FC236}">
                <a16:creationId xmlns:a16="http://schemas.microsoft.com/office/drawing/2014/main" id="{27D17E8F-831D-1232-2932-4B46CE61AA2B}"/>
              </a:ext>
            </a:extLst>
          </p:cNvPr>
          <p:cNvSpPr/>
          <p:nvPr/>
        </p:nvSpPr>
        <p:spPr>
          <a:xfrm>
            <a:off x="1631504" y="116632"/>
            <a:ext cx="8928992" cy="6624736"/>
          </a:xfrm>
          <a:prstGeom prst="rect">
            <a:avLst/>
          </a:prstGeom>
          <a:noFill/>
          <a:ln w="38100" cmpd="dbl">
            <a:solidFill>
              <a:srgbClr val="002060">
                <a:alpha val="99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a:extLst>
              <a:ext uri="{FF2B5EF4-FFF2-40B4-BE49-F238E27FC236}">
                <a16:creationId xmlns:a16="http://schemas.microsoft.com/office/drawing/2014/main" id="{0441E690-9983-CB5C-ABEC-A1C24A8E8ED9}"/>
              </a:ext>
            </a:extLst>
          </p:cNvPr>
          <p:cNvPicPr>
            <a:picLocks noChangeAspect="1"/>
          </p:cNvPicPr>
          <p:nvPr/>
        </p:nvPicPr>
        <p:blipFill>
          <a:blip r:embed="rId3"/>
          <a:stretch>
            <a:fillRect/>
          </a:stretch>
        </p:blipFill>
        <p:spPr>
          <a:xfrm>
            <a:off x="2089897" y="1701461"/>
            <a:ext cx="8072755" cy="4539024"/>
          </a:xfrm>
          <a:prstGeom prst="rect">
            <a:avLst/>
          </a:prstGeom>
        </p:spPr>
      </p:pic>
    </p:spTree>
    <p:extLst>
      <p:ext uri="{BB962C8B-B14F-4D97-AF65-F5344CB8AC3E}">
        <p14:creationId xmlns:p14="http://schemas.microsoft.com/office/powerpoint/2010/main" val="28068576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67744" y="2492896"/>
            <a:ext cx="7300664" cy="2409304"/>
          </a:xfrm>
          <a:ln w="15875">
            <a:solidFill>
              <a:srgbClr val="002060">
                <a:alpha val="98000"/>
              </a:srgbClr>
            </a:solidFill>
          </a:ln>
        </p:spPr>
        <p:txBody>
          <a:bodyPr>
            <a:normAutofit/>
          </a:bodyPr>
          <a:lstStyle/>
          <a:p>
            <a:pPr marL="0" indent="0" algn="just">
              <a:buNone/>
            </a:pPr>
            <a:r>
              <a:rPr lang="en-IN" sz="1800" b="1" i="0" dirty="0">
                <a:solidFill>
                  <a:srgbClr val="000000"/>
                </a:solidFill>
                <a:effectLst/>
                <a:highlight>
                  <a:srgbClr val="FFFFFF"/>
                </a:highlight>
                <a:latin typeface="Times New Roman" panose="02020603050405020304" pitchFamily="18" charset="0"/>
                <a:cs typeface="Times New Roman" panose="02020603050405020304" pitchFamily="18" charset="0"/>
              </a:rPr>
              <a:t>Resource: aws_s3_bucket on Terraform</a:t>
            </a:r>
          </a:p>
          <a:p>
            <a:pPr marL="0" indent="0" algn="just">
              <a:buNone/>
            </a:pPr>
            <a:r>
              <a:rPr lang="en-IN" sz="1800" dirty="0">
                <a:latin typeface="Times New Roman" panose="02020603050405020304" pitchFamily="18" charset="0"/>
                <a:cs typeface="Times New Roman" pitchFamily="18" charset="0"/>
                <a:hlinkClick r:id="rId2"/>
              </a:rPr>
              <a:t>https://registry.terraform.io/providers/hashicorp/aws/latest/docs/resources/s3_bucket</a:t>
            </a:r>
            <a:r>
              <a:rPr lang="en-IN" sz="1800" dirty="0">
                <a:latin typeface="Times New Roman" panose="02020603050405020304" pitchFamily="18" charset="0"/>
                <a:cs typeface="Times New Roman" pitchFamily="18" charset="0"/>
              </a:rPr>
              <a:t> 	</a:t>
            </a:r>
          </a:p>
          <a:p>
            <a:pPr marL="0" indent="0" algn="just">
              <a:buNone/>
            </a:pPr>
            <a:endParaRPr lang="en-IN" sz="1800" dirty="0">
              <a:latin typeface="Times New Roman" panose="02020603050405020304" pitchFamily="18" charset="0"/>
              <a:cs typeface="Times New Roman" pitchFamily="18" charset="0"/>
            </a:endParaRPr>
          </a:p>
          <a:p>
            <a:pPr marL="0" indent="0" algn="just">
              <a:buNone/>
            </a:pPr>
            <a:r>
              <a:rPr lang="en-IN" sz="1800" b="1" i="0" dirty="0">
                <a:solidFill>
                  <a:srgbClr val="000000"/>
                </a:solidFill>
                <a:effectLst/>
                <a:highlight>
                  <a:srgbClr val="F9F9F9"/>
                </a:highlight>
                <a:latin typeface="Times New Roman" panose="02020603050405020304" pitchFamily="18" charset="0"/>
                <a:cs typeface="Times New Roman" panose="02020603050405020304" pitchFamily="18" charset="0"/>
              </a:rPr>
              <a:t>s3-static-website: Terraform:</a:t>
            </a:r>
          </a:p>
          <a:p>
            <a:pPr marL="0" indent="0" algn="just">
              <a:buNone/>
            </a:pPr>
            <a:r>
              <a:rPr lang="en-IN" sz="1800" dirty="0">
                <a:solidFill>
                  <a:srgbClr val="000000"/>
                </a:solidFill>
                <a:highlight>
                  <a:srgbClr val="F9F9F9"/>
                </a:highlight>
                <a:latin typeface="Times New Roman" panose="02020603050405020304" pitchFamily="18" charset="0"/>
                <a:cs typeface="Times New Roman" panose="02020603050405020304" pitchFamily="18" charset="0"/>
              </a:rPr>
              <a:t>https://registry.terraform.io/modules/cn-terraform/s3-static-website/aws/latest</a:t>
            </a:r>
          </a:p>
          <a:p>
            <a:pPr marL="0" indent="0" algn="just">
              <a:buNone/>
            </a:pPr>
            <a:endParaRPr lang="en-IN" sz="1800" dirty="0">
              <a:latin typeface="Times New Roman" panose="02020603050405020304" pitchFamily="18" charset="0"/>
              <a:cs typeface="Times New Roman" pitchFamily="18" charset="0"/>
            </a:endParaRPr>
          </a:p>
        </p:txBody>
      </p:sp>
      <p:sp>
        <p:nvSpPr>
          <p:cNvPr id="5" name="object 3"/>
          <p:cNvSpPr txBox="1">
            <a:spLocks/>
          </p:cNvSpPr>
          <p:nvPr/>
        </p:nvSpPr>
        <p:spPr>
          <a:xfrm>
            <a:off x="2467744" y="1621562"/>
            <a:ext cx="7300664" cy="439287"/>
          </a:xfrm>
          <a:prstGeom prst="rect">
            <a:avLst/>
          </a:prstGeom>
          <a:solidFill>
            <a:srgbClr val="2E5496"/>
          </a:solidFill>
        </p:spPr>
        <p:txBody>
          <a:bodyPr vert="horz" wrap="square" lIns="0" tIns="0" rIns="0" bIns="0" rtlCol="0">
            <a:spAutoFit/>
          </a:bodyPr>
          <a:lstStyle>
            <a:lvl1pPr>
              <a:defRPr sz="3600" b="0" i="0">
                <a:solidFill>
                  <a:schemeClr val="tx1"/>
                </a:solidFill>
                <a:latin typeface="Calibri Light"/>
                <a:ea typeface="+mj-ea"/>
                <a:cs typeface="Calibri Light"/>
              </a:defRPr>
            </a:lvl1pPr>
          </a:lstStyle>
          <a:p>
            <a:pPr algn="ctr">
              <a:lnSpc>
                <a:spcPts val="3300"/>
              </a:lnSpc>
            </a:pPr>
            <a:r>
              <a:rPr lang="en-US" sz="3200" b="1" kern="0" spc="-135" dirty="0">
                <a:solidFill>
                  <a:srgbClr val="FFFFFF"/>
                </a:solidFill>
                <a:latin typeface="Times New Roman" pitchFamily="18" charset="0"/>
                <a:cs typeface="Times New Roman" pitchFamily="18" charset="0"/>
              </a:rPr>
              <a:t>References</a:t>
            </a:r>
            <a:endParaRPr lang="en-US" sz="3200" kern="0"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EDA6DD2D-1ABB-AB19-5715-4F74ED16A6B9}"/>
              </a:ext>
            </a:extLst>
          </p:cNvPr>
          <p:cNvPicPr>
            <a:picLocks noChangeAspect="1"/>
          </p:cNvPicPr>
          <p:nvPr/>
        </p:nvPicPr>
        <p:blipFill>
          <a:blip r:embed="rId3"/>
          <a:stretch>
            <a:fillRect/>
          </a:stretch>
        </p:blipFill>
        <p:spPr>
          <a:xfrm>
            <a:off x="4871867" y="201812"/>
            <a:ext cx="2448267" cy="1066949"/>
          </a:xfrm>
          <a:prstGeom prst="rect">
            <a:avLst/>
          </a:prstGeom>
        </p:spPr>
      </p:pic>
      <p:sp>
        <p:nvSpPr>
          <p:cNvPr id="6" name="Rectangle 5">
            <a:extLst>
              <a:ext uri="{FF2B5EF4-FFF2-40B4-BE49-F238E27FC236}">
                <a16:creationId xmlns:a16="http://schemas.microsoft.com/office/drawing/2014/main" id="{7D2364C0-F8F0-92D5-F0B7-01333FCF2902}"/>
              </a:ext>
            </a:extLst>
          </p:cNvPr>
          <p:cNvSpPr/>
          <p:nvPr/>
        </p:nvSpPr>
        <p:spPr>
          <a:xfrm>
            <a:off x="1631504" y="116632"/>
            <a:ext cx="8928992" cy="6624736"/>
          </a:xfrm>
          <a:prstGeom prst="rect">
            <a:avLst/>
          </a:prstGeom>
          <a:noFill/>
          <a:ln w="38100" cmpd="dbl">
            <a:solidFill>
              <a:srgbClr val="002060">
                <a:alpha val="99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340896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71664" y="3044835"/>
            <a:ext cx="5648672" cy="2123658"/>
          </a:xfrm>
          <a:prstGeom prst="rect">
            <a:avLst/>
          </a:prstGeom>
        </p:spPr>
        <p:txBody>
          <a:bodyPr wrap="square">
            <a:spAutoFit/>
          </a:bodyPr>
          <a:lstStyle/>
          <a:p>
            <a:pPr algn="ctr"/>
            <a:r>
              <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innerShdw blurRad="63500" dist="50800" dir="18900000">
                    <a:prstClr val="black">
                      <a:alpha val="50000"/>
                    </a:prstClr>
                  </a:innerShdw>
                </a:effectLst>
                <a:latin typeface="Times New Roman" panose="02020603050405020304" pitchFamily="18" charset="0"/>
                <a:cs typeface="Times New Roman" panose="02020603050405020304" pitchFamily="18" charset="0"/>
              </a:rPr>
              <a:t>THANK YOU</a:t>
            </a:r>
          </a:p>
          <a:p>
            <a:endParaRPr lang="en-IN" sz="6600" dirty="0"/>
          </a:p>
        </p:txBody>
      </p:sp>
      <p:sp>
        <p:nvSpPr>
          <p:cNvPr id="2" name="Rectangle 1">
            <a:extLst>
              <a:ext uri="{FF2B5EF4-FFF2-40B4-BE49-F238E27FC236}">
                <a16:creationId xmlns:a16="http://schemas.microsoft.com/office/drawing/2014/main" id="{A0C3DCBF-031A-7AD9-47D4-E10C5686DAFA}"/>
              </a:ext>
            </a:extLst>
          </p:cNvPr>
          <p:cNvSpPr/>
          <p:nvPr/>
        </p:nvSpPr>
        <p:spPr>
          <a:xfrm>
            <a:off x="1631504" y="116632"/>
            <a:ext cx="8928992" cy="6624736"/>
          </a:xfrm>
          <a:prstGeom prst="rect">
            <a:avLst/>
          </a:prstGeom>
          <a:noFill/>
          <a:ln w="38100" cmpd="dbl">
            <a:solidFill>
              <a:srgbClr val="002060">
                <a:alpha val="99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27AAE36E-C19B-E711-4E0D-AB875D52A2EA}"/>
              </a:ext>
            </a:extLst>
          </p:cNvPr>
          <p:cNvPicPr>
            <a:picLocks noChangeAspect="1"/>
          </p:cNvPicPr>
          <p:nvPr/>
        </p:nvPicPr>
        <p:blipFill>
          <a:blip r:embed="rId2"/>
          <a:stretch>
            <a:fillRect/>
          </a:stretch>
        </p:blipFill>
        <p:spPr>
          <a:xfrm>
            <a:off x="4541667" y="405012"/>
            <a:ext cx="2448267" cy="1066949"/>
          </a:xfrm>
          <a:prstGeom prst="rect">
            <a:avLst/>
          </a:prstGeom>
        </p:spPr>
      </p:pic>
    </p:spTree>
    <p:extLst>
      <p:ext uri="{BB962C8B-B14F-4D97-AF65-F5344CB8AC3E}">
        <p14:creationId xmlns:p14="http://schemas.microsoft.com/office/powerpoint/2010/main" val="2809000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09700" y="1340769"/>
            <a:ext cx="9296400" cy="4785395"/>
          </a:xfrm>
        </p:spPr>
        <p:txBody>
          <a:bodyPr>
            <a:noAutofit/>
          </a:bodyPr>
          <a:lstStyle/>
          <a:p>
            <a:pPr marL="0" indent="0" algn="just">
              <a:lnSpc>
                <a:spcPct val="150000"/>
              </a:lnSpc>
              <a:buNone/>
            </a:pPr>
            <a:endParaRPr lang="en-US" sz="1800" dirty="0">
              <a:latin typeface="Times New Roman" pitchFamily="18" charset="0"/>
              <a:cs typeface="Times New Roman" pitchFamily="18" charset="0"/>
            </a:endParaRPr>
          </a:p>
          <a:p>
            <a:pPr marL="0" indent="0" algn="just">
              <a:lnSpc>
                <a:spcPct val="150000"/>
              </a:lnSpc>
              <a:buNone/>
            </a:pPr>
            <a:r>
              <a:rPr lang="en-US" sz="1800" dirty="0">
                <a:latin typeface="Times New Roman" pitchFamily="18" charset="0"/>
                <a:cs typeface="Times New Roman" pitchFamily="18" charset="0"/>
              </a:rPr>
              <a:t>The objective of this project is to deploy a static website on AWS S3 using Terraform for automation. This involves creating an S3 bucket, configuring it for static website hosting, and automating the setup using Terraform. By leveraging </a:t>
            </a:r>
            <a:r>
              <a:rPr lang="en-US" sz="1800" dirty="0" err="1">
                <a:latin typeface="Times New Roman" pitchFamily="18" charset="0"/>
                <a:cs typeface="Times New Roman" pitchFamily="18" charset="0"/>
              </a:rPr>
              <a:t>Terraform's</a:t>
            </a:r>
            <a:r>
              <a:rPr lang="en-US" sz="1800" dirty="0">
                <a:latin typeface="Times New Roman" pitchFamily="18" charset="0"/>
                <a:cs typeface="Times New Roman" pitchFamily="18" charset="0"/>
              </a:rPr>
              <a:t> infrastructure-as-code capabilities, we aim to ensure a consistent and reproducible deployment process, enhancing both productivity and security. This project guides through installing Terraform, configuring AWS credentials, writing necessary configuration files, uploading HTML files, and setting bucket policies for public access. The goal is to streamline the deployment process and maintain a robust, secure static website using modern cloud technologies and infrastructure management practices.</a:t>
            </a:r>
            <a:endParaRPr lang="en-IN" sz="1800" dirty="0">
              <a:latin typeface="Times New Roman" pitchFamily="18" charset="0"/>
              <a:cs typeface="Times New Roman" pitchFamily="18" charset="0"/>
            </a:endParaRPr>
          </a:p>
        </p:txBody>
      </p:sp>
      <p:pic>
        <p:nvPicPr>
          <p:cNvPr id="4" name="Picture 2" descr="C:\Users\Karthick\Downloads\NIELIT-LOGO_FINA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47735" y="263425"/>
            <a:ext cx="1171666" cy="505713"/>
          </a:xfrm>
          <a:prstGeom prst="rect">
            <a:avLst/>
          </a:prstGeom>
          <a:noFill/>
          <a:extLst>
            <a:ext uri="{909E8E84-426E-40DD-AFC4-6F175D3DCCD1}">
              <a14:hiddenFill xmlns:a14="http://schemas.microsoft.com/office/drawing/2010/main">
                <a:solidFill>
                  <a:srgbClr val="FFFFFF"/>
                </a:solidFill>
              </a14:hiddenFill>
            </a:ext>
          </a:extLst>
        </p:spPr>
      </p:pic>
      <p:sp>
        <p:nvSpPr>
          <p:cNvPr id="5" name="object 3"/>
          <p:cNvSpPr txBox="1">
            <a:spLocks/>
          </p:cNvSpPr>
          <p:nvPr/>
        </p:nvSpPr>
        <p:spPr>
          <a:xfrm>
            <a:off x="2971800" y="329852"/>
            <a:ext cx="7300664" cy="439287"/>
          </a:xfrm>
          <a:prstGeom prst="rect">
            <a:avLst/>
          </a:prstGeom>
          <a:solidFill>
            <a:srgbClr val="2E5496"/>
          </a:solidFill>
        </p:spPr>
        <p:txBody>
          <a:bodyPr vert="horz" wrap="square" lIns="0" tIns="0" rIns="0" bIns="0" rtlCol="0">
            <a:spAutoFit/>
          </a:bodyPr>
          <a:lstStyle>
            <a:lvl1pPr>
              <a:defRPr sz="3600" b="0" i="0">
                <a:solidFill>
                  <a:schemeClr val="tx1"/>
                </a:solidFill>
                <a:latin typeface="Calibri Light"/>
                <a:ea typeface="+mj-ea"/>
                <a:cs typeface="Calibri Light"/>
              </a:defRPr>
            </a:lvl1pPr>
          </a:lstStyle>
          <a:p>
            <a:pPr algn="ctr">
              <a:lnSpc>
                <a:spcPts val="3300"/>
              </a:lnSpc>
            </a:pPr>
            <a:r>
              <a:rPr lang="en-US" sz="3200" b="1" kern="0" spc="-135" dirty="0">
                <a:solidFill>
                  <a:srgbClr val="FFFFFF"/>
                </a:solidFill>
                <a:latin typeface="Times New Roman" pitchFamily="18" charset="0"/>
                <a:cs typeface="Times New Roman" pitchFamily="18" charset="0"/>
              </a:rPr>
              <a:t>Objective</a:t>
            </a:r>
            <a:endParaRPr lang="en-US" sz="3200" kern="0" dirty="0">
              <a:latin typeface="Times New Roman" pitchFamily="18" charset="0"/>
              <a:cs typeface="Times New Roman" pitchFamily="18" charset="0"/>
            </a:endParaRPr>
          </a:p>
        </p:txBody>
      </p:sp>
      <p:sp>
        <p:nvSpPr>
          <p:cNvPr id="6" name="object 4"/>
          <p:cNvSpPr/>
          <p:nvPr/>
        </p:nvSpPr>
        <p:spPr>
          <a:xfrm>
            <a:off x="2076552" y="6241934"/>
            <a:ext cx="8038896" cy="252924"/>
          </a:xfrm>
          <a:custGeom>
            <a:avLst/>
            <a:gdLst/>
            <a:ahLst/>
            <a:cxnLst/>
            <a:rect l="l" t="t" r="r" b="b"/>
            <a:pathLst>
              <a:path w="9164320" h="254634">
                <a:moveTo>
                  <a:pt x="9163812" y="0"/>
                </a:moveTo>
                <a:lnTo>
                  <a:pt x="0" y="0"/>
                </a:lnTo>
                <a:lnTo>
                  <a:pt x="0" y="254507"/>
                </a:lnTo>
                <a:lnTo>
                  <a:pt x="9163812" y="254507"/>
                </a:lnTo>
                <a:lnTo>
                  <a:pt x="9163812" y="0"/>
                </a:lnTo>
                <a:close/>
              </a:path>
            </a:pathLst>
          </a:custGeom>
          <a:solidFill>
            <a:srgbClr val="538235"/>
          </a:solidFill>
        </p:spPr>
        <p:txBody>
          <a:bodyPr wrap="square" lIns="0" tIns="0" rIns="0" bIns="0" rtlCol="0"/>
          <a:lstStyle/>
          <a:p>
            <a:endParaRPr/>
          </a:p>
        </p:txBody>
      </p:sp>
    </p:spTree>
    <p:extLst>
      <p:ext uri="{BB962C8B-B14F-4D97-AF65-F5344CB8AC3E}">
        <p14:creationId xmlns:p14="http://schemas.microsoft.com/office/powerpoint/2010/main" val="2669465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
          <p:cNvSpPr txBox="1">
            <a:spLocks/>
          </p:cNvSpPr>
          <p:nvPr/>
        </p:nvSpPr>
        <p:spPr>
          <a:xfrm>
            <a:off x="2467744" y="1268761"/>
            <a:ext cx="7300664" cy="439287"/>
          </a:xfrm>
          <a:prstGeom prst="rect">
            <a:avLst/>
          </a:prstGeom>
          <a:solidFill>
            <a:srgbClr val="2E5496"/>
          </a:solidFill>
        </p:spPr>
        <p:txBody>
          <a:bodyPr vert="horz" wrap="square" lIns="0" tIns="0" rIns="0" bIns="0" rtlCol="0">
            <a:spAutoFit/>
          </a:bodyPr>
          <a:lstStyle>
            <a:lvl1pPr>
              <a:defRPr sz="3600" b="0" i="0">
                <a:solidFill>
                  <a:schemeClr val="tx1"/>
                </a:solidFill>
                <a:latin typeface="Calibri Light"/>
                <a:ea typeface="+mj-ea"/>
                <a:cs typeface="Calibri Light"/>
              </a:defRPr>
            </a:lvl1pPr>
          </a:lstStyle>
          <a:p>
            <a:pPr algn="ctr">
              <a:lnSpc>
                <a:spcPts val="3300"/>
              </a:lnSpc>
            </a:pPr>
            <a:r>
              <a:rPr lang="en-US" sz="3200" b="1" kern="0" spc="-135" dirty="0">
                <a:solidFill>
                  <a:srgbClr val="FFFFFF"/>
                </a:solidFill>
                <a:latin typeface="Times New Roman" pitchFamily="18" charset="0"/>
                <a:cs typeface="Times New Roman" pitchFamily="18" charset="0"/>
              </a:rPr>
              <a:t>Block Diagram</a:t>
            </a:r>
            <a:endParaRPr lang="en-US" kern="0" dirty="0">
              <a:latin typeface="Times New Roman" pitchFamily="18" charset="0"/>
              <a:cs typeface="Times New Roman" pitchFamily="18" charset="0"/>
            </a:endParaRPr>
          </a:p>
        </p:txBody>
      </p:sp>
      <p:sp>
        <p:nvSpPr>
          <p:cNvPr id="2" name="Content Placeholder 1"/>
          <p:cNvSpPr>
            <a:spLocks noGrp="1"/>
          </p:cNvSpPr>
          <p:nvPr>
            <p:ph idx="1"/>
          </p:nvPr>
        </p:nvSpPr>
        <p:spPr>
          <a:xfrm>
            <a:off x="1750749" y="1002535"/>
            <a:ext cx="8568952" cy="5262986"/>
          </a:xfrm>
        </p:spPr>
        <p:txBody>
          <a:bodyPr/>
          <a:lstStyle/>
          <a:p>
            <a:pPr marL="0" indent="0">
              <a:buNone/>
            </a:pPr>
            <a:r>
              <a:rPr lang="en-IN" dirty="0"/>
              <a:t>      </a:t>
            </a:r>
          </a:p>
        </p:txBody>
      </p:sp>
      <p:pic>
        <p:nvPicPr>
          <p:cNvPr id="4" name="Picture 3">
            <a:extLst>
              <a:ext uri="{FF2B5EF4-FFF2-40B4-BE49-F238E27FC236}">
                <a16:creationId xmlns:a16="http://schemas.microsoft.com/office/drawing/2014/main" id="{1EDAF1C9-AC30-4D62-3D7E-9DBED4147C2B}"/>
              </a:ext>
            </a:extLst>
          </p:cNvPr>
          <p:cNvPicPr>
            <a:picLocks noChangeAspect="1"/>
          </p:cNvPicPr>
          <p:nvPr/>
        </p:nvPicPr>
        <p:blipFill>
          <a:blip r:embed="rId2"/>
          <a:stretch>
            <a:fillRect/>
          </a:stretch>
        </p:blipFill>
        <p:spPr>
          <a:xfrm>
            <a:off x="4871867" y="201812"/>
            <a:ext cx="2448267" cy="1066949"/>
          </a:xfrm>
          <a:prstGeom prst="rect">
            <a:avLst/>
          </a:prstGeom>
        </p:spPr>
      </p:pic>
      <p:sp>
        <p:nvSpPr>
          <p:cNvPr id="6" name="Rectangle 5">
            <a:extLst>
              <a:ext uri="{FF2B5EF4-FFF2-40B4-BE49-F238E27FC236}">
                <a16:creationId xmlns:a16="http://schemas.microsoft.com/office/drawing/2014/main" id="{376E7863-39D6-BA34-F4BD-AA95096AE2FF}"/>
              </a:ext>
            </a:extLst>
          </p:cNvPr>
          <p:cNvSpPr/>
          <p:nvPr/>
        </p:nvSpPr>
        <p:spPr>
          <a:xfrm>
            <a:off x="1631504" y="116632"/>
            <a:ext cx="8928992" cy="6624736"/>
          </a:xfrm>
          <a:prstGeom prst="rect">
            <a:avLst/>
          </a:prstGeom>
          <a:noFill/>
          <a:ln w="38100" cmpd="dbl">
            <a:solidFill>
              <a:srgbClr val="002060">
                <a:alpha val="99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3165DE6C-0C5E-C8EA-5E08-6FE7C52E37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1559" y="2007961"/>
            <a:ext cx="2088232" cy="2186281"/>
          </a:xfrm>
          <a:prstGeom prst="rect">
            <a:avLst/>
          </a:prstGeom>
        </p:spPr>
      </p:pic>
      <p:pic>
        <p:nvPicPr>
          <p:cNvPr id="10" name="Picture 9">
            <a:extLst>
              <a:ext uri="{FF2B5EF4-FFF2-40B4-BE49-F238E27FC236}">
                <a16:creationId xmlns:a16="http://schemas.microsoft.com/office/drawing/2014/main" id="{22AE9648-95E1-B1E2-02BA-DC23C31D00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5464" y="1938518"/>
            <a:ext cx="2520278" cy="4593229"/>
          </a:xfrm>
          <a:prstGeom prst="rect">
            <a:avLst/>
          </a:prstGeom>
        </p:spPr>
      </p:pic>
      <p:pic>
        <p:nvPicPr>
          <p:cNvPr id="12" name="Picture 11">
            <a:extLst>
              <a:ext uri="{FF2B5EF4-FFF2-40B4-BE49-F238E27FC236}">
                <a16:creationId xmlns:a16="http://schemas.microsoft.com/office/drawing/2014/main" id="{DA744486-9C1A-5FF4-706A-BDFD4E98E8A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95332" y="2830778"/>
            <a:ext cx="2424369" cy="1196444"/>
          </a:xfrm>
          <a:prstGeom prst="rect">
            <a:avLst/>
          </a:prstGeom>
        </p:spPr>
      </p:pic>
      <p:sp>
        <p:nvSpPr>
          <p:cNvPr id="13" name="TextBox 12">
            <a:extLst>
              <a:ext uri="{FF2B5EF4-FFF2-40B4-BE49-F238E27FC236}">
                <a16:creationId xmlns:a16="http://schemas.microsoft.com/office/drawing/2014/main" id="{C7B93885-4961-ED97-4E73-E502C68FA421}"/>
              </a:ext>
            </a:extLst>
          </p:cNvPr>
          <p:cNvSpPr txBox="1"/>
          <p:nvPr/>
        </p:nvSpPr>
        <p:spPr>
          <a:xfrm rot="16200000">
            <a:off x="3755647" y="3133897"/>
            <a:ext cx="1128450" cy="400110"/>
          </a:xfrm>
          <a:prstGeom prst="rect">
            <a:avLst/>
          </a:prstGeom>
          <a:noFill/>
        </p:spPr>
        <p:txBody>
          <a:bodyPr wrap="none" rtlCol="0">
            <a:spAutoFit/>
          </a:bodyPr>
          <a:lstStyle/>
          <a:p>
            <a:r>
              <a:rPr lang="en-IN" sz="2000" b="1" dirty="0"/>
              <a:t>DEPLOYS</a:t>
            </a:r>
          </a:p>
        </p:txBody>
      </p:sp>
      <p:sp>
        <p:nvSpPr>
          <p:cNvPr id="14" name="TextBox 13">
            <a:extLst>
              <a:ext uri="{FF2B5EF4-FFF2-40B4-BE49-F238E27FC236}">
                <a16:creationId xmlns:a16="http://schemas.microsoft.com/office/drawing/2014/main" id="{27F700DA-6B53-CEF2-B0F6-DC4DD19A605D}"/>
              </a:ext>
            </a:extLst>
          </p:cNvPr>
          <p:cNvSpPr txBox="1"/>
          <p:nvPr/>
        </p:nvSpPr>
        <p:spPr>
          <a:xfrm rot="16200000">
            <a:off x="6944271" y="3228944"/>
            <a:ext cx="1080745" cy="400110"/>
          </a:xfrm>
          <a:prstGeom prst="rect">
            <a:avLst/>
          </a:prstGeom>
          <a:noFill/>
        </p:spPr>
        <p:txBody>
          <a:bodyPr wrap="none" rtlCol="0">
            <a:spAutoFit/>
          </a:bodyPr>
          <a:lstStyle/>
          <a:p>
            <a:r>
              <a:rPr lang="en-IN" sz="2000" b="1" dirty="0"/>
              <a:t>OUTPUT</a:t>
            </a:r>
          </a:p>
        </p:txBody>
      </p:sp>
      <p:sp>
        <p:nvSpPr>
          <p:cNvPr id="18" name="TextBox 17">
            <a:extLst>
              <a:ext uri="{FF2B5EF4-FFF2-40B4-BE49-F238E27FC236}">
                <a16:creationId xmlns:a16="http://schemas.microsoft.com/office/drawing/2014/main" id="{E6BD1AA5-E2ED-0E3C-88A8-92E2A4FC73A3}"/>
              </a:ext>
            </a:extLst>
          </p:cNvPr>
          <p:cNvSpPr txBox="1"/>
          <p:nvPr/>
        </p:nvSpPr>
        <p:spPr>
          <a:xfrm>
            <a:off x="4363427" y="3105834"/>
            <a:ext cx="410690" cy="646331"/>
          </a:xfrm>
          <a:prstGeom prst="rect">
            <a:avLst/>
          </a:prstGeom>
          <a:noFill/>
        </p:spPr>
        <p:txBody>
          <a:bodyPr wrap="none" rtlCol="0">
            <a:spAutoFit/>
          </a:bodyPr>
          <a:lstStyle/>
          <a:p>
            <a:r>
              <a:rPr lang="en-IN" dirty="0">
                <a:sym typeface="Wingdings" panose="05000000000000000000" pitchFamily="2" charset="2"/>
              </a:rPr>
              <a:t></a:t>
            </a:r>
            <a:endParaRPr lang="en-IN" dirty="0"/>
          </a:p>
          <a:p>
            <a:endParaRPr lang="en-IN" dirty="0"/>
          </a:p>
        </p:txBody>
      </p:sp>
      <p:sp>
        <p:nvSpPr>
          <p:cNvPr id="19" name="TextBox 18">
            <a:extLst>
              <a:ext uri="{FF2B5EF4-FFF2-40B4-BE49-F238E27FC236}">
                <a16:creationId xmlns:a16="http://schemas.microsoft.com/office/drawing/2014/main" id="{46614213-F409-F10B-33D0-9425858A853F}"/>
              </a:ext>
            </a:extLst>
          </p:cNvPr>
          <p:cNvSpPr txBox="1"/>
          <p:nvPr/>
        </p:nvSpPr>
        <p:spPr>
          <a:xfrm>
            <a:off x="7484642" y="3251847"/>
            <a:ext cx="463588" cy="646331"/>
          </a:xfrm>
          <a:prstGeom prst="rect">
            <a:avLst/>
          </a:prstGeom>
          <a:noFill/>
        </p:spPr>
        <p:txBody>
          <a:bodyPr wrap="none" rtlCol="0">
            <a:spAutoFit/>
          </a:bodyPr>
          <a:lstStyle/>
          <a:p>
            <a:r>
              <a:rPr lang="en-IN" dirty="0">
                <a:sym typeface="Wingdings" panose="05000000000000000000" pitchFamily="2" charset="2"/>
              </a:rPr>
              <a:t> </a:t>
            </a:r>
            <a:endParaRPr lang="en-IN" dirty="0"/>
          </a:p>
          <a:p>
            <a:endParaRPr lang="en-IN" dirty="0"/>
          </a:p>
        </p:txBody>
      </p:sp>
    </p:spTree>
    <p:extLst>
      <p:ext uri="{BB962C8B-B14F-4D97-AF65-F5344CB8AC3E}">
        <p14:creationId xmlns:p14="http://schemas.microsoft.com/office/powerpoint/2010/main" val="3309310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
          <p:cNvSpPr txBox="1">
            <a:spLocks/>
          </p:cNvSpPr>
          <p:nvPr/>
        </p:nvSpPr>
        <p:spPr>
          <a:xfrm>
            <a:off x="2423592" y="1333530"/>
            <a:ext cx="7300664" cy="439287"/>
          </a:xfrm>
          <a:prstGeom prst="rect">
            <a:avLst/>
          </a:prstGeom>
          <a:solidFill>
            <a:srgbClr val="2E5496"/>
          </a:solidFill>
        </p:spPr>
        <p:txBody>
          <a:bodyPr vert="horz" wrap="square" lIns="0" tIns="0" rIns="0" bIns="0" rtlCol="0">
            <a:spAutoFit/>
          </a:bodyPr>
          <a:lstStyle>
            <a:lvl1pPr>
              <a:defRPr sz="3600" b="0" i="0">
                <a:solidFill>
                  <a:schemeClr val="tx1"/>
                </a:solidFill>
                <a:latin typeface="Calibri Light"/>
                <a:ea typeface="+mj-ea"/>
                <a:cs typeface="Calibri Light"/>
              </a:defRPr>
            </a:lvl1pPr>
          </a:lstStyle>
          <a:p>
            <a:pPr algn="ctr">
              <a:lnSpc>
                <a:spcPts val="3300"/>
              </a:lnSpc>
            </a:pPr>
            <a:r>
              <a:rPr lang="en-US" sz="3200" b="1" kern="0" spc="-135" dirty="0">
                <a:solidFill>
                  <a:srgbClr val="FFFFFF"/>
                </a:solidFill>
                <a:latin typeface="Times New Roman" pitchFamily="18" charset="0"/>
                <a:cs typeface="Times New Roman" pitchFamily="18" charset="0"/>
              </a:rPr>
              <a:t>Proposed Setup</a:t>
            </a:r>
            <a:endParaRPr lang="en-US" sz="3200" kern="0" dirty="0">
              <a:latin typeface="Times New Roman" pitchFamily="18" charset="0"/>
              <a:cs typeface="Times New Roman" pitchFamily="18" charset="0"/>
            </a:endParaRPr>
          </a:p>
        </p:txBody>
      </p:sp>
      <p:sp>
        <p:nvSpPr>
          <p:cNvPr id="7" name="Content Placeholder 2"/>
          <p:cNvSpPr>
            <a:spLocks noGrp="1"/>
          </p:cNvSpPr>
          <p:nvPr>
            <p:ph idx="1"/>
          </p:nvPr>
        </p:nvSpPr>
        <p:spPr>
          <a:xfrm>
            <a:off x="2423592" y="2071390"/>
            <a:ext cx="7300664" cy="4525963"/>
          </a:xfrm>
          <a:ln w="15875">
            <a:solidFill>
              <a:schemeClr val="tx2">
                <a:lumMod val="75000"/>
                <a:alpha val="98000"/>
              </a:schemeClr>
            </a:solidFill>
          </a:ln>
        </p:spPr>
        <p:txBody>
          <a:bodyPr vert="horz" wrap="square" lIns="90000" tIns="45720" rIns="90000" bIns="46800" rtlCol="0">
            <a:noAutofit/>
          </a:bodyPr>
          <a:lstStyle/>
          <a:p>
            <a:pPr marL="0" indent="0">
              <a:lnSpc>
                <a:spcPct val="160000"/>
              </a:lnSpc>
              <a:buNone/>
            </a:pPr>
            <a:r>
              <a:rPr lang="en-US" sz="1600" b="1" u="sng" dirty="0">
                <a:latin typeface="Times New Roman" panose="02020603050405020304" pitchFamily="18" charset="0"/>
                <a:cs typeface="Times New Roman" panose="02020603050405020304" pitchFamily="18" charset="0"/>
              </a:rPr>
              <a:t>Step 1</a:t>
            </a:r>
            <a:r>
              <a:rPr lang="en-US" sz="1600" b="1" dirty="0">
                <a:latin typeface="Times New Roman" panose="02020603050405020304" pitchFamily="18" charset="0"/>
                <a:cs typeface="Times New Roman" panose="02020603050405020304" pitchFamily="18" charset="0"/>
              </a:rPr>
              <a:t>: Install and Configure Terraform : </a:t>
            </a:r>
          </a:p>
          <a:p>
            <a:pPr>
              <a:lnSpc>
                <a:spcPct val="160000"/>
              </a:lnSpc>
            </a:pPr>
            <a:r>
              <a:rPr lang="en-US" sz="1500" b="1" dirty="0">
                <a:latin typeface="Times New Roman" panose="02020603050405020304" pitchFamily="18" charset="0"/>
                <a:cs typeface="Times New Roman" panose="02020603050405020304" pitchFamily="18" charset="0"/>
              </a:rPr>
              <a:t>Install Terraform</a:t>
            </a:r>
            <a:r>
              <a:rPr lang="en-US" sz="1500" dirty="0">
                <a:latin typeface="Times New Roman" panose="02020603050405020304" pitchFamily="18" charset="0"/>
                <a:cs typeface="Times New Roman" panose="02020603050405020304" pitchFamily="18" charset="0"/>
              </a:rPr>
              <a:t>: Download and install Terraform from the official Terraform website.</a:t>
            </a:r>
          </a:p>
          <a:p>
            <a:pPr>
              <a:lnSpc>
                <a:spcPct val="160000"/>
              </a:lnSpc>
            </a:pPr>
            <a:r>
              <a:rPr lang="en-US" sz="1500" b="1" dirty="0">
                <a:latin typeface="Times New Roman" panose="02020603050405020304" pitchFamily="18" charset="0"/>
                <a:cs typeface="Times New Roman" panose="02020603050405020304" pitchFamily="18" charset="0"/>
              </a:rPr>
              <a:t>AWS CLI Configuration</a:t>
            </a:r>
            <a:r>
              <a:rPr lang="en-US" sz="1500" dirty="0">
                <a:latin typeface="Times New Roman" panose="02020603050405020304" pitchFamily="18" charset="0"/>
                <a:cs typeface="Times New Roman" panose="02020603050405020304" pitchFamily="18" charset="0"/>
              </a:rPr>
              <a:t>: Ensure the AWS CLI is installed and configured with your AWS credentials. Run </a:t>
            </a:r>
            <a:r>
              <a:rPr lang="en-US" sz="1500" dirty="0" err="1">
                <a:latin typeface="Times New Roman" panose="02020603050405020304" pitchFamily="18" charset="0"/>
                <a:cs typeface="Times New Roman" panose="02020603050405020304" pitchFamily="18" charset="0"/>
              </a:rPr>
              <a:t>aws</a:t>
            </a:r>
            <a:r>
              <a:rPr lang="en-US" sz="1500" dirty="0">
                <a:latin typeface="Times New Roman" panose="02020603050405020304" pitchFamily="18" charset="0"/>
                <a:cs typeface="Times New Roman" panose="02020603050405020304" pitchFamily="18" charset="0"/>
              </a:rPr>
              <a:t> configure and provide your access key, secret key, region, and output format.</a:t>
            </a:r>
          </a:p>
          <a:p>
            <a:pPr marL="0" indent="0">
              <a:lnSpc>
                <a:spcPct val="160000"/>
              </a:lnSpc>
              <a:buNone/>
            </a:pPr>
            <a:r>
              <a:rPr lang="en-IN" sz="1600" b="1" u="sng" dirty="0">
                <a:latin typeface="Times New Roman" pitchFamily="18" charset="0"/>
                <a:cs typeface="Times New Roman" pitchFamily="18" charset="0"/>
              </a:rPr>
              <a:t>Step 2</a:t>
            </a:r>
            <a:r>
              <a:rPr lang="en-IN" sz="1600" b="1" dirty="0">
                <a:latin typeface="Times New Roman" pitchFamily="18" charset="0"/>
                <a:cs typeface="Times New Roman" pitchFamily="18" charset="0"/>
              </a:rPr>
              <a:t>: Create Terraform Configuration File :</a:t>
            </a:r>
          </a:p>
          <a:p>
            <a:pPr>
              <a:lnSpc>
                <a:spcPct val="160000"/>
              </a:lnSpc>
            </a:pPr>
            <a:r>
              <a:rPr lang="en-US" sz="1500" dirty="0">
                <a:latin typeface="Times New Roman" pitchFamily="18" charset="0"/>
                <a:cs typeface="Times New Roman" pitchFamily="18" charset="0"/>
              </a:rPr>
              <a:t>Create a Directory: Create a new directory for your Terraform project.</a:t>
            </a:r>
          </a:p>
          <a:p>
            <a:pPr>
              <a:lnSpc>
                <a:spcPct val="160000"/>
              </a:lnSpc>
            </a:pPr>
            <a:r>
              <a:rPr lang="en-US" sz="1500" dirty="0">
                <a:latin typeface="Times New Roman" pitchFamily="18" charset="0"/>
                <a:cs typeface="Times New Roman" pitchFamily="18" charset="0"/>
              </a:rPr>
              <a:t>Main Configuration File: Inside this directory, create a file named main.tf. This file will contain the Terraform configuration code to create the S3 bucket and set it up for static website hosting.</a:t>
            </a:r>
            <a:br>
              <a:rPr lang="en-IN" sz="1500" dirty="0">
                <a:latin typeface="Times New Roman" pitchFamily="18" charset="0"/>
                <a:cs typeface="Times New Roman" pitchFamily="18" charset="0"/>
              </a:rPr>
            </a:br>
            <a:endParaRPr lang="en-IN" sz="1500" dirty="0">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65CAD021-0740-9452-6E55-DB6ED19C808D}"/>
              </a:ext>
            </a:extLst>
          </p:cNvPr>
          <p:cNvPicPr>
            <a:picLocks noChangeAspect="1"/>
          </p:cNvPicPr>
          <p:nvPr/>
        </p:nvPicPr>
        <p:blipFill>
          <a:blip r:embed="rId2"/>
          <a:stretch>
            <a:fillRect/>
          </a:stretch>
        </p:blipFill>
        <p:spPr>
          <a:xfrm>
            <a:off x="4871867" y="201812"/>
            <a:ext cx="2448267" cy="1066949"/>
          </a:xfrm>
          <a:prstGeom prst="rect">
            <a:avLst/>
          </a:prstGeom>
        </p:spPr>
      </p:pic>
      <p:sp>
        <p:nvSpPr>
          <p:cNvPr id="4" name="Rectangle 3">
            <a:extLst>
              <a:ext uri="{FF2B5EF4-FFF2-40B4-BE49-F238E27FC236}">
                <a16:creationId xmlns:a16="http://schemas.microsoft.com/office/drawing/2014/main" id="{6A7A23B0-94ED-881A-6B9C-DDEB60794128}"/>
              </a:ext>
            </a:extLst>
          </p:cNvPr>
          <p:cNvSpPr/>
          <p:nvPr/>
        </p:nvSpPr>
        <p:spPr>
          <a:xfrm>
            <a:off x="1631504" y="116632"/>
            <a:ext cx="8928992" cy="6624736"/>
          </a:xfrm>
          <a:prstGeom prst="rect">
            <a:avLst/>
          </a:prstGeom>
          <a:noFill/>
          <a:ln w="38100" cmpd="dbl">
            <a:solidFill>
              <a:srgbClr val="002060">
                <a:alpha val="99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72859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8EE278EC-C9BF-879D-1879-8577B96B8722}"/>
              </a:ext>
            </a:extLst>
          </p:cNvPr>
          <p:cNvSpPr txBox="1">
            <a:spLocks/>
          </p:cNvSpPr>
          <p:nvPr/>
        </p:nvSpPr>
        <p:spPr>
          <a:xfrm>
            <a:off x="2423592" y="1333530"/>
            <a:ext cx="7300664" cy="439287"/>
          </a:xfrm>
          <a:prstGeom prst="rect">
            <a:avLst/>
          </a:prstGeom>
          <a:solidFill>
            <a:srgbClr val="2E5496"/>
          </a:solidFill>
        </p:spPr>
        <p:txBody>
          <a:bodyPr vert="horz" wrap="square" lIns="0" tIns="0" rIns="0" bIns="0" rtlCol="0">
            <a:spAutoFit/>
          </a:bodyPr>
          <a:lstStyle>
            <a:lvl1pPr>
              <a:defRPr sz="3600" b="0" i="0">
                <a:solidFill>
                  <a:schemeClr val="tx1"/>
                </a:solidFill>
                <a:latin typeface="Calibri Light"/>
                <a:ea typeface="+mj-ea"/>
                <a:cs typeface="Calibri Light"/>
              </a:defRPr>
            </a:lvl1pPr>
          </a:lstStyle>
          <a:p>
            <a:pPr algn="ctr">
              <a:lnSpc>
                <a:spcPts val="3300"/>
              </a:lnSpc>
            </a:pPr>
            <a:r>
              <a:rPr lang="en-US" sz="3200" b="1" kern="0" spc="-135" dirty="0">
                <a:solidFill>
                  <a:srgbClr val="FFFFFF"/>
                </a:solidFill>
                <a:latin typeface="Times New Roman" pitchFamily="18" charset="0"/>
                <a:cs typeface="Times New Roman" pitchFamily="18" charset="0"/>
              </a:rPr>
              <a:t>Proposed Setup</a:t>
            </a:r>
            <a:endParaRPr lang="en-US" sz="3200" kern="0" dirty="0">
              <a:latin typeface="Times New Roman" pitchFamily="18" charset="0"/>
              <a:cs typeface="Times New Roman" pitchFamily="18" charset="0"/>
            </a:endParaRPr>
          </a:p>
        </p:txBody>
      </p:sp>
      <p:sp>
        <p:nvSpPr>
          <p:cNvPr id="5" name="Content Placeholder 2">
            <a:extLst>
              <a:ext uri="{FF2B5EF4-FFF2-40B4-BE49-F238E27FC236}">
                <a16:creationId xmlns:a16="http://schemas.microsoft.com/office/drawing/2014/main" id="{5A66A5DF-80DC-31A4-10FE-54400735E949}"/>
              </a:ext>
            </a:extLst>
          </p:cNvPr>
          <p:cNvSpPr txBox="1">
            <a:spLocks/>
          </p:cNvSpPr>
          <p:nvPr/>
        </p:nvSpPr>
        <p:spPr>
          <a:xfrm>
            <a:off x="2423592" y="2071390"/>
            <a:ext cx="7300664" cy="4525963"/>
          </a:xfrm>
          <a:prstGeom prst="rect">
            <a:avLst/>
          </a:prstGeom>
          <a:ln w="15875">
            <a:solidFill>
              <a:schemeClr val="tx2">
                <a:lumMod val="75000"/>
                <a:alpha val="98000"/>
              </a:schemeClr>
            </a:solidFill>
          </a:ln>
        </p:spPr>
        <p:txBody>
          <a:bodyPr vert="horz" wrap="square" lIns="90000" tIns="45720" rIns="90000" bIns="4680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60000"/>
              </a:lnSpc>
              <a:buNone/>
            </a:pPr>
            <a:r>
              <a:rPr lang="en-US" sz="1600" b="1" u="sng" dirty="0">
                <a:latin typeface="Times New Roman" pitchFamily="18" charset="0"/>
                <a:cs typeface="Times New Roman" pitchFamily="18" charset="0"/>
              </a:rPr>
              <a:t>Step 3</a:t>
            </a:r>
            <a:r>
              <a:rPr lang="en-US" sz="1600" b="1" dirty="0">
                <a:latin typeface="Times New Roman" pitchFamily="18" charset="0"/>
                <a:cs typeface="Times New Roman" pitchFamily="18" charset="0"/>
              </a:rPr>
              <a:t>: Initialize Terraform :</a:t>
            </a:r>
          </a:p>
          <a:p>
            <a:pPr>
              <a:lnSpc>
                <a:spcPct val="160000"/>
              </a:lnSpc>
            </a:pPr>
            <a:r>
              <a:rPr lang="en-US" sz="1500" dirty="0">
                <a:latin typeface="Times New Roman" pitchFamily="18" charset="0"/>
                <a:cs typeface="Times New Roman" pitchFamily="18" charset="0"/>
              </a:rPr>
              <a:t>Initialize Terraform: In your project directory, run the following command to initialize Terraform. This will download the necessary provider plugins.</a:t>
            </a:r>
          </a:p>
          <a:p>
            <a:pPr>
              <a:lnSpc>
                <a:spcPct val="160000"/>
              </a:lnSpc>
            </a:pPr>
            <a:endParaRPr lang="en-US" sz="1500" dirty="0">
              <a:latin typeface="Times New Roman" pitchFamily="18" charset="0"/>
              <a:cs typeface="Times New Roman" pitchFamily="18" charset="0"/>
            </a:endParaRPr>
          </a:p>
          <a:p>
            <a:pPr marL="0" indent="0">
              <a:lnSpc>
                <a:spcPct val="160000"/>
              </a:lnSpc>
              <a:buNone/>
            </a:pPr>
            <a:r>
              <a:rPr lang="en-US" sz="1600" b="1" u="sng" dirty="0">
                <a:latin typeface="Times New Roman" pitchFamily="18" charset="0"/>
                <a:cs typeface="Times New Roman" pitchFamily="18" charset="0"/>
              </a:rPr>
              <a:t>Step 4</a:t>
            </a:r>
            <a:r>
              <a:rPr lang="en-US" sz="1600" b="1" dirty="0">
                <a:latin typeface="Times New Roman" pitchFamily="18" charset="0"/>
                <a:cs typeface="Times New Roman" pitchFamily="18" charset="0"/>
              </a:rPr>
              <a:t>: Apply the Terraform Configuration :</a:t>
            </a:r>
            <a:r>
              <a:rPr lang="en-US" sz="1500" dirty="0">
                <a:latin typeface="Times New Roman" pitchFamily="18" charset="0"/>
                <a:cs typeface="Times New Roman" pitchFamily="18" charset="0"/>
              </a:rPr>
              <a:t> </a:t>
            </a:r>
          </a:p>
          <a:p>
            <a:pPr marL="0" indent="0">
              <a:lnSpc>
                <a:spcPct val="160000"/>
              </a:lnSpc>
              <a:buNone/>
            </a:pPr>
            <a:r>
              <a:rPr lang="en-US" sz="1500" dirty="0">
                <a:latin typeface="Times New Roman" pitchFamily="18" charset="0"/>
                <a:cs typeface="Times New Roman" pitchFamily="18" charset="0"/>
              </a:rPr>
              <a:t>Apply Configuration: Run the following command to apply the Terraform configuration. Terraform will create the S3 bucket, configure it for static website hosting, and upload the index.html and error.html files.</a:t>
            </a:r>
          </a:p>
          <a:p>
            <a:pPr marL="0" indent="0">
              <a:lnSpc>
                <a:spcPct val="160000"/>
              </a:lnSpc>
              <a:buNone/>
            </a:pPr>
            <a:br>
              <a:rPr lang="en-IN" sz="1500" dirty="0">
                <a:latin typeface="Times New Roman" pitchFamily="18" charset="0"/>
                <a:cs typeface="Times New Roman" pitchFamily="18" charset="0"/>
              </a:rPr>
            </a:br>
            <a:endParaRPr lang="en-IN" sz="1500" dirty="0">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id="{61BC741C-B7CD-C72E-62A9-3635BF225AAF}"/>
              </a:ext>
            </a:extLst>
          </p:cNvPr>
          <p:cNvPicPr>
            <a:picLocks noChangeAspect="1"/>
          </p:cNvPicPr>
          <p:nvPr/>
        </p:nvPicPr>
        <p:blipFill>
          <a:blip r:embed="rId2"/>
          <a:stretch>
            <a:fillRect/>
          </a:stretch>
        </p:blipFill>
        <p:spPr>
          <a:xfrm>
            <a:off x="4871867" y="201812"/>
            <a:ext cx="2448267" cy="1066949"/>
          </a:xfrm>
          <a:prstGeom prst="rect">
            <a:avLst/>
          </a:prstGeom>
        </p:spPr>
      </p:pic>
      <p:sp>
        <p:nvSpPr>
          <p:cNvPr id="7" name="Rectangle 6">
            <a:extLst>
              <a:ext uri="{FF2B5EF4-FFF2-40B4-BE49-F238E27FC236}">
                <a16:creationId xmlns:a16="http://schemas.microsoft.com/office/drawing/2014/main" id="{864BF6F2-4635-ACA7-4387-201527C75C86}"/>
              </a:ext>
            </a:extLst>
          </p:cNvPr>
          <p:cNvSpPr/>
          <p:nvPr/>
        </p:nvSpPr>
        <p:spPr>
          <a:xfrm>
            <a:off x="1631504" y="116632"/>
            <a:ext cx="8928992" cy="6624736"/>
          </a:xfrm>
          <a:prstGeom prst="rect">
            <a:avLst/>
          </a:prstGeom>
          <a:noFill/>
          <a:ln w="38100" cmpd="dbl">
            <a:solidFill>
              <a:srgbClr val="002060">
                <a:alpha val="99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30666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8EE278EC-C9BF-879D-1879-8577B96B8722}"/>
              </a:ext>
            </a:extLst>
          </p:cNvPr>
          <p:cNvSpPr txBox="1">
            <a:spLocks/>
          </p:cNvSpPr>
          <p:nvPr/>
        </p:nvSpPr>
        <p:spPr>
          <a:xfrm>
            <a:off x="2423592" y="1333530"/>
            <a:ext cx="7300664" cy="439287"/>
          </a:xfrm>
          <a:prstGeom prst="rect">
            <a:avLst/>
          </a:prstGeom>
          <a:solidFill>
            <a:srgbClr val="2E5496"/>
          </a:solidFill>
        </p:spPr>
        <p:txBody>
          <a:bodyPr vert="horz" wrap="square" lIns="0" tIns="0" rIns="0" bIns="0" rtlCol="0">
            <a:spAutoFit/>
          </a:bodyPr>
          <a:lstStyle>
            <a:lvl1pPr>
              <a:defRPr sz="3600" b="0" i="0">
                <a:solidFill>
                  <a:schemeClr val="tx1"/>
                </a:solidFill>
                <a:latin typeface="Calibri Light"/>
                <a:ea typeface="+mj-ea"/>
                <a:cs typeface="Calibri Light"/>
              </a:defRPr>
            </a:lvl1pPr>
          </a:lstStyle>
          <a:p>
            <a:pPr algn="ctr">
              <a:lnSpc>
                <a:spcPts val="3300"/>
              </a:lnSpc>
            </a:pPr>
            <a:r>
              <a:rPr lang="en-US" sz="3200" b="1" kern="0" spc="-135" dirty="0">
                <a:solidFill>
                  <a:srgbClr val="FFFFFF"/>
                </a:solidFill>
                <a:latin typeface="Times New Roman" pitchFamily="18" charset="0"/>
                <a:cs typeface="Times New Roman" pitchFamily="18" charset="0"/>
              </a:rPr>
              <a:t>Proposed Setup</a:t>
            </a:r>
            <a:endParaRPr lang="en-US" sz="3200" kern="0" dirty="0">
              <a:latin typeface="Times New Roman" pitchFamily="18" charset="0"/>
              <a:cs typeface="Times New Roman" pitchFamily="18" charset="0"/>
            </a:endParaRPr>
          </a:p>
        </p:txBody>
      </p:sp>
      <p:sp>
        <p:nvSpPr>
          <p:cNvPr id="5" name="Content Placeholder 2">
            <a:extLst>
              <a:ext uri="{FF2B5EF4-FFF2-40B4-BE49-F238E27FC236}">
                <a16:creationId xmlns:a16="http://schemas.microsoft.com/office/drawing/2014/main" id="{5A66A5DF-80DC-31A4-10FE-54400735E949}"/>
              </a:ext>
            </a:extLst>
          </p:cNvPr>
          <p:cNvSpPr txBox="1">
            <a:spLocks/>
          </p:cNvSpPr>
          <p:nvPr/>
        </p:nvSpPr>
        <p:spPr>
          <a:xfrm>
            <a:off x="2423592" y="2071390"/>
            <a:ext cx="7300664" cy="4525963"/>
          </a:xfrm>
          <a:prstGeom prst="rect">
            <a:avLst/>
          </a:prstGeom>
          <a:ln w="15875">
            <a:solidFill>
              <a:schemeClr val="tx2">
                <a:lumMod val="75000"/>
                <a:alpha val="98000"/>
              </a:schemeClr>
            </a:solidFill>
          </a:ln>
        </p:spPr>
        <p:txBody>
          <a:bodyPr vert="horz" wrap="square" lIns="90000" tIns="45720" rIns="90000" bIns="4680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60000"/>
              </a:lnSpc>
              <a:buNone/>
            </a:pPr>
            <a:r>
              <a:rPr lang="en-US" sz="1600" b="1" u="sng" dirty="0">
                <a:latin typeface="Times New Roman" panose="02020603050405020304" pitchFamily="18" charset="0"/>
                <a:cs typeface="Times New Roman" panose="02020603050405020304" pitchFamily="18" charset="0"/>
              </a:rPr>
              <a:t>Step 5</a:t>
            </a:r>
            <a:r>
              <a:rPr lang="en-US" sz="1600" b="1" dirty="0">
                <a:latin typeface="Times New Roman" panose="02020603050405020304" pitchFamily="18" charset="0"/>
                <a:cs typeface="Times New Roman" panose="02020603050405020304" pitchFamily="18" charset="0"/>
              </a:rPr>
              <a:t>: Upload Website Files : </a:t>
            </a:r>
          </a:p>
          <a:p>
            <a:pPr>
              <a:lnSpc>
                <a:spcPct val="160000"/>
              </a:lnSpc>
            </a:pPr>
            <a:r>
              <a:rPr lang="en-US" sz="1500" dirty="0">
                <a:latin typeface="Times New Roman" panose="02020603050405020304" pitchFamily="18" charset="0"/>
                <a:cs typeface="Times New Roman" panose="02020603050405020304" pitchFamily="18" charset="0"/>
              </a:rPr>
              <a:t>Upload HTML Files: Ensure that index.html and error.html are in the paths specified in the Terraform configuration. These files will be uploaded to the S3 bucket as part of the Terraform apply process.</a:t>
            </a:r>
          </a:p>
          <a:p>
            <a:pPr marL="0" indent="0">
              <a:lnSpc>
                <a:spcPct val="160000"/>
              </a:lnSpc>
              <a:buNone/>
            </a:pPr>
            <a:endParaRPr lang="en-US" sz="1500" dirty="0">
              <a:latin typeface="Times New Roman" panose="02020603050405020304" pitchFamily="18" charset="0"/>
              <a:cs typeface="Times New Roman" panose="02020603050405020304" pitchFamily="18" charset="0"/>
            </a:endParaRPr>
          </a:p>
          <a:p>
            <a:pPr marL="0" indent="0">
              <a:lnSpc>
                <a:spcPct val="160000"/>
              </a:lnSpc>
              <a:buNone/>
            </a:pPr>
            <a:r>
              <a:rPr lang="en-US" sz="1600" b="1" u="sng" dirty="0">
                <a:latin typeface="Times New Roman" panose="02020603050405020304" pitchFamily="18" charset="0"/>
                <a:cs typeface="Times New Roman" panose="02020603050405020304" pitchFamily="18" charset="0"/>
              </a:rPr>
              <a:t>Step 6</a:t>
            </a:r>
            <a:r>
              <a:rPr lang="en-US" sz="1600" b="1" dirty="0">
                <a:latin typeface="Times New Roman" panose="02020603050405020304" pitchFamily="18" charset="0"/>
                <a:cs typeface="Times New Roman" panose="02020603050405020304" pitchFamily="18" charset="0"/>
              </a:rPr>
              <a:t>: Access the Static Website :</a:t>
            </a:r>
          </a:p>
          <a:p>
            <a:pPr marL="0" indent="0">
              <a:lnSpc>
                <a:spcPct val="160000"/>
              </a:lnSpc>
              <a:buNone/>
            </a:pPr>
            <a:r>
              <a:rPr lang="en-US" sz="1500" dirty="0">
                <a:latin typeface="Times New Roman" panose="02020603050405020304" pitchFamily="18" charset="0"/>
                <a:cs typeface="Times New Roman" panose="02020603050405020304" pitchFamily="18" charset="0"/>
              </a:rPr>
              <a:t>Website Endpoint: After the Terraform apply process completes, Terraform will output the S3 bucket website endpoint URL. You can use this URL to access your static website.</a:t>
            </a:r>
          </a:p>
          <a:p>
            <a:pPr marL="0" indent="0">
              <a:lnSpc>
                <a:spcPct val="160000"/>
              </a:lnSpc>
              <a:buNone/>
            </a:pPr>
            <a:endParaRPr lang="en-IN" sz="1600" b="1" dirty="0">
              <a:latin typeface="Times New Roman" panose="02020603050405020304" pitchFamily="18" charset="0"/>
              <a:cs typeface="Times New Roman" pitchFamily="18" charset="0"/>
            </a:endParaRPr>
          </a:p>
        </p:txBody>
      </p:sp>
      <p:pic>
        <p:nvPicPr>
          <p:cNvPr id="6" name="Picture 5">
            <a:extLst>
              <a:ext uri="{FF2B5EF4-FFF2-40B4-BE49-F238E27FC236}">
                <a16:creationId xmlns:a16="http://schemas.microsoft.com/office/drawing/2014/main" id="{61BC741C-B7CD-C72E-62A9-3635BF225AAF}"/>
              </a:ext>
            </a:extLst>
          </p:cNvPr>
          <p:cNvPicPr>
            <a:picLocks noChangeAspect="1"/>
          </p:cNvPicPr>
          <p:nvPr/>
        </p:nvPicPr>
        <p:blipFill>
          <a:blip r:embed="rId2"/>
          <a:stretch>
            <a:fillRect/>
          </a:stretch>
        </p:blipFill>
        <p:spPr>
          <a:xfrm>
            <a:off x="4871867" y="201812"/>
            <a:ext cx="2448267" cy="1066949"/>
          </a:xfrm>
          <a:prstGeom prst="rect">
            <a:avLst/>
          </a:prstGeom>
        </p:spPr>
      </p:pic>
      <p:sp>
        <p:nvSpPr>
          <p:cNvPr id="7" name="Rectangle 6">
            <a:extLst>
              <a:ext uri="{FF2B5EF4-FFF2-40B4-BE49-F238E27FC236}">
                <a16:creationId xmlns:a16="http://schemas.microsoft.com/office/drawing/2014/main" id="{864BF6F2-4635-ACA7-4387-201527C75C86}"/>
              </a:ext>
            </a:extLst>
          </p:cNvPr>
          <p:cNvSpPr/>
          <p:nvPr/>
        </p:nvSpPr>
        <p:spPr>
          <a:xfrm>
            <a:off x="1631504" y="116632"/>
            <a:ext cx="8928992" cy="6624736"/>
          </a:xfrm>
          <a:prstGeom prst="rect">
            <a:avLst/>
          </a:prstGeom>
          <a:noFill/>
          <a:ln w="38100" cmpd="dbl">
            <a:solidFill>
              <a:srgbClr val="002060">
                <a:alpha val="99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61042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35209" y="1542272"/>
            <a:ext cx="8229600" cy="4857403"/>
          </a:xfrm>
        </p:spPr>
        <p:txBody>
          <a:bodyPr>
            <a:noAutofit/>
          </a:bodyPr>
          <a:lstStyle/>
          <a:p>
            <a:pPr marL="0" indent="0">
              <a:buNone/>
            </a:pPr>
            <a:r>
              <a:rPr lang="en-IN" sz="1800" dirty="0">
                <a:latin typeface="Times New Roman" pitchFamily="18" charset="0"/>
                <a:cs typeface="Times New Roman" pitchFamily="18" charset="0"/>
              </a:rPr>
              <a:t>                </a:t>
            </a:r>
          </a:p>
        </p:txBody>
      </p:sp>
      <p:sp>
        <p:nvSpPr>
          <p:cNvPr id="5" name="object 3"/>
          <p:cNvSpPr txBox="1">
            <a:spLocks/>
          </p:cNvSpPr>
          <p:nvPr/>
        </p:nvSpPr>
        <p:spPr>
          <a:xfrm>
            <a:off x="2467744" y="1398277"/>
            <a:ext cx="7300664" cy="439287"/>
          </a:xfrm>
          <a:prstGeom prst="rect">
            <a:avLst/>
          </a:prstGeom>
          <a:solidFill>
            <a:srgbClr val="2E5496"/>
          </a:solidFill>
        </p:spPr>
        <p:txBody>
          <a:bodyPr vert="horz" wrap="square" lIns="0" tIns="0" rIns="0" bIns="0" rtlCol="0">
            <a:spAutoFit/>
          </a:bodyPr>
          <a:lstStyle>
            <a:lvl1pPr>
              <a:defRPr sz="3600" b="0" i="0">
                <a:solidFill>
                  <a:schemeClr val="tx1"/>
                </a:solidFill>
                <a:latin typeface="Calibri Light"/>
                <a:ea typeface="+mj-ea"/>
                <a:cs typeface="Calibri Light"/>
              </a:defRPr>
            </a:lvl1pPr>
          </a:lstStyle>
          <a:p>
            <a:pPr algn="ctr">
              <a:lnSpc>
                <a:spcPts val="3300"/>
              </a:lnSpc>
            </a:pPr>
            <a:r>
              <a:rPr lang="en-US" sz="3200" b="1" kern="0" spc="-135" dirty="0">
                <a:solidFill>
                  <a:srgbClr val="FFFFFF"/>
                </a:solidFill>
                <a:latin typeface="Times New Roman" pitchFamily="18" charset="0"/>
                <a:cs typeface="Times New Roman" pitchFamily="18" charset="0"/>
              </a:rPr>
              <a:t>Hardware &amp; Software Tools </a:t>
            </a:r>
          </a:p>
        </p:txBody>
      </p:sp>
      <p:sp>
        <p:nvSpPr>
          <p:cNvPr id="7" name="Content Placeholder 2"/>
          <p:cNvSpPr txBox="1">
            <a:spLocks/>
          </p:cNvSpPr>
          <p:nvPr/>
        </p:nvSpPr>
        <p:spPr>
          <a:xfrm>
            <a:off x="2467745" y="2027867"/>
            <a:ext cx="7297065" cy="4464496"/>
          </a:xfrm>
          <a:prstGeom prst="rect">
            <a:avLst/>
          </a:prstGeom>
          <a:ln w="15875">
            <a:solidFill>
              <a:schemeClr val="tx2">
                <a:lumMod val="75000"/>
                <a:alpha val="98000"/>
              </a:schemeClr>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b="1" u="sng" dirty="0">
                <a:latin typeface="Times New Roman" pitchFamily="18" charset="0"/>
                <a:cs typeface="Times New Roman" pitchFamily="18" charset="0"/>
              </a:rPr>
              <a:t>System Specifications :</a:t>
            </a:r>
            <a:endParaRPr lang="en-US" sz="1800" u="sng" dirty="0">
              <a:latin typeface="Times New Roman" pitchFamily="18" charset="0"/>
              <a:cs typeface="Times New Roman" pitchFamily="18" charset="0"/>
            </a:endParaRPr>
          </a:p>
          <a:p>
            <a:pPr>
              <a:buFont typeface="Wingdings" panose="05000000000000000000" pitchFamily="2" charset="2"/>
              <a:buChar char="§"/>
            </a:pPr>
            <a:r>
              <a:rPr lang="en-US" sz="1800" dirty="0">
                <a:latin typeface="Times New Roman" pitchFamily="18" charset="0"/>
                <a:cs typeface="Times New Roman" pitchFamily="18" charset="0"/>
              </a:rPr>
              <a:t>Operating System  : Windows 11   </a:t>
            </a:r>
          </a:p>
          <a:p>
            <a:pPr>
              <a:buFont typeface="Wingdings" panose="05000000000000000000" pitchFamily="2" charset="2"/>
              <a:buChar char="§"/>
            </a:pPr>
            <a:r>
              <a:rPr lang="en-US" sz="1800" dirty="0">
                <a:latin typeface="Times New Roman" pitchFamily="18" charset="0"/>
                <a:cs typeface="Times New Roman" pitchFamily="18" charset="0"/>
              </a:rPr>
              <a:t>Processor  : Intel i5 or equivalent  </a:t>
            </a:r>
          </a:p>
          <a:p>
            <a:pPr>
              <a:buFont typeface="Wingdings" panose="05000000000000000000" pitchFamily="2" charset="2"/>
              <a:buChar char="§"/>
            </a:pPr>
            <a:r>
              <a:rPr lang="en-US" sz="1800" dirty="0">
                <a:latin typeface="Times New Roman" pitchFamily="18" charset="0"/>
                <a:cs typeface="Times New Roman" pitchFamily="18" charset="0"/>
              </a:rPr>
              <a:t>RAM  : 8 GB (minimum)   </a:t>
            </a:r>
          </a:p>
          <a:p>
            <a:pPr>
              <a:buFont typeface="Wingdings" panose="05000000000000000000" pitchFamily="2" charset="2"/>
              <a:buChar char="§"/>
            </a:pPr>
            <a:r>
              <a:rPr lang="en-US" sz="1800" dirty="0">
                <a:latin typeface="Times New Roman" pitchFamily="18" charset="0"/>
                <a:cs typeface="Times New Roman" pitchFamily="18" charset="0"/>
              </a:rPr>
              <a:t>Storage  : 256 GB SSD (minimum)</a:t>
            </a:r>
          </a:p>
          <a:p>
            <a:pPr marL="0" indent="0">
              <a:buNone/>
            </a:pPr>
            <a:endParaRPr lang="en-US" sz="1800" b="1" u="sng" dirty="0">
              <a:latin typeface="Times New Roman" pitchFamily="18" charset="0"/>
              <a:cs typeface="Times New Roman" pitchFamily="18" charset="0"/>
            </a:endParaRPr>
          </a:p>
          <a:p>
            <a:pPr marL="0" indent="0">
              <a:buNone/>
            </a:pPr>
            <a:r>
              <a:rPr lang="en-US" sz="1800" b="1" u="sng" dirty="0">
                <a:latin typeface="Times New Roman" pitchFamily="18" charset="0"/>
                <a:cs typeface="Times New Roman" pitchFamily="18" charset="0"/>
              </a:rPr>
              <a:t>Software Used</a:t>
            </a:r>
            <a:r>
              <a:rPr lang="en-US" sz="1800" b="1" dirty="0">
                <a:latin typeface="Times New Roman" pitchFamily="18" charset="0"/>
                <a:cs typeface="Times New Roman" pitchFamily="18" charset="0"/>
              </a:rPr>
              <a:t>  :</a:t>
            </a:r>
            <a:endParaRPr lang="en-US" sz="1800" b="1" u="sng" dirty="0">
              <a:latin typeface="Times New Roman" pitchFamily="18" charset="0"/>
              <a:cs typeface="Times New Roman" pitchFamily="18" charset="0"/>
            </a:endParaRPr>
          </a:p>
          <a:p>
            <a:r>
              <a:rPr lang="en-US" sz="1800" dirty="0">
                <a:latin typeface="Times New Roman" pitchFamily="18" charset="0"/>
                <a:cs typeface="Times New Roman" pitchFamily="18" charset="0"/>
              </a:rPr>
              <a:t>Terraform</a:t>
            </a:r>
          </a:p>
          <a:p>
            <a:r>
              <a:rPr lang="en-US" sz="1800" dirty="0">
                <a:latin typeface="Times New Roman" pitchFamily="18" charset="0"/>
                <a:cs typeface="Times New Roman" pitchFamily="18" charset="0"/>
              </a:rPr>
              <a:t>AWS CLI</a:t>
            </a:r>
          </a:p>
          <a:p>
            <a:r>
              <a:rPr lang="en-US" sz="1800" dirty="0">
                <a:latin typeface="Times New Roman" pitchFamily="18" charset="0"/>
                <a:cs typeface="Times New Roman" pitchFamily="18" charset="0"/>
              </a:rPr>
              <a:t>AWS SDKs:</a:t>
            </a:r>
          </a:p>
          <a:p>
            <a:r>
              <a:rPr lang="en-US" sz="1800" dirty="0">
                <a:latin typeface="Times New Roman" pitchFamily="18" charset="0"/>
                <a:cs typeface="Times New Roman" pitchFamily="18" charset="0"/>
              </a:rPr>
              <a:t>Code Editor/IDE:</a:t>
            </a:r>
          </a:p>
          <a:p>
            <a:r>
              <a:rPr lang="en-US" sz="1800" dirty="0">
                <a:latin typeface="Times New Roman" pitchFamily="18" charset="0"/>
                <a:cs typeface="Times New Roman" pitchFamily="18" charset="0"/>
              </a:rPr>
              <a:t>Version Control System (VCS):</a:t>
            </a:r>
          </a:p>
          <a:p>
            <a:r>
              <a:rPr lang="en-US" sz="1800" dirty="0">
                <a:latin typeface="Times New Roman" pitchFamily="18" charset="0"/>
                <a:cs typeface="Times New Roman" pitchFamily="18" charset="0"/>
              </a:rPr>
              <a:t>Web Browser</a:t>
            </a:r>
          </a:p>
          <a:p>
            <a:pPr marL="0" indent="0">
              <a:buNone/>
            </a:pPr>
            <a:endParaRPr lang="en-US" sz="1500"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F6D223CF-3C0D-30FD-BD68-F1EAB4A39BA1}"/>
              </a:ext>
            </a:extLst>
          </p:cNvPr>
          <p:cNvPicPr>
            <a:picLocks noChangeAspect="1"/>
          </p:cNvPicPr>
          <p:nvPr/>
        </p:nvPicPr>
        <p:blipFill>
          <a:blip r:embed="rId2"/>
          <a:stretch>
            <a:fillRect/>
          </a:stretch>
        </p:blipFill>
        <p:spPr>
          <a:xfrm>
            <a:off x="4871867" y="273820"/>
            <a:ext cx="2448267" cy="926758"/>
          </a:xfrm>
          <a:prstGeom prst="rect">
            <a:avLst/>
          </a:prstGeom>
        </p:spPr>
      </p:pic>
      <p:sp>
        <p:nvSpPr>
          <p:cNvPr id="6" name="Rectangle 5">
            <a:extLst>
              <a:ext uri="{FF2B5EF4-FFF2-40B4-BE49-F238E27FC236}">
                <a16:creationId xmlns:a16="http://schemas.microsoft.com/office/drawing/2014/main" id="{27D17E8F-831D-1232-2932-4B46CE61AA2B}"/>
              </a:ext>
            </a:extLst>
          </p:cNvPr>
          <p:cNvSpPr/>
          <p:nvPr/>
        </p:nvSpPr>
        <p:spPr>
          <a:xfrm>
            <a:off x="1631504" y="116632"/>
            <a:ext cx="8928992" cy="6624736"/>
          </a:xfrm>
          <a:prstGeom prst="rect">
            <a:avLst/>
          </a:prstGeom>
          <a:noFill/>
          <a:ln w="38100" cmpd="dbl">
            <a:solidFill>
              <a:srgbClr val="002060">
                <a:alpha val="99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02364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1601</Words>
  <Application>Microsoft Office PowerPoint</Application>
  <PresentationFormat>Widescreen</PresentationFormat>
  <Paragraphs>237</Paragraphs>
  <Slides>35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Calibri</vt:lpstr>
      <vt:lpstr>Calibri Light</vt:lpstr>
      <vt:lpstr>Courier New</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Jerome Wilson</cp:lastModifiedBy>
  <cp:revision>4</cp:revision>
  <dcterms:created xsi:type="dcterms:W3CDTF">2024-07-27T14:21:01Z</dcterms:created>
  <dcterms:modified xsi:type="dcterms:W3CDTF">2024-07-29T13:11:17Z</dcterms:modified>
</cp:coreProperties>
</file>