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5" r:id="rId8"/>
    <p:sldId id="266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61AF-457C-0230-1EA8-161A9E121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6CA36-B110-0588-7B88-2F5978DDA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0D8C-45D6-2DF8-E988-725400D6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FD85-2809-EF20-AE27-A3C68466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C5BA-3C10-C295-5BB3-3F71A1CF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8C4-9505-D09E-DA91-243F63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54DA-EF56-8D98-69BC-A2426A2F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5BAE-8C87-7710-F4EA-EEDD79CC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73A3-CF57-E506-94C1-D15322D3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3B1A-AC1D-4DB8-2785-F8EBA60F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732CD-DADE-0D96-D163-5DB3AA471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F0D93-2708-ABBC-0F3D-C9849604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3BBB-CAC6-ACAB-2AEE-76B10843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47BE-E368-E926-C992-ABC6E4A3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473A6-2E3D-22DC-480B-DD8505B8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64F7-7D59-FA8E-20B0-38DDAE6F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64BC-6B43-722A-BD92-86185486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D267-5FF9-725E-7104-ACE95594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891C-4BCC-CF68-4D2C-6A6044A9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5B1B-7131-5546-E85A-CFFA84F0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FD6E-37E3-E495-E811-FB766FB7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C764-5316-4807-096D-18DBA1449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CFBE-A341-A4FE-10E1-9C513DA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E16B-ADEE-6CDB-F243-483BCD86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D24E5-0AAF-6833-DC27-A2EF1A7E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5284-F692-D54A-D669-AE756797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C9C0-7D19-A5BC-721F-2941D2599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E437A-1361-63D0-24FA-876B36894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E0C8-DDCB-BD0F-C0E4-8BA3D3B9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E3B35-AE80-1E34-4B54-BFC5908B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3842-A502-E9BC-C469-10ED435F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E8F-8EBB-F616-25D2-B460CF47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0015-0430-A7EE-AA74-1CE7B6FA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E781F-6FE0-7B9C-E1A3-0B304665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D7823-5A99-7176-8480-A9360AA92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CA646-0D34-B9BB-4D08-C94B0606F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5DA64-CCA2-28CC-ABF5-CD92BA62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275AB-E3A4-40C0-CB8B-5BA5FC96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19F43-5534-33C4-69EE-E4248974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5F61-5782-CF13-A6B9-1487EBEC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AC4E8-EF80-273B-C20B-8802B7D9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441E4-C62A-9265-8691-7CB95300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3807-2320-6A6F-3253-B55DC630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426D3-5D36-638F-E886-DD4F0339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F79CC-5322-118F-6A26-B4C6147F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7CC1-53DF-8C9A-B364-CE13FF76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F01C-C6BD-2FB9-A865-AF60051C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1C9A-2A86-180E-5BDD-0A4C66E1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9871C-96E5-04F6-D044-C736DF6AA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D089-4E84-1579-1E01-8B101EB5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44388-86D5-35FF-8875-14B00906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48CAD-05EB-C6A2-3A86-6CEA124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84E5-61C0-7726-18D0-AE24736D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C49FD-2FB9-93CD-BEB0-08DF92287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6A31B-D464-5E54-5B4A-26104F10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DD70B-3664-62C2-B870-C0647E88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D75F3-2FB7-EC68-92F2-D078813E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C5EB-F399-2193-D37F-DFD62C5E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9A454-F6A8-096C-969D-9C574D07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8FA9A-F58B-017C-17E1-C6B324F1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5E71-7A1D-DB8D-240D-662D11E88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2194-3E87-4439-978D-B997EFC4318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5B82-F502-F5FF-B95C-0AE874AD9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121B-9D89-E133-16F7-5D3D1F625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60F7-2287-44B5-A6D9-C03B05522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4F71-C335-38E2-7D85-C090D997E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Forecasting electricity demand – ensemble methods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F96B-15C2-AF91-EBEC-AEBBE1209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fr-CA" dirty="0" err="1"/>
              <a:t>érôme</a:t>
            </a:r>
            <a:r>
              <a:rPr lang="fr-CA" dirty="0"/>
              <a:t> Emery</a:t>
            </a:r>
          </a:p>
          <a:p>
            <a:r>
              <a:rPr lang="fr-CA" dirty="0"/>
              <a:t>Update </a:t>
            </a:r>
            <a:r>
              <a:rPr lang="fr-CA" dirty="0" err="1"/>
              <a:t>august</a:t>
            </a:r>
            <a:r>
              <a:rPr lang="fr-CA" dirty="0"/>
              <a:t>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3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B584-F722-05C8-8A6D-240B1B62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6D455-512F-6FD6-2A49-6702FB7CB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dirty="0"/>
                  <a:t>Consider the </a:t>
                </a:r>
                <a:r>
                  <a:rPr lang="fr-CA" dirty="0" err="1"/>
                  <a:t>regularized</a:t>
                </a:r>
                <a:r>
                  <a:rPr lang="fr-CA" dirty="0"/>
                  <a:t> least squares </a:t>
                </a:r>
                <a:r>
                  <a:rPr lang="fr-CA" dirty="0" err="1"/>
                  <a:t>problem</a:t>
                </a:r>
                <a:r>
                  <a:rPr lang="fr-CA" dirty="0"/>
                  <a:t>:</a:t>
                </a:r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CA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ra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eqAr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Solve like OLS but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has full rank,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from normal equations,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6D455-512F-6FD6-2A49-6702FB7CB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07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C926-B76B-6FC4-15AE-85DE131B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A8711-9611-ED13-C2D5-EB8ACC775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from normal equations,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Numerically easier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always invertible.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are essentially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by choosing an appropriate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we get a tradeoff between magnitude of the parameters and fit.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A8711-9611-ED13-C2D5-EB8ACC775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48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11FF-56E5-7A39-54D0-E312DE72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5" name="Content Placeholder 4" descr="A graph of colored lines&#10;&#10;Description automatically generated">
            <a:extLst>
              <a:ext uri="{FF2B5EF4-FFF2-40B4-BE49-F238E27FC236}">
                <a16:creationId xmlns:a16="http://schemas.microsoft.com/office/drawing/2014/main" id="{F364A127-78C9-60E6-3044-A04A7BBF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 r="8341" b="2668"/>
          <a:stretch/>
        </p:blipFill>
        <p:spPr>
          <a:xfrm>
            <a:off x="1818640" y="1260475"/>
            <a:ext cx="8554720" cy="5232400"/>
          </a:xfrm>
        </p:spPr>
      </p:pic>
    </p:spTree>
    <p:extLst>
      <p:ext uri="{BB962C8B-B14F-4D97-AF65-F5344CB8AC3E}">
        <p14:creationId xmlns:p14="http://schemas.microsoft.com/office/powerpoint/2010/main" val="177248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9BFA05-E245-F15B-A6D9-BACBABF3FB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Regularization – Determining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9BFA05-E245-F15B-A6D9-BACBABF3F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C9EFD10-F618-615E-A72E-568ED0601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0" y="1999796"/>
                <a:ext cx="4495800" cy="4351338"/>
              </a:xfrm>
            </p:spPr>
            <p:txBody>
              <a:bodyPr/>
              <a:lstStyle/>
              <a:p>
                <a:r>
                  <a:rPr lang="en-US" dirty="0"/>
                  <a:t>We do not know a priori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Take mean optimal lambda from training set. 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C9EFD10-F618-615E-A72E-568ED0601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0" y="1999796"/>
                <a:ext cx="4495800" cy="4351338"/>
              </a:xfrm>
              <a:blipFill>
                <a:blip r:embed="rId3"/>
                <a:stretch>
                  <a:fillRect l="-2439" t="-2241" r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BFE53FF-ED2C-987E-AC8C-05DA588524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4292" r="8085"/>
          <a:stretch/>
        </p:blipFill>
        <p:spPr>
          <a:xfrm>
            <a:off x="127582" y="1690688"/>
            <a:ext cx="6730418" cy="40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5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012D-1D34-5E45-34F1-B055A602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of different sizes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E2CD0347-FC27-6AC2-9AE9-106E2D617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t="4729" r="7293"/>
          <a:stretch/>
        </p:blipFill>
        <p:spPr>
          <a:xfrm>
            <a:off x="1112520" y="1309026"/>
            <a:ext cx="9966960" cy="5183849"/>
          </a:xfrm>
        </p:spPr>
      </p:pic>
    </p:spTree>
    <p:extLst>
      <p:ext uri="{BB962C8B-B14F-4D97-AF65-F5344CB8AC3E}">
        <p14:creationId xmlns:p14="http://schemas.microsoft.com/office/powerpoint/2010/main" val="362474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E182-8C33-428E-629B-0AD4419E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 descr="A graph of a graph showing the weight of a few people">
            <a:extLst>
              <a:ext uri="{FF2B5EF4-FFF2-40B4-BE49-F238E27FC236}">
                <a16:creationId xmlns:a16="http://schemas.microsoft.com/office/drawing/2014/main" id="{10E4C070-8B19-8D49-9959-098E89698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3390" r="8149"/>
          <a:stretch/>
        </p:blipFill>
        <p:spPr>
          <a:xfrm>
            <a:off x="477520" y="1690688"/>
            <a:ext cx="10786726" cy="44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7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E182-8C33-428E-629B-0AD4419E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914F041-47F0-2CEF-D771-ADD3A0386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r="8588"/>
          <a:stretch/>
        </p:blipFill>
        <p:spPr>
          <a:xfrm>
            <a:off x="345439" y="1340100"/>
            <a:ext cx="10739121" cy="46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F363-13BD-6717-2FF9-78C4DE63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CD28-28A5-C3DF-4E57-7EC7BBE7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8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many base models, average their predictions.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 accuracy, reduce errors.</a:t>
            </a:r>
          </a:p>
          <a:p>
            <a:r>
              <a:rPr lang="en-US" dirty="0"/>
              <a:t>How to determine weights for each forecast</a:t>
            </a:r>
            <a:r>
              <a:rPr lang="fr-CA" dirty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031FE5-C4D4-F5B8-F23E-CB39CF7FC67B}"/>
              </a:ext>
            </a:extLst>
          </p:cNvPr>
          <p:cNvSpPr/>
          <p:nvPr/>
        </p:nvSpPr>
        <p:spPr>
          <a:xfrm>
            <a:off x="3850640" y="3216037"/>
            <a:ext cx="121920" cy="1219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FC0143-A073-AF8C-413F-683EAED80A13}"/>
              </a:ext>
            </a:extLst>
          </p:cNvPr>
          <p:cNvSpPr/>
          <p:nvPr/>
        </p:nvSpPr>
        <p:spPr>
          <a:xfrm>
            <a:off x="3850640" y="4200445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125331-9CAC-2ADB-673A-8ACBFED79F7C}"/>
              </a:ext>
            </a:extLst>
          </p:cNvPr>
          <p:cNvSpPr/>
          <p:nvPr/>
        </p:nvSpPr>
        <p:spPr>
          <a:xfrm>
            <a:off x="3850640" y="2777689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E3736D-F12D-E57E-C502-F50704ECC696}"/>
              </a:ext>
            </a:extLst>
          </p:cNvPr>
          <p:cNvSpPr/>
          <p:nvPr/>
        </p:nvSpPr>
        <p:spPr>
          <a:xfrm>
            <a:off x="3850640" y="3899694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1464A8-661C-78EB-C0F7-21F43BD9C72D}"/>
              </a:ext>
            </a:extLst>
          </p:cNvPr>
          <p:cNvSpPr/>
          <p:nvPr/>
        </p:nvSpPr>
        <p:spPr>
          <a:xfrm>
            <a:off x="3850640" y="2352596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C5DEC-7688-B2DE-682A-75BA8925BD8B}"/>
                  </a:ext>
                </a:extLst>
              </p:cNvPr>
              <p:cNvSpPr txBox="1"/>
              <p:nvPr/>
            </p:nvSpPr>
            <p:spPr>
              <a:xfrm>
                <a:off x="3972560" y="3086526"/>
                <a:ext cx="78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C5DEC-7688-B2DE-682A-75BA8925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60" y="3086526"/>
                <a:ext cx="782320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7D42E4-E96A-DDEB-D0C0-5453B16BD1C7}"/>
                  </a:ext>
                </a:extLst>
              </p:cNvPr>
              <p:cNvSpPr txBox="1"/>
              <p:nvPr/>
            </p:nvSpPr>
            <p:spPr>
              <a:xfrm>
                <a:off x="3972560" y="2231751"/>
                <a:ext cx="78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7D42E4-E96A-DDEB-D0C0-5453B16B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60" y="2231751"/>
                <a:ext cx="782320" cy="369332"/>
              </a:xfrm>
              <a:prstGeom prst="rect">
                <a:avLst/>
              </a:prstGeom>
              <a:blipFill>
                <a:blip r:embed="rId3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091FF-2A60-C957-3126-F26FE20FCECB}"/>
                  </a:ext>
                </a:extLst>
              </p:cNvPr>
              <p:cNvSpPr txBox="1"/>
              <p:nvPr/>
            </p:nvSpPr>
            <p:spPr>
              <a:xfrm>
                <a:off x="3972560" y="2653071"/>
                <a:ext cx="782320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091FF-2A60-C957-3126-F26FE20FC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60" y="2653071"/>
                <a:ext cx="782320" cy="371127"/>
              </a:xfrm>
              <a:prstGeom prst="rect">
                <a:avLst/>
              </a:prstGeom>
              <a:blipFill>
                <a:blip r:embed="rId4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95D0B3-7A30-C4EC-4858-0B01E0BD9A4F}"/>
                  </a:ext>
                </a:extLst>
              </p:cNvPr>
              <p:cNvSpPr txBox="1"/>
              <p:nvPr/>
            </p:nvSpPr>
            <p:spPr>
              <a:xfrm>
                <a:off x="3972560" y="3774181"/>
                <a:ext cx="782320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95D0B3-7A30-C4EC-4858-0B01E0BD9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60" y="3774181"/>
                <a:ext cx="782320" cy="372538"/>
              </a:xfrm>
              <a:prstGeom prst="rect">
                <a:avLst/>
              </a:prstGeom>
              <a:blipFill>
                <a:blip r:embed="rId5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1A9CA2-A445-B5CA-9B53-072D859AED10}"/>
                  </a:ext>
                </a:extLst>
              </p:cNvPr>
              <p:cNvSpPr txBox="1"/>
              <p:nvPr/>
            </p:nvSpPr>
            <p:spPr>
              <a:xfrm>
                <a:off x="3972560" y="4076739"/>
                <a:ext cx="782320" cy="36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1A9CA2-A445-B5CA-9B53-072D859AE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60" y="4076739"/>
                <a:ext cx="782320" cy="369973"/>
              </a:xfrm>
              <a:prstGeom prst="rect">
                <a:avLst/>
              </a:prstGeom>
              <a:blipFill>
                <a:blip r:embed="rId6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FD64EAC3-CEFF-C6B1-7A60-299498EA1B38}"/>
              </a:ext>
            </a:extLst>
          </p:cNvPr>
          <p:cNvSpPr/>
          <p:nvPr/>
        </p:nvSpPr>
        <p:spPr>
          <a:xfrm>
            <a:off x="4876800" y="2230476"/>
            <a:ext cx="386080" cy="2214961"/>
          </a:xfrm>
          <a:prstGeom prst="rightBrace">
            <a:avLst>
              <a:gd name="adj1" fmla="val 4780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DE9D8E-553D-A466-EA59-FC73B7664A85}"/>
                  </a:ext>
                </a:extLst>
              </p:cNvPr>
              <p:cNvSpPr txBox="1"/>
              <p:nvPr/>
            </p:nvSpPr>
            <p:spPr>
              <a:xfrm>
                <a:off x="5384800" y="2930137"/>
                <a:ext cx="1833880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DE9D8E-553D-A466-EA59-FC73B7664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930137"/>
                <a:ext cx="1833880" cy="682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E5BB2D51-E1F4-00BE-B05F-3143D884ADEA}"/>
              </a:ext>
            </a:extLst>
          </p:cNvPr>
          <p:cNvSpPr/>
          <p:nvPr/>
        </p:nvSpPr>
        <p:spPr>
          <a:xfrm>
            <a:off x="7721600" y="3216037"/>
            <a:ext cx="121920" cy="1219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B69A4D-B94E-1EA7-A70F-EE550B9FAD7E}"/>
              </a:ext>
            </a:extLst>
          </p:cNvPr>
          <p:cNvSpPr/>
          <p:nvPr/>
        </p:nvSpPr>
        <p:spPr>
          <a:xfrm>
            <a:off x="7721600" y="4200445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EFAB91-0DD5-DBDA-05F3-AC2ADCE29C5D}"/>
              </a:ext>
            </a:extLst>
          </p:cNvPr>
          <p:cNvSpPr/>
          <p:nvPr/>
        </p:nvSpPr>
        <p:spPr>
          <a:xfrm>
            <a:off x="7721600" y="2777689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5809C8-C8D5-C457-F12A-A6339B2CFA04}"/>
              </a:ext>
            </a:extLst>
          </p:cNvPr>
          <p:cNvSpPr/>
          <p:nvPr/>
        </p:nvSpPr>
        <p:spPr>
          <a:xfrm>
            <a:off x="7721600" y="3899694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A5813B-116C-DABC-9A7D-C18B0A23A967}"/>
              </a:ext>
            </a:extLst>
          </p:cNvPr>
          <p:cNvSpPr/>
          <p:nvPr/>
        </p:nvSpPr>
        <p:spPr>
          <a:xfrm>
            <a:off x="7721600" y="2352596"/>
            <a:ext cx="121920" cy="1219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151595-4A76-8CAA-95DE-80A09C4F0CEA}"/>
                  </a:ext>
                </a:extLst>
              </p:cNvPr>
              <p:cNvSpPr txBox="1"/>
              <p:nvPr/>
            </p:nvSpPr>
            <p:spPr>
              <a:xfrm>
                <a:off x="7843520" y="3086526"/>
                <a:ext cx="78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151595-4A76-8CAA-95DE-80A09C4F0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3086526"/>
                <a:ext cx="782320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1DD6A2-D194-2617-C3C4-FA391A18C354}"/>
                  </a:ext>
                </a:extLst>
              </p:cNvPr>
              <p:cNvSpPr txBox="1"/>
              <p:nvPr/>
            </p:nvSpPr>
            <p:spPr>
              <a:xfrm>
                <a:off x="7843520" y="2231751"/>
                <a:ext cx="78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1DD6A2-D194-2617-C3C4-FA391A18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2231751"/>
                <a:ext cx="782320" cy="369332"/>
              </a:xfrm>
              <a:prstGeom prst="rect">
                <a:avLst/>
              </a:prstGeom>
              <a:blipFill>
                <a:blip r:embed="rId3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38DEA-C5B5-4FBE-3AC7-F0E90CDD7226}"/>
                  </a:ext>
                </a:extLst>
              </p:cNvPr>
              <p:cNvSpPr txBox="1"/>
              <p:nvPr/>
            </p:nvSpPr>
            <p:spPr>
              <a:xfrm>
                <a:off x="7843520" y="2653071"/>
                <a:ext cx="782320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38DEA-C5B5-4FBE-3AC7-F0E90CDD7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2653071"/>
                <a:ext cx="782320" cy="371127"/>
              </a:xfrm>
              <a:prstGeom prst="rect">
                <a:avLst/>
              </a:prstGeom>
              <a:blipFill>
                <a:blip r:embed="rId4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202FBA-6DE0-3655-19F2-87C9AF8DBF4A}"/>
                  </a:ext>
                </a:extLst>
              </p:cNvPr>
              <p:cNvSpPr txBox="1"/>
              <p:nvPr/>
            </p:nvSpPr>
            <p:spPr>
              <a:xfrm>
                <a:off x="7843520" y="3774181"/>
                <a:ext cx="782320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202FBA-6DE0-3655-19F2-87C9AF8DB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3774181"/>
                <a:ext cx="782320" cy="372538"/>
              </a:xfrm>
              <a:prstGeom prst="rect">
                <a:avLst/>
              </a:prstGeom>
              <a:blipFill>
                <a:blip r:embed="rId5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683EAD-A23B-92EE-96DF-FB0D3B8442EC}"/>
                  </a:ext>
                </a:extLst>
              </p:cNvPr>
              <p:cNvSpPr txBox="1"/>
              <p:nvPr/>
            </p:nvSpPr>
            <p:spPr>
              <a:xfrm>
                <a:off x="7843520" y="4076739"/>
                <a:ext cx="782320" cy="36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683EAD-A23B-92EE-96DF-FB0D3B84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4076739"/>
                <a:ext cx="782320" cy="369973"/>
              </a:xfrm>
              <a:prstGeom prst="rect">
                <a:avLst/>
              </a:prstGeom>
              <a:blipFill>
                <a:blip r:embed="rId6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2292B26-C543-C807-0ACE-FA2F625DEE03}"/>
              </a:ext>
            </a:extLst>
          </p:cNvPr>
          <p:cNvSpPr/>
          <p:nvPr/>
        </p:nvSpPr>
        <p:spPr>
          <a:xfrm>
            <a:off x="7721600" y="3461346"/>
            <a:ext cx="121920" cy="121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AC8DB2-6990-9FAC-A998-55318B641DB3}"/>
                  </a:ext>
                </a:extLst>
              </p:cNvPr>
              <p:cNvSpPr txBox="1"/>
              <p:nvPr/>
            </p:nvSpPr>
            <p:spPr>
              <a:xfrm>
                <a:off x="7843520" y="3324918"/>
                <a:ext cx="78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AC8DB2-6990-9FAC-A998-55318B641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3324918"/>
                <a:ext cx="782320" cy="369332"/>
              </a:xfrm>
              <a:prstGeom prst="rect">
                <a:avLst/>
              </a:prstGeom>
              <a:blipFill>
                <a:blip r:embed="rId8"/>
                <a:stretch>
                  <a:fillRect t="-6557" r="-234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17F025A6-F7E6-1DBD-1A69-A705C39B8309}"/>
              </a:ext>
            </a:extLst>
          </p:cNvPr>
          <p:cNvSpPr/>
          <p:nvPr/>
        </p:nvSpPr>
        <p:spPr>
          <a:xfrm>
            <a:off x="7457440" y="2091223"/>
            <a:ext cx="1524000" cy="96145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AE87E1-118C-FEAE-F37D-35C805A8F368}"/>
              </a:ext>
            </a:extLst>
          </p:cNvPr>
          <p:cNvSpPr/>
          <p:nvPr/>
        </p:nvSpPr>
        <p:spPr>
          <a:xfrm>
            <a:off x="7264400" y="3733794"/>
            <a:ext cx="1524000" cy="96145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849-D8AD-BCBA-C7EA-462746DF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1D9E-2824-B531-B93C-0572E2E4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Regression</a:t>
            </a:r>
            <a:r>
              <a:rPr lang="fr-CA" dirty="0"/>
              <a:t> </a:t>
            </a:r>
            <a:r>
              <a:rPr lang="fr-CA" dirty="0" err="1"/>
              <a:t>splines</a:t>
            </a:r>
            <a:r>
              <a:rPr lang="fr-CA" dirty="0"/>
              <a:t> – </a:t>
            </a:r>
            <a:r>
              <a:rPr lang="fr-CA" dirty="0" err="1"/>
              <a:t>piecewise</a:t>
            </a:r>
            <a:r>
              <a:rPr lang="fr-CA" dirty="0"/>
              <a:t> </a:t>
            </a:r>
            <a:r>
              <a:rPr lang="fr-CA" dirty="0" err="1"/>
              <a:t>linear</a:t>
            </a:r>
            <a:r>
              <a:rPr lang="fr-CA" dirty="0"/>
              <a:t> </a:t>
            </a:r>
            <a:r>
              <a:rPr lang="fr-CA" dirty="0" err="1"/>
              <a:t>regression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weather</a:t>
            </a:r>
            <a:r>
              <a:rPr lang="fr-CA" dirty="0"/>
              <a:t> data.</a:t>
            </a:r>
          </a:p>
          <a:p>
            <a:endParaRPr lang="fr-CA" dirty="0"/>
          </a:p>
          <a:p>
            <a:r>
              <a:rPr lang="fr-CA" dirty="0"/>
              <a:t>Fourier </a:t>
            </a:r>
            <a:r>
              <a:rPr lang="fr-CA" dirty="0" err="1"/>
              <a:t>series</a:t>
            </a:r>
            <a:r>
              <a:rPr lang="fr-CA" dirty="0"/>
              <a:t> – </a:t>
            </a:r>
            <a:r>
              <a:rPr lang="fr-CA" dirty="0" err="1"/>
              <a:t>Fitting</a:t>
            </a:r>
            <a:r>
              <a:rPr lang="fr-CA" dirty="0"/>
              <a:t> the </a:t>
            </a:r>
            <a:r>
              <a:rPr lang="fr-CA" dirty="0" err="1"/>
              <a:t>terms</a:t>
            </a:r>
            <a:r>
              <a:rPr lang="fr-CA" dirty="0"/>
              <a:t> of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fourier</a:t>
            </a:r>
            <a:r>
              <a:rPr lang="fr-CA" dirty="0"/>
              <a:t> </a:t>
            </a:r>
            <a:r>
              <a:rPr lang="fr-CA" dirty="0" err="1"/>
              <a:t>series</a:t>
            </a:r>
            <a:r>
              <a:rPr lang="fr-CA" dirty="0"/>
              <a:t> to the </a:t>
            </a:r>
            <a:r>
              <a:rPr lang="fr-CA" dirty="0" err="1"/>
              <a:t>load</a:t>
            </a:r>
            <a:r>
              <a:rPr lang="fr-CA" dirty="0"/>
              <a:t> data.</a:t>
            </a:r>
          </a:p>
          <a:p>
            <a:endParaRPr lang="fr-CA" dirty="0"/>
          </a:p>
          <a:p>
            <a:r>
              <a:rPr lang="fr-CA" dirty="0"/>
              <a:t>MLP – Basic neural network for </a:t>
            </a:r>
            <a:r>
              <a:rPr lang="fr-CA" dirty="0" err="1"/>
              <a:t>regression</a:t>
            </a:r>
            <a:r>
              <a:rPr lang="fr-CA" dirty="0"/>
              <a:t> on </a:t>
            </a:r>
            <a:r>
              <a:rPr lang="fr-CA" dirty="0" err="1"/>
              <a:t>weather</a:t>
            </a:r>
            <a:r>
              <a:rPr lang="fr-CA" dirty="0"/>
              <a:t> data</a:t>
            </a:r>
          </a:p>
          <a:p>
            <a:endParaRPr lang="fr-CA" dirty="0"/>
          </a:p>
          <a:p>
            <a:r>
              <a:rPr lang="fr-CA" dirty="0"/>
              <a:t>SARIMAX: </a:t>
            </a:r>
            <a:r>
              <a:rPr lang="fr-CA" dirty="0" err="1"/>
              <a:t>Autoregressive</a:t>
            </a:r>
            <a:r>
              <a:rPr lang="fr-CA" dirty="0"/>
              <a:t>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3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8088-44A1-6D0E-7557-77AD093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window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3F614-88F2-46F8-7C90-93AA9BC24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638" y="4971844"/>
                <a:ext cx="9687881" cy="1603375"/>
              </a:xfrm>
            </p:spPr>
            <p:txBody>
              <a:bodyPr/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determined by least squares regression.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3F614-88F2-46F8-7C90-93AA9BC24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638" y="4971844"/>
                <a:ext cx="9687881" cy="1603375"/>
              </a:xfrm>
              <a:blipFill>
                <a:blip r:embed="rId2"/>
                <a:stretch>
                  <a:fillRect l="-1133" t="-6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graph">
            <a:extLst>
              <a:ext uri="{FF2B5EF4-FFF2-40B4-BE49-F238E27FC236}">
                <a16:creationId xmlns:a16="http://schemas.microsoft.com/office/drawing/2014/main" id="{6F37DB46-1B55-5EA4-7B08-CDD446602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10691" r="7899" b="7492"/>
          <a:stretch/>
        </p:blipFill>
        <p:spPr>
          <a:xfrm>
            <a:off x="695639" y="1606185"/>
            <a:ext cx="6280348" cy="31177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B45F5F-132B-A8FD-BB1E-078FDE4E4EA1}"/>
              </a:ext>
            </a:extLst>
          </p:cNvPr>
          <p:cNvSpPr/>
          <p:nvPr/>
        </p:nvSpPr>
        <p:spPr>
          <a:xfrm>
            <a:off x="3254478" y="1690689"/>
            <a:ext cx="3569109" cy="2891472"/>
          </a:xfrm>
          <a:prstGeom prst="rect">
            <a:avLst/>
          </a:prstGeom>
          <a:solidFill>
            <a:schemeClr val="accent6">
              <a:alpha val="2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852B4-E49C-B721-68C6-7E4E58F03288}"/>
              </a:ext>
            </a:extLst>
          </p:cNvPr>
          <p:cNvSpPr txBox="1"/>
          <p:nvPr/>
        </p:nvSpPr>
        <p:spPr>
          <a:xfrm>
            <a:off x="4658033" y="136427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days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F338B3F-EAE2-FA85-4F3E-C1EFD6C8907D}"/>
              </a:ext>
            </a:extLst>
          </p:cNvPr>
          <p:cNvSpPr/>
          <p:nvPr/>
        </p:nvSpPr>
        <p:spPr>
          <a:xfrm>
            <a:off x="6975987" y="2712720"/>
            <a:ext cx="898013" cy="21902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1800B0-05F4-9563-75F3-C0687237F2A0}"/>
                  </a:ext>
                </a:extLst>
              </p:cNvPr>
              <p:cNvSpPr txBox="1"/>
              <p:nvPr/>
            </p:nvSpPr>
            <p:spPr>
              <a:xfrm>
                <a:off x="7654905" y="2235171"/>
                <a:ext cx="3921760" cy="9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1800B0-05F4-9563-75F3-C0687237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905" y="2235171"/>
                <a:ext cx="3921760" cy="972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81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25A-2BE1-60BA-74C9-B033E617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Least squares </a:t>
            </a:r>
            <a:r>
              <a:rPr lang="fr-CA" dirty="0" err="1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A6E00-46D6-BA0C-905D-79307A33B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178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CA" dirty="0"/>
                  <a:t>Linear </a:t>
                </a:r>
                <a:r>
                  <a:rPr lang="fr-CA" dirty="0" err="1"/>
                  <a:t>regression</a:t>
                </a:r>
                <a:r>
                  <a:rPr lang="fr-CA" dirty="0"/>
                  <a:t> model: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dirty="0"/>
              </a:p>
              <a:p>
                <a:endParaRPr lang="fr-CA" dirty="0"/>
              </a:p>
              <a:p>
                <a:pPr marL="0" indent="0">
                  <a:buNone/>
                </a:pPr>
                <a:r>
                  <a:rPr lang="fr-CA" dirty="0"/>
                  <a:t>Matrix </a:t>
                </a:r>
                <a:r>
                  <a:rPr lang="fr-CA" dirty="0" err="1"/>
                  <a:t>form</a:t>
                </a:r>
                <a:r>
                  <a:rPr lang="fr-CA" dirty="0"/>
                  <a:t>: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fr-CA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r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fr-CA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CA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A" i="1" dirty="0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fr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CA" i="1" dirty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fr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CA" i="1" dirty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fr-CA" i="1" dirty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fr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fr-CA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CA" i="1" dirty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fr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CA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b="0" i="1" dirty="0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CA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r>
                  <a:rPr lang="fr-CA" dirty="0"/>
                  <a:t>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r>
                  <a:rPr lang="fr-CA" dirty="0"/>
                  <a:t>Solution: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fr-CA" dirty="0"/>
                  <a:t>, least squares </a:t>
                </a:r>
                <a:r>
                  <a:rPr lang="fr-CA" dirty="0" err="1"/>
                  <a:t>estimator</a:t>
                </a:r>
                <a:r>
                  <a:rPr lang="fr-CA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given</a:t>
                </a:r>
                <a:r>
                  <a:rPr lang="fr-CA" dirty="0"/>
                  <a:t> by:</a:t>
                </a:r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 provided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</a:t>
                </a:r>
                <a:r>
                  <a:rPr lang="fr-CA" dirty="0" err="1"/>
                  <a:t>invertible</a:t>
                </a:r>
                <a:r>
                  <a:rPr lang="fr-CA" dirty="0"/>
                  <a:t>.</a:t>
                </a:r>
              </a:p>
              <a:p>
                <a:pPr marL="0" indent="0" algn="ctr">
                  <a:buNone/>
                </a:pPr>
                <a:endParaRPr lang="fr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A6E00-46D6-BA0C-905D-79307A33B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1784"/>
                <a:ext cx="10515600" cy="5032375"/>
              </a:xfrm>
              <a:blipFill>
                <a:blip r:embed="rId2"/>
                <a:stretch>
                  <a:fillRect l="-1043" t="-2421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89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B416-59F7-A66B-F85D-B74CD3C7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B8511-5843-02D0-782B-52342D608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Problems arise if predictors are correlated among themselves.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predictors are correlated,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may not be of full rank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may not be invertible.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Inflation of 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least squares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far from true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B8511-5843-02D0-782B-52342D608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78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8E9C-A051-0197-AE48-C29DBCE1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65D8C-42E1-D5F0-E6D0-871620429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7840"/>
                <a:ext cx="10515600" cy="4825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dirty="0"/>
                  <a:t>For </a:t>
                </a:r>
                <a:r>
                  <a:rPr lang="fr-CA" dirty="0" err="1"/>
                  <a:t>simplicity</a:t>
                </a:r>
                <a:r>
                  <a:rPr lang="fr-CA" dirty="0"/>
                  <a:t>, </a:t>
                </a:r>
                <a:r>
                  <a:rPr lang="fr-CA" dirty="0" err="1"/>
                  <a:t>take</a:t>
                </a:r>
                <a:r>
                  <a:rPr lang="fr-CA" dirty="0"/>
                  <a:t> a simple </a:t>
                </a:r>
                <a:r>
                  <a:rPr lang="fr-CA" dirty="0" err="1"/>
                  <a:t>linear</a:t>
                </a:r>
                <a:r>
                  <a:rPr lang="fr-CA" dirty="0"/>
                  <a:t> </a:t>
                </a:r>
                <a:r>
                  <a:rPr lang="fr-CA" dirty="0" err="1"/>
                  <a:t>regression</a:t>
                </a:r>
                <a:r>
                  <a:rPr lang="fr-CA" dirty="0"/>
                  <a:t> model </a:t>
                </a:r>
                <a:r>
                  <a:rPr lang="fr-CA" dirty="0" err="1"/>
                  <a:t>with</a:t>
                </a:r>
                <a:r>
                  <a:rPr lang="fr-CA" dirty="0"/>
                  <a:t> </a:t>
                </a:r>
                <a:r>
                  <a:rPr lang="fr-CA" dirty="0" err="1"/>
                  <a:t>two</a:t>
                </a:r>
                <a:r>
                  <a:rPr lang="fr-CA" dirty="0"/>
                  <a:t> </a:t>
                </a:r>
                <a:r>
                  <a:rPr lang="fr-CA" dirty="0" err="1"/>
                  <a:t>predictors</a:t>
                </a:r>
                <a:r>
                  <a:rPr lang="fr-CA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standardized.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the correlation coefficient between</a:t>
                </a:r>
              </a:p>
              <a:p>
                <a:pPr marL="0" indent="0">
                  <a:buNone/>
                </a:pPr>
                <a:r>
                  <a:rPr lang="en-US" dirty="0"/>
                  <a:t>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65D8C-42E1-D5F0-E6D0-871620429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7840"/>
                <a:ext cx="10515600" cy="4825999"/>
              </a:xfrm>
              <a:blipFill>
                <a:blip r:embed="rId2"/>
                <a:stretch>
                  <a:fillRect l="-1217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5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71E7-30DF-E90B-8420-4F7DDCDC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C5639-2F83-AE14-E3D4-F6E784C75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→1,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can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can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is on average far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C5639-2F83-AE14-E3D4-F6E784C75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78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7AD1-ECF1-0CB3-7376-E14C153A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DEF764-52C8-C62D-7E22-6DB251FD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006" y="1813009"/>
            <a:ext cx="4277360" cy="3941763"/>
          </a:xfrm>
        </p:spPr>
        <p:txBody>
          <a:bodyPr/>
          <a:lstStyle/>
          <a:p>
            <a:r>
              <a:rPr lang="en-US" dirty="0"/>
              <a:t>For a time window of 30 days, correlation coefficient between any two models varies between 0.90 and 0.99.</a:t>
            </a:r>
          </a:p>
        </p:txBody>
      </p:sp>
      <p:pic>
        <p:nvPicPr>
          <p:cNvPr id="10" name="Content Placeholder 4" descr="A graph of a graph showing a line of blue dots&#10;&#10;Description automatically generated with medium confidence">
            <a:extLst>
              <a:ext uri="{FF2B5EF4-FFF2-40B4-BE49-F238E27FC236}">
                <a16:creationId xmlns:a16="http://schemas.microsoft.com/office/drawing/2014/main" id="{15AB7737-212B-D71A-2554-022093218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5694" r="7754"/>
          <a:stretch/>
        </p:blipFill>
        <p:spPr>
          <a:xfrm>
            <a:off x="203199" y="2071224"/>
            <a:ext cx="6014721" cy="34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479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Forecasting electricity demand – ensemble methods </vt:lpstr>
      <vt:lpstr>Ensemble methods - stacking</vt:lpstr>
      <vt:lpstr>Individual models</vt:lpstr>
      <vt:lpstr>Rolling window linear regression</vt:lpstr>
      <vt:lpstr>Least squares regression</vt:lpstr>
      <vt:lpstr>Multicollinearity</vt:lpstr>
      <vt:lpstr>Multicollinearity</vt:lpstr>
      <vt:lpstr>Multicollinearity</vt:lpstr>
      <vt:lpstr>Multicollinearity</vt:lpstr>
      <vt:lpstr>Regularization</vt:lpstr>
      <vt:lpstr>Regularization</vt:lpstr>
      <vt:lpstr>Regularization</vt:lpstr>
      <vt:lpstr>Regularization – Determining λ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electricity demand </dc:title>
  <dc:creator>Jérôme Emery</dc:creator>
  <cp:lastModifiedBy>Jerome Emery</cp:lastModifiedBy>
  <cp:revision>38</cp:revision>
  <dcterms:created xsi:type="dcterms:W3CDTF">2023-08-09T14:54:47Z</dcterms:created>
  <dcterms:modified xsi:type="dcterms:W3CDTF">2023-08-11T14:56:36Z</dcterms:modified>
</cp:coreProperties>
</file>