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sldIdLst>
    <p:sldId id="256" r:id="rId2"/>
    <p:sldId id="260" r:id="rId3"/>
    <p:sldId id="266" r:id="rId4"/>
    <p:sldId id="261" r:id="rId5"/>
    <p:sldId id="267" r:id="rId6"/>
    <p:sldId id="264" r:id="rId7"/>
    <p:sldId id="271" r:id="rId8"/>
    <p:sldId id="272" r:id="rId9"/>
    <p:sldId id="270" r:id="rId10"/>
    <p:sldId id="268" r:id="rId11"/>
    <p:sldId id="269" r:id="rId12"/>
    <p:sldId id="277" r:id="rId13"/>
    <p:sldId id="273" r:id="rId14"/>
    <p:sldId id="274" r:id="rId15"/>
    <p:sldId id="275" r:id="rId16"/>
    <p:sldId id="276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9D100"/>
    <a:srgbClr val="66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3" autoAdjust="0"/>
  </p:normalViewPr>
  <p:slideViewPr>
    <p:cSldViewPr>
      <p:cViewPr>
        <p:scale>
          <a:sx n="75" d="100"/>
          <a:sy n="75" d="100"/>
        </p:scale>
        <p:origin x="-1637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12/06/2017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393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12/06/2017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12/06/2017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12/06/2017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tec\Desktop\what-is-el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20888"/>
            <a:ext cx="2627784" cy="1375393"/>
          </a:xfrm>
          <a:prstGeom prst="rect">
            <a:avLst/>
          </a:prstGeom>
          <a:noFill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5896" y="2239218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720080" cy="7200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67" y="4293096"/>
            <a:ext cx="936104" cy="93610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3461427" y="3861048"/>
            <a:ext cx="1391816" cy="1303550"/>
            <a:chOff x="4836368" y="1530341"/>
            <a:chExt cx="1391816" cy="1303550"/>
          </a:xfrm>
        </p:grpSpPr>
        <p:pic>
          <p:nvPicPr>
            <p:cNvPr id="6" name="Graphique 5" descr="Base de données">
              <a:extLst>
                <a:ext uri="{FF2B5EF4-FFF2-40B4-BE49-F238E27FC236}">
                  <a16:creationId xmlns="" xmlns:a16="http://schemas.microsoft.com/office/drawing/2014/main" id="{DEF7E7D3-2463-4553-8CB6-150FF3DD5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75076" y="1919491"/>
              <a:ext cx="914400" cy="9144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="" xmlns:a16="http://schemas.microsoft.com/office/drawing/2014/main" id="{D0116F5E-8B63-4C6C-A96B-A102D201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368" y="1530341"/>
              <a:ext cx="1391816" cy="378400"/>
            </a:xfrm>
            <a:prstGeom prst="rect">
              <a:avLst/>
            </a:prstGeom>
          </p:spPr>
        </p:pic>
      </p:grpSp>
      <p:grpSp>
        <p:nvGrpSpPr>
          <p:cNvPr id="14" name="Groupe 13"/>
          <p:cNvGrpSpPr/>
          <p:nvPr/>
        </p:nvGrpSpPr>
        <p:grpSpPr>
          <a:xfrm>
            <a:off x="611560" y="2167210"/>
            <a:ext cx="1027622" cy="1117774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31" y="3200101"/>
            <a:ext cx="1408365" cy="109299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91880" y="1340768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63960" y="134915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24128" y="1268760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Traitement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835696" y="2708920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331640" y="4509120"/>
            <a:ext cx="57606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6" idx="1"/>
          </p:cNvCxnSpPr>
          <p:nvPr/>
        </p:nvCxnSpPr>
        <p:spPr>
          <a:xfrm flipV="1">
            <a:off x="3203848" y="4707398"/>
            <a:ext cx="496287" cy="897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644008" y="2708920"/>
            <a:ext cx="1224136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4716016" y="4005064"/>
            <a:ext cx="1152128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740352" y="1268760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DataViz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220072" y="4437112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Nettoyage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96656" y="2381989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979712" y="2708920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720080" cy="72008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11560" y="2167210"/>
            <a:ext cx="1027622" cy="1117774"/>
            <a:chOff x="595207" y="4088339"/>
            <a:chExt cx="1171638" cy="1405806"/>
          </a:xfrm>
        </p:grpSpPr>
        <p:pic>
          <p:nvPicPr>
            <p:cNvPr id="1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1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13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864" y="2239218"/>
            <a:ext cx="914400" cy="9144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4572000" y="270892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406776" y="2350621"/>
            <a:ext cx="11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Nettoyage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27984" y="3068960"/>
            <a:ext cx="121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Format</a:t>
            </a:r>
          </a:p>
          <a:p>
            <a:pPr>
              <a:buFontTx/>
              <a:buChar char="-"/>
            </a:pPr>
            <a:r>
              <a:rPr lang="fr-FR" dirty="0" smtClean="0"/>
              <a:t> Encodage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32856"/>
            <a:ext cx="1408365" cy="109299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228184" y="3068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1714" y="3408680"/>
            <a:ext cx="1533902" cy="125268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Basé sur les estimations </a:t>
            </a:r>
            <a:r>
              <a:rPr lang="fr-FR" dirty="0" smtClean="0"/>
              <a:t>des Report de </a:t>
            </a:r>
            <a:r>
              <a:rPr lang="fr-FR" dirty="0" smtClean="0"/>
              <a:t>votes </a:t>
            </a:r>
            <a:r>
              <a:rPr lang="fr-FR" dirty="0" smtClean="0"/>
              <a:t>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</a:t>
            </a:r>
            <a:r>
              <a:rPr lang="fr-FR" dirty="0" smtClean="0"/>
              <a:t>législatives.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835696" y="1926992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dirty="0" smtClean="0"/>
              <a:t>atrice </a:t>
            </a:r>
            <a:r>
              <a:rPr lang="fr-FR" dirty="0" smtClean="0"/>
              <a:t>de corrélations candidats </a:t>
            </a:r>
            <a:r>
              <a:rPr lang="fr-FR" dirty="0" smtClean="0"/>
              <a:t>présidentiels/nuance </a:t>
            </a:r>
            <a:r>
              <a:rPr lang="fr-FR" dirty="0" smtClean="0"/>
              <a:t>politique.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55576" y="522920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3284984"/>
            <a:ext cx="34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Etude sur les élections de 2012</a:t>
            </a:r>
          </a:p>
          <a:p>
            <a:pPr marL="342900" indent="-342900">
              <a:buAutoNum type="arabicParenR"/>
            </a:pPr>
            <a:r>
              <a:rPr lang="fr-FR" dirty="0" smtClean="0"/>
              <a:t>Etude sur les élections de 2017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996952"/>
            <a:ext cx="1080120" cy="1068567"/>
          </a:xfrm>
          <a:prstGeom prst="rect">
            <a:avLst/>
          </a:prstGeom>
          <a:noFill/>
        </p:spPr>
      </p:pic>
      <p:cxnSp>
        <p:nvCxnSpPr>
          <p:cNvPr id="14" name="Connecteur droit avec flèche 13"/>
          <p:cNvCxnSpPr/>
          <p:nvPr/>
        </p:nvCxnSpPr>
        <p:spPr>
          <a:xfrm rot="16200000">
            <a:off x="1421624" y="1898855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259632" y="3212976"/>
            <a:ext cx="2627784" cy="2232248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4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50912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4355976" y="3140968"/>
            <a:ext cx="1097280" cy="864096"/>
            <a:chOff x="683568" y="3501008"/>
            <a:chExt cx="1097280" cy="86409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images_ppt\datagouv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3933056"/>
            <a:ext cx="745015" cy="737047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611560" y="126876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Basé sur un modèle d’apprentissage avec en entrée :</a:t>
            </a:r>
          </a:p>
          <a:p>
            <a:pPr>
              <a:buFontTx/>
              <a:buChar char="-"/>
            </a:pPr>
            <a:r>
              <a:rPr lang="fr-FR" dirty="0" smtClean="0"/>
              <a:t> Le profil des candidats (Age, Sexe, Nuance politique, 2</a:t>
            </a:r>
            <a:r>
              <a:rPr lang="fr-FR" baseline="30000" dirty="0" smtClean="0"/>
              <a:t>nd</a:t>
            </a:r>
            <a:r>
              <a:rPr lang="fr-FR" dirty="0" smtClean="0"/>
              <a:t> mandat)</a:t>
            </a:r>
          </a:p>
          <a:p>
            <a:pPr>
              <a:buFontTx/>
              <a:buChar char="-"/>
            </a:pPr>
            <a:r>
              <a:rPr lang="fr-FR" dirty="0" smtClean="0"/>
              <a:t> La conjecture économique (taux du chômage).</a:t>
            </a:r>
          </a:p>
          <a:p>
            <a:pPr>
              <a:buFontTx/>
              <a:buChar char="-"/>
            </a:pPr>
            <a:r>
              <a:rPr lang="fr-FR" dirty="0" smtClean="0"/>
              <a:t> Les résultats des élections présidentielles 2012 et 2017.</a:t>
            </a:r>
          </a:p>
          <a:p>
            <a:pPr>
              <a:buFontTx/>
              <a:buChar char="-"/>
            </a:pPr>
            <a:r>
              <a:rPr lang="fr-FR" dirty="0" smtClean="0"/>
              <a:t> Les résultats des élections législatives 2012.</a:t>
            </a:r>
          </a:p>
          <a:p>
            <a:pPr>
              <a:buFontTx/>
              <a:buChar char="-"/>
            </a:pPr>
            <a:r>
              <a:rPr lang="fr-FR" dirty="0" smtClean="0"/>
              <a:t> Analyse des sentiments.</a:t>
            </a:r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484784"/>
            <a:ext cx="3641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du 1</a:t>
            </a:r>
            <a:r>
              <a:rPr lang="fr-FR" baseline="30000" dirty="0" smtClean="0"/>
              <a:t>er</a:t>
            </a:r>
            <a:r>
              <a:rPr lang="fr-FR" dirty="0" smtClean="0"/>
              <a:t> tour des législatives?</a:t>
            </a:r>
          </a:p>
          <a:p>
            <a:r>
              <a:rPr lang="fr-FR" smtClean="0"/>
              <a:t>Correction/Amélioration </a:t>
            </a:r>
            <a:r>
              <a:rPr lang="fr-FR" dirty="0" smtClean="0"/>
              <a:t>du modèle.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5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39952" y="234888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LRM !!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="" xmlns:a16="http://schemas.microsoft.com/office/drawing/2014/main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54589037"/>
              </p:ext>
            </p:extLst>
          </p:nvPr>
        </p:nvGraphicFramePr>
        <p:xfrm>
          <a:off x="179512" y="119675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LE </a:t>
            </a:r>
            <a:r>
              <a:rPr lang="fr-FR" dirty="0"/>
              <a:t>FONCTIONNEMENT DES LÉGISLATIVES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41848" y="1412776"/>
            <a:ext cx="62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législatives = Renouvellement de l’Assemblée Nationale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52933" y="1844824"/>
            <a:ext cx="723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par circonscription  : 577 députés élus au suffrage universel direct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685901" y="4483493"/>
            <a:ext cx="24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Déroulement du scrutin</a:t>
            </a:r>
            <a:endParaRPr lang="fr-FR" u="sng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645024"/>
            <a:ext cx="223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tour (11 juin 2017)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3995936" y="2780928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08104" y="2780928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5004048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7 877 candidats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1115616" y="4931876"/>
            <a:ext cx="23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tour (18 juin 2017)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231360" y="2780928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25777" y="3645024"/>
            <a:ext cx="1246623" cy="4616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absolue</a:t>
            </a:r>
          </a:p>
          <a:p>
            <a:r>
              <a:rPr lang="fr-FR" sz="1200" dirty="0" smtClean="0"/>
              <a:t>25 % des inscrits</a:t>
            </a:r>
            <a:endParaRPr lang="fr-FR" sz="1200" dirty="0"/>
          </a:p>
        </p:txBody>
      </p:sp>
      <p:sp>
        <p:nvSpPr>
          <p:cNvPr id="75" name="Rectangle 74"/>
          <p:cNvSpPr/>
          <p:nvPr/>
        </p:nvSpPr>
        <p:spPr>
          <a:xfrm>
            <a:off x="6588224" y="26369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231360" y="40770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3851920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&gt;12,5%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364088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&lt;12,5%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283968" y="422108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796136" y="4257144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043608" y="3789040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43608" y="507589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3835152" y="4708376"/>
            <a:ext cx="360040" cy="432048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3987552" y="4860776"/>
            <a:ext cx="360040" cy="432048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139952" y="5013176"/>
            <a:ext cx="360040" cy="432048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292352" y="5165576"/>
            <a:ext cx="360040" cy="432048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64088" y="4708376"/>
            <a:ext cx="360040" cy="432048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16488" y="4860776"/>
            <a:ext cx="360040" cy="432048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660232" y="41490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1</a:t>
            </a:r>
            <a:endParaRPr lang="fr-FR" dirty="0">
              <a:solidFill>
                <a:srgbClr val="660066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60232" y="59492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2</a:t>
            </a:r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236296" y="4581128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25777" y="5445224"/>
            <a:ext cx="1224822" cy="27699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relative</a:t>
            </a:r>
            <a:endParaRPr lang="fr-FR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593160" y="44371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7236296" y="58772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ENJEUX</a:t>
            </a:r>
          </a:p>
        </p:txBody>
      </p:sp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xplosion 2 23"/>
          <p:cNvSpPr/>
          <p:nvPr/>
        </p:nvSpPr>
        <p:spPr>
          <a:xfrm>
            <a:off x="0" y="908720"/>
            <a:ext cx="2627784" cy="2232248"/>
          </a:xfrm>
          <a:prstGeom prst="irregularSeal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10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4188192" y="2852936"/>
            <a:ext cx="1391920" cy="369332"/>
          </a:xfrm>
          <a:prstGeom prst="rect">
            <a:avLst/>
          </a:prstGeom>
          <a:ln w="28575">
            <a:solidFill>
              <a:srgbClr val="C9D1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Prédictions?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9752" y="5589240"/>
            <a:ext cx="5486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BUT : Comprendre mieux le vote électoral.</a:t>
            </a:r>
          </a:p>
          <a:p>
            <a:r>
              <a:rPr lang="fr-FR" sz="2000" dirty="0" smtClean="0"/>
              <a:t>Quels sont les leviers? Les comportements types?</a:t>
            </a:r>
          </a:p>
          <a:p>
            <a:endParaRPr lang="fr-FR" sz="20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827584" y="1844824"/>
            <a:ext cx="504056" cy="720080"/>
            <a:chOff x="1380788" y="3429000"/>
            <a:chExt cx="504056" cy="720080"/>
          </a:xfrm>
        </p:grpSpPr>
        <p:sp>
          <p:nvSpPr>
            <p:cNvPr id="17" name="Triangle isocèle 1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ourire 1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chapea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79005">
            <a:off x="455738" y="1424429"/>
            <a:ext cx="645728" cy="645728"/>
          </a:xfrm>
          <a:prstGeom prst="rect">
            <a:avLst/>
          </a:prstGeom>
          <a:noFill/>
        </p:spPr>
      </p:pic>
      <p:pic>
        <p:nvPicPr>
          <p:cNvPr id="2052" name="Picture 4" descr="C:\Users\Fitec\Desktop\femme-d-homme-de-symboles-de-sexe-38217178.jpg"/>
          <p:cNvPicPr>
            <a:picLocks noChangeAspect="1" noChangeArrowheads="1"/>
          </p:cNvPicPr>
          <p:nvPr/>
        </p:nvPicPr>
        <p:blipFill>
          <a:blip r:embed="rId5" cstate="print"/>
          <a:srcRect b="10132"/>
          <a:stretch>
            <a:fillRect/>
          </a:stretch>
        </p:blipFill>
        <p:spPr bwMode="auto">
          <a:xfrm>
            <a:off x="1259632" y="1556792"/>
            <a:ext cx="461988" cy="424122"/>
          </a:xfrm>
          <a:prstGeom prst="rect">
            <a:avLst/>
          </a:prstGeom>
          <a:noFill/>
        </p:spPr>
      </p:pic>
      <p:pic>
        <p:nvPicPr>
          <p:cNvPr id="2053" name="Picture 5" descr="C:\Users\Fitec\Desktop\_argent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204864"/>
            <a:ext cx="345157" cy="227228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1331640" y="44371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Année</a:t>
            </a:r>
            <a:endParaRPr lang="fr-FR" sz="12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83568" y="3501008"/>
            <a:ext cx="1097280" cy="864096"/>
            <a:chOff x="683568" y="3501008"/>
            <a:chExt cx="1097280" cy="864096"/>
          </a:xfrm>
        </p:grpSpPr>
        <p:cxnSp>
          <p:nvCxnSpPr>
            <p:cNvPr id="27" name="Connecteur droit avec flèche 26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301208"/>
            <a:ext cx="720080" cy="720080"/>
          </a:xfrm>
          <a:prstGeom prst="rect">
            <a:avLst/>
          </a:prstGeom>
        </p:spPr>
      </p:pic>
      <p:pic>
        <p:nvPicPr>
          <p:cNvPr id="2055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013176"/>
            <a:ext cx="807317" cy="659309"/>
          </a:xfrm>
          <a:prstGeom prst="rect">
            <a:avLst/>
          </a:prstGeom>
          <a:noFill/>
        </p:spPr>
      </p:pic>
      <p:sp>
        <p:nvSpPr>
          <p:cNvPr id="31" name="Flèche vers le bas 30"/>
          <p:cNvSpPr/>
          <p:nvPr/>
        </p:nvSpPr>
        <p:spPr>
          <a:xfrm rot="17538371">
            <a:off x="3127334" y="1529886"/>
            <a:ext cx="250766" cy="1974986"/>
          </a:xfrm>
          <a:prstGeom prst="downArrow">
            <a:avLst>
              <a:gd name="adj1" fmla="val 50000"/>
              <a:gd name="adj2" fmla="val 140153"/>
            </a:avLst>
          </a:prstGeom>
          <a:solidFill>
            <a:schemeClr val="bg1"/>
          </a:solidFill>
          <a:ln w="28575">
            <a:solidFill>
              <a:srgbClr val="C9D1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05055D7-DEB1-4FFB-B732-7D8FCB6275F1}"/>
              </a:ext>
            </a:extLst>
          </p:cNvPr>
          <p:cNvSpPr txBox="1"/>
          <p:nvPr/>
        </p:nvSpPr>
        <p:spPr>
          <a:xfrm>
            <a:off x="5076056" y="8367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PLUS ET LES MOINS DE L’ÉTUDE</a:t>
            </a:r>
          </a:p>
        </p:txBody>
      </p:sp>
    </p:spTree>
    <p:extLst>
      <p:ext uri="{BB962C8B-B14F-4D97-AF65-F5344CB8AC3E}">
        <p14:creationId xmlns=""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637</Words>
  <Application>Microsoft Office PowerPoint</Application>
  <PresentationFormat>Affichage à l'écran (4:3)</PresentationFormat>
  <Paragraphs>187</Paragraphs>
  <Slides>19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Conception personnalisée</vt:lpstr>
      <vt:lpstr>Diapositive 1</vt:lpstr>
      <vt:lpstr>Sommaire</vt:lpstr>
      <vt:lpstr>Sommaire</vt:lpstr>
      <vt:lpstr>L’équipe projet</vt:lpstr>
      <vt:lpstr>Sommaire</vt:lpstr>
      <vt:lpstr>Les législatives pour les nuls</vt:lpstr>
      <vt:lpstr>Les législatives pour les nuls</vt:lpstr>
      <vt:lpstr>Les législatives pour les nuls</vt:lpstr>
      <vt:lpstr>Les législatives pour les nuls</vt:lpstr>
      <vt:lpstr>Sommaire</vt:lpstr>
      <vt:lpstr>L’architecture </vt:lpstr>
      <vt:lpstr>Sommaire</vt:lpstr>
      <vt:lpstr>La méthodologie </vt:lpstr>
      <vt:lpstr>Le modèle 1 </vt:lpstr>
      <vt:lpstr>Le modèle 2</vt:lpstr>
      <vt:lpstr>Le modèle 3</vt:lpstr>
      <vt:lpstr>Sommaire</vt:lpstr>
      <vt:lpstr>Résultats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153</cp:revision>
  <dcterms:created xsi:type="dcterms:W3CDTF">2017-06-10T10:48:24Z</dcterms:created>
  <dcterms:modified xsi:type="dcterms:W3CDTF">2017-06-12T07:10:10Z</dcterms:modified>
</cp:coreProperties>
</file>