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9"/>
  </p:notesMasterIdLst>
  <p:sldIdLst>
    <p:sldId id="256" r:id="rId2"/>
    <p:sldId id="322" r:id="rId3"/>
    <p:sldId id="316" r:id="rId4"/>
    <p:sldId id="289" r:id="rId5"/>
    <p:sldId id="317" r:id="rId6"/>
    <p:sldId id="264" r:id="rId7"/>
    <p:sldId id="318" r:id="rId8"/>
    <p:sldId id="287" r:id="rId9"/>
    <p:sldId id="319" r:id="rId10"/>
    <p:sldId id="302" r:id="rId11"/>
    <p:sldId id="320" r:id="rId12"/>
    <p:sldId id="323" r:id="rId13"/>
    <p:sldId id="315" r:id="rId14"/>
    <p:sldId id="290" r:id="rId15"/>
    <p:sldId id="326" r:id="rId16"/>
    <p:sldId id="300" r:id="rId17"/>
    <p:sldId id="301" r:id="rId18"/>
    <p:sldId id="295" r:id="rId19"/>
    <p:sldId id="327" r:id="rId20"/>
    <p:sldId id="304" r:id="rId21"/>
    <p:sldId id="324" r:id="rId22"/>
    <p:sldId id="325" r:id="rId23"/>
    <p:sldId id="328" r:id="rId24"/>
    <p:sldId id="312" r:id="rId25"/>
    <p:sldId id="310" r:id="rId26"/>
    <p:sldId id="308" r:id="rId27"/>
    <p:sldId id="31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3366"/>
    <a:srgbClr val="CC66FF"/>
    <a:srgbClr val="D60093"/>
    <a:srgbClr val="CCFF66"/>
    <a:srgbClr val="C9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3705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tec\Downloads\Sentiment_analysis_nuances_resulta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errela\Desktop\Variables%20importance%20for%20model-Random%20Forest%20with%20120%20tre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errela\Desktop\Variables%20importance%20avec%20tweet-Random%20Forest%20with%20144%20tre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errela\Desktop\DataViz\Variables%20importance%20sans%20tweet-Random%20Forest%20with%2084%20tre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errela\Desktop\DataViz\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075757575757522E-2"/>
          <c:y val="3.6813922356091051E-2"/>
          <c:w val="0.85550381770460515"/>
          <c:h val="0.87934520233163693"/>
        </c:manualLayout>
      </c:layout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all_nuances_file!$A$1:$A$6</c:f>
              <c:strCache>
                <c:ptCount val="6"/>
                <c:pt idx="0">
                  <c:v>ECO</c:v>
                </c:pt>
                <c:pt idx="1">
                  <c:v>PS</c:v>
                </c:pt>
                <c:pt idx="2">
                  <c:v>FI</c:v>
                </c:pt>
                <c:pt idx="3">
                  <c:v>FN</c:v>
                </c:pt>
                <c:pt idx="4">
                  <c:v>LREM</c:v>
                </c:pt>
                <c:pt idx="5">
                  <c:v>LR</c:v>
                </c:pt>
              </c:strCache>
            </c:strRef>
          </c:cat>
          <c:val>
            <c:numRef>
              <c:f>all_nuances_file!$B$1:$B$6</c:f>
              <c:numCache>
                <c:formatCode>0.0000</c:formatCode>
                <c:ptCount val="6"/>
                <c:pt idx="0">
                  <c:v>6.7588798261705094E-2</c:v>
                </c:pt>
                <c:pt idx="1">
                  <c:v>1.03158641053027E-2</c:v>
                </c:pt>
                <c:pt idx="2">
                  <c:v>5.7665197374724302E-2</c:v>
                </c:pt>
                <c:pt idx="3">
                  <c:v>4.0871813343286302E-2</c:v>
                </c:pt>
                <c:pt idx="4">
                  <c:v>4.59399067528359E-2</c:v>
                </c:pt>
                <c:pt idx="5">
                  <c:v>1.4477519963276101E-2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9654976"/>
        <c:axId val="519655520"/>
      </c:barChart>
      <c:catAx>
        <c:axId val="5196549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519655520"/>
        <c:crosses val="autoZero"/>
        <c:auto val="1"/>
        <c:lblAlgn val="ctr"/>
        <c:lblOffset val="100"/>
        <c:noMultiLvlLbl val="0"/>
      </c:catAx>
      <c:valAx>
        <c:axId val="519655520"/>
        <c:scaling>
          <c:orientation val="minMax"/>
        </c:scaling>
        <c:delete val="0"/>
        <c:axPos val="b"/>
        <c:majorGridlines/>
        <c:numFmt formatCode="0.0000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519654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'Variables importance for model-'!$C$1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4.45692937934732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4.4323818195418321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4.4224716677874122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4.3998985443467899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4.095227825276050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4.5984812787361176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5.201538693447111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5.209493393801712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5.38948984741024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6.07093618279938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6.0137344831134344E-2"/>
                  <c:y val="-2.71554650373397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6.372626262357789E-2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6.5876120065475344E-2"/>
                  <c:y val="-4.978444412097430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6.712552061520399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8.7140040316471767E-2"/>
                  <c:y val="-4.978444412097430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0.10321916661319235"/>
                  <c:y val="-4.978444412097430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1068940862972977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3"/>
              <c:layout>
                <c:manualLayout>
                  <c:x val="0.10378567797018828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0.11856661235700999"/>
                  <c:y val="-2.715546503733926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0.12731849139392548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6"/>
              <c:layout>
                <c:manualLayout>
                  <c:x val="0.1355154399025235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7"/>
              <c:layout>
                <c:manualLayout>
                  <c:x val="0.1368121130152186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.19502438239060949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9"/>
              <c:layout>
                <c:manualLayout>
                  <c:x val="0.1964406607830993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0"/>
              <c:layout>
                <c:manualLayout>
                  <c:x val="0.2527320313950568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1"/>
              <c:layout>
                <c:manualLayout>
                  <c:x val="0.2936387457317050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2"/>
              <c:layout>
                <c:manualLayout>
                  <c:x val="0.29056830733468919"/>
                  <c:y val="-6.2230555151217885E-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3"/>
              <c:layout>
                <c:manualLayout>
                  <c:x val="0.28960557975716694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'Variables importance for model-'!$B$2:$B$35</c:f>
              <c:strCache>
                <c:ptCount val="34"/>
                <c:pt idx="0">
                  <c:v>candidat_sortant = Non</c:v>
                </c:pt>
                <c:pt idx="1">
                  <c:v>csp is other</c:v>
                </c:pt>
                <c:pt idx="2">
                  <c:v>candidat_sortant = Oui</c:v>
                </c:pt>
                <c:pt idx="3">
                  <c:v>csp = 6</c:v>
                </c:pt>
                <c:pt idx="4">
                  <c:v>csp = 2</c:v>
                </c:pt>
                <c:pt idx="5">
                  <c:v>region_uda_8_wcorse = 6</c:v>
                </c:pt>
                <c:pt idx="6">
                  <c:v>region_uda_8_wcorse = 1</c:v>
                </c:pt>
                <c:pt idx="7">
                  <c:v>csp = 5</c:v>
                </c:pt>
                <c:pt idx="8">
                  <c:v>region_uda_8_wcorse = 7</c:v>
                </c:pt>
                <c:pt idx="9">
                  <c:v>csp = 4</c:v>
                </c:pt>
                <c:pt idx="10">
                  <c:v>csp = 7</c:v>
                </c:pt>
                <c:pt idx="11">
                  <c:v>parti_predecesseur2007 = Oui</c:v>
                </c:pt>
                <c:pt idx="12">
                  <c:v>region_uda_8_wcorse = 4</c:v>
                </c:pt>
                <c:pt idx="13">
                  <c:v>sexe = F</c:v>
                </c:pt>
                <c:pt idx="14">
                  <c:v>parti_predecesseur2007 = Non</c:v>
                </c:pt>
                <c:pt idx="15">
                  <c:v>region_uda_8_wcorse = 5</c:v>
                </c:pt>
                <c:pt idx="16">
                  <c:v>region_uda_8_wcorse = 2</c:v>
                </c:pt>
                <c:pt idx="17">
                  <c:v>region_uda_8_wcorse = 3</c:v>
                </c:pt>
                <c:pt idx="18">
                  <c:v>sexe = M</c:v>
                </c:pt>
                <c:pt idx="19">
                  <c:v>csp = 3</c:v>
                </c:pt>
                <c:pt idx="20">
                  <c:v>region_uda_8_wcorse = 8</c:v>
                </c:pt>
                <c:pt idx="21">
                  <c:v>personnalité_bool = Oui</c:v>
                </c:pt>
                <c:pt idx="22">
                  <c:v>nuance_politique = LR-UMP</c:v>
                </c:pt>
                <c:pt idx="23">
                  <c:v>nuance_politique = PS</c:v>
                </c:pt>
                <c:pt idx="24">
                  <c:v>personnalité_bool = Non</c:v>
                </c:pt>
                <c:pt idx="25">
                  <c:v>nuance_politique = EELV</c:v>
                </c:pt>
                <c:pt idx="26">
                  <c:v>nuance_politique = FG-FI</c:v>
                </c:pt>
                <c:pt idx="27">
                  <c:v>nuance_politique = FN</c:v>
                </c:pt>
                <c:pt idx="28">
                  <c:v>nuance_politique = EXG</c:v>
                </c:pt>
                <c:pt idx="29">
                  <c:v>nuance_politique = EM-MODEM</c:v>
                </c:pt>
                <c:pt idx="30">
                  <c:v>region_uda_8_wcorse is other</c:v>
                </c:pt>
                <c:pt idx="31">
                  <c:v>age_moy_2012</c:v>
                </c:pt>
                <c:pt idx="32">
                  <c:v>chomage_moyen_2012</c:v>
                </c:pt>
                <c:pt idx="33">
                  <c:v>age_candidat</c:v>
                </c:pt>
              </c:strCache>
            </c:strRef>
          </c:cat>
          <c:val>
            <c:numRef>
              <c:f>'Variables importance for model-'!$C$2:$C$35</c:f>
              <c:numCache>
                <c:formatCode>0%</c:formatCode>
                <c:ptCount val="34"/>
                <c:pt idx="0">
                  <c:v>8.3524190420915806E-5</c:v>
                </c:pt>
                <c:pt idx="1">
                  <c:v>2.5024509823224202E-4</c:v>
                </c:pt>
                <c:pt idx="2">
                  <c:v>3.0022383839719299E-4</c:v>
                </c:pt>
                <c:pt idx="3">
                  <c:v>4.15189120660927E-4</c:v>
                </c:pt>
                <c:pt idx="4">
                  <c:v>1.6882638114523701E-3</c:v>
                </c:pt>
                <c:pt idx="5">
                  <c:v>2.4433549008507599E-3</c:v>
                </c:pt>
                <c:pt idx="6">
                  <c:v>5.0244359970573098E-3</c:v>
                </c:pt>
                <c:pt idx="7">
                  <c:v>7.1313036048472099E-3</c:v>
                </c:pt>
                <c:pt idx="8">
                  <c:v>7.1725009541525504E-3</c:v>
                </c:pt>
                <c:pt idx="9">
                  <c:v>7.2663249120333701E-3</c:v>
                </c:pt>
                <c:pt idx="10">
                  <c:v>7.53063447474016E-3</c:v>
                </c:pt>
                <c:pt idx="11">
                  <c:v>8.44551936397012E-3</c:v>
                </c:pt>
                <c:pt idx="12">
                  <c:v>8.9456048211444192E-3</c:v>
                </c:pt>
                <c:pt idx="13">
                  <c:v>1.09173364215348E-2</c:v>
                </c:pt>
                <c:pt idx="14">
                  <c:v>1.1171348556482E-2</c:v>
                </c:pt>
                <c:pt idx="15">
                  <c:v>1.33503033735587E-2</c:v>
                </c:pt>
                <c:pt idx="16">
                  <c:v>1.35881373228753E-2</c:v>
                </c:pt>
                <c:pt idx="17">
                  <c:v>1.51032865276248E-2</c:v>
                </c:pt>
                <c:pt idx="18">
                  <c:v>1.52118973842031E-2</c:v>
                </c:pt>
                <c:pt idx="19">
                  <c:v>1.6697204335073101E-2</c:v>
                </c:pt>
                <c:pt idx="20">
                  <c:v>2.34122887606351E-2</c:v>
                </c:pt>
                <c:pt idx="21">
                  <c:v>2.9758770603496E-2</c:v>
                </c:pt>
                <c:pt idx="22">
                  <c:v>3.2240532914504703E-2</c:v>
                </c:pt>
                <c:pt idx="23">
                  <c:v>3.3532811005287197E-2</c:v>
                </c:pt>
                <c:pt idx="24">
                  <c:v>3.5406909966041698E-2</c:v>
                </c:pt>
                <c:pt idx="25">
                  <c:v>4.0790019083352898E-2</c:v>
                </c:pt>
                <c:pt idx="26">
                  <c:v>4.5401379342547198E-2</c:v>
                </c:pt>
                <c:pt idx="27">
                  <c:v>4.5864723388523099E-2</c:v>
                </c:pt>
                <c:pt idx="28">
                  <c:v>6.9778552181293502E-2</c:v>
                </c:pt>
                <c:pt idx="29">
                  <c:v>7.1194526034301098E-2</c:v>
                </c:pt>
                <c:pt idx="30">
                  <c:v>9.5185223135686906E-2</c:v>
                </c:pt>
                <c:pt idx="31">
                  <c:v>0.107248121657758</c:v>
                </c:pt>
                <c:pt idx="32">
                  <c:v>0.108524625159856</c:v>
                </c:pt>
                <c:pt idx="33">
                  <c:v>0.10892487775740201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90463296"/>
        <c:axId val="690455136"/>
      </c:barChart>
      <c:catAx>
        <c:axId val="69046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0455136"/>
        <c:crosses val="autoZero"/>
        <c:auto val="1"/>
        <c:lblAlgn val="ctr"/>
        <c:lblOffset val="100"/>
        <c:noMultiLvlLbl val="0"/>
      </c:catAx>
      <c:valAx>
        <c:axId val="69045513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9046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'Variables importance avec tweet'!$C$1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4.8211575887534559E-2"/>
                  <c:y val="-1.5018686249431543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650056704422946E-2"/>
                      <c:h val="5.3349377295230718E-2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4.828892835997631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5.5021887805764953E-2"/>
                  <c:y val="-1.1923981494340677E-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5.258798245245987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5.045057644881423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5.46590024381943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5.0254402036335154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5.4690890104101192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5.2051672936975324E-2"/>
                  <c:y val="-3.25203252032520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4.8500020978727569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7.7260084940536961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8.2963501675967236E-2"/>
                  <c:y val="-3.25203252032520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9.0712390968890874E-2"/>
                  <c:y val="-2.980995373585169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.14534957553041208"/>
                  <c:y val="-2.980995373585169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0.15281651072479172"/>
                  <c:y val="3.25203252032520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0.17056518100719548"/>
                  <c:y val="-5.41123265567018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0.1949785621740034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30563693747872989"/>
                  <c:y val="6.033006266396650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numCol="1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'Variables importance avec tweet'!$B$2:$B$24</c:f>
              <c:strCache>
                <c:ptCount val="23"/>
                <c:pt idx="0">
                  <c:v>csp is other</c:v>
                </c:pt>
                <c:pt idx="1">
                  <c:v>csp = 8</c:v>
                </c:pt>
                <c:pt idx="2">
                  <c:v>csp = 2</c:v>
                </c:pt>
                <c:pt idx="3">
                  <c:v>parti_predecesseur2007 = Non</c:v>
                </c:pt>
                <c:pt idx="4">
                  <c:v>csp = 7</c:v>
                </c:pt>
                <c:pt idx="5">
                  <c:v>parti_predecesseur2007 = Oui</c:v>
                </c:pt>
                <c:pt idx="6">
                  <c:v>sexe = M</c:v>
                </c:pt>
                <c:pt idx="7">
                  <c:v>csp = 4</c:v>
                </c:pt>
                <c:pt idx="8">
                  <c:v>sexe = F</c:v>
                </c:pt>
                <c:pt idx="9">
                  <c:v>personnalité_bool = Non</c:v>
                </c:pt>
                <c:pt idx="10">
                  <c:v>candidat_sortant = Non</c:v>
                </c:pt>
                <c:pt idx="11">
                  <c:v>personnalité_bool = Oui</c:v>
                </c:pt>
                <c:pt idx="12">
                  <c:v>age_moy_2012</c:v>
                </c:pt>
                <c:pt idx="13">
                  <c:v>candidat_sortant = Oui</c:v>
                </c:pt>
                <c:pt idx="14">
                  <c:v>csp = 5</c:v>
                </c:pt>
                <c:pt idx="15">
                  <c:v>csp = 3</c:v>
                </c:pt>
                <c:pt idx="16">
                  <c:v>chomage_moyen_2012</c:v>
                </c:pt>
                <c:pt idx="17">
                  <c:v>age_candidat</c:v>
                </c:pt>
                <c:pt idx="18">
                  <c:v>tweet_tag_avg</c:v>
                </c:pt>
                <c:pt idx="19">
                  <c:v>tweet_tag_count</c:v>
                </c:pt>
                <c:pt idx="20">
                  <c:v>tweet_nuance_count</c:v>
                </c:pt>
                <c:pt idx="21">
                  <c:v>tweet_nuance_avg</c:v>
                </c:pt>
                <c:pt idx="22">
                  <c:v>voixmodele1</c:v>
                </c:pt>
              </c:strCache>
            </c:strRef>
          </c:cat>
          <c:val>
            <c:numRef>
              <c:f>'Variables importance avec tweet'!$C$2:$C$24</c:f>
              <c:numCache>
                <c:formatCode>0%</c:formatCode>
                <c:ptCount val="23"/>
                <c:pt idx="0">
                  <c:v>1.40229158207438E-4</c:v>
                </c:pt>
                <c:pt idx="1">
                  <c:v>1.4856914434933699E-4</c:v>
                </c:pt>
                <c:pt idx="2">
                  <c:v>1.3569823237253799E-3</c:v>
                </c:pt>
                <c:pt idx="3">
                  <c:v>2.18358736385149E-3</c:v>
                </c:pt>
                <c:pt idx="4">
                  <c:v>2.34719056549486E-3</c:v>
                </c:pt>
                <c:pt idx="5">
                  <c:v>2.5315716342351898E-3</c:v>
                </c:pt>
                <c:pt idx="6">
                  <c:v>4.3062612873385302E-3</c:v>
                </c:pt>
                <c:pt idx="7">
                  <c:v>4.6812359956843698E-3</c:v>
                </c:pt>
                <c:pt idx="8">
                  <c:v>4.7475236356200098E-3</c:v>
                </c:pt>
                <c:pt idx="9">
                  <c:v>6.9036973168693002E-3</c:v>
                </c:pt>
                <c:pt idx="10">
                  <c:v>7.4363728026036104E-3</c:v>
                </c:pt>
                <c:pt idx="11">
                  <c:v>9.4905313844727297E-3</c:v>
                </c:pt>
                <c:pt idx="12">
                  <c:v>9.7930773017581105E-3</c:v>
                </c:pt>
                <c:pt idx="13">
                  <c:v>1.2455400198063399E-2</c:v>
                </c:pt>
                <c:pt idx="14">
                  <c:v>1.3649162793274701E-2</c:v>
                </c:pt>
                <c:pt idx="15">
                  <c:v>3.7194923261838597E-2</c:v>
                </c:pt>
                <c:pt idx="16">
                  <c:v>4.5775590570890097E-2</c:v>
                </c:pt>
                <c:pt idx="17">
                  <c:v>5.7070598386059997E-2</c:v>
                </c:pt>
                <c:pt idx="18">
                  <c:v>0.110128384050762</c:v>
                </c:pt>
                <c:pt idx="19">
                  <c:v>0.114541095748963</c:v>
                </c:pt>
                <c:pt idx="20">
                  <c:v>0.137044814996162</c:v>
                </c:pt>
                <c:pt idx="21">
                  <c:v>0.15945625565434501</c:v>
                </c:pt>
                <c:pt idx="22">
                  <c:v>0.25661694442542898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90458944"/>
        <c:axId val="690460576"/>
      </c:barChart>
      <c:catAx>
        <c:axId val="69045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0460576"/>
        <c:crosses val="autoZero"/>
        <c:auto val="1"/>
        <c:lblAlgn val="ctr"/>
        <c:lblOffset val="100"/>
        <c:noMultiLvlLbl val="0"/>
      </c:catAx>
      <c:valAx>
        <c:axId val="69046057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9045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'Variables importance sans tweet'!$C$1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11"/>
              <c:layout>
                <c:manualLayout>
                  <c:x val="4.708442694663167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4.8498687664041994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5.0836395450568679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7.7395450568678914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0.1034440069991251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.10365266841644795"/>
                  <c:y val="-2.121889068003332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'Variables importance sans tweet'!$B$2:$B$19</c:f>
              <c:strCache>
                <c:ptCount val="18"/>
                <c:pt idx="0">
                  <c:v>csp is other</c:v>
                </c:pt>
                <c:pt idx="1">
                  <c:v>csp = 8</c:v>
                </c:pt>
                <c:pt idx="2">
                  <c:v>personnalité_bool = Oui</c:v>
                </c:pt>
                <c:pt idx="3">
                  <c:v>personnalité_bool = Non</c:v>
                </c:pt>
                <c:pt idx="4">
                  <c:v>candidat_sortant = Oui</c:v>
                </c:pt>
                <c:pt idx="5">
                  <c:v>parti_predecesseur2007 = Non</c:v>
                </c:pt>
                <c:pt idx="6">
                  <c:v>csp = 4</c:v>
                </c:pt>
                <c:pt idx="7">
                  <c:v>candidat_sortant = Non</c:v>
                </c:pt>
                <c:pt idx="8">
                  <c:v>parti_predecesseur2007 = Oui</c:v>
                </c:pt>
                <c:pt idx="9">
                  <c:v>csp = 2</c:v>
                </c:pt>
                <c:pt idx="10">
                  <c:v>sexe = F</c:v>
                </c:pt>
                <c:pt idx="11">
                  <c:v>sexe = M</c:v>
                </c:pt>
                <c:pt idx="12">
                  <c:v>csp = 7</c:v>
                </c:pt>
                <c:pt idx="13">
                  <c:v>csp = 5</c:v>
                </c:pt>
                <c:pt idx="14">
                  <c:v>csp = 3</c:v>
                </c:pt>
                <c:pt idx="15">
                  <c:v>age_candidat</c:v>
                </c:pt>
                <c:pt idx="16">
                  <c:v>chomage_moyen_2012</c:v>
                </c:pt>
                <c:pt idx="17">
                  <c:v>voixmodele1</c:v>
                </c:pt>
              </c:strCache>
            </c:strRef>
          </c:cat>
          <c:val>
            <c:numRef>
              <c:f>'Variables importance sans tweet'!$C$2:$C$19</c:f>
              <c:numCache>
                <c:formatCode>0%</c:formatCode>
                <c:ptCount val="18"/>
                <c:pt idx="0">
                  <c:v>3.2517266910520699E-4</c:v>
                </c:pt>
                <c:pt idx="1">
                  <c:v>3.60119435346903E-4</c:v>
                </c:pt>
                <c:pt idx="2">
                  <c:v>2.5132373552766499E-3</c:v>
                </c:pt>
                <c:pt idx="3">
                  <c:v>3.9563238780645103E-3</c:v>
                </c:pt>
                <c:pt idx="4">
                  <c:v>4.5173068886116396E-3</c:v>
                </c:pt>
                <c:pt idx="5">
                  <c:v>4.7154746095808501E-3</c:v>
                </c:pt>
                <c:pt idx="6">
                  <c:v>5.4933939890624102E-3</c:v>
                </c:pt>
                <c:pt idx="7">
                  <c:v>5.6319640355962904E-3</c:v>
                </c:pt>
                <c:pt idx="8">
                  <c:v>5.8431072339807299E-3</c:v>
                </c:pt>
                <c:pt idx="9">
                  <c:v>8.6692112580186408E-3</c:v>
                </c:pt>
                <c:pt idx="10">
                  <c:v>1.27023438149074E-2</c:v>
                </c:pt>
                <c:pt idx="11">
                  <c:v>1.4242955174649E-2</c:v>
                </c:pt>
                <c:pt idx="12">
                  <c:v>1.7360996381350299E-2</c:v>
                </c:pt>
                <c:pt idx="13">
                  <c:v>3.10720985157034E-2</c:v>
                </c:pt>
                <c:pt idx="14">
                  <c:v>8.4678782036205699E-2</c:v>
                </c:pt>
                <c:pt idx="15">
                  <c:v>0.115821476782415</c:v>
                </c:pt>
                <c:pt idx="16">
                  <c:v>0.128049548029362</c:v>
                </c:pt>
                <c:pt idx="17">
                  <c:v>0.55404648791276201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90462208"/>
        <c:axId val="690450784"/>
      </c:barChart>
      <c:catAx>
        <c:axId val="69046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0450784"/>
        <c:crosses val="autoZero"/>
        <c:auto val="1"/>
        <c:lblAlgn val="ctr"/>
        <c:lblOffset val="100"/>
        <c:noMultiLvlLbl val="0"/>
      </c:catAx>
      <c:valAx>
        <c:axId val="6904507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9046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[Chart.xlsx]Data!$B$13</c:f>
              <c:strCache>
                <c:ptCount val="1"/>
                <c:pt idx="0">
                  <c:v>degrade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cat>
            <c:strRef>
              <c:f>[Chart.xlsx]Data!$A$14:$A$20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[Chart.xlsx]Data!$B$14:$B$20</c:f>
              <c:numCache>
                <c:formatCode>General</c:formatCode>
                <c:ptCount val="7"/>
                <c:pt idx="0">
                  <c:v>166</c:v>
                </c:pt>
                <c:pt idx="1">
                  <c:v>208</c:v>
                </c:pt>
                <c:pt idx="2">
                  <c:v>124</c:v>
                </c:pt>
                <c:pt idx="3">
                  <c:v>1</c:v>
                </c:pt>
                <c:pt idx="4">
                  <c:v>7</c:v>
                </c:pt>
                <c:pt idx="5">
                  <c:v>66</c:v>
                </c:pt>
                <c:pt idx="6">
                  <c:v>56</c:v>
                </c:pt>
              </c:numCache>
            </c:numRef>
          </c:val>
        </c:ser>
        <c:ser>
          <c:idx val="1"/>
          <c:order val="1"/>
          <c:tx>
            <c:strRef>
              <c:f>[Chart.xlsx]Data!$C$13</c:f>
              <c:strCache>
                <c:ptCount val="1"/>
                <c:pt idx="0">
                  <c:v>degrade_un_peu</c:v>
                </c:pt>
              </c:strCache>
            </c:strRef>
          </c:tx>
          <c:spPr>
            <a:solidFill>
              <a:srgbClr val="CC3399"/>
            </a:solidFill>
            <a:ln>
              <a:noFill/>
            </a:ln>
            <a:effectLst/>
          </c:spPr>
          <c:invertIfNegative val="0"/>
          <c:cat>
            <c:strRef>
              <c:f>[Chart.xlsx]Data!$A$14:$A$20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[Chart.xlsx]Data!$C$14:$C$20</c:f>
              <c:numCache>
                <c:formatCode>General</c:formatCode>
                <c:ptCount val="7"/>
                <c:pt idx="0">
                  <c:v>27</c:v>
                </c:pt>
                <c:pt idx="1">
                  <c:v>26</c:v>
                </c:pt>
                <c:pt idx="2">
                  <c:v>112</c:v>
                </c:pt>
                <c:pt idx="3">
                  <c:v>11</c:v>
                </c:pt>
                <c:pt idx="4">
                  <c:v>0</c:v>
                </c:pt>
                <c:pt idx="5">
                  <c:v>100</c:v>
                </c:pt>
                <c:pt idx="6">
                  <c:v>83</c:v>
                </c:pt>
              </c:numCache>
            </c:numRef>
          </c:val>
        </c:ser>
        <c:ser>
          <c:idx val="2"/>
          <c:order val="2"/>
          <c:tx>
            <c:strRef>
              <c:f>[Chart.xlsx]Data!$D$13</c:f>
              <c:strCache>
                <c:ptCount val="1"/>
                <c:pt idx="0">
                  <c:v>améliore</c:v>
                </c:pt>
              </c:strCache>
            </c:strRef>
          </c:tx>
          <c:spPr>
            <a:solidFill>
              <a:srgbClr val="CCFF66"/>
            </a:solidFill>
            <a:ln>
              <a:noFill/>
            </a:ln>
            <a:effectLst/>
          </c:spPr>
          <c:invertIfNegative val="0"/>
          <c:cat>
            <c:strRef>
              <c:f>[Chart.xlsx]Data!$A$14:$A$20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[Chart.xlsx]Data!$D$14:$D$20</c:f>
              <c:numCache>
                <c:formatCode>General</c:formatCode>
                <c:ptCount val="7"/>
                <c:pt idx="0">
                  <c:v>129</c:v>
                </c:pt>
                <c:pt idx="1">
                  <c:v>143</c:v>
                </c:pt>
                <c:pt idx="2">
                  <c:v>194</c:v>
                </c:pt>
                <c:pt idx="3">
                  <c:v>486</c:v>
                </c:pt>
                <c:pt idx="4">
                  <c:v>540</c:v>
                </c:pt>
                <c:pt idx="5">
                  <c:v>670</c:v>
                </c:pt>
                <c:pt idx="6">
                  <c:v>234</c:v>
                </c:pt>
              </c:numCache>
            </c:numRef>
          </c:val>
        </c:ser>
        <c:ser>
          <c:idx val="3"/>
          <c:order val="3"/>
          <c:tx>
            <c:strRef>
              <c:f>[Chart.xlsx]Data!$E$13</c:f>
              <c:strCache>
                <c:ptCount val="1"/>
                <c:pt idx="0">
                  <c:v>ameliore/surestime</c:v>
                </c:pt>
              </c:strCache>
            </c:strRef>
          </c:tx>
          <c:spPr>
            <a:solidFill>
              <a:srgbClr val="CC66FF"/>
            </a:solidFill>
            <a:ln>
              <a:noFill/>
            </a:ln>
            <a:effectLst/>
          </c:spPr>
          <c:invertIfNegative val="0"/>
          <c:cat>
            <c:strRef>
              <c:f>[Chart.xlsx]Data!$A$14:$A$20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[Chart.xlsx]Data!$E$14:$E$20</c:f>
              <c:numCache>
                <c:formatCode>General</c:formatCode>
                <c:ptCount val="7"/>
                <c:pt idx="0">
                  <c:v>53</c:v>
                </c:pt>
                <c:pt idx="1">
                  <c:v>52</c:v>
                </c:pt>
                <c:pt idx="2">
                  <c:v>7</c:v>
                </c:pt>
                <c:pt idx="3">
                  <c:v>34</c:v>
                </c:pt>
                <c:pt idx="4">
                  <c:v>1</c:v>
                </c:pt>
                <c:pt idx="5">
                  <c:v>90</c:v>
                </c:pt>
                <c:pt idx="6">
                  <c:v>13</c:v>
                </c:pt>
              </c:numCache>
            </c:numRef>
          </c:val>
        </c:ser>
        <c:ser>
          <c:idx val="4"/>
          <c:order val="4"/>
          <c:tx>
            <c:strRef>
              <c:f>[Chart.xlsx]Data!$F$13</c:f>
              <c:strCache>
                <c:ptCount val="1"/>
                <c:pt idx="0">
                  <c:v>surestime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[Chart.xlsx]Data!$A$14:$A$20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[Chart.xlsx]Data!$F$14:$F$20</c:f>
              <c:numCache>
                <c:formatCode>General</c:formatCode>
                <c:ptCount val="7"/>
                <c:pt idx="0">
                  <c:v>66</c:v>
                </c:pt>
                <c:pt idx="1">
                  <c:v>87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50</c:v>
                </c:pt>
                <c:pt idx="6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2683520"/>
        <c:axId val="792666656"/>
      </c:barChart>
      <c:catAx>
        <c:axId val="79268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92666656"/>
        <c:crosses val="autoZero"/>
        <c:auto val="1"/>
        <c:lblAlgn val="ctr"/>
        <c:lblOffset val="100"/>
        <c:noMultiLvlLbl val="0"/>
      </c:catAx>
      <c:valAx>
        <c:axId val="79266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9268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58897-4083-442E-8740-99396FA32214}" type="doc">
      <dgm:prSet loTypeId="urn:microsoft.com/office/officeart/2005/8/layout/hList7#1" loCatId="process" qsTypeId="urn:microsoft.com/office/officeart/2005/8/quickstyle/simple1" qsCatId="simple" csTypeId="urn:microsoft.com/office/officeart/2005/8/colors/accent4_5" csCatId="accent4" phldr="1"/>
      <dgm:spPr/>
    </dgm:pt>
    <dgm:pt modelId="{5845A24B-2C88-47D1-9D52-46A936D1F2A0}">
      <dgm:prSet phldrT="[Texte]"/>
      <dgm:spPr/>
      <dgm:t>
        <a:bodyPr/>
        <a:lstStyle/>
        <a:p>
          <a:r>
            <a:rPr lang="fr-FR" dirty="0" smtClean="0"/>
            <a:t>Jérôme COMPAIN</a:t>
          </a:r>
          <a:endParaRPr lang="fr-FR" dirty="0"/>
        </a:p>
      </dgm:t>
    </dgm:pt>
    <dgm:pt modelId="{452FEC65-4DA0-42CC-95C5-1CA108E74D3B}" type="parTrans" cxnId="{E0627B55-086D-41C0-952B-D28605924059}">
      <dgm:prSet/>
      <dgm:spPr/>
      <dgm:t>
        <a:bodyPr/>
        <a:lstStyle/>
        <a:p>
          <a:endParaRPr lang="fr-FR"/>
        </a:p>
      </dgm:t>
    </dgm:pt>
    <dgm:pt modelId="{BFF40AD8-DB5F-4C96-9ECD-EC1AE834E3E6}" type="sibTrans" cxnId="{E0627B55-086D-41C0-952B-D28605924059}">
      <dgm:prSet/>
      <dgm:spPr/>
      <dgm:t>
        <a:bodyPr/>
        <a:lstStyle/>
        <a:p>
          <a:endParaRPr lang="fr-FR"/>
        </a:p>
      </dgm:t>
    </dgm:pt>
    <dgm:pt modelId="{6482F08B-CE9B-4A1C-ABD4-C8779B254EC6}">
      <dgm:prSet phldrT="[Texte]"/>
      <dgm:spPr/>
      <dgm:t>
        <a:bodyPr/>
        <a:lstStyle/>
        <a:p>
          <a:r>
            <a:rPr lang="fr-FR" dirty="0" smtClean="0"/>
            <a:t>Antoine GLORIEUX</a:t>
          </a:r>
          <a:endParaRPr lang="fr-FR" dirty="0"/>
        </a:p>
      </dgm:t>
    </dgm:pt>
    <dgm:pt modelId="{788B0D93-9226-4BFF-80EE-887295D16982}" type="parTrans" cxnId="{B3E2F310-3C96-44B2-88E6-B27C2B89E2EF}">
      <dgm:prSet/>
      <dgm:spPr/>
      <dgm:t>
        <a:bodyPr/>
        <a:lstStyle/>
        <a:p>
          <a:endParaRPr lang="fr-FR"/>
        </a:p>
      </dgm:t>
    </dgm:pt>
    <dgm:pt modelId="{950AA7D8-ABF0-4EB0-9DD5-400AA0CCC452}" type="sibTrans" cxnId="{B3E2F310-3C96-44B2-88E6-B27C2B89E2EF}">
      <dgm:prSet/>
      <dgm:spPr/>
      <dgm:t>
        <a:bodyPr/>
        <a:lstStyle/>
        <a:p>
          <a:endParaRPr lang="fr-FR"/>
        </a:p>
      </dgm:t>
    </dgm:pt>
    <dgm:pt modelId="{CA87F0EB-A002-480C-BF1E-2277A2922768}">
      <dgm:prSet phldrT="[Texte]"/>
      <dgm:spPr/>
      <dgm:t>
        <a:bodyPr/>
        <a:lstStyle/>
        <a:p>
          <a:r>
            <a:rPr lang="fr-FR" dirty="0" smtClean="0"/>
            <a:t>Stéphanie LA</a:t>
          </a:r>
          <a:endParaRPr lang="fr-FR" dirty="0"/>
        </a:p>
      </dgm:t>
    </dgm:pt>
    <dgm:pt modelId="{DB2FE5F3-03A0-4D37-AA17-256A8AA9D09C}" type="parTrans" cxnId="{D622CB95-FCB9-467B-B04C-D704D81D5655}">
      <dgm:prSet/>
      <dgm:spPr/>
      <dgm:t>
        <a:bodyPr/>
        <a:lstStyle/>
        <a:p>
          <a:endParaRPr lang="fr-FR"/>
        </a:p>
      </dgm:t>
    </dgm:pt>
    <dgm:pt modelId="{FE699AF1-3D7A-4315-8759-7CF24878E9DE}" type="sibTrans" cxnId="{D622CB95-FCB9-467B-B04C-D704D81D5655}">
      <dgm:prSet/>
      <dgm:spPr/>
      <dgm:t>
        <a:bodyPr/>
        <a:lstStyle/>
        <a:p>
          <a:endParaRPr lang="fr-FR"/>
        </a:p>
      </dgm:t>
    </dgm:pt>
    <dgm:pt modelId="{A2DD2C59-84FC-4F7D-A062-A0188AF8B76E}">
      <dgm:prSet/>
      <dgm:spPr/>
      <dgm:t>
        <a:bodyPr/>
        <a:lstStyle/>
        <a:p>
          <a:r>
            <a:rPr lang="fr-FR" dirty="0" smtClean="0"/>
            <a:t>Christa SUNTOO</a:t>
          </a:r>
          <a:endParaRPr lang="fr-FR" dirty="0"/>
        </a:p>
      </dgm:t>
    </dgm:pt>
    <dgm:pt modelId="{0BBE99E6-CE20-4C48-97C9-C1791CCC1A21}" type="parTrans" cxnId="{715CC116-2BF6-4B57-A723-7C2A4C43ED8A}">
      <dgm:prSet/>
      <dgm:spPr/>
      <dgm:t>
        <a:bodyPr/>
        <a:lstStyle/>
        <a:p>
          <a:endParaRPr lang="fr-FR"/>
        </a:p>
      </dgm:t>
    </dgm:pt>
    <dgm:pt modelId="{2D900CE0-7949-4C6F-AD54-B74D37747525}" type="sibTrans" cxnId="{715CC116-2BF6-4B57-A723-7C2A4C43ED8A}">
      <dgm:prSet/>
      <dgm:spPr/>
      <dgm:t>
        <a:bodyPr/>
        <a:lstStyle/>
        <a:p>
          <a:endParaRPr lang="fr-FR"/>
        </a:p>
      </dgm:t>
    </dgm:pt>
    <dgm:pt modelId="{F4505EAD-63B4-47D0-A4BD-63BE98F17C0C}" type="pres">
      <dgm:prSet presAssocID="{88D58897-4083-442E-8740-99396FA32214}" presName="Name0" presStyleCnt="0">
        <dgm:presLayoutVars>
          <dgm:dir/>
          <dgm:resizeHandles val="exact"/>
        </dgm:presLayoutVars>
      </dgm:prSet>
      <dgm:spPr/>
    </dgm:pt>
    <dgm:pt modelId="{34E3F1F7-CD78-488A-AD42-E9559363EF44}" type="pres">
      <dgm:prSet presAssocID="{88D58897-4083-442E-8740-99396FA32214}" presName="fgShape" presStyleLbl="fgShp" presStyleIdx="0" presStyleCnt="1" custLinFactNeighborY="-7017"/>
      <dgm:spPr/>
    </dgm:pt>
    <dgm:pt modelId="{528096BA-26DB-481F-9480-54BEB626D041}" type="pres">
      <dgm:prSet presAssocID="{88D58897-4083-442E-8740-99396FA32214}" presName="linComp" presStyleCnt="0"/>
      <dgm:spPr/>
    </dgm:pt>
    <dgm:pt modelId="{D991AA7D-BACC-4E54-8753-E7A8AE4E8359}" type="pres">
      <dgm:prSet presAssocID="{5845A24B-2C88-47D1-9D52-46A936D1F2A0}" presName="compNode" presStyleCnt="0"/>
      <dgm:spPr/>
    </dgm:pt>
    <dgm:pt modelId="{7838F86E-B358-4B1E-9261-0A9ED2C44649}" type="pres">
      <dgm:prSet presAssocID="{5845A24B-2C88-47D1-9D52-46A936D1F2A0}" presName="bkgdShape" presStyleLbl="node1" presStyleIdx="0" presStyleCnt="4"/>
      <dgm:spPr/>
      <dgm:t>
        <a:bodyPr/>
        <a:lstStyle/>
        <a:p>
          <a:endParaRPr lang="fr-FR"/>
        </a:p>
      </dgm:t>
    </dgm:pt>
    <dgm:pt modelId="{43BD7BC5-4533-46CB-95F9-1AE9A80D2724}" type="pres">
      <dgm:prSet presAssocID="{5845A24B-2C88-47D1-9D52-46A936D1F2A0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8BF59C-CB54-4897-B096-AB1E414405DA}" type="pres">
      <dgm:prSet presAssocID="{5845A24B-2C88-47D1-9D52-46A936D1F2A0}" presName="invisiNode" presStyleLbl="node1" presStyleIdx="0" presStyleCnt="4"/>
      <dgm:spPr/>
    </dgm:pt>
    <dgm:pt modelId="{E371C69A-B194-4CA0-9891-46A27DEAFE92}" type="pres">
      <dgm:prSet presAssocID="{5845A24B-2C88-47D1-9D52-46A936D1F2A0}" presName="imagNode" presStyleLbl="fgImgPlace1" presStyleIdx="0" presStyleCnt="4"/>
      <dgm:spPr/>
    </dgm:pt>
    <dgm:pt modelId="{70F29E68-D959-4968-BE28-256FFBDF7651}" type="pres">
      <dgm:prSet presAssocID="{BFF40AD8-DB5F-4C96-9ECD-EC1AE834E3E6}" presName="sibTrans" presStyleLbl="sibTrans2D1" presStyleIdx="0" presStyleCnt="0"/>
      <dgm:spPr/>
      <dgm:t>
        <a:bodyPr/>
        <a:lstStyle/>
        <a:p>
          <a:endParaRPr lang="fr-FR"/>
        </a:p>
      </dgm:t>
    </dgm:pt>
    <dgm:pt modelId="{1B07195C-E3D5-4624-A27E-7A39B2768472}" type="pres">
      <dgm:prSet presAssocID="{6482F08B-CE9B-4A1C-ABD4-C8779B254EC6}" presName="compNode" presStyleCnt="0"/>
      <dgm:spPr/>
    </dgm:pt>
    <dgm:pt modelId="{7AA83E08-ED59-44B7-BF5C-5CE1951FD678}" type="pres">
      <dgm:prSet presAssocID="{6482F08B-CE9B-4A1C-ABD4-C8779B254EC6}" presName="bkgdShape" presStyleLbl="node1" presStyleIdx="1" presStyleCnt="4"/>
      <dgm:spPr/>
      <dgm:t>
        <a:bodyPr/>
        <a:lstStyle/>
        <a:p>
          <a:endParaRPr lang="fr-FR"/>
        </a:p>
      </dgm:t>
    </dgm:pt>
    <dgm:pt modelId="{A82D6BCC-AFBC-42A9-8185-048F155EA547}" type="pres">
      <dgm:prSet presAssocID="{6482F08B-CE9B-4A1C-ABD4-C8779B254EC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F392E-CBF4-4B65-8321-E39E7B6EB9D5}" type="pres">
      <dgm:prSet presAssocID="{6482F08B-CE9B-4A1C-ABD4-C8779B254EC6}" presName="invisiNode" presStyleLbl="node1" presStyleIdx="1" presStyleCnt="4"/>
      <dgm:spPr/>
    </dgm:pt>
    <dgm:pt modelId="{059EE567-78D2-4E23-B349-42BB46FFD087}" type="pres">
      <dgm:prSet presAssocID="{6482F08B-CE9B-4A1C-ABD4-C8779B254EC6}" presName="imagNode" presStyleLbl="fgImgPlace1" presStyleIdx="1" presStyleCnt="4"/>
      <dgm:spPr/>
    </dgm:pt>
    <dgm:pt modelId="{A3727897-F0D0-41C9-8D24-8F86F923076A}" type="pres">
      <dgm:prSet presAssocID="{950AA7D8-ABF0-4EB0-9DD5-400AA0CCC452}" presName="sibTrans" presStyleLbl="sibTrans2D1" presStyleIdx="0" presStyleCnt="0"/>
      <dgm:spPr/>
      <dgm:t>
        <a:bodyPr/>
        <a:lstStyle/>
        <a:p>
          <a:endParaRPr lang="fr-FR"/>
        </a:p>
      </dgm:t>
    </dgm:pt>
    <dgm:pt modelId="{0B2E5F77-51E0-4653-B6AC-D9F416546849}" type="pres">
      <dgm:prSet presAssocID="{CA87F0EB-A002-480C-BF1E-2277A2922768}" presName="compNode" presStyleCnt="0"/>
      <dgm:spPr/>
    </dgm:pt>
    <dgm:pt modelId="{81D98E21-6092-4421-9927-7CA4B0054DAE}" type="pres">
      <dgm:prSet presAssocID="{CA87F0EB-A002-480C-BF1E-2277A2922768}" presName="bkgdShape" presStyleLbl="node1" presStyleIdx="2" presStyleCnt="4"/>
      <dgm:spPr/>
      <dgm:t>
        <a:bodyPr/>
        <a:lstStyle/>
        <a:p>
          <a:endParaRPr lang="fr-FR"/>
        </a:p>
      </dgm:t>
    </dgm:pt>
    <dgm:pt modelId="{DDBE3F6F-52C7-45FD-91AE-382CD7DABE2D}" type="pres">
      <dgm:prSet presAssocID="{CA87F0EB-A002-480C-BF1E-2277A2922768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575732-FAC8-4D6C-A2E5-0510F9E1E364}" type="pres">
      <dgm:prSet presAssocID="{CA87F0EB-A002-480C-BF1E-2277A2922768}" presName="invisiNode" presStyleLbl="node1" presStyleIdx="2" presStyleCnt="4"/>
      <dgm:spPr/>
    </dgm:pt>
    <dgm:pt modelId="{6FBD910B-AA96-49C1-AC2A-8F866862528F}" type="pres">
      <dgm:prSet presAssocID="{CA87F0EB-A002-480C-BF1E-2277A2922768}" presName="imagNode" presStyleLbl="fgImgPlace1" presStyleIdx="2" presStyleCnt="4" custScaleX="91239" custScaleY="10631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FDE25C-6BFC-495F-A9C8-FD9DA247B0E6}" type="pres">
      <dgm:prSet presAssocID="{FE699AF1-3D7A-4315-8759-7CF24878E9DE}" presName="sibTrans" presStyleLbl="sibTrans2D1" presStyleIdx="0" presStyleCnt="0"/>
      <dgm:spPr/>
      <dgm:t>
        <a:bodyPr/>
        <a:lstStyle/>
        <a:p>
          <a:endParaRPr lang="fr-FR"/>
        </a:p>
      </dgm:t>
    </dgm:pt>
    <dgm:pt modelId="{BEDC04E7-A4F8-4DD1-A214-82A2C54FD89F}" type="pres">
      <dgm:prSet presAssocID="{A2DD2C59-84FC-4F7D-A062-A0188AF8B76E}" presName="compNode" presStyleCnt="0"/>
      <dgm:spPr/>
    </dgm:pt>
    <dgm:pt modelId="{AF425108-5EC4-4585-B89F-E0FD3318A4A0}" type="pres">
      <dgm:prSet presAssocID="{A2DD2C59-84FC-4F7D-A062-A0188AF8B76E}" presName="bkgdShape" presStyleLbl="node1" presStyleIdx="3" presStyleCnt="4"/>
      <dgm:spPr/>
      <dgm:t>
        <a:bodyPr/>
        <a:lstStyle/>
        <a:p>
          <a:endParaRPr lang="fr-FR"/>
        </a:p>
      </dgm:t>
    </dgm:pt>
    <dgm:pt modelId="{725A282A-FD32-44C3-B67A-4B363C413583}" type="pres">
      <dgm:prSet presAssocID="{A2DD2C59-84FC-4F7D-A062-A0188AF8B76E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1F061A-57F0-4406-8C68-E948BA184251}" type="pres">
      <dgm:prSet presAssocID="{A2DD2C59-84FC-4F7D-A062-A0188AF8B76E}" presName="invisiNode" presStyleLbl="node1" presStyleIdx="3" presStyleCnt="4"/>
      <dgm:spPr/>
    </dgm:pt>
    <dgm:pt modelId="{FFB28D9F-22FC-4CBF-9C83-6666974FE711}" type="pres">
      <dgm:prSet presAssocID="{A2DD2C59-84FC-4F7D-A062-A0188AF8B76E}" presName="imagNode" presStyleLbl="fgImgPlace1" presStyleIdx="3" presStyleCnt="4" custScaleX="84054" custScaleY="10442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20E6C97F-6649-4C58-B79F-74C4514EF728}" type="presOf" srcId="{CA87F0EB-A002-480C-BF1E-2277A2922768}" destId="{DDBE3F6F-52C7-45FD-91AE-382CD7DABE2D}" srcOrd="1" destOrd="0" presId="urn:microsoft.com/office/officeart/2005/8/layout/hList7#1"/>
    <dgm:cxn modelId="{715CC116-2BF6-4B57-A723-7C2A4C43ED8A}" srcId="{88D58897-4083-442E-8740-99396FA32214}" destId="{A2DD2C59-84FC-4F7D-A062-A0188AF8B76E}" srcOrd="3" destOrd="0" parTransId="{0BBE99E6-CE20-4C48-97C9-C1791CCC1A21}" sibTransId="{2D900CE0-7949-4C6F-AD54-B74D37747525}"/>
    <dgm:cxn modelId="{A8B4D825-F129-4D29-A328-14A7C6838CAE}" type="presOf" srcId="{A2DD2C59-84FC-4F7D-A062-A0188AF8B76E}" destId="{AF425108-5EC4-4585-B89F-E0FD3318A4A0}" srcOrd="0" destOrd="0" presId="urn:microsoft.com/office/officeart/2005/8/layout/hList7#1"/>
    <dgm:cxn modelId="{36F6B67F-8604-47CE-9717-28A7969B628A}" type="presOf" srcId="{CA87F0EB-A002-480C-BF1E-2277A2922768}" destId="{81D98E21-6092-4421-9927-7CA4B0054DAE}" srcOrd="0" destOrd="0" presId="urn:microsoft.com/office/officeart/2005/8/layout/hList7#1"/>
    <dgm:cxn modelId="{4743558C-AD96-436D-993B-DBA470F7E0AC}" type="presOf" srcId="{6482F08B-CE9B-4A1C-ABD4-C8779B254EC6}" destId="{7AA83E08-ED59-44B7-BF5C-5CE1951FD678}" srcOrd="0" destOrd="0" presId="urn:microsoft.com/office/officeart/2005/8/layout/hList7#1"/>
    <dgm:cxn modelId="{D622CB95-FCB9-467B-B04C-D704D81D5655}" srcId="{88D58897-4083-442E-8740-99396FA32214}" destId="{CA87F0EB-A002-480C-BF1E-2277A2922768}" srcOrd="2" destOrd="0" parTransId="{DB2FE5F3-03A0-4D37-AA17-256A8AA9D09C}" sibTransId="{FE699AF1-3D7A-4315-8759-7CF24878E9DE}"/>
    <dgm:cxn modelId="{CAD475D0-B1E7-4FDA-981A-1893152EC64F}" type="presOf" srcId="{88D58897-4083-442E-8740-99396FA32214}" destId="{F4505EAD-63B4-47D0-A4BD-63BE98F17C0C}" srcOrd="0" destOrd="0" presId="urn:microsoft.com/office/officeart/2005/8/layout/hList7#1"/>
    <dgm:cxn modelId="{B4D95AD8-21FC-451D-8E8C-0CADE5695944}" type="presOf" srcId="{5845A24B-2C88-47D1-9D52-46A936D1F2A0}" destId="{7838F86E-B358-4B1E-9261-0A9ED2C44649}" srcOrd="0" destOrd="0" presId="urn:microsoft.com/office/officeart/2005/8/layout/hList7#1"/>
    <dgm:cxn modelId="{33472FF4-B4EA-495A-85D2-51AD1FB1236B}" type="presOf" srcId="{FE699AF1-3D7A-4315-8759-7CF24878E9DE}" destId="{59FDE25C-6BFC-495F-A9C8-FD9DA247B0E6}" srcOrd="0" destOrd="0" presId="urn:microsoft.com/office/officeart/2005/8/layout/hList7#1"/>
    <dgm:cxn modelId="{E3E03EA9-111F-47B3-803E-537F1F865A06}" type="presOf" srcId="{950AA7D8-ABF0-4EB0-9DD5-400AA0CCC452}" destId="{A3727897-F0D0-41C9-8D24-8F86F923076A}" srcOrd="0" destOrd="0" presId="urn:microsoft.com/office/officeart/2005/8/layout/hList7#1"/>
    <dgm:cxn modelId="{E0627B55-086D-41C0-952B-D28605924059}" srcId="{88D58897-4083-442E-8740-99396FA32214}" destId="{5845A24B-2C88-47D1-9D52-46A936D1F2A0}" srcOrd="0" destOrd="0" parTransId="{452FEC65-4DA0-42CC-95C5-1CA108E74D3B}" sibTransId="{BFF40AD8-DB5F-4C96-9ECD-EC1AE834E3E6}"/>
    <dgm:cxn modelId="{409178F7-F5A1-490E-8408-2A395CB0A1A4}" type="presOf" srcId="{6482F08B-CE9B-4A1C-ABD4-C8779B254EC6}" destId="{A82D6BCC-AFBC-42A9-8185-048F155EA547}" srcOrd="1" destOrd="0" presId="urn:microsoft.com/office/officeart/2005/8/layout/hList7#1"/>
    <dgm:cxn modelId="{B3E2F310-3C96-44B2-88E6-B27C2B89E2EF}" srcId="{88D58897-4083-442E-8740-99396FA32214}" destId="{6482F08B-CE9B-4A1C-ABD4-C8779B254EC6}" srcOrd="1" destOrd="0" parTransId="{788B0D93-9226-4BFF-80EE-887295D16982}" sibTransId="{950AA7D8-ABF0-4EB0-9DD5-400AA0CCC452}"/>
    <dgm:cxn modelId="{0E5FAC9C-F93A-423B-9A9B-40AE899E624E}" type="presOf" srcId="{BFF40AD8-DB5F-4C96-9ECD-EC1AE834E3E6}" destId="{70F29E68-D959-4968-BE28-256FFBDF7651}" srcOrd="0" destOrd="0" presId="urn:microsoft.com/office/officeart/2005/8/layout/hList7#1"/>
    <dgm:cxn modelId="{DC404E16-006D-46B1-A8F7-8459A56378E7}" type="presOf" srcId="{A2DD2C59-84FC-4F7D-A062-A0188AF8B76E}" destId="{725A282A-FD32-44C3-B67A-4B363C413583}" srcOrd="1" destOrd="0" presId="urn:microsoft.com/office/officeart/2005/8/layout/hList7#1"/>
    <dgm:cxn modelId="{B73613FB-3888-467B-A1E4-96E82ACBE770}" type="presOf" srcId="{5845A24B-2C88-47D1-9D52-46A936D1F2A0}" destId="{43BD7BC5-4533-46CB-95F9-1AE9A80D2724}" srcOrd="1" destOrd="0" presId="urn:microsoft.com/office/officeart/2005/8/layout/hList7#1"/>
    <dgm:cxn modelId="{F485DFBD-D1C1-4857-8B6B-939CA3D64718}" type="presParOf" srcId="{F4505EAD-63B4-47D0-A4BD-63BE98F17C0C}" destId="{34E3F1F7-CD78-488A-AD42-E9559363EF44}" srcOrd="0" destOrd="0" presId="urn:microsoft.com/office/officeart/2005/8/layout/hList7#1"/>
    <dgm:cxn modelId="{D2356B9E-2520-41BE-AB1A-6CC5EBA7C2E2}" type="presParOf" srcId="{F4505EAD-63B4-47D0-A4BD-63BE98F17C0C}" destId="{528096BA-26DB-481F-9480-54BEB626D041}" srcOrd="1" destOrd="0" presId="urn:microsoft.com/office/officeart/2005/8/layout/hList7#1"/>
    <dgm:cxn modelId="{A58D11B2-825C-4839-A400-F84DC2DF0689}" type="presParOf" srcId="{528096BA-26DB-481F-9480-54BEB626D041}" destId="{D991AA7D-BACC-4E54-8753-E7A8AE4E8359}" srcOrd="0" destOrd="0" presId="urn:microsoft.com/office/officeart/2005/8/layout/hList7#1"/>
    <dgm:cxn modelId="{327E9F3B-27BB-49BC-AC46-09ABFA098BC1}" type="presParOf" srcId="{D991AA7D-BACC-4E54-8753-E7A8AE4E8359}" destId="{7838F86E-B358-4B1E-9261-0A9ED2C44649}" srcOrd="0" destOrd="0" presId="urn:microsoft.com/office/officeart/2005/8/layout/hList7#1"/>
    <dgm:cxn modelId="{7A32C24D-1665-4E73-8D4C-7F8022D1014F}" type="presParOf" srcId="{D991AA7D-BACC-4E54-8753-E7A8AE4E8359}" destId="{43BD7BC5-4533-46CB-95F9-1AE9A80D2724}" srcOrd="1" destOrd="0" presId="urn:microsoft.com/office/officeart/2005/8/layout/hList7#1"/>
    <dgm:cxn modelId="{179D72AF-CD2B-4FCB-86CB-F09ACC86FE0A}" type="presParOf" srcId="{D991AA7D-BACC-4E54-8753-E7A8AE4E8359}" destId="{538BF59C-CB54-4897-B096-AB1E414405DA}" srcOrd="2" destOrd="0" presId="urn:microsoft.com/office/officeart/2005/8/layout/hList7#1"/>
    <dgm:cxn modelId="{9A4CD878-2847-4953-9EE7-7842BE1B0AAC}" type="presParOf" srcId="{D991AA7D-BACC-4E54-8753-E7A8AE4E8359}" destId="{E371C69A-B194-4CA0-9891-46A27DEAFE92}" srcOrd="3" destOrd="0" presId="urn:microsoft.com/office/officeart/2005/8/layout/hList7#1"/>
    <dgm:cxn modelId="{75C11D94-D9A5-4EC6-951D-4F2BAEFA6911}" type="presParOf" srcId="{528096BA-26DB-481F-9480-54BEB626D041}" destId="{70F29E68-D959-4968-BE28-256FFBDF7651}" srcOrd="1" destOrd="0" presId="urn:microsoft.com/office/officeart/2005/8/layout/hList7#1"/>
    <dgm:cxn modelId="{EC1C53AC-D62C-4282-A880-0D5DADF4C614}" type="presParOf" srcId="{528096BA-26DB-481F-9480-54BEB626D041}" destId="{1B07195C-E3D5-4624-A27E-7A39B2768472}" srcOrd="2" destOrd="0" presId="urn:microsoft.com/office/officeart/2005/8/layout/hList7#1"/>
    <dgm:cxn modelId="{19A4CFAF-0C3B-4B66-BBF8-583A43DF5707}" type="presParOf" srcId="{1B07195C-E3D5-4624-A27E-7A39B2768472}" destId="{7AA83E08-ED59-44B7-BF5C-5CE1951FD678}" srcOrd="0" destOrd="0" presId="urn:microsoft.com/office/officeart/2005/8/layout/hList7#1"/>
    <dgm:cxn modelId="{0B9FB9AF-C69A-4DB3-B3E1-B3946026C785}" type="presParOf" srcId="{1B07195C-E3D5-4624-A27E-7A39B2768472}" destId="{A82D6BCC-AFBC-42A9-8185-048F155EA547}" srcOrd="1" destOrd="0" presId="urn:microsoft.com/office/officeart/2005/8/layout/hList7#1"/>
    <dgm:cxn modelId="{AC7959F6-C5E0-4B66-A66D-CFC290996D23}" type="presParOf" srcId="{1B07195C-E3D5-4624-A27E-7A39B2768472}" destId="{56DF392E-CBF4-4B65-8321-E39E7B6EB9D5}" srcOrd="2" destOrd="0" presId="urn:microsoft.com/office/officeart/2005/8/layout/hList7#1"/>
    <dgm:cxn modelId="{C49DAD39-A874-4608-BE7F-DE1C2B16D1BA}" type="presParOf" srcId="{1B07195C-E3D5-4624-A27E-7A39B2768472}" destId="{059EE567-78D2-4E23-B349-42BB46FFD087}" srcOrd="3" destOrd="0" presId="urn:microsoft.com/office/officeart/2005/8/layout/hList7#1"/>
    <dgm:cxn modelId="{F979C66D-B34A-4099-94C4-65AA2A5A45C1}" type="presParOf" srcId="{528096BA-26DB-481F-9480-54BEB626D041}" destId="{A3727897-F0D0-41C9-8D24-8F86F923076A}" srcOrd="3" destOrd="0" presId="urn:microsoft.com/office/officeart/2005/8/layout/hList7#1"/>
    <dgm:cxn modelId="{3CA00126-3B18-4059-AC49-2B7BFD8D58C5}" type="presParOf" srcId="{528096BA-26DB-481F-9480-54BEB626D041}" destId="{0B2E5F77-51E0-4653-B6AC-D9F416546849}" srcOrd="4" destOrd="0" presId="urn:microsoft.com/office/officeart/2005/8/layout/hList7#1"/>
    <dgm:cxn modelId="{5E3D3F8B-D7A0-4F8E-9947-DA79925696DA}" type="presParOf" srcId="{0B2E5F77-51E0-4653-B6AC-D9F416546849}" destId="{81D98E21-6092-4421-9927-7CA4B0054DAE}" srcOrd="0" destOrd="0" presId="urn:microsoft.com/office/officeart/2005/8/layout/hList7#1"/>
    <dgm:cxn modelId="{70436E8B-2152-414B-9D9E-9AE070C57ABB}" type="presParOf" srcId="{0B2E5F77-51E0-4653-B6AC-D9F416546849}" destId="{DDBE3F6F-52C7-45FD-91AE-382CD7DABE2D}" srcOrd="1" destOrd="0" presId="urn:microsoft.com/office/officeart/2005/8/layout/hList7#1"/>
    <dgm:cxn modelId="{B69BEAF4-F62B-4A08-B77C-9D86858A7B55}" type="presParOf" srcId="{0B2E5F77-51E0-4653-B6AC-D9F416546849}" destId="{47575732-FAC8-4D6C-A2E5-0510F9E1E364}" srcOrd="2" destOrd="0" presId="urn:microsoft.com/office/officeart/2005/8/layout/hList7#1"/>
    <dgm:cxn modelId="{891D7C88-4EA5-4EB6-9C08-716B93126EA3}" type="presParOf" srcId="{0B2E5F77-51E0-4653-B6AC-D9F416546849}" destId="{6FBD910B-AA96-49C1-AC2A-8F866862528F}" srcOrd="3" destOrd="0" presId="urn:microsoft.com/office/officeart/2005/8/layout/hList7#1"/>
    <dgm:cxn modelId="{551C72BC-41C9-4236-BC84-A199943E66E3}" type="presParOf" srcId="{528096BA-26DB-481F-9480-54BEB626D041}" destId="{59FDE25C-6BFC-495F-A9C8-FD9DA247B0E6}" srcOrd="5" destOrd="0" presId="urn:microsoft.com/office/officeart/2005/8/layout/hList7#1"/>
    <dgm:cxn modelId="{839DD17E-F3AE-4BE0-B5C7-66A5514D931C}" type="presParOf" srcId="{528096BA-26DB-481F-9480-54BEB626D041}" destId="{BEDC04E7-A4F8-4DD1-A214-82A2C54FD89F}" srcOrd="6" destOrd="0" presId="urn:microsoft.com/office/officeart/2005/8/layout/hList7#1"/>
    <dgm:cxn modelId="{82FF9073-60F8-400C-881B-3C34545E3F23}" type="presParOf" srcId="{BEDC04E7-A4F8-4DD1-A214-82A2C54FD89F}" destId="{AF425108-5EC4-4585-B89F-E0FD3318A4A0}" srcOrd="0" destOrd="0" presId="urn:microsoft.com/office/officeart/2005/8/layout/hList7#1"/>
    <dgm:cxn modelId="{77F31B1B-1633-4779-8609-49BB2D4F92B1}" type="presParOf" srcId="{BEDC04E7-A4F8-4DD1-A214-82A2C54FD89F}" destId="{725A282A-FD32-44C3-B67A-4B363C413583}" srcOrd="1" destOrd="0" presId="urn:microsoft.com/office/officeart/2005/8/layout/hList7#1"/>
    <dgm:cxn modelId="{25ED0854-7728-4D37-A5C8-56DDAB6C1B72}" type="presParOf" srcId="{BEDC04E7-A4F8-4DD1-A214-82A2C54FD89F}" destId="{7E1F061A-57F0-4406-8C68-E948BA184251}" srcOrd="2" destOrd="0" presId="urn:microsoft.com/office/officeart/2005/8/layout/hList7#1"/>
    <dgm:cxn modelId="{5697591F-C961-4556-9860-D1A94C60DC61}" type="presParOf" srcId="{BEDC04E7-A4F8-4DD1-A214-82A2C54FD89F}" destId="{FFB28D9F-22FC-4CBF-9C83-6666974FE71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List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 sz="1400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 sz="1400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 sz="1400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 sz="1400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 sz="1400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 sz="1400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 sz="1400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 sz="1400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 sz="1400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 sz="1400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 sz="1400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 sz="1400"/>
        </a:p>
      </dgm:t>
    </dgm:pt>
    <dgm:pt modelId="{18EEC543-5423-43FD-97DB-8FEFB4FD6DBE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DCCF130-BE0C-4912-AFA9-2A066C09C83D}" type="pres">
      <dgm:prSet presAssocID="{035E2C35-E903-4FCD-8F10-F57867606034}" presName="composite" presStyleCnt="0"/>
      <dgm:spPr/>
    </dgm:pt>
    <dgm:pt modelId="{E6890668-894D-4F5B-9760-E85C146106FE}" type="pres">
      <dgm:prSet presAssocID="{035E2C35-E903-4FCD-8F10-F578676060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47EEC9-9E66-4C97-B861-1D067BC7F06C}" type="pres">
      <dgm:prSet presAssocID="{035E2C35-E903-4FCD-8F10-F5786760603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AD9-4AC7-47FB-8F9A-738DCB49DCEC}" type="pres">
      <dgm:prSet presAssocID="{79BAEE7E-4E25-44A0-B8E8-6528EFF67F43}" presName="space" presStyleCnt="0"/>
      <dgm:spPr/>
    </dgm:pt>
    <dgm:pt modelId="{1FD1A5A2-D7ED-4785-9AF0-CF4192B1321D}" type="pres">
      <dgm:prSet presAssocID="{A2033A71-78A9-4003-94C4-49752D0AAF4A}" presName="composite" presStyleCnt="0"/>
      <dgm:spPr/>
    </dgm:pt>
    <dgm:pt modelId="{AE597757-F951-40F3-BFC2-4D3B5D521F8D}" type="pres">
      <dgm:prSet presAssocID="{A2033A71-78A9-4003-94C4-49752D0AAF4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20BE3-D2A4-44C5-9805-3C4DBD9AF1B8}" type="pres">
      <dgm:prSet presAssocID="{A2033A71-78A9-4003-94C4-49752D0AAF4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62927-9315-47C9-8D6C-360E10EFB895}" type="presOf" srcId="{035E2C35-E903-4FCD-8F10-F57867606034}" destId="{E6890668-894D-4F5B-9760-E85C146106FE}" srcOrd="0" destOrd="0" presId="urn:microsoft.com/office/officeart/2005/8/layout/hList1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E5944722-90AC-4BF7-A2FB-CB4569417B1A}" type="presOf" srcId="{74E4C87A-1662-4018-8FA3-9E3EBF9B7E63}" destId="{C9220BE3-D2A4-44C5-9805-3C4DBD9AF1B8}" srcOrd="0" destOrd="1" presId="urn:microsoft.com/office/officeart/2005/8/layout/hList1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81DDF901-C613-4E7D-9282-5F115C99DBC8}" type="presOf" srcId="{00EC3787-5241-4369-931D-675CF071C839}" destId="{C9220BE3-D2A4-44C5-9805-3C4DBD9AF1B8}" srcOrd="0" destOrd="2" presId="urn:microsoft.com/office/officeart/2005/8/layout/hList1"/>
    <dgm:cxn modelId="{51ECA980-94D6-4BB3-BE0F-1A35599940BA}" type="presOf" srcId="{A2033A71-78A9-4003-94C4-49752D0AAF4A}" destId="{AE597757-F951-40F3-BFC2-4D3B5D521F8D}" srcOrd="0" destOrd="0" presId="urn:microsoft.com/office/officeart/2005/8/layout/hList1"/>
    <dgm:cxn modelId="{9485F22F-7B12-4BA8-B39F-03A9128EA182}" type="presOf" srcId="{3C9A3DAA-197F-4A0D-891B-9C4FDA904A15}" destId="{B647EEC9-9E66-4C97-B861-1D067BC7F06C}" srcOrd="0" destOrd="0" presId="urn:microsoft.com/office/officeart/2005/8/layout/hList1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AE799E17-705E-49C1-A47E-F55B0A85C57E}" type="presOf" srcId="{78BA8F1B-5640-4900-8853-E37B3FA10B06}" destId="{18EEC543-5423-43FD-97DB-8FEFB4FD6DBE}" srcOrd="0" destOrd="0" presId="urn:microsoft.com/office/officeart/2005/8/layout/hList1"/>
    <dgm:cxn modelId="{F3AC91CC-74BB-4F47-AB9D-B8CA80F6256C}" type="presOf" srcId="{4A8B61C5-BCA7-4867-9C74-283D68B88FA0}" destId="{C9220BE3-D2A4-44C5-9805-3C4DBD9AF1B8}" srcOrd="0" destOrd="0" presId="urn:microsoft.com/office/officeart/2005/8/layout/hList1"/>
    <dgm:cxn modelId="{62A48569-9B6A-4AA6-8884-1FA23856B255}" type="presParOf" srcId="{18EEC543-5423-43FD-97DB-8FEFB4FD6DBE}" destId="{9DCCF130-BE0C-4912-AFA9-2A066C09C83D}" srcOrd="0" destOrd="0" presId="urn:microsoft.com/office/officeart/2005/8/layout/hList1"/>
    <dgm:cxn modelId="{9C0D1651-EFA0-4932-AF19-8A35035085B2}" type="presParOf" srcId="{9DCCF130-BE0C-4912-AFA9-2A066C09C83D}" destId="{E6890668-894D-4F5B-9760-E85C146106FE}" srcOrd="0" destOrd="0" presId="urn:microsoft.com/office/officeart/2005/8/layout/hList1"/>
    <dgm:cxn modelId="{0943B4FE-7BF2-4FBD-815D-10733B0DAE9B}" type="presParOf" srcId="{9DCCF130-BE0C-4912-AFA9-2A066C09C83D}" destId="{B647EEC9-9E66-4C97-B861-1D067BC7F06C}" srcOrd="1" destOrd="0" presId="urn:microsoft.com/office/officeart/2005/8/layout/hList1"/>
    <dgm:cxn modelId="{4A19DF76-0E21-488D-BC34-35B0E78BC684}" type="presParOf" srcId="{18EEC543-5423-43FD-97DB-8FEFB4FD6DBE}" destId="{1CC94AD9-4AC7-47FB-8F9A-738DCB49DCEC}" srcOrd="1" destOrd="0" presId="urn:microsoft.com/office/officeart/2005/8/layout/hList1"/>
    <dgm:cxn modelId="{D0C007B6-3369-4751-93E5-0A4DE4E3AA29}" type="presParOf" srcId="{18EEC543-5423-43FD-97DB-8FEFB4FD6DBE}" destId="{1FD1A5A2-D7ED-4785-9AF0-CF4192B1321D}" srcOrd="2" destOrd="0" presId="urn:microsoft.com/office/officeart/2005/8/layout/hList1"/>
    <dgm:cxn modelId="{687CB691-5A0E-4F98-A4AF-BB818EAB5EC2}" type="presParOf" srcId="{1FD1A5A2-D7ED-4785-9AF0-CF4192B1321D}" destId="{AE597757-F951-40F3-BFC2-4D3B5D521F8D}" srcOrd="0" destOrd="0" presId="urn:microsoft.com/office/officeart/2005/8/layout/hList1"/>
    <dgm:cxn modelId="{726942AE-1F14-4842-AAB6-4E68247DD227}" type="presParOf" srcId="{1FD1A5A2-D7ED-4785-9AF0-CF4192B1321D}" destId="{C9220BE3-D2A4-44C5-9805-3C4DBD9AF1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37961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DCE2CBF4-64DB-46D3-AFED-0E51C06A067A}" type="presOf" srcId="{2D793CAE-E85E-4C60-BEA6-DC4DBA3B2386}" destId="{E39FE73C-9CEC-40D5-AF73-06BA357FA972}" srcOrd="0" destOrd="0" presId="urn:microsoft.com/office/officeart/2005/8/layout/funnel1"/>
    <dgm:cxn modelId="{4E9D4DD2-5ED1-4DFF-B54D-E8C26AA25D0A}" type="presOf" srcId="{26F49A1E-9B08-4353-8E40-78C9C0714939}" destId="{5692671F-B330-4768-9298-F3DEAAA87BF8}" srcOrd="0" destOrd="0" presId="urn:microsoft.com/office/officeart/2005/8/layout/funnel1"/>
    <dgm:cxn modelId="{0FBF9C4A-B245-4E91-8960-CD9DCB7B4068}" type="presOf" srcId="{D1520199-0147-4184-929B-E1B6D6904B24}" destId="{C52274D0-B445-4D67-8777-488E6E76B28B}" srcOrd="0" destOrd="0" presId="urn:microsoft.com/office/officeart/2005/8/layout/funnel1"/>
    <dgm:cxn modelId="{3A4328DB-A982-4B3E-AC0F-5FE6574E521C}" type="presOf" srcId="{26966335-8F06-4346-B506-FDD4F2A5CAC9}" destId="{CF01F465-22F3-4A2D-A79E-C64A7687FD09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0C8B1FEF-ECB8-46BF-93D8-2161F7DBE812}" type="presOf" srcId="{76DE81CA-094E-415F-AE49-68499E9541FE}" destId="{9467D7B4-2AC5-4D1A-B84D-2EE5AB6F15AD}" srcOrd="0" destOrd="0" presId="urn:microsoft.com/office/officeart/2005/8/layout/funnel1"/>
    <dgm:cxn modelId="{A8661834-45D8-41D0-9950-D346D725142B}" type="presParOf" srcId="{5692671F-B330-4768-9298-F3DEAAA87BF8}" destId="{64DD2E89-F188-4107-A322-F857D5426D3F}" srcOrd="0" destOrd="0" presId="urn:microsoft.com/office/officeart/2005/8/layout/funnel1"/>
    <dgm:cxn modelId="{7E5290E2-F58B-4119-993D-BCEEDF10C6B4}" type="presParOf" srcId="{5692671F-B330-4768-9298-F3DEAAA87BF8}" destId="{7AEC7B35-DAE2-4993-A0CF-575672BEEA8C}" srcOrd="1" destOrd="0" presId="urn:microsoft.com/office/officeart/2005/8/layout/funnel1"/>
    <dgm:cxn modelId="{FFB9038F-3DB1-40CB-BFFF-7FAED06670FE}" type="presParOf" srcId="{5692671F-B330-4768-9298-F3DEAAA87BF8}" destId="{9467D7B4-2AC5-4D1A-B84D-2EE5AB6F15AD}" srcOrd="2" destOrd="0" presId="urn:microsoft.com/office/officeart/2005/8/layout/funnel1"/>
    <dgm:cxn modelId="{1E31923E-FBC7-45DF-A9DA-6A24D7A68BB8}" type="presParOf" srcId="{5692671F-B330-4768-9298-F3DEAAA87BF8}" destId="{E39FE73C-9CEC-40D5-AF73-06BA357FA972}" srcOrd="3" destOrd="0" presId="urn:microsoft.com/office/officeart/2005/8/layout/funnel1"/>
    <dgm:cxn modelId="{FDA409B8-ED4E-4FFA-85C1-4CA0A34FBA2F}" type="presParOf" srcId="{5692671F-B330-4768-9298-F3DEAAA87BF8}" destId="{C52274D0-B445-4D67-8777-488E6E76B28B}" srcOrd="4" destOrd="0" presId="urn:microsoft.com/office/officeart/2005/8/layout/funnel1"/>
    <dgm:cxn modelId="{66F65232-F098-4797-B1B3-2E439C95D2EB}" type="presParOf" srcId="{5692671F-B330-4768-9298-F3DEAAA87BF8}" destId="{CF01F465-22F3-4A2D-A79E-C64A7687FD09}" srcOrd="5" destOrd="0" presId="urn:microsoft.com/office/officeart/2005/8/layout/funnel1"/>
    <dgm:cxn modelId="{D2160078-386E-4DC8-96D3-44BCBDCA7387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Âge 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CSP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 custT="1"/>
      <dgm:spPr/>
      <dgm:t>
        <a:bodyPr/>
        <a:lstStyle/>
        <a:p>
          <a:r>
            <a:rPr lang="fr-FR" sz="1200" dirty="0" smtClean="0"/>
            <a:t>Sexe</a:t>
          </a:r>
          <a:endParaRPr lang="fr-FR" sz="1200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bg1"/>
              </a:solidFill>
            </a:rPr>
            <a:t>.</a:t>
          </a:r>
          <a:endParaRPr lang="fr-FR" sz="1200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03534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25556" custLinFactNeighborY="219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219C23F9-071F-448E-A4A7-AB923A326DD8}" type="presOf" srcId="{2D793CAE-E85E-4C60-BEA6-DC4DBA3B2386}" destId="{E39FE73C-9CEC-40D5-AF73-06BA357FA972}" srcOrd="0" destOrd="0" presId="urn:microsoft.com/office/officeart/2005/8/layout/funnel1"/>
    <dgm:cxn modelId="{F42886C0-C157-4DA8-9BDA-5A3AEC2DDAA9}" type="presOf" srcId="{26966335-8F06-4346-B506-FDD4F2A5CAC9}" destId="{CF01F465-22F3-4A2D-A79E-C64A7687FD09}" srcOrd="0" destOrd="0" presId="urn:microsoft.com/office/officeart/2005/8/layout/funnel1"/>
    <dgm:cxn modelId="{F38A0461-3C70-43F5-826A-E136F405D206}" type="presOf" srcId="{76DE81CA-094E-415F-AE49-68499E9541FE}" destId="{9467D7B4-2AC5-4D1A-B84D-2EE5AB6F15AD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6F6667A7-9E02-4085-91B1-AE3E50D4F775}" type="presOf" srcId="{D1520199-0147-4184-929B-E1B6D6904B24}" destId="{C52274D0-B445-4D67-8777-488E6E76B28B}" srcOrd="0" destOrd="0" presId="urn:microsoft.com/office/officeart/2005/8/layout/funnel1"/>
    <dgm:cxn modelId="{2B489762-7932-485E-8C1E-B889BE0EBA05}" type="presOf" srcId="{26F49A1E-9B08-4353-8E40-78C9C0714939}" destId="{5692671F-B330-4768-9298-F3DEAAA87BF8}" srcOrd="0" destOrd="0" presId="urn:microsoft.com/office/officeart/2005/8/layout/funnel1"/>
    <dgm:cxn modelId="{452692D8-F709-4EA0-96D5-171A07D938C7}" type="presParOf" srcId="{5692671F-B330-4768-9298-F3DEAAA87BF8}" destId="{64DD2E89-F188-4107-A322-F857D5426D3F}" srcOrd="0" destOrd="0" presId="urn:microsoft.com/office/officeart/2005/8/layout/funnel1"/>
    <dgm:cxn modelId="{BC79F3F8-1305-45FB-A14D-B9BD115FB768}" type="presParOf" srcId="{5692671F-B330-4768-9298-F3DEAAA87BF8}" destId="{7AEC7B35-DAE2-4993-A0CF-575672BEEA8C}" srcOrd="1" destOrd="0" presId="urn:microsoft.com/office/officeart/2005/8/layout/funnel1"/>
    <dgm:cxn modelId="{4416F1BA-0700-4C73-BB26-3B1F3AF51081}" type="presParOf" srcId="{5692671F-B330-4768-9298-F3DEAAA87BF8}" destId="{9467D7B4-2AC5-4D1A-B84D-2EE5AB6F15AD}" srcOrd="2" destOrd="0" presId="urn:microsoft.com/office/officeart/2005/8/layout/funnel1"/>
    <dgm:cxn modelId="{B7D11566-108D-45BB-B6F4-A806BC217418}" type="presParOf" srcId="{5692671F-B330-4768-9298-F3DEAAA87BF8}" destId="{E39FE73C-9CEC-40D5-AF73-06BA357FA972}" srcOrd="3" destOrd="0" presId="urn:microsoft.com/office/officeart/2005/8/layout/funnel1"/>
    <dgm:cxn modelId="{E4FB5190-BB71-4A48-B21E-7445C32D3288}" type="presParOf" srcId="{5692671F-B330-4768-9298-F3DEAAA87BF8}" destId="{C52274D0-B445-4D67-8777-488E6E76B28B}" srcOrd="4" destOrd="0" presId="urn:microsoft.com/office/officeart/2005/8/layout/funnel1"/>
    <dgm:cxn modelId="{E00E1533-FCE8-42FB-AB47-352A50E13A25}" type="presParOf" srcId="{5692671F-B330-4768-9298-F3DEAAA87BF8}" destId="{CF01F465-22F3-4A2D-A79E-C64A7687FD09}" srcOrd="5" destOrd="0" presId="urn:microsoft.com/office/officeart/2005/8/layout/funnel1"/>
    <dgm:cxn modelId="{51869FF8-6A14-4084-9CCB-2A03AE87D68E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Chômage 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UDA-8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 custT="1"/>
      <dgm:spPr/>
      <dgm:t>
        <a:bodyPr/>
        <a:lstStyle/>
        <a:p>
          <a:r>
            <a:rPr lang="fr-FR" sz="1200" dirty="0" smtClean="0"/>
            <a:t>Vote </a:t>
          </a:r>
          <a:r>
            <a:rPr lang="fr-FR" sz="1200" dirty="0" err="1" smtClean="0"/>
            <a:t>histo</a:t>
          </a:r>
          <a:endParaRPr lang="fr-FR" sz="1200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bg1"/>
              </a:solidFill>
            </a:rPr>
            <a:t>.</a:t>
          </a:r>
          <a:endParaRPr lang="fr-FR" sz="1200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05626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ScaleX="15534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CC76C1DF-AD0B-4A12-9CB0-0BB650E0124C}" type="presOf" srcId="{D1520199-0147-4184-929B-E1B6D6904B24}" destId="{C52274D0-B445-4D67-8777-488E6E76B28B}" srcOrd="0" destOrd="0" presId="urn:microsoft.com/office/officeart/2005/8/layout/funnel1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B6D11EE0-E985-4192-AD60-F8C453E706EA}" type="presOf" srcId="{26966335-8F06-4346-B506-FDD4F2A5CAC9}" destId="{CF01F465-22F3-4A2D-A79E-C64A7687FD09}" srcOrd="0" destOrd="0" presId="urn:microsoft.com/office/officeart/2005/8/layout/funnel1"/>
    <dgm:cxn modelId="{79E0706E-14B7-4A64-BF54-5EEF4072D663}" type="presOf" srcId="{26F49A1E-9B08-4353-8E40-78C9C0714939}" destId="{5692671F-B330-4768-9298-F3DEAAA87BF8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962791A4-E34A-4FCD-AB42-6A5AE2A26C1D}" type="presOf" srcId="{76DE81CA-094E-415F-AE49-68499E9541FE}" destId="{9467D7B4-2AC5-4D1A-B84D-2EE5AB6F15AD}" srcOrd="0" destOrd="0" presId="urn:microsoft.com/office/officeart/2005/8/layout/funnel1"/>
    <dgm:cxn modelId="{FDF2FEB6-DC32-4478-9359-C6B8932DF68F}" type="presOf" srcId="{2D793CAE-E85E-4C60-BEA6-DC4DBA3B2386}" destId="{E39FE73C-9CEC-40D5-AF73-06BA357FA972}" srcOrd="0" destOrd="0" presId="urn:microsoft.com/office/officeart/2005/8/layout/funnel1"/>
    <dgm:cxn modelId="{D6941865-E63A-4F03-B634-830274D5E49B}" type="presParOf" srcId="{5692671F-B330-4768-9298-F3DEAAA87BF8}" destId="{64DD2E89-F188-4107-A322-F857D5426D3F}" srcOrd="0" destOrd="0" presId="urn:microsoft.com/office/officeart/2005/8/layout/funnel1"/>
    <dgm:cxn modelId="{7F02CA9A-EF45-4229-93F8-6E3329A905B9}" type="presParOf" srcId="{5692671F-B330-4768-9298-F3DEAAA87BF8}" destId="{7AEC7B35-DAE2-4993-A0CF-575672BEEA8C}" srcOrd="1" destOrd="0" presId="urn:microsoft.com/office/officeart/2005/8/layout/funnel1"/>
    <dgm:cxn modelId="{0638CB4A-0ACB-4598-8786-E4B4C176EABB}" type="presParOf" srcId="{5692671F-B330-4768-9298-F3DEAAA87BF8}" destId="{9467D7B4-2AC5-4D1A-B84D-2EE5AB6F15AD}" srcOrd="2" destOrd="0" presId="urn:microsoft.com/office/officeart/2005/8/layout/funnel1"/>
    <dgm:cxn modelId="{25546DF0-D1FD-42EE-8E30-81B0DD17FF9F}" type="presParOf" srcId="{5692671F-B330-4768-9298-F3DEAAA87BF8}" destId="{E39FE73C-9CEC-40D5-AF73-06BA357FA972}" srcOrd="3" destOrd="0" presId="urn:microsoft.com/office/officeart/2005/8/layout/funnel1"/>
    <dgm:cxn modelId="{F85F0DEA-6F44-4385-839E-B49CEC5641E5}" type="presParOf" srcId="{5692671F-B330-4768-9298-F3DEAAA87BF8}" destId="{C52274D0-B445-4D67-8777-488E6E76B28B}" srcOrd="4" destOrd="0" presId="urn:microsoft.com/office/officeart/2005/8/layout/funnel1"/>
    <dgm:cxn modelId="{6AB1B812-6892-43CD-89A0-1BF922819C55}" type="presParOf" srcId="{5692671F-B330-4768-9298-F3DEAAA87BF8}" destId="{CF01F465-22F3-4A2D-A79E-C64A7687FD09}" srcOrd="5" destOrd="0" presId="urn:microsoft.com/office/officeart/2005/8/layout/funnel1"/>
    <dgm:cxn modelId="{16C8B4AF-5BAA-4310-9C6E-A8494446ABB6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424C22-6DEE-479D-8130-2375078F941A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CD613303-7AFB-4513-AC2B-698C51C275DC}">
      <dgm:prSet phldrT="[Texte]"/>
      <dgm:spPr/>
      <dgm:t>
        <a:bodyPr/>
        <a:lstStyle/>
        <a:p>
          <a:r>
            <a:rPr lang="fr-FR" u="sng" dirty="0" smtClean="0"/>
            <a:t>NETTOYAGE</a:t>
          </a:r>
          <a:endParaRPr lang="fr-FR" u="sng" dirty="0"/>
        </a:p>
      </dgm:t>
    </dgm:pt>
    <dgm:pt modelId="{8D581357-D9BB-4AB1-B84A-1AFF7C200833}" type="parTrans" cxnId="{5A434560-3D5E-41FE-9937-6E753A5F89CF}">
      <dgm:prSet/>
      <dgm:spPr/>
      <dgm:t>
        <a:bodyPr/>
        <a:lstStyle/>
        <a:p>
          <a:endParaRPr lang="fr-FR"/>
        </a:p>
      </dgm:t>
    </dgm:pt>
    <dgm:pt modelId="{F95D2B42-C244-46F1-98EC-2CC381709CDE}" type="sibTrans" cxnId="{5A434560-3D5E-41FE-9937-6E753A5F89CF}">
      <dgm:prSet/>
      <dgm:spPr/>
      <dgm:t>
        <a:bodyPr/>
        <a:lstStyle/>
        <a:p>
          <a:endParaRPr lang="fr-FR"/>
        </a:p>
      </dgm:t>
    </dgm:pt>
    <dgm:pt modelId="{81340918-D910-438D-9788-F12BAA9EB07A}">
      <dgm:prSet phldrT="[Texte]"/>
      <dgm:spPr/>
      <dgm:t>
        <a:bodyPr/>
        <a:lstStyle/>
        <a:p>
          <a:r>
            <a:rPr lang="fr-FR" dirty="0" smtClean="0"/>
            <a:t>Texte des tweets</a:t>
          </a:r>
          <a:endParaRPr lang="fr-FR" dirty="0"/>
        </a:p>
      </dgm:t>
    </dgm:pt>
    <dgm:pt modelId="{4EF44BF2-9562-4184-B445-7072D6E4AA88}" type="parTrans" cxnId="{EEE77DDF-E063-4D4E-B6C0-0AFE193FC2C1}">
      <dgm:prSet/>
      <dgm:spPr/>
      <dgm:t>
        <a:bodyPr/>
        <a:lstStyle/>
        <a:p>
          <a:endParaRPr lang="fr-FR"/>
        </a:p>
      </dgm:t>
    </dgm:pt>
    <dgm:pt modelId="{99844BDD-4A43-4EE9-A8D8-9B4128524175}" type="sibTrans" cxnId="{EEE77DDF-E063-4D4E-B6C0-0AFE193FC2C1}">
      <dgm:prSet/>
      <dgm:spPr/>
      <dgm:t>
        <a:bodyPr/>
        <a:lstStyle/>
        <a:p>
          <a:endParaRPr lang="fr-FR"/>
        </a:p>
      </dgm:t>
    </dgm:pt>
    <dgm:pt modelId="{D823F7EA-8A92-4D26-9D47-A40AAEEAEB8A}">
      <dgm:prSet phldrT="[Texte]"/>
      <dgm:spPr/>
      <dgm:t>
        <a:bodyPr/>
        <a:lstStyle/>
        <a:p>
          <a:r>
            <a:rPr lang="fr-FR" u="sng" dirty="0" smtClean="0"/>
            <a:t>ANALYSE DE TEXTE</a:t>
          </a:r>
          <a:endParaRPr lang="fr-FR" u="sng" dirty="0"/>
        </a:p>
      </dgm:t>
    </dgm:pt>
    <dgm:pt modelId="{B3897E6B-3F31-4989-BA7A-755FA1B7AB4B}" type="parTrans" cxnId="{37EA5DE1-6F09-4BA1-9F59-27C8651911F3}">
      <dgm:prSet/>
      <dgm:spPr/>
      <dgm:t>
        <a:bodyPr/>
        <a:lstStyle/>
        <a:p>
          <a:endParaRPr lang="fr-FR"/>
        </a:p>
      </dgm:t>
    </dgm:pt>
    <dgm:pt modelId="{7CC5B42B-B85F-4871-8A7D-69BDBB2CD5EB}" type="sibTrans" cxnId="{37EA5DE1-6F09-4BA1-9F59-27C8651911F3}">
      <dgm:prSet/>
      <dgm:spPr/>
      <dgm:t>
        <a:bodyPr/>
        <a:lstStyle/>
        <a:p>
          <a:endParaRPr lang="fr-FR"/>
        </a:p>
      </dgm:t>
    </dgm:pt>
    <dgm:pt modelId="{36FC4A99-81E5-4FBB-9D83-DCE66D166691}">
      <dgm:prSet phldrT="[Texte]"/>
      <dgm:spPr/>
      <dgm:t>
        <a:bodyPr/>
        <a:lstStyle/>
        <a:p>
          <a:r>
            <a:rPr lang="fr-FR" dirty="0" smtClean="0"/>
            <a:t>Librairie </a:t>
          </a:r>
          <a:r>
            <a:rPr lang="fr-FR" b="1" dirty="0" smtClean="0"/>
            <a:t>Textblog FR</a:t>
          </a:r>
          <a:endParaRPr lang="fr-FR" b="1" dirty="0"/>
        </a:p>
      </dgm:t>
    </dgm:pt>
    <dgm:pt modelId="{934F1DAE-167C-4DAA-9B5E-6DE571683297}" type="parTrans" cxnId="{A10655F1-6C03-428D-B30B-D07889B4B636}">
      <dgm:prSet/>
      <dgm:spPr/>
      <dgm:t>
        <a:bodyPr/>
        <a:lstStyle/>
        <a:p>
          <a:endParaRPr lang="fr-FR"/>
        </a:p>
      </dgm:t>
    </dgm:pt>
    <dgm:pt modelId="{AFDF44F5-CB49-4D8B-ABA0-37D227A46E1B}" type="sibTrans" cxnId="{A10655F1-6C03-428D-B30B-D07889B4B636}">
      <dgm:prSet/>
      <dgm:spPr/>
      <dgm:t>
        <a:bodyPr/>
        <a:lstStyle/>
        <a:p>
          <a:endParaRPr lang="fr-FR"/>
        </a:p>
      </dgm:t>
    </dgm:pt>
    <dgm:pt modelId="{A3F02AE2-7A0E-44DB-97B4-D60971E45A3A}">
      <dgm:prSet phldrT="[Texte]"/>
      <dgm:spPr/>
      <dgm:t>
        <a:bodyPr/>
        <a:lstStyle/>
        <a:p>
          <a:r>
            <a:rPr lang="fr-FR" u="sng" dirty="0" smtClean="0"/>
            <a:t>FILTRAGE &amp; GROUP BY</a:t>
          </a:r>
          <a:endParaRPr lang="fr-FR" u="sng" dirty="0"/>
        </a:p>
      </dgm:t>
    </dgm:pt>
    <dgm:pt modelId="{02AECBCB-4E31-419E-97CA-72DC97E2683F}" type="parTrans" cxnId="{C1AA29D4-CE59-4478-B3A0-9E39E0D3A517}">
      <dgm:prSet/>
      <dgm:spPr/>
      <dgm:t>
        <a:bodyPr/>
        <a:lstStyle/>
        <a:p>
          <a:endParaRPr lang="fr-FR"/>
        </a:p>
      </dgm:t>
    </dgm:pt>
    <dgm:pt modelId="{99F61444-7DFB-4865-A3D5-543FB795796C}" type="sibTrans" cxnId="{C1AA29D4-CE59-4478-B3A0-9E39E0D3A517}">
      <dgm:prSet/>
      <dgm:spPr/>
      <dgm:t>
        <a:bodyPr/>
        <a:lstStyle/>
        <a:p>
          <a:endParaRPr lang="fr-FR"/>
        </a:p>
      </dgm:t>
    </dgm:pt>
    <dgm:pt modelId="{D345F78C-4287-414E-82CB-349678971A72}">
      <dgm:prSet phldrT="[Texte]"/>
      <dgm:spPr/>
      <dgm:t>
        <a:bodyPr/>
        <a:lstStyle/>
        <a:p>
          <a:r>
            <a:rPr lang="fr-FR" dirty="0" smtClean="0"/>
            <a:t>Uniquement les tweets mono-nuance</a:t>
          </a:r>
          <a:endParaRPr lang="fr-FR" dirty="0"/>
        </a:p>
      </dgm:t>
    </dgm:pt>
    <dgm:pt modelId="{E62FF9BF-0FA1-4A2F-A534-891549FC01F7}" type="parTrans" cxnId="{2D4D5205-8D6D-4C02-B47D-C0F240ED8DEE}">
      <dgm:prSet/>
      <dgm:spPr/>
      <dgm:t>
        <a:bodyPr/>
        <a:lstStyle/>
        <a:p>
          <a:endParaRPr lang="fr-FR"/>
        </a:p>
      </dgm:t>
    </dgm:pt>
    <dgm:pt modelId="{0753214A-91E4-4981-812B-2F67BE01126C}" type="sibTrans" cxnId="{2D4D5205-8D6D-4C02-B47D-C0F240ED8DEE}">
      <dgm:prSet/>
      <dgm:spPr/>
      <dgm:t>
        <a:bodyPr/>
        <a:lstStyle/>
        <a:p>
          <a:endParaRPr lang="fr-FR"/>
        </a:p>
      </dgm:t>
    </dgm:pt>
    <dgm:pt modelId="{E883CD1E-3F99-462B-A1DE-6C21F13661C8}">
      <dgm:prSet phldrT="[Texte]"/>
      <dgm:spPr/>
      <dgm:t>
        <a:bodyPr/>
        <a:lstStyle/>
        <a:p>
          <a:r>
            <a:rPr lang="fr-FR" dirty="0" smtClean="0"/>
            <a:t>Liste des mots-clés par tweets</a:t>
          </a:r>
          <a:endParaRPr lang="fr-FR" dirty="0"/>
        </a:p>
      </dgm:t>
    </dgm:pt>
    <dgm:pt modelId="{AEEA98E7-80DF-49A8-A4DC-3FA6757DE401}" type="parTrans" cxnId="{E056281B-AEEC-41AD-8B5B-B35AB8B6C60C}">
      <dgm:prSet/>
      <dgm:spPr/>
      <dgm:t>
        <a:bodyPr/>
        <a:lstStyle/>
        <a:p>
          <a:endParaRPr lang="fr-FR"/>
        </a:p>
      </dgm:t>
    </dgm:pt>
    <dgm:pt modelId="{2CF23234-210B-4FA7-8056-BDFF801CF3B5}" type="sibTrans" cxnId="{E056281B-AEEC-41AD-8B5B-B35AB8B6C60C}">
      <dgm:prSet/>
      <dgm:spPr/>
      <dgm:t>
        <a:bodyPr/>
        <a:lstStyle/>
        <a:p>
          <a:endParaRPr lang="fr-FR"/>
        </a:p>
      </dgm:t>
    </dgm:pt>
    <dgm:pt modelId="{E7BA90D8-BA8F-4DA0-9C3D-70F40D6B9F43}">
      <dgm:prSet/>
      <dgm:spPr/>
      <dgm:t>
        <a:bodyPr/>
        <a:lstStyle/>
        <a:p>
          <a:r>
            <a:rPr lang="fr-FR" dirty="0" smtClean="0"/>
            <a:t>Correspondance nuances &lt;–&gt; mot-clé</a:t>
          </a:r>
          <a:endParaRPr lang="fr-FR" dirty="0"/>
        </a:p>
      </dgm:t>
    </dgm:pt>
    <dgm:pt modelId="{18E7F664-95F2-4677-BC0B-BBC6094089B8}" type="parTrans" cxnId="{00461CEF-B48F-4DB3-AC03-375796D991C2}">
      <dgm:prSet/>
      <dgm:spPr/>
      <dgm:t>
        <a:bodyPr/>
        <a:lstStyle/>
        <a:p>
          <a:endParaRPr lang="fr-FR"/>
        </a:p>
      </dgm:t>
    </dgm:pt>
    <dgm:pt modelId="{DABF49B6-26CE-4960-AFC6-13F0E896AE4A}" type="sibTrans" cxnId="{00461CEF-B48F-4DB3-AC03-375796D991C2}">
      <dgm:prSet/>
      <dgm:spPr/>
      <dgm:t>
        <a:bodyPr/>
        <a:lstStyle/>
        <a:p>
          <a:endParaRPr lang="fr-FR"/>
        </a:p>
      </dgm:t>
    </dgm:pt>
    <dgm:pt modelId="{821AF270-BD34-4D9C-9877-51576FC32B04}">
      <dgm:prSet phldrT="[Texte]"/>
      <dgm:spPr/>
      <dgm:t>
        <a:bodyPr/>
        <a:lstStyle/>
        <a:p>
          <a:r>
            <a:rPr lang="fr-FR" dirty="0" smtClean="0"/>
            <a:t>Méthode ‘sentiment’ </a:t>
          </a:r>
          <a:endParaRPr lang="fr-FR" dirty="0"/>
        </a:p>
      </dgm:t>
    </dgm:pt>
    <dgm:pt modelId="{EFD0F58B-7B8A-43E3-A1DB-ADFA9E74D9F3}" type="parTrans" cxnId="{62F14988-3764-47F1-BF63-4BB607CEBB0D}">
      <dgm:prSet/>
      <dgm:spPr/>
      <dgm:t>
        <a:bodyPr/>
        <a:lstStyle/>
        <a:p>
          <a:endParaRPr lang="fr-FR"/>
        </a:p>
      </dgm:t>
    </dgm:pt>
    <dgm:pt modelId="{1746A59E-A500-4B25-916C-990B7C667862}" type="sibTrans" cxnId="{62F14988-3764-47F1-BF63-4BB607CEBB0D}">
      <dgm:prSet/>
      <dgm:spPr/>
      <dgm:t>
        <a:bodyPr/>
        <a:lstStyle/>
        <a:p>
          <a:endParaRPr lang="fr-FR"/>
        </a:p>
      </dgm:t>
    </dgm:pt>
    <dgm:pt modelId="{FD4982E4-F97E-414A-93A2-91832A9416A1}">
      <dgm:prSet phldrT="[Texte]"/>
      <dgm:spPr/>
      <dgm:t>
        <a:bodyPr/>
        <a:lstStyle/>
        <a:p>
          <a:endParaRPr lang="fr-FR" dirty="0"/>
        </a:p>
      </dgm:t>
    </dgm:pt>
    <dgm:pt modelId="{82D6FAD5-BD8D-46B5-AE13-6194818FDA89}" type="parTrans" cxnId="{48397C05-EB18-4C02-862A-FADAB84DBB01}">
      <dgm:prSet/>
      <dgm:spPr/>
      <dgm:t>
        <a:bodyPr/>
        <a:lstStyle/>
        <a:p>
          <a:endParaRPr lang="fr-FR"/>
        </a:p>
      </dgm:t>
    </dgm:pt>
    <dgm:pt modelId="{D2C3700E-3A7C-4BEA-A26B-EDB60166E42C}" type="sibTrans" cxnId="{48397C05-EB18-4C02-862A-FADAB84DBB01}">
      <dgm:prSet/>
      <dgm:spPr/>
      <dgm:t>
        <a:bodyPr/>
        <a:lstStyle/>
        <a:p>
          <a:endParaRPr lang="fr-FR"/>
        </a:p>
      </dgm:t>
    </dgm:pt>
    <dgm:pt modelId="{CF397F26-6DDD-42AB-A20B-05445DBCD8AE}">
      <dgm:prSet phldrT="[Texte]"/>
      <dgm:spPr/>
      <dgm:t>
        <a:bodyPr/>
        <a:lstStyle/>
        <a:p>
          <a:r>
            <a:rPr lang="fr-FR" dirty="0" smtClean="0"/>
            <a:t>Moyenne ‘group by’ candidat</a:t>
          </a:r>
          <a:endParaRPr lang="fr-FR" dirty="0"/>
        </a:p>
      </dgm:t>
    </dgm:pt>
    <dgm:pt modelId="{185A0B3E-ECA0-4759-869E-F785E698DA7D}" type="parTrans" cxnId="{8C855FC6-85C8-4EAF-9236-CA0430EDD2DB}">
      <dgm:prSet/>
      <dgm:spPr/>
      <dgm:t>
        <a:bodyPr/>
        <a:lstStyle/>
        <a:p>
          <a:endParaRPr lang="fr-FR"/>
        </a:p>
      </dgm:t>
    </dgm:pt>
    <dgm:pt modelId="{600597FB-381E-4068-B3D5-8C263FB8E669}" type="sibTrans" cxnId="{8C855FC6-85C8-4EAF-9236-CA0430EDD2DB}">
      <dgm:prSet/>
      <dgm:spPr/>
      <dgm:t>
        <a:bodyPr/>
        <a:lstStyle/>
        <a:p>
          <a:endParaRPr lang="fr-FR"/>
        </a:p>
      </dgm:t>
    </dgm:pt>
    <dgm:pt modelId="{91279AA2-C0B5-4B4D-83A0-3A591B76ABB1}">
      <dgm:prSet phldrT="[Texte]"/>
      <dgm:spPr/>
      <dgm:t>
        <a:bodyPr/>
        <a:lstStyle/>
        <a:p>
          <a:r>
            <a:rPr lang="fr-FR" dirty="0" smtClean="0"/>
            <a:t>Moyenne ‘group by’ nuance</a:t>
          </a:r>
          <a:endParaRPr lang="fr-FR" dirty="0"/>
        </a:p>
      </dgm:t>
    </dgm:pt>
    <dgm:pt modelId="{E7164083-CBE3-47E9-B131-7E209AAA9ECB}" type="parTrans" cxnId="{274078FE-67AB-4924-BCE9-5D8858982809}">
      <dgm:prSet/>
      <dgm:spPr/>
      <dgm:t>
        <a:bodyPr/>
        <a:lstStyle/>
        <a:p>
          <a:endParaRPr lang="fr-FR"/>
        </a:p>
      </dgm:t>
    </dgm:pt>
    <dgm:pt modelId="{9387254E-F4A2-4E3A-A1D1-C6EE397CF4D9}" type="sibTrans" cxnId="{274078FE-67AB-4924-BCE9-5D8858982809}">
      <dgm:prSet/>
      <dgm:spPr/>
      <dgm:t>
        <a:bodyPr/>
        <a:lstStyle/>
        <a:p>
          <a:endParaRPr lang="fr-FR"/>
        </a:p>
      </dgm:t>
    </dgm:pt>
    <dgm:pt modelId="{C08B6DEF-54FD-4120-8EAF-EED447DE7568}" type="pres">
      <dgm:prSet presAssocID="{55424C22-6DEE-479D-8130-2375078F94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A660B9-3FAE-4E5D-8044-0AF47A9EACC8}" type="pres">
      <dgm:prSet presAssocID="{CD613303-7AFB-4513-AC2B-698C51C275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62BD32-3235-4F0D-B8C7-10F8D75BBA6E}" type="pres">
      <dgm:prSet presAssocID="{F95D2B42-C244-46F1-98EC-2CC381709CDE}" presName="sibTrans" presStyleCnt="0"/>
      <dgm:spPr/>
    </dgm:pt>
    <dgm:pt modelId="{D44FC3D3-E458-4AE3-8C3F-7D3E856AF068}" type="pres">
      <dgm:prSet presAssocID="{D823F7EA-8A92-4D26-9D47-A40AAEEAEB8A}" presName="node" presStyleLbl="node1" presStyleIdx="1" presStyleCnt="3" custScaleX="82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64132-6505-439F-A861-AEE0E69141AD}" type="pres">
      <dgm:prSet presAssocID="{7CC5B42B-B85F-4871-8A7D-69BDBB2CD5EB}" presName="sibTrans" presStyleCnt="0"/>
      <dgm:spPr/>
    </dgm:pt>
    <dgm:pt modelId="{6330765C-BAE1-44C3-A661-64716AF078B2}" type="pres">
      <dgm:prSet presAssocID="{A3F02AE2-7A0E-44DB-97B4-D60971E45A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4C8FD6-2D13-44AC-95A5-C53149626FCC}" type="presOf" srcId="{D823F7EA-8A92-4D26-9D47-A40AAEEAEB8A}" destId="{D44FC3D3-E458-4AE3-8C3F-7D3E856AF068}" srcOrd="0" destOrd="0" presId="urn:microsoft.com/office/officeart/2005/8/layout/hList6"/>
    <dgm:cxn modelId="{274078FE-67AB-4924-BCE9-5D8858982809}" srcId="{A3F02AE2-7A0E-44DB-97B4-D60971E45A3A}" destId="{91279AA2-C0B5-4B4D-83A0-3A591B76ABB1}" srcOrd="2" destOrd="0" parTransId="{E7164083-CBE3-47E9-B131-7E209AAA9ECB}" sibTransId="{9387254E-F4A2-4E3A-A1D1-C6EE397CF4D9}"/>
    <dgm:cxn modelId="{36C67CEA-DCB2-4291-BDEF-13533D4A0686}" type="presOf" srcId="{CD613303-7AFB-4513-AC2B-698C51C275DC}" destId="{C4A660B9-3FAE-4E5D-8044-0AF47A9EACC8}" srcOrd="0" destOrd="0" presId="urn:microsoft.com/office/officeart/2005/8/layout/hList6"/>
    <dgm:cxn modelId="{D76D093A-F6C1-484F-8543-D6BF01BD6AAC}" type="presOf" srcId="{D345F78C-4287-414E-82CB-349678971A72}" destId="{6330765C-BAE1-44C3-A661-64716AF078B2}" srcOrd="0" destOrd="1" presId="urn:microsoft.com/office/officeart/2005/8/layout/hList6"/>
    <dgm:cxn modelId="{2D4D5205-8D6D-4C02-B47D-C0F240ED8DEE}" srcId="{A3F02AE2-7A0E-44DB-97B4-D60971E45A3A}" destId="{D345F78C-4287-414E-82CB-349678971A72}" srcOrd="0" destOrd="0" parTransId="{E62FF9BF-0FA1-4A2F-A534-891549FC01F7}" sibTransId="{0753214A-91E4-4981-812B-2F67BE01126C}"/>
    <dgm:cxn modelId="{E056281B-AEEC-41AD-8B5B-B35AB8B6C60C}" srcId="{CD613303-7AFB-4513-AC2B-698C51C275DC}" destId="{E883CD1E-3F99-462B-A1DE-6C21F13661C8}" srcOrd="1" destOrd="0" parTransId="{AEEA98E7-80DF-49A8-A4DC-3FA6757DE401}" sibTransId="{2CF23234-210B-4FA7-8056-BDFF801CF3B5}"/>
    <dgm:cxn modelId="{224A5091-1DB9-4E14-A313-5FDBAF1B3CA7}" type="presOf" srcId="{FD4982E4-F97E-414A-93A2-91832A9416A1}" destId="{6330765C-BAE1-44C3-A661-64716AF078B2}" srcOrd="0" destOrd="4" presId="urn:microsoft.com/office/officeart/2005/8/layout/hList6"/>
    <dgm:cxn modelId="{1107C3FA-E514-4A32-B7E2-A31EA4FC7A89}" type="presOf" srcId="{81340918-D910-438D-9788-F12BAA9EB07A}" destId="{C4A660B9-3FAE-4E5D-8044-0AF47A9EACC8}" srcOrd="0" destOrd="1" presId="urn:microsoft.com/office/officeart/2005/8/layout/hList6"/>
    <dgm:cxn modelId="{48397C05-EB18-4C02-862A-FADAB84DBB01}" srcId="{A3F02AE2-7A0E-44DB-97B4-D60971E45A3A}" destId="{FD4982E4-F97E-414A-93A2-91832A9416A1}" srcOrd="3" destOrd="0" parTransId="{82D6FAD5-BD8D-46B5-AE13-6194818FDA89}" sibTransId="{D2C3700E-3A7C-4BEA-A26B-EDB60166E42C}"/>
    <dgm:cxn modelId="{A10655F1-6C03-428D-B30B-D07889B4B636}" srcId="{D823F7EA-8A92-4D26-9D47-A40AAEEAEB8A}" destId="{36FC4A99-81E5-4FBB-9D83-DCE66D166691}" srcOrd="0" destOrd="0" parTransId="{934F1DAE-167C-4DAA-9B5E-6DE571683297}" sibTransId="{AFDF44F5-CB49-4D8B-ABA0-37D227A46E1B}"/>
    <dgm:cxn modelId="{A04F9A7D-3BFB-46D7-BF95-14B8553191D0}" type="presOf" srcId="{A3F02AE2-7A0E-44DB-97B4-D60971E45A3A}" destId="{6330765C-BAE1-44C3-A661-64716AF078B2}" srcOrd="0" destOrd="0" presId="urn:microsoft.com/office/officeart/2005/8/layout/hList6"/>
    <dgm:cxn modelId="{B0F615B4-2507-4163-A1F8-78A18FFC117E}" type="presOf" srcId="{36FC4A99-81E5-4FBB-9D83-DCE66D166691}" destId="{D44FC3D3-E458-4AE3-8C3F-7D3E856AF068}" srcOrd="0" destOrd="1" presId="urn:microsoft.com/office/officeart/2005/8/layout/hList6"/>
    <dgm:cxn modelId="{37EA5DE1-6F09-4BA1-9F59-27C8651911F3}" srcId="{55424C22-6DEE-479D-8130-2375078F941A}" destId="{D823F7EA-8A92-4D26-9D47-A40AAEEAEB8A}" srcOrd="1" destOrd="0" parTransId="{B3897E6B-3F31-4989-BA7A-755FA1B7AB4B}" sibTransId="{7CC5B42B-B85F-4871-8A7D-69BDBB2CD5EB}"/>
    <dgm:cxn modelId="{42FF654A-2D79-4205-81DE-48CF9A09E487}" type="presOf" srcId="{E883CD1E-3F99-462B-A1DE-6C21F13661C8}" destId="{C4A660B9-3FAE-4E5D-8044-0AF47A9EACC8}" srcOrd="0" destOrd="2" presId="urn:microsoft.com/office/officeart/2005/8/layout/hList6"/>
    <dgm:cxn modelId="{8C855FC6-85C8-4EAF-9236-CA0430EDD2DB}" srcId="{A3F02AE2-7A0E-44DB-97B4-D60971E45A3A}" destId="{CF397F26-6DDD-42AB-A20B-05445DBCD8AE}" srcOrd="1" destOrd="0" parTransId="{185A0B3E-ECA0-4759-869E-F785E698DA7D}" sibTransId="{600597FB-381E-4068-B3D5-8C263FB8E669}"/>
    <dgm:cxn modelId="{5A434560-3D5E-41FE-9937-6E753A5F89CF}" srcId="{55424C22-6DEE-479D-8130-2375078F941A}" destId="{CD613303-7AFB-4513-AC2B-698C51C275DC}" srcOrd="0" destOrd="0" parTransId="{8D581357-D9BB-4AB1-B84A-1AFF7C200833}" sibTransId="{F95D2B42-C244-46F1-98EC-2CC381709CDE}"/>
    <dgm:cxn modelId="{EEE77DDF-E063-4D4E-B6C0-0AFE193FC2C1}" srcId="{CD613303-7AFB-4513-AC2B-698C51C275DC}" destId="{81340918-D910-438D-9788-F12BAA9EB07A}" srcOrd="0" destOrd="0" parTransId="{4EF44BF2-9562-4184-B445-7072D6E4AA88}" sibTransId="{99844BDD-4A43-4EE9-A8D8-9B4128524175}"/>
    <dgm:cxn modelId="{919167D1-0B2B-4E53-8B03-1C70D266FF05}" type="presOf" srcId="{CF397F26-6DDD-42AB-A20B-05445DBCD8AE}" destId="{6330765C-BAE1-44C3-A661-64716AF078B2}" srcOrd="0" destOrd="2" presId="urn:microsoft.com/office/officeart/2005/8/layout/hList6"/>
    <dgm:cxn modelId="{25ACC74D-D167-4D86-91EE-D56425294057}" type="presOf" srcId="{E7BA90D8-BA8F-4DA0-9C3D-70F40D6B9F43}" destId="{C4A660B9-3FAE-4E5D-8044-0AF47A9EACC8}" srcOrd="0" destOrd="3" presId="urn:microsoft.com/office/officeart/2005/8/layout/hList6"/>
    <dgm:cxn modelId="{CA068C89-ED2A-4072-BC63-A0A5D3274954}" type="presOf" srcId="{91279AA2-C0B5-4B4D-83A0-3A591B76ABB1}" destId="{6330765C-BAE1-44C3-A661-64716AF078B2}" srcOrd="0" destOrd="3" presId="urn:microsoft.com/office/officeart/2005/8/layout/hList6"/>
    <dgm:cxn modelId="{00461CEF-B48F-4DB3-AC03-375796D991C2}" srcId="{CD613303-7AFB-4513-AC2B-698C51C275DC}" destId="{E7BA90D8-BA8F-4DA0-9C3D-70F40D6B9F43}" srcOrd="2" destOrd="0" parTransId="{18E7F664-95F2-4677-BC0B-BBC6094089B8}" sibTransId="{DABF49B6-26CE-4960-AFC6-13F0E896AE4A}"/>
    <dgm:cxn modelId="{A6BEAB00-371C-4BB2-B130-2309944D4B2C}" type="presOf" srcId="{821AF270-BD34-4D9C-9877-51576FC32B04}" destId="{D44FC3D3-E458-4AE3-8C3F-7D3E856AF068}" srcOrd="0" destOrd="2" presId="urn:microsoft.com/office/officeart/2005/8/layout/hList6"/>
    <dgm:cxn modelId="{83D2CADC-344D-4F42-9163-C80FE9B64F76}" type="presOf" srcId="{55424C22-6DEE-479D-8130-2375078F941A}" destId="{C08B6DEF-54FD-4120-8EAF-EED447DE7568}" srcOrd="0" destOrd="0" presId="urn:microsoft.com/office/officeart/2005/8/layout/hList6"/>
    <dgm:cxn modelId="{C1AA29D4-CE59-4478-B3A0-9E39E0D3A517}" srcId="{55424C22-6DEE-479D-8130-2375078F941A}" destId="{A3F02AE2-7A0E-44DB-97B4-D60971E45A3A}" srcOrd="2" destOrd="0" parTransId="{02AECBCB-4E31-419E-97CA-72DC97E2683F}" sibTransId="{99F61444-7DFB-4865-A3D5-543FB795796C}"/>
    <dgm:cxn modelId="{62F14988-3764-47F1-BF63-4BB607CEBB0D}" srcId="{D823F7EA-8A92-4D26-9D47-A40AAEEAEB8A}" destId="{821AF270-BD34-4D9C-9877-51576FC32B04}" srcOrd="1" destOrd="0" parTransId="{EFD0F58B-7B8A-43E3-A1DB-ADFA9E74D9F3}" sibTransId="{1746A59E-A500-4B25-916C-990B7C667862}"/>
    <dgm:cxn modelId="{3C710E82-FF2F-4A33-958B-041275772EBA}" type="presParOf" srcId="{C08B6DEF-54FD-4120-8EAF-EED447DE7568}" destId="{C4A660B9-3FAE-4E5D-8044-0AF47A9EACC8}" srcOrd="0" destOrd="0" presId="urn:microsoft.com/office/officeart/2005/8/layout/hList6"/>
    <dgm:cxn modelId="{31810E1B-2B79-4CB7-BDE9-59D5D1588932}" type="presParOf" srcId="{C08B6DEF-54FD-4120-8EAF-EED447DE7568}" destId="{E762BD32-3235-4F0D-B8C7-10F8D75BBA6E}" srcOrd="1" destOrd="0" presId="urn:microsoft.com/office/officeart/2005/8/layout/hList6"/>
    <dgm:cxn modelId="{C27E0D52-07C2-4D92-B1A4-B7E1E85A7C01}" type="presParOf" srcId="{C08B6DEF-54FD-4120-8EAF-EED447DE7568}" destId="{D44FC3D3-E458-4AE3-8C3F-7D3E856AF068}" srcOrd="2" destOrd="0" presId="urn:microsoft.com/office/officeart/2005/8/layout/hList6"/>
    <dgm:cxn modelId="{BD963B4E-1B4B-4D62-A0ED-B4D240D75FB0}" type="presParOf" srcId="{C08B6DEF-54FD-4120-8EAF-EED447DE7568}" destId="{C0164132-6505-439F-A861-AEE0E69141AD}" srcOrd="3" destOrd="0" presId="urn:microsoft.com/office/officeart/2005/8/layout/hList6"/>
    <dgm:cxn modelId="{6B441B87-4474-491C-873D-2F06C47F575D}" type="presParOf" srcId="{C08B6DEF-54FD-4120-8EAF-EED447DE7568}" destId="{6330765C-BAE1-44C3-A661-64716AF078B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A29353-3002-4769-8FE4-AC26A275D940}" type="doc">
      <dgm:prSet loTypeId="urn:microsoft.com/office/officeart/2005/8/layout/list1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F491C246-0682-46B4-821A-0D8D49C291DA}">
      <dgm:prSet phldrT="[Texte]"/>
      <dgm:spPr/>
      <dgm:t>
        <a:bodyPr/>
        <a:lstStyle/>
        <a:p>
          <a:r>
            <a:rPr lang="fr-FR" b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Enrichir les données </a:t>
          </a:r>
          <a:endParaRPr lang="fr-FR" dirty="0"/>
        </a:p>
      </dgm:t>
    </dgm:pt>
    <dgm:pt modelId="{19B0A730-1A4B-4F76-A6E0-29FAAC3307A8}" type="parTrans" cxnId="{C7AA81B1-6FAF-4679-8809-15C7AAC05D14}">
      <dgm:prSet/>
      <dgm:spPr/>
      <dgm:t>
        <a:bodyPr/>
        <a:lstStyle/>
        <a:p>
          <a:endParaRPr lang="fr-FR"/>
        </a:p>
      </dgm:t>
    </dgm:pt>
    <dgm:pt modelId="{1193F5AB-03A6-4ACC-809D-D9A7AAB9BFC1}" type="sibTrans" cxnId="{C7AA81B1-6FAF-4679-8809-15C7AAC05D14}">
      <dgm:prSet/>
      <dgm:spPr/>
      <dgm:t>
        <a:bodyPr/>
        <a:lstStyle/>
        <a:p>
          <a:endParaRPr lang="fr-FR"/>
        </a:p>
      </dgm:t>
    </dgm:pt>
    <dgm:pt modelId="{09F40C19-47B6-4ADD-BA18-894230B6CC1E}">
      <dgm:prSet/>
      <dgm:spPr/>
      <dgm:t>
        <a:bodyPr/>
        <a:lstStyle/>
        <a:p>
          <a:r>
            <a:rPr lang="fr-FR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Immigration</a:t>
          </a:r>
          <a:endParaRPr lang="fr-FR"/>
        </a:p>
      </dgm:t>
    </dgm:pt>
    <dgm:pt modelId="{B495330E-28E0-4878-9562-53F46E491259}" type="parTrans" cxnId="{7E320E72-DBFB-41E1-91B7-B318FCC32FCE}">
      <dgm:prSet/>
      <dgm:spPr/>
      <dgm:t>
        <a:bodyPr/>
        <a:lstStyle/>
        <a:p>
          <a:endParaRPr lang="fr-FR"/>
        </a:p>
      </dgm:t>
    </dgm:pt>
    <dgm:pt modelId="{C207D4C8-D660-4B05-A0F0-8E931830B957}" type="sibTrans" cxnId="{7E320E72-DBFB-41E1-91B7-B318FCC32FCE}">
      <dgm:prSet/>
      <dgm:spPr/>
      <dgm:t>
        <a:bodyPr/>
        <a:lstStyle/>
        <a:p>
          <a:endParaRPr lang="fr-FR"/>
        </a:p>
      </dgm:t>
    </dgm:pt>
    <dgm:pt modelId="{A4A55FBE-6B7B-471C-8FFA-68863AF6CA71}">
      <dgm:prSet/>
      <dgm:spPr/>
      <dgm:t>
        <a:bodyPr/>
        <a:lstStyle/>
        <a:p>
          <a:r>
            <a:rPr lang="fr-FR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Données sociologiques</a:t>
          </a:r>
          <a:endParaRPr lang="fr-FR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26B7CF7-8DF9-46BB-B9D5-76C4888B98EE}" type="parTrans" cxnId="{EBB2EA81-ADB8-48FE-9397-F5469E641B87}">
      <dgm:prSet/>
      <dgm:spPr/>
      <dgm:t>
        <a:bodyPr/>
        <a:lstStyle/>
        <a:p>
          <a:endParaRPr lang="fr-FR"/>
        </a:p>
      </dgm:t>
    </dgm:pt>
    <dgm:pt modelId="{0352426A-C148-437E-977A-CD6CC534FEDF}" type="sibTrans" cxnId="{EBB2EA81-ADB8-48FE-9397-F5469E641B87}">
      <dgm:prSet/>
      <dgm:spPr/>
      <dgm:t>
        <a:bodyPr/>
        <a:lstStyle/>
        <a:p>
          <a:endParaRPr lang="fr-FR"/>
        </a:p>
      </dgm:t>
    </dgm:pt>
    <dgm:pt modelId="{A55B74D3-7E35-4A9A-B873-DCC3C1D8E315}">
      <dgm:prSet/>
      <dgm:spPr/>
      <dgm:t>
        <a:bodyPr/>
        <a:lstStyle/>
        <a:p>
          <a:r>
            <a:rPr lang="fr-FR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Historique sur plusieurs années</a:t>
          </a:r>
          <a:endParaRPr lang="fr-FR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50EEF6-6BD5-4FF1-8CB5-DAB2B8F99FAF}" type="parTrans" cxnId="{5F4F7DE6-EFF6-46E6-877D-2F4D96638E55}">
      <dgm:prSet/>
      <dgm:spPr/>
      <dgm:t>
        <a:bodyPr/>
        <a:lstStyle/>
        <a:p>
          <a:endParaRPr lang="fr-FR"/>
        </a:p>
      </dgm:t>
    </dgm:pt>
    <dgm:pt modelId="{072EDA9A-E976-4BE4-AFCD-DB792158B5C0}" type="sibTrans" cxnId="{5F4F7DE6-EFF6-46E6-877D-2F4D96638E55}">
      <dgm:prSet/>
      <dgm:spPr/>
      <dgm:t>
        <a:bodyPr/>
        <a:lstStyle/>
        <a:p>
          <a:endParaRPr lang="fr-FR"/>
        </a:p>
      </dgm:t>
    </dgm:pt>
    <dgm:pt modelId="{51D22B7D-4AB5-475D-96FE-058EFF28C868}">
      <dgm:prSet/>
      <dgm:spPr/>
      <dgm:t>
        <a:bodyPr/>
        <a:lstStyle/>
        <a:p>
          <a:r>
            <a:rPr lang="fr-FR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Infos sur le candidat plus poussés</a:t>
          </a:r>
          <a:endParaRPr lang="fr-FR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40E89C4-8A82-4DC4-B44F-A45B5FE8C6B1}" type="parTrans" cxnId="{200A869E-D605-43E0-82D7-36BFC7C1115A}">
      <dgm:prSet/>
      <dgm:spPr/>
      <dgm:t>
        <a:bodyPr/>
        <a:lstStyle/>
        <a:p>
          <a:endParaRPr lang="fr-FR"/>
        </a:p>
      </dgm:t>
    </dgm:pt>
    <dgm:pt modelId="{305D6637-478E-4B26-84B8-E1C2CDE1DA71}" type="sibTrans" cxnId="{200A869E-D605-43E0-82D7-36BFC7C1115A}">
      <dgm:prSet/>
      <dgm:spPr/>
      <dgm:t>
        <a:bodyPr/>
        <a:lstStyle/>
        <a:p>
          <a:endParaRPr lang="fr-FR"/>
        </a:p>
      </dgm:t>
    </dgm:pt>
    <dgm:pt modelId="{C99ECDE9-E3CB-4FEB-99AF-FE8F82A948AA}">
      <dgm:prSet/>
      <dgm:spPr/>
      <dgm:t>
        <a:bodyPr/>
        <a:lstStyle/>
        <a:p>
          <a:r>
            <a:rPr lang="fr-FR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Distance aux grandes villes</a:t>
          </a:r>
          <a:endParaRPr lang="fr-FR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00071F9-6104-4536-8841-E2874C6AAC98}" type="parTrans" cxnId="{351AB656-4FEC-4E71-9E12-C00D9971F6E4}">
      <dgm:prSet/>
      <dgm:spPr/>
      <dgm:t>
        <a:bodyPr/>
        <a:lstStyle/>
        <a:p>
          <a:endParaRPr lang="fr-FR"/>
        </a:p>
      </dgm:t>
    </dgm:pt>
    <dgm:pt modelId="{D6180DEB-567D-4AB0-828E-D6CC9E19FAA3}" type="sibTrans" cxnId="{351AB656-4FEC-4E71-9E12-C00D9971F6E4}">
      <dgm:prSet/>
      <dgm:spPr/>
      <dgm:t>
        <a:bodyPr/>
        <a:lstStyle/>
        <a:p>
          <a:endParaRPr lang="fr-FR"/>
        </a:p>
      </dgm:t>
    </dgm:pt>
    <dgm:pt modelId="{88CE59CC-0D29-42D9-9823-906C07EF721E}">
      <dgm:prSet/>
      <dgm:spPr/>
      <dgm:t>
        <a:bodyPr/>
        <a:lstStyle/>
        <a:p>
          <a:r>
            <a:rPr lang="fr-FR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Revenue moyen</a:t>
          </a:r>
          <a:endParaRPr lang="fr-FR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42FB1C8-D75F-4C26-9AF3-F8A258B00FEC}" type="parTrans" cxnId="{9999F377-5C47-4E32-9151-94E2BE32BF3C}">
      <dgm:prSet/>
      <dgm:spPr/>
      <dgm:t>
        <a:bodyPr/>
        <a:lstStyle/>
        <a:p>
          <a:endParaRPr lang="fr-FR"/>
        </a:p>
      </dgm:t>
    </dgm:pt>
    <dgm:pt modelId="{2B404F35-1D82-4C5D-AE8F-861F03C8AC44}" type="sibTrans" cxnId="{9999F377-5C47-4E32-9151-94E2BE32BF3C}">
      <dgm:prSet/>
      <dgm:spPr/>
      <dgm:t>
        <a:bodyPr/>
        <a:lstStyle/>
        <a:p>
          <a:endParaRPr lang="fr-FR"/>
        </a:p>
      </dgm:t>
    </dgm:pt>
    <dgm:pt modelId="{6D1022AF-0E1D-4132-9575-BE0946990CEF}">
      <dgm:prSet/>
      <dgm:spPr/>
      <dgm:t>
        <a:bodyPr/>
        <a:lstStyle/>
        <a:p>
          <a:r>
            <a:rPr lang="fr-FR" b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Augmenter la puissance de calculs</a:t>
          </a:r>
          <a:endParaRPr lang="fr-FR" b="1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119EE66-6CEF-467D-8857-DCA8F4BECC17}" type="parTrans" cxnId="{35347B46-D0F0-4802-9934-8AAA9F03DB11}">
      <dgm:prSet/>
      <dgm:spPr/>
      <dgm:t>
        <a:bodyPr/>
        <a:lstStyle/>
        <a:p>
          <a:endParaRPr lang="fr-FR"/>
        </a:p>
      </dgm:t>
    </dgm:pt>
    <dgm:pt modelId="{B209189C-76B3-4D13-B01E-1CD4F35ACC91}" type="sibTrans" cxnId="{35347B46-D0F0-4802-9934-8AAA9F03DB11}">
      <dgm:prSet/>
      <dgm:spPr/>
      <dgm:t>
        <a:bodyPr/>
        <a:lstStyle/>
        <a:p>
          <a:endParaRPr lang="fr-FR"/>
        </a:p>
      </dgm:t>
    </dgm:pt>
    <dgm:pt modelId="{C08B5B65-352E-4CF8-8CEF-CEDA401F3503}">
      <dgm:prSet/>
      <dgm:spPr/>
      <dgm:t>
        <a:bodyPr/>
        <a:lstStyle/>
        <a:p>
          <a:r>
            <a:rPr lang="fr-FR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Cluster à plusieurs nœuds</a:t>
          </a:r>
          <a:endParaRPr lang="fr-FR" dirty="0"/>
        </a:p>
      </dgm:t>
    </dgm:pt>
    <dgm:pt modelId="{65EA7B85-AF50-486B-9E45-04F238C0873F}" type="parTrans" cxnId="{39705D67-7012-4693-BBF6-554D2FB96625}">
      <dgm:prSet/>
      <dgm:spPr/>
      <dgm:t>
        <a:bodyPr/>
        <a:lstStyle/>
        <a:p>
          <a:endParaRPr lang="fr-FR"/>
        </a:p>
      </dgm:t>
    </dgm:pt>
    <dgm:pt modelId="{11B5B86D-D21F-45FA-AD3F-AD67AAAAEBD3}" type="sibTrans" cxnId="{39705D67-7012-4693-BBF6-554D2FB96625}">
      <dgm:prSet/>
      <dgm:spPr/>
      <dgm:t>
        <a:bodyPr/>
        <a:lstStyle/>
        <a:p>
          <a:endParaRPr lang="fr-FR"/>
        </a:p>
      </dgm:t>
    </dgm:pt>
    <dgm:pt modelId="{2A59D9B5-A32E-4083-A5B3-60583B7F9605}">
      <dgm:prSet/>
      <dgm:spPr/>
      <dgm:t>
        <a:bodyPr/>
        <a:lstStyle/>
        <a:p>
          <a:r>
            <a:rPr lang="fr-F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Cloud</a:t>
          </a:r>
          <a:endParaRPr lang="fr-FR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0179760-301E-4857-B798-40E8AC37BADC}" type="parTrans" cxnId="{0D5FE71A-6CCD-4D19-A092-B1159F303E6A}">
      <dgm:prSet/>
      <dgm:spPr/>
      <dgm:t>
        <a:bodyPr/>
        <a:lstStyle/>
        <a:p>
          <a:endParaRPr lang="fr-FR"/>
        </a:p>
      </dgm:t>
    </dgm:pt>
    <dgm:pt modelId="{38ACA347-DFE3-433F-8D68-D6EF6667B3C1}" type="sibTrans" cxnId="{0D5FE71A-6CCD-4D19-A092-B1159F303E6A}">
      <dgm:prSet/>
      <dgm:spPr/>
      <dgm:t>
        <a:bodyPr/>
        <a:lstStyle/>
        <a:p>
          <a:endParaRPr lang="fr-FR"/>
        </a:p>
      </dgm:t>
    </dgm:pt>
    <dgm:pt modelId="{C7AFF258-C792-4505-9AA3-709C01DD7D80}" type="pres">
      <dgm:prSet presAssocID="{1CA29353-3002-4769-8FE4-AC26A275D940}" presName="linear" presStyleCnt="0">
        <dgm:presLayoutVars>
          <dgm:dir/>
          <dgm:animLvl val="lvl"/>
          <dgm:resizeHandles val="exact"/>
        </dgm:presLayoutVars>
      </dgm:prSet>
      <dgm:spPr/>
    </dgm:pt>
    <dgm:pt modelId="{20C5FE47-4658-4BE3-9AED-4BF1CD8836C4}" type="pres">
      <dgm:prSet presAssocID="{F491C246-0682-46B4-821A-0D8D49C291DA}" presName="parentLin" presStyleCnt="0"/>
      <dgm:spPr/>
    </dgm:pt>
    <dgm:pt modelId="{EAD4D630-259E-4AAF-9FA3-DB35FF578B04}" type="pres">
      <dgm:prSet presAssocID="{F491C246-0682-46B4-821A-0D8D49C291DA}" presName="parentLeftMargin" presStyleLbl="node1" presStyleIdx="0" presStyleCnt="2"/>
      <dgm:spPr/>
    </dgm:pt>
    <dgm:pt modelId="{E194004F-5689-49E9-8075-3802AD33310D}" type="pres">
      <dgm:prSet presAssocID="{F491C246-0682-46B4-821A-0D8D49C291D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5DCD7-6981-4236-B945-357CDD1E8190}" type="pres">
      <dgm:prSet presAssocID="{F491C246-0682-46B4-821A-0D8D49C291DA}" presName="negativeSpace" presStyleCnt="0"/>
      <dgm:spPr/>
    </dgm:pt>
    <dgm:pt modelId="{819EB10F-9439-4611-95F0-D84BCFA7D81C}" type="pres">
      <dgm:prSet presAssocID="{F491C246-0682-46B4-821A-0D8D49C291DA}" presName="childText" presStyleLbl="conFgAcc1" presStyleIdx="0" presStyleCnt="2">
        <dgm:presLayoutVars>
          <dgm:bulletEnabled val="1"/>
        </dgm:presLayoutVars>
      </dgm:prSet>
      <dgm:spPr/>
    </dgm:pt>
    <dgm:pt modelId="{9819C2C7-CF3E-4E97-8D21-EFBD49DF698F}" type="pres">
      <dgm:prSet presAssocID="{1193F5AB-03A6-4ACC-809D-D9A7AAB9BFC1}" presName="spaceBetweenRectangles" presStyleCnt="0"/>
      <dgm:spPr/>
    </dgm:pt>
    <dgm:pt modelId="{BF8F50ED-C99B-4B82-9BB7-7F2F86D82F17}" type="pres">
      <dgm:prSet presAssocID="{6D1022AF-0E1D-4132-9575-BE0946990CEF}" presName="parentLin" presStyleCnt="0"/>
      <dgm:spPr/>
    </dgm:pt>
    <dgm:pt modelId="{CE2AFE7B-2A37-4D5A-A78A-F7602FAF4743}" type="pres">
      <dgm:prSet presAssocID="{6D1022AF-0E1D-4132-9575-BE0946990CEF}" presName="parentLeftMargin" presStyleLbl="node1" presStyleIdx="0" presStyleCnt="2"/>
      <dgm:spPr/>
    </dgm:pt>
    <dgm:pt modelId="{25A168B4-59D2-4798-AC5C-C735B5ACED49}" type="pres">
      <dgm:prSet presAssocID="{6D1022AF-0E1D-4132-9575-BE0946990C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7B46CC-50DB-4E65-9FF2-07320F9D072D}" type="pres">
      <dgm:prSet presAssocID="{6D1022AF-0E1D-4132-9575-BE0946990CEF}" presName="negativeSpace" presStyleCnt="0"/>
      <dgm:spPr/>
    </dgm:pt>
    <dgm:pt modelId="{072F24DB-D021-4718-A781-EA6214929C0F}" type="pres">
      <dgm:prSet presAssocID="{6D1022AF-0E1D-4132-9575-BE0946990CE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C0CC005-AFFE-477B-830D-BB17A937EAAB}" type="presOf" srcId="{6D1022AF-0E1D-4132-9575-BE0946990CEF}" destId="{CE2AFE7B-2A37-4D5A-A78A-F7602FAF4743}" srcOrd="0" destOrd="0" presId="urn:microsoft.com/office/officeart/2005/8/layout/list1"/>
    <dgm:cxn modelId="{351AB656-4FEC-4E71-9E12-C00D9971F6E4}" srcId="{F491C246-0682-46B4-821A-0D8D49C291DA}" destId="{C99ECDE9-E3CB-4FEB-99AF-FE8F82A948AA}" srcOrd="4" destOrd="0" parTransId="{200071F9-6104-4536-8841-E2874C6AAC98}" sibTransId="{D6180DEB-567D-4AB0-828E-D6CC9E19FAA3}"/>
    <dgm:cxn modelId="{2351F6EE-07B7-4F2D-A0F1-4DD80027D578}" type="presOf" srcId="{C99ECDE9-E3CB-4FEB-99AF-FE8F82A948AA}" destId="{819EB10F-9439-4611-95F0-D84BCFA7D81C}" srcOrd="0" destOrd="4" presId="urn:microsoft.com/office/officeart/2005/8/layout/list1"/>
    <dgm:cxn modelId="{924D942E-EC92-47CC-9F64-44542EC550E9}" type="presOf" srcId="{88CE59CC-0D29-42D9-9823-906C07EF721E}" destId="{819EB10F-9439-4611-95F0-D84BCFA7D81C}" srcOrd="0" destOrd="5" presId="urn:microsoft.com/office/officeart/2005/8/layout/list1"/>
    <dgm:cxn modelId="{7E320E72-DBFB-41E1-91B7-B318FCC32FCE}" srcId="{F491C246-0682-46B4-821A-0D8D49C291DA}" destId="{09F40C19-47B6-4ADD-BA18-894230B6CC1E}" srcOrd="0" destOrd="0" parTransId="{B495330E-28E0-4878-9562-53F46E491259}" sibTransId="{C207D4C8-D660-4B05-A0F0-8E931830B957}"/>
    <dgm:cxn modelId="{5F4F7DE6-EFF6-46E6-877D-2F4D96638E55}" srcId="{F491C246-0682-46B4-821A-0D8D49C291DA}" destId="{A55B74D3-7E35-4A9A-B873-DCC3C1D8E315}" srcOrd="2" destOrd="0" parTransId="{6E50EEF6-6BD5-4FF1-8CB5-DAB2B8F99FAF}" sibTransId="{072EDA9A-E976-4BE4-AFCD-DB792158B5C0}"/>
    <dgm:cxn modelId="{9999F377-5C47-4E32-9151-94E2BE32BF3C}" srcId="{F491C246-0682-46B4-821A-0D8D49C291DA}" destId="{88CE59CC-0D29-42D9-9823-906C07EF721E}" srcOrd="5" destOrd="0" parTransId="{142FB1C8-D75F-4C26-9AF3-F8A258B00FEC}" sibTransId="{2B404F35-1D82-4C5D-AE8F-861F03C8AC44}"/>
    <dgm:cxn modelId="{0D5FE71A-6CCD-4D19-A092-B1159F303E6A}" srcId="{6D1022AF-0E1D-4132-9575-BE0946990CEF}" destId="{2A59D9B5-A32E-4083-A5B3-60583B7F9605}" srcOrd="1" destOrd="0" parTransId="{C0179760-301E-4857-B798-40E8AC37BADC}" sibTransId="{38ACA347-DFE3-433F-8D68-D6EF6667B3C1}"/>
    <dgm:cxn modelId="{C21BB792-E581-4698-8CAF-146F6B731154}" type="presOf" srcId="{A4A55FBE-6B7B-471C-8FFA-68863AF6CA71}" destId="{819EB10F-9439-4611-95F0-D84BCFA7D81C}" srcOrd="0" destOrd="1" presId="urn:microsoft.com/office/officeart/2005/8/layout/list1"/>
    <dgm:cxn modelId="{5860653E-878D-4F0C-8EDE-D7E83EFE4953}" type="presOf" srcId="{1CA29353-3002-4769-8FE4-AC26A275D940}" destId="{C7AFF258-C792-4505-9AA3-709C01DD7D80}" srcOrd="0" destOrd="0" presId="urn:microsoft.com/office/officeart/2005/8/layout/list1"/>
    <dgm:cxn modelId="{DD021F49-9D9C-4A17-B5BD-386D812920E5}" type="presOf" srcId="{F491C246-0682-46B4-821A-0D8D49C291DA}" destId="{EAD4D630-259E-4AAF-9FA3-DB35FF578B04}" srcOrd="0" destOrd="0" presId="urn:microsoft.com/office/officeart/2005/8/layout/list1"/>
    <dgm:cxn modelId="{4CDAD6B3-B4A1-4010-B89A-E01837F54670}" type="presOf" srcId="{F491C246-0682-46B4-821A-0D8D49C291DA}" destId="{E194004F-5689-49E9-8075-3802AD33310D}" srcOrd="1" destOrd="0" presId="urn:microsoft.com/office/officeart/2005/8/layout/list1"/>
    <dgm:cxn modelId="{200A869E-D605-43E0-82D7-36BFC7C1115A}" srcId="{F491C246-0682-46B4-821A-0D8D49C291DA}" destId="{51D22B7D-4AB5-475D-96FE-058EFF28C868}" srcOrd="3" destOrd="0" parTransId="{940E89C4-8A82-4DC4-B44F-A45B5FE8C6B1}" sibTransId="{305D6637-478E-4B26-84B8-E1C2CDE1DA71}"/>
    <dgm:cxn modelId="{B9E112CC-7868-4A16-9454-0C77AAED5DAA}" type="presOf" srcId="{C08B5B65-352E-4CF8-8CEF-CEDA401F3503}" destId="{072F24DB-D021-4718-A781-EA6214929C0F}" srcOrd="0" destOrd="0" presId="urn:microsoft.com/office/officeart/2005/8/layout/list1"/>
    <dgm:cxn modelId="{9A97A51E-61E7-4370-861A-790F7FF14C0F}" type="presOf" srcId="{51D22B7D-4AB5-475D-96FE-058EFF28C868}" destId="{819EB10F-9439-4611-95F0-D84BCFA7D81C}" srcOrd="0" destOrd="3" presId="urn:microsoft.com/office/officeart/2005/8/layout/list1"/>
    <dgm:cxn modelId="{9A40CE78-BF47-430D-A19B-87FDB344EBA2}" type="presOf" srcId="{2A59D9B5-A32E-4083-A5B3-60583B7F9605}" destId="{072F24DB-D021-4718-A781-EA6214929C0F}" srcOrd="0" destOrd="1" presId="urn:microsoft.com/office/officeart/2005/8/layout/list1"/>
    <dgm:cxn modelId="{CB5BDCAF-39EB-4936-9EB6-72D363427AD9}" type="presOf" srcId="{09F40C19-47B6-4ADD-BA18-894230B6CC1E}" destId="{819EB10F-9439-4611-95F0-D84BCFA7D81C}" srcOrd="0" destOrd="0" presId="urn:microsoft.com/office/officeart/2005/8/layout/list1"/>
    <dgm:cxn modelId="{7DFAF324-BC5E-44DE-8952-55525B4A8036}" type="presOf" srcId="{A55B74D3-7E35-4A9A-B873-DCC3C1D8E315}" destId="{819EB10F-9439-4611-95F0-D84BCFA7D81C}" srcOrd="0" destOrd="2" presId="urn:microsoft.com/office/officeart/2005/8/layout/list1"/>
    <dgm:cxn modelId="{35347B46-D0F0-4802-9934-8AAA9F03DB11}" srcId="{1CA29353-3002-4769-8FE4-AC26A275D940}" destId="{6D1022AF-0E1D-4132-9575-BE0946990CEF}" srcOrd="1" destOrd="0" parTransId="{E119EE66-6CEF-467D-8857-DCA8F4BECC17}" sibTransId="{B209189C-76B3-4D13-B01E-1CD4F35ACC91}"/>
    <dgm:cxn modelId="{39705D67-7012-4693-BBF6-554D2FB96625}" srcId="{6D1022AF-0E1D-4132-9575-BE0946990CEF}" destId="{C08B5B65-352E-4CF8-8CEF-CEDA401F3503}" srcOrd="0" destOrd="0" parTransId="{65EA7B85-AF50-486B-9E45-04F238C0873F}" sibTransId="{11B5B86D-D21F-45FA-AD3F-AD67AAAAEBD3}"/>
    <dgm:cxn modelId="{C7AA81B1-6FAF-4679-8809-15C7AAC05D14}" srcId="{1CA29353-3002-4769-8FE4-AC26A275D940}" destId="{F491C246-0682-46B4-821A-0D8D49C291DA}" srcOrd="0" destOrd="0" parTransId="{19B0A730-1A4B-4F76-A6E0-29FAAC3307A8}" sibTransId="{1193F5AB-03A6-4ACC-809D-D9A7AAB9BFC1}"/>
    <dgm:cxn modelId="{EBB2EA81-ADB8-48FE-9397-F5469E641B87}" srcId="{F491C246-0682-46B4-821A-0D8D49C291DA}" destId="{A4A55FBE-6B7B-471C-8FFA-68863AF6CA71}" srcOrd="1" destOrd="0" parTransId="{C26B7CF7-8DF9-46BB-B9D5-76C4888B98EE}" sibTransId="{0352426A-C148-437E-977A-CD6CC534FEDF}"/>
    <dgm:cxn modelId="{78279921-A2FB-409E-A3E6-D6EE7C3854F8}" type="presOf" srcId="{6D1022AF-0E1D-4132-9575-BE0946990CEF}" destId="{25A168B4-59D2-4798-AC5C-C735B5ACED49}" srcOrd="1" destOrd="0" presId="urn:microsoft.com/office/officeart/2005/8/layout/list1"/>
    <dgm:cxn modelId="{7D9B4A09-95FF-491C-BB91-C275339F8DEF}" type="presParOf" srcId="{C7AFF258-C792-4505-9AA3-709C01DD7D80}" destId="{20C5FE47-4658-4BE3-9AED-4BF1CD8836C4}" srcOrd="0" destOrd="0" presId="urn:microsoft.com/office/officeart/2005/8/layout/list1"/>
    <dgm:cxn modelId="{67C20F84-BC21-446B-9888-7F0B49EF06BE}" type="presParOf" srcId="{20C5FE47-4658-4BE3-9AED-4BF1CD8836C4}" destId="{EAD4D630-259E-4AAF-9FA3-DB35FF578B04}" srcOrd="0" destOrd="0" presId="urn:microsoft.com/office/officeart/2005/8/layout/list1"/>
    <dgm:cxn modelId="{4682100C-D328-43BD-9F96-C02B373E8F50}" type="presParOf" srcId="{20C5FE47-4658-4BE3-9AED-4BF1CD8836C4}" destId="{E194004F-5689-49E9-8075-3802AD33310D}" srcOrd="1" destOrd="0" presId="urn:microsoft.com/office/officeart/2005/8/layout/list1"/>
    <dgm:cxn modelId="{82DFF7B6-0066-4043-B29A-320C8278433C}" type="presParOf" srcId="{C7AFF258-C792-4505-9AA3-709C01DD7D80}" destId="{1DF5DCD7-6981-4236-B945-357CDD1E8190}" srcOrd="1" destOrd="0" presId="urn:microsoft.com/office/officeart/2005/8/layout/list1"/>
    <dgm:cxn modelId="{AB901DD4-F849-425A-9B00-8EFFCBAFAAE9}" type="presParOf" srcId="{C7AFF258-C792-4505-9AA3-709C01DD7D80}" destId="{819EB10F-9439-4611-95F0-D84BCFA7D81C}" srcOrd="2" destOrd="0" presId="urn:microsoft.com/office/officeart/2005/8/layout/list1"/>
    <dgm:cxn modelId="{40B2D450-989A-4281-823A-11C683B3E3AF}" type="presParOf" srcId="{C7AFF258-C792-4505-9AA3-709C01DD7D80}" destId="{9819C2C7-CF3E-4E97-8D21-EFBD49DF698F}" srcOrd="3" destOrd="0" presId="urn:microsoft.com/office/officeart/2005/8/layout/list1"/>
    <dgm:cxn modelId="{C5B68386-E1F1-4C98-971F-AE2CEF48D0E8}" type="presParOf" srcId="{C7AFF258-C792-4505-9AA3-709C01DD7D80}" destId="{BF8F50ED-C99B-4B82-9BB7-7F2F86D82F17}" srcOrd="4" destOrd="0" presId="urn:microsoft.com/office/officeart/2005/8/layout/list1"/>
    <dgm:cxn modelId="{A000B65F-C8DE-4C09-85D1-370CB42FFE64}" type="presParOf" srcId="{BF8F50ED-C99B-4B82-9BB7-7F2F86D82F17}" destId="{CE2AFE7B-2A37-4D5A-A78A-F7602FAF4743}" srcOrd="0" destOrd="0" presId="urn:microsoft.com/office/officeart/2005/8/layout/list1"/>
    <dgm:cxn modelId="{0262A20F-0DFD-4F6D-AB89-1544A4B28A75}" type="presParOf" srcId="{BF8F50ED-C99B-4B82-9BB7-7F2F86D82F17}" destId="{25A168B4-59D2-4798-AC5C-C735B5ACED49}" srcOrd="1" destOrd="0" presId="urn:microsoft.com/office/officeart/2005/8/layout/list1"/>
    <dgm:cxn modelId="{548E9741-8ABF-4586-A882-46CBD125E4A8}" type="presParOf" srcId="{C7AFF258-C792-4505-9AA3-709C01DD7D80}" destId="{3B7B46CC-50DB-4E65-9FF2-07320F9D072D}" srcOrd="5" destOrd="0" presId="urn:microsoft.com/office/officeart/2005/8/layout/list1"/>
    <dgm:cxn modelId="{E55145CF-D457-4C1B-A4D0-3599793DB223}" type="presParOf" srcId="{C7AFF258-C792-4505-9AA3-709C01DD7D80}" destId="{072F24DB-D021-4718-A781-EA6214929C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8F86E-B358-4B1E-9261-0A9ED2C44649}">
      <dsp:nvSpPr>
        <dsp:cNvPr id="0" name=""/>
        <dsp:cNvSpPr/>
      </dsp:nvSpPr>
      <dsp:spPr>
        <a:xfrm>
          <a:off x="1779" y="0"/>
          <a:ext cx="1865351" cy="410445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Jérôme COMPAIN</a:t>
          </a:r>
          <a:endParaRPr lang="fr-FR" sz="2700" kern="1200" dirty="0"/>
        </a:p>
      </dsp:txBody>
      <dsp:txXfrm>
        <a:off x="1779" y="1641782"/>
        <a:ext cx="1865351" cy="1641782"/>
      </dsp:txXfrm>
    </dsp:sp>
    <dsp:sp modelId="{E371C69A-B194-4CA0-9891-46A27DEAFE92}">
      <dsp:nvSpPr>
        <dsp:cNvPr id="0" name=""/>
        <dsp:cNvSpPr/>
      </dsp:nvSpPr>
      <dsp:spPr>
        <a:xfrm>
          <a:off x="251063" y="246267"/>
          <a:ext cx="1366783" cy="1366783"/>
        </a:xfrm>
        <a:prstGeom prst="ellipse">
          <a:avLst/>
        </a:prstGeom>
        <a:solidFill>
          <a:schemeClr val="accent4">
            <a:tint val="5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83E08-ED59-44B7-BF5C-5CE1951FD678}">
      <dsp:nvSpPr>
        <dsp:cNvPr id="0" name=""/>
        <dsp:cNvSpPr/>
      </dsp:nvSpPr>
      <dsp:spPr>
        <a:xfrm>
          <a:off x="1923091" y="0"/>
          <a:ext cx="1865351" cy="410445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Antoine GLORIEUX</a:t>
          </a:r>
          <a:endParaRPr lang="fr-FR" sz="2700" kern="1200" dirty="0"/>
        </a:p>
      </dsp:txBody>
      <dsp:txXfrm>
        <a:off x="1923091" y="1641782"/>
        <a:ext cx="1865351" cy="1641782"/>
      </dsp:txXfrm>
    </dsp:sp>
    <dsp:sp modelId="{059EE567-78D2-4E23-B349-42BB46FFD087}">
      <dsp:nvSpPr>
        <dsp:cNvPr id="0" name=""/>
        <dsp:cNvSpPr/>
      </dsp:nvSpPr>
      <dsp:spPr>
        <a:xfrm>
          <a:off x="2172375" y="246267"/>
          <a:ext cx="1366783" cy="1366783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98E21-6092-4421-9927-7CA4B0054DAE}">
      <dsp:nvSpPr>
        <dsp:cNvPr id="0" name=""/>
        <dsp:cNvSpPr/>
      </dsp:nvSpPr>
      <dsp:spPr>
        <a:xfrm>
          <a:off x="3844404" y="0"/>
          <a:ext cx="1865351" cy="410445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Stéphanie LA</a:t>
          </a:r>
          <a:endParaRPr lang="fr-FR" sz="2700" kern="1200" dirty="0"/>
        </a:p>
      </dsp:txBody>
      <dsp:txXfrm>
        <a:off x="3844404" y="1641782"/>
        <a:ext cx="1865351" cy="1641782"/>
      </dsp:txXfrm>
    </dsp:sp>
    <dsp:sp modelId="{6FBD910B-AA96-49C1-AC2A-8F866862528F}">
      <dsp:nvSpPr>
        <dsp:cNvPr id="0" name=""/>
        <dsp:cNvSpPr/>
      </dsp:nvSpPr>
      <dsp:spPr>
        <a:xfrm>
          <a:off x="4153560" y="203131"/>
          <a:ext cx="1247039" cy="1453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25108-5EC4-4585-B89F-E0FD3318A4A0}">
      <dsp:nvSpPr>
        <dsp:cNvPr id="0" name=""/>
        <dsp:cNvSpPr/>
      </dsp:nvSpPr>
      <dsp:spPr>
        <a:xfrm>
          <a:off x="5765716" y="0"/>
          <a:ext cx="1865351" cy="410445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Christa SUNTOO</a:t>
          </a:r>
          <a:endParaRPr lang="fr-FR" sz="2700" kern="1200" dirty="0"/>
        </a:p>
      </dsp:txBody>
      <dsp:txXfrm>
        <a:off x="5765716" y="1641782"/>
        <a:ext cx="1865351" cy="1641782"/>
      </dsp:txXfrm>
    </dsp:sp>
    <dsp:sp modelId="{FFB28D9F-22FC-4CBF-9C83-6666974FE711}">
      <dsp:nvSpPr>
        <dsp:cNvPr id="0" name=""/>
        <dsp:cNvSpPr/>
      </dsp:nvSpPr>
      <dsp:spPr>
        <a:xfrm>
          <a:off x="6123974" y="216027"/>
          <a:ext cx="1148836" cy="142726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3F1F7-CD78-488A-AD42-E9559363EF44}">
      <dsp:nvSpPr>
        <dsp:cNvPr id="0" name=""/>
        <dsp:cNvSpPr/>
      </dsp:nvSpPr>
      <dsp:spPr>
        <a:xfrm>
          <a:off x="305313" y="3240363"/>
          <a:ext cx="7022220" cy="615668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90668-894D-4F5B-9760-E85C146106FE}">
      <dsp:nvSpPr>
        <dsp:cNvPr id="0" name=""/>
        <dsp:cNvSpPr/>
      </dsp:nvSpPr>
      <dsp:spPr>
        <a:xfrm>
          <a:off x="41" y="4919"/>
          <a:ext cx="3970495" cy="34560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>
        <a:off x="41" y="4919"/>
        <a:ext cx="3970495" cy="345600"/>
      </dsp:txXfrm>
    </dsp:sp>
    <dsp:sp modelId="{B647EEC9-9E66-4C97-B861-1D067BC7F06C}">
      <dsp:nvSpPr>
        <dsp:cNvPr id="0" name=""/>
        <dsp:cNvSpPr/>
      </dsp:nvSpPr>
      <dsp:spPr>
        <a:xfrm>
          <a:off x="41" y="350520"/>
          <a:ext cx="3970495" cy="72468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1" y="350520"/>
        <a:ext cx="3970495" cy="724680"/>
      </dsp:txXfrm>
    </dsp:sp>
    <dsp:sp modelId="{AE597757-F951-40F3-BFC2-4D3B5D521F8D}">
      <dsp:nvSpPr>
        <dsp:cNvPr id="0" name=""/>
        <dsp:cNvSpPr/>
      </dsp:nvSpPr>
      <dsp:spPr>
        <a:xfrm>
          <a:off x="4526406" y="4919"/>
          <a:ext cx="3970495" cy="34560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526406" y="4919"/>
        <a:ext cx="3970495" cy="345600"/>
      </dsp:txXfrm>
    </dsp:sp>
    <dsp:sp modelId="{C9220BE3-D2A4-44C5-9805-3C4DBD9AF1B8}">
      <dsp:nvSpPr>
        <dsp:cNvPr id="0" name=""/>
        <dsp:cNvSpPr/>
      </dsp:nvSpPr>
      <dsp:spPr>
        <a:xfrm>
          <a:off x="4526406" y="350520"/>
          <a:ext cx="3970495" cy="72468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526406" y="350520"/>
        <a:ext cx="3970495" cy="724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713394" y="120850"/>
          <a:ext cx="2398421" cy="832940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683918" y="2160438"/>
          <a:ext cx="464810" cy="297478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800779" y="2398421"/>
          <a:ext cx="2231089" cy="55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>
              <a:solidFill>
                <a:schemeClr val="bg1"/>
              </a:solidFill>
            </a:rPr>
            <a:t>.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1800779" y="2398421"/>
        <a:ext cx="2231089" cy="557772"/>
      </dsp:txXfrm>
    </dsp:sp>
    <dsp:sp modelId="{E39FE73C-9CEC-40D5-AF73-06BA357FA972}">
      <dsp:nvSpPr>
        <dsp:cNvPr id="0" name=""/>
        <dsp:cNvSpPr/>
      </dsp:nvSpPr>
      <dsp:spPr>
        <a:xfrm>
          <a:off x="2585379" y="1018120"/>
          <a:ext cx="836658" cy="836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Infos candidats</a:t>
          </a:r>
          <a:endParaRPr lang="fr-FR" sz="1100" kern="1200" dirty="0"/>
        </a:p>
      </dsp:txBody>
      <dsp:txXfrm>
        <a:off x="2707905" y="1140646"/>
        <a:ext cx="591606" cy="591606"/>
      </dsp:txXfrm>
    </dsp:sp>
    <dsp:sp modelId="{C52274D0-B445-4D67-8777-488E6E76B28B}">
      <dsp:nvSpPr>
        <dsp:cNvPr id="0" name=""/>
        <dsp:cNvSpPr/>
      </dsp:nvSpPr>
      <dsp:spPr>
        <a:xfrm>
          <a:off x="1798066" y="320299"/>
          <a:ext cx="1154262" cy="848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67104" y="444607"/>
        <a:ext cx="816186" cy="600215"/>
      </dsp:txXfrm>
    </dsp:sp>
    <dsp:sp modelId="{CF01F465-22F3-4A2D-A79E-C64A7687FD09}">
      <dsp:nvSpPr>
        <dsp:cNvPr id="0" name=""/>
        <dsp:cNvSpPr/>
      </dsp:nvSpPr>
      <dsp:spPr>
        <a:xfrm>
          <a:off x="2934614" y="256234"/>
          <a:ext cx="836658" cy="836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057140" y="378760"/>
        <a:ext cx="591606" cy="591606"/>
      </dsp:txXfrm>
    </dsp:sp>
    <dsp:sp modelId="{F372461C-72E4-4F75-88C2-82B830591B27}">
      <dsp:nvSpPr>
        <dsp:cNvPr id="0" name=""/>
        <dsp:cNvSpPr/>
      </dsp:nvSpPr>
      <dsp:spPr>
        <a:xfrm>
          <a:off x="1614855" y="18592"/>
          <a:ext cx="2602937" cy="2082350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480484" y="93610"/>
          <a:ext cx="1857806" cy="645191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232248" y="1673465"/>
          <a:ext cx="360040" cy="230425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548172" y="1857806"/>
          <a:ext cx="1728192" cy="4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.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1548172" y="1857806"/>
        <a:ext cx="1728192" cy="432048"/>
      </dsp:txXfrm>
    </dsp:sp>
    <dsp:sp modelId="{E39FE73C-9CEC-40D5-AF73-06BA357FA972}">
      <dsp:nvSpPr>
        <dsp:cNvPr id="0" name=""/>
        <dsp:cNvSpPr/>
      </dsp:nvSpPr>
      <dsp:spPr>
        <a:xfrm>
          <a:off x="2155919" y="788631"/>
          <a:ext cx="648072" cy="6480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Sexe</a:t>
          </a:r>
          <a:endParaRPr lang="fr-FR" sz="1200" kern="1200" dirty="0"/>
        </a:p>
      </dsp:txBody>
      <dsp:txXfrm>
        <a:off x="2250827" y="883539"/>
        <a:ext cx="458256" cy="458256"/>
      </dsp:txXfrm>
    </dsp:sp>
    <dsp:sp modelId="{C52274D0-B445-4D67-8777-488E6E76B28B}">
      <dsp:nvSpPr>
        <dsp:cNvPr id="0" name=""/>
        <dsp:cNvSpPr/>
      </dsp:nvSpPr>
      <dsp:spPr>
        <a:xfrm>
          <a:off x="1657626" y="248102"/>
          <a:ext cx="670974" cy="657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CSP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755888" y="344391"/>
        <a:ext cx="474450" cy="464923"/>
      </dsp:txXfrm>
    </dsp:sp>
    <dsp:sp modelId="{CF01F465-22F3-4A2D-A79E-C64A7687FD09}">
      <dsp:nvSpPr>
        <dsp:cNvPr id="0" name=""/>
        <dsp:cNvSpPr/>
      </dsp:nvSpPr>
      <dsp:spPr>
        <a:xfrm>
          <a:off x="2520282" y="288034"/>
          <a:ext cx="648072" cy="6480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Âge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615190" y="382942"/>
        <a:ext cx="458256" cy="458256"/>
      </dsp:txXfrm>
    </dsp:sp>
    <dsp:sp modelId="{F372461C-72E4-4F75-88C2-82B830591B27}">
      <dsp:nvSpPr>
        <dsp:cNvPr id="0" name=""/>
        <dsp:cNvSpPr/>
      </dsp:nvSpPr>
      <dsp:spPr>
        <a:xfrm>
          <a:off x="1404156" y="14401"/>
          <a:ext cx="2016224" cy="1612979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2079190" y="84101"/>
          <a:ext cx="1669090" cy="579653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754590" y="1503475"/>
          <a:ext cx="323467" cy="207019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2140002" y="1669090"/>
          <a:ext cx="1552642" cy="38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.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2140002" y="1669090"/>
        <a:ext cx="1552642" cy="388160"/>
      </dsp:txXfrm>
    </dsp:sp>
    <dsp:sp modelId="{E39FE73C-9CEC-40D5-AF73-06BA357FA972}">
      <dsp:nvSpPr>
        <dsp:cNvPr id="0" name=""/>
        <dsp:cNvSpPr/>
      </dsp:nvSpPr>
      <dsp:spPr>
        <a:xfrm>
          <a:off x="2686015" y="708522"/>
          <a:ext cx="582240" cy="582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Vote </a:t>
          </a:r>
          <a:r>
            <a:rPr lang="fr-FR" sz="1200" kern="1200" dirty="0" err="1" smtClean="0"/>
            <a:t>histo</a:t>
          </a:r>
          <a:endParaRPr lang="fr-FR" sz="1200" kern="1200" dirty="0"/>
        </a:p>
      </dsp:txBody>
      <dsp:txXfrm>
        <a:off x="2771282" y="793789"/>
        <a:ext cx="411706" cy="411706"/>
      </dsp:txXfrm>
    </dsp:sp>
    <dsp:sp modelId="{C52274D0-B445-4D67-8777-488E6E76B28B}">
      <dsp:nvSpPr>
        <dsp:cNvPr id="0" name=""/>
        <dsp:cNvSpPr/>
      </dsp:nvSpPr>
      <dsp:spPr>
        <a:xfrm>
          <a:off x="2232248" y="222900"/>
          <a:ext cx="614997" cy="590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UDA-8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322312" y="309408"/>
        <a:ext cx="434869" cy="417696"/>
      </dsp:txXfrm>
    </dsp:sp>
    <dsp:sp modelId="{CF01F465-22F3-4A2D-A79E-C64A7687FD09}">
      <dsp:nvSpPr>
        <dsp:cNvPr id="0" name=""/>
        <dsp:cNvSpPr/>
      </dsp:nvSpPr>
      <dsp:spPr>
        <a:xfrm>
          <a:off x="2767937" y="178316"/>
          <a:ext cx="904470" cy="582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Chômage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900394" y="263583"/>
        <a:ext cx="639556" cy="411706"/>
      </dsp:txXfrm>
    </dsp:sp>
    <dsp:sp modelId="{F372461C-72E4-4F75-88C2-82B830591B27}">
      <dsp:nvSpPr>
        <dsp:cNvPr id="0" name=""/>
        <dsp:cNvSpPr/>
      </dsp:nvSpPr>
      <dsp:spPr>
        <a:xfrm>
          <a:off x="2010615" y="12938"/>
          <a:ext cx="1811416" cy="1449133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60B9-3FAE-4E5D-8044-0AF47A9EACC8}">
      <dsp:nvSpPr>
        <dsp:cNvPr id="0" name=""/>
        <dsp:cNvSpPr/>
      </dsp:nvSpPr>
      <dsp:spPr>
        <a:xfrm rot="16200000">
          <a:off x="-10235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NETTOYAGE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Texte des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Liste des mots-clés par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Correspondance nuances &lt;–&gt; mot-clé</a:t>
          </a:r>
          <a:endParaRPr lang="fr-FR" sz="1100" kern="1200" dirty="0"/>
        </a:p>
      </dsp:txBody>
      <dsp:txXfrm rot="5400000">
        <a:off x="1873" y="406399"/>
        <a:ext cx="2007785" cy="1219200"/>
      </dsp:txXfrm>
    </dsp:sp>
    <dsp:sp modelId="{D44FC3D3-E458-4AE3-8C3F-7D3E856AF068}">
      <dsp:nvSpPr>
        <dsp:cNvPr id="0" name=""/>
        <dsp:cNvSpPr/>
      </dsp:nvSpPr>
      <dsp:spPr>
        <a:xfrm rot="16200000">
          <a:off x="1972331" y="187908"/>
          <a:ext cx="2032000" cy="1656182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ANALYSE DE TEXTE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Librairie </a:t>
          </a:r>
          <a:r>
            <a:rPr lang="fr-FR" sz="1100" b="1" kern="1200" dirty="0" smtClean="0"/>
            <a:t>Textblog FR</a:t>
          </a:r>
          <a:endParaRPr lang="fr-FR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‘sentiment’ </a:t>
          </a:r>
          <a:endParaRPr lang="fr-FR" sz="1100" kern="1200" dirty="0"/>
        </a:p>
      </dsp:txBody>
      <dsp:txXfrm rot="5400000">
        <a:off x="2160240" y="406399"/>
        <a:ext cx="1656182" cy="1219200"/>
      </dsp:txXfrm>
    </dsp:sp>
    <dsp:sp modelId="{6330765C-BAE1-44C3-A661-64716AF078B2}">
      <dsp:nvSpPr>
        <dsp:cNvPr id="0" name=""/>
        <dsp:cNvSpPr/>
      </dsp:nvSpPr>
      <dsp:spPr>
        <a:xfrm rot="16200000">
          <a:off x="3954899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FILTRAGE &amp; GROUP BY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Uniquement les tweets mono-nuance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candidat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 rot="5400000">
        <a:off x="3967007" y="406399"/>
        <a:ext cx="2007785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EB10F-9439-4611-95F0-D84BCFA7D81C}">
      <dsp:nvSpPr>
        <dsp:cNvPr id="0" name=""/>
        <dsp:cNvSpPr/>
      </dsp:nvSpPr>
      <dsp:spPr>
        <a:xfrm>
          <a:off x="0" y="443115"/>
          <a:ext cx="7392144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713" tIns="395732" rIns="5737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Immigration</a:t>
          </a: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Données sociologiques</a:t>
          </a:r>
          <a:endParaRPr lang="fr-FR" sz="1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Historique sur plusieurs années</a:t>
          </a:r>
          <a:endParaRPr lang="fr-FR" sz="1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Infos sur le candidat plus poussés</a:t>
          </a:r>
          <a:endParaRPr lang="fr-FR" sz="1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Distance aux grandes villes</a:t>
          </a:r>
          <a:endParaRPr lang="fr-FR" sz="1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Revenue moyen</a:t>
          </a:r>
          <a:endParaRPr lang="fr-FR" sz="1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443115"/>
        <a:ext cx="7392144" cy="2394000"/>
      </dsp:txXfrm>
    </dsp:sp>
    <dsp:sp modelId="{E194004F-5689-49E9-8075-3802AD33310D}">
      <dsp:nvSpPr>
        <dsp:cNvPr id="0" name=""/>
        <dsp:cNvSpPr/>
      </dsp:nvSpPr>
      <dsp:spPr>
        <a:xfrm>
          <a:off x="369607" y="162675"/>
          <a:ext cx="5174500" cy="560880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84" tIns="0" rIns="19558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Enrichir les données </a:t>
          </a:r>
          <a:endParaRPr lang="fr-FR" sz="1900" kern="1200" dirty="0"/>
        </a:p>
      </dsp:txBody>
      <dsp:txXfrm>
        <a:off x="396987" y="190055"/>
        <a:ext cx="5119740" cy="506120"/>
      </dsp:txXfrm>
    </dsp:sp>
    <dsp:sp modelId="{072F24DB-D021-4718-A781-EA6214929C0F}">
      <dsp:nvSpPr>
        <dsp:cNvPr id="0" name=""/>
        <dsp:cNvSpPr/>
      </dsp:nvSpPr>
      <dsp:spPr>
        <a:xfrm>
          <a:off x="0" y="3220156"/>
          <a:ext cx="7392144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713" tIns="395732" rIns="5737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Cluster à plusieurs nœuds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Cloud</a:t>
          </a:r>
          <a:endParaRPr lang="fr-FR" sz="1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3220156"/>
        <a:ext cx="7392144" cy="1137150"/>
      </dsp:txXfrm>
    </dsp:sp>
    <dsp:sp modelId="{25A168B4-59D2-4798-AC5C-C735B5ACED49}">
      <dsp:nvSpPr>
        <dsp:cNvPr id="0" name=""/>
        <dsp:cNvSpPr/>
      </dsp:nvSpPr>
      <dsp:spPr>
        <a:xfrm>
          <a:off x="369607" y="2939716"/>
          <a:ext cx="5174500" cy="560880"/>
        </a:xfrm>
        <a:prstGeom prst="round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84" tIns="0" rIns="19558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Augmenter la puissance de calculs</a:t>
          </a:r>
          <a:endParaRPr lang="fr-FR" sz="1900" b="1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96987" y="2967096"/>
        <a:ext cx="51197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5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</a:t>
            </a:r>
            <a:r>
              <a:rPr lang="fr-FR" baseline="0" dirty="0" smtClean="0"/>
              <a:t> de 2 modèles , l’un avec , l’autre sans tweets</a:t>
            </a:r>
          </a:p>
          <a:p>
            <a:r>
              <a:rPr lang="fr-FR" baseline="0" dirty="0" smtClean="0"/>
              <a:t>Uniquement sur le Tour 1</a:t>
            </a:r>
          </a:p>
          <a:p>
            <a:r>
              <a:rPr lang="fr-FR" baseline="0" dirty="0" smtClean="0"/>
              <a:t>Sur 70 candidats seulement </a:t>
            </a:r>
          </a:p>
          <a:p>
            <a:r>
              <a:rPr lang="fr-FR" baseline="0" dirty="0" smtClean="0"/>
              <a:t>4 variables supplémentaires (nuances / candidats X nb tweets / moyenne sentiments)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99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Importance des</a:t>
            </a:r>
            <a:r>
              <a:rPr lang="fr-FR" baseline="0" dirty="0" smtClean="0"/>
              <a:t> variables dans le </a:t>
            </a:r>
            <a:r>
              <a:rPr lang="fr-FR" baseline="0" dirty="0" err="1" smtClean="0"/>
              <a:t>randoms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forest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Durant le mode </a:t>
            </a:r>
            <a:r>
              <a:rPr lang="fr-FR" baseline="0" dirty="0" err="1" smtClean="0"/>
              <a:t>dapprentissage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4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60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15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Tweets : Présent à plus de 20% dans les arbres de décisions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Résultats + R² + Importance des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et sans tweet[4:11] on a un r2 qui est </a:t>
            </a:r>
            <a:r>
              <a:rPr lang="fr-FR" dirty="0" err="1" smtClean="0"/>
              <a:t>a</a:t>
            </a:r>
            <a:r>
              <a:rPr lang="fr-FR" dirty="0" smtClean="0"/>
              <a:t> -0.114 sans les tweets (on n'arrive pas </a:t>
            </a:r>
            <a:r>
              <a:rPr lang="fr-FR" dirty="0" err="1" smtClean="0"/>
              <a:t>a</a:t>
            </a:r>
            <a:r>
              <a:rPr lang="fr-FR" dirty="0" smtClean="0"/>
              <a:t> définir un modèle)[4:11] et r2 = 0.289 avec les tweets (un modèle </a:t>
            </a:r>
            <a:r>
              <a:rPr lang="fr-FR" dirty="0" err="1" smtClean="0"/>
              <a:t>plutot</a:t>
            </a:r>
            <a:r>
              <a:rPr lang="fr-FR" dirty="0" smtClean="0"/>
              <a:t> pas mal est défini)[4:12] --&gt; pour la comparaison du modèle : les tweets améliorent LARGEMENT la qualité de la prédiction[4:13] attention ici on est QUE sur l'IDF, du coup on a seulement 70 individus (70 candidats) du coup ces chiffres sont </a:t>
            </a:r>
            <a:r>
              <a:rPr lang="fr-FR" dirty="0" err="1" smtClean="0"/>
              <a:t>peut être</a:t>
            </a:r>
            <a:r>
              <a:rPr lang="fr-FR" dirty="0" smtClean="0"/>
              <a:t> un peu exagérés par rapport </a:t>
            </a:r>
            <a:r>
              <a:rPr lang="fr-FR" dirty="0" err="1" smtClean="0"/>
              <a:t>a</a:t>
            </a:r>
            <a:r>
              <a:rPr lang="fr-FR" dirty="0" smtClean="0"/>
              <a:t> une étude similaire sur toute la </a:t>
            </a:r>
            <a:r>
              <a:rPr lang="fr-FR" dirty="0" err="1" smtClean="0"/>
              <a:t>france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9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50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1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3734-6E17-4E36-8C63-FCE3FE6D3CAB}" type="datetime1">
              <a:rPr lang="fr-FR" smtClean="0"/>
              <a:t>18/06/2017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CABD - 20/06/17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8BD71-8743-4A7A-85AF-E60E899B3BE6}" type="datetime1">
              <a:rPr lang="fr-FR" smtClean="0"/>
              <a:t>18/06/2017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187624" y="980728"/>
            <a:ext cx="7776864" cy="0"/>
          </a:xfrm>
          <a:prstGeom prst="line">
            <a:avLst/>
          </a:prstGeom>
          <a:ln>
            <a:solidFill>
              <a:srgbClr val="C9D1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F8F23-9EBF-4801-B0E3-18CC40369049}" type="datetime1">
              <a:rPr lang="fr-FR" smtClean="0"/>
              <a:t>18/06/2017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6557-4B96-40CC-B1CD-6745D0AB24C2}" type="datetime1">
              <a:rPr lang="fr-FR" smtClean="0"/>
              <a:t>18/06/2017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Soutenance CABD - 20/06/17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jpeg"/><Relationship Id="rId3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jpeg"/><Relationship Id="rId5" Type="http://schemas.openxmlformats.org/officeDocument/2006/relationships/image" Target="../media/image14.sv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5" Type="http://schemas.openxmlformats.org/officeDocument/2006/relationships/image" Target="../media/image30.png"/><Relationship Id="rId10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openxmlformats.org/officeDocument/2006/relationships/image" Target="../media/image14.png"/><Relationship Id="rId3" Type="http://schemas.openxmlformats.org/officeDocument/2006/relationships/image" Target="../media/image23.png"/><Relationship Id="rId21" Type="http://schemas.openxmlformats.org/officeDocument/2006/relationships/image" Target="../media/image24.jpe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3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image" Target="../media/image32.jpeg"/><Relationship Id="rId10" Type="http://schemas.openxmlformats.org/officeDocument/2006/relationships/diagramLayout" Target="../diagrams/layout5.xml"/><Relationship Id="rId19" Type="http://schemas.openxmlformats.org/officeDocument/2006/relationships/image" Target="../media/image19.svg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9.png"/><Relationship Id="rId5" Type="http://schemas.openxmlformats.org/officeDocument/2006/relationships/image" Target="../media/image37.png"/><Relationship Id="rId10" Type="http://schemas.openxmlformats.org/officeDocument/2006/relationships/image" Target="../media/image19.svg"/><Relationship Id="rId4" Type="http://schemas.openxmlformats.org/officeDocument/2006/relationships/image" Target="../media/image36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image" Target="../media/image44.jpeg"/><Relationship Id="rId3" Type="http://schemas.openxmlformats.org/officeDocument/2006/relationships/image" Target="../media/image9.png"/><Relationship Id="rId7" Type="http://schemas.openxmlformats.org/officeDocument/2006/relationships/diagramLayout" Target="../diagrams/layout6.xml"/><Relationship Id="rId12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chart" Target="../charts/chart1.xml"/><Relationship Id="rId5" Type="http://schemas.openxmlformats.org/officeDocument/2006/relationships/image" Target="../media/image42.jpeg"/><Relationship Id="rId10" Type="http://schemas.microsoft.com/office/2007/relationships/diagramDrawing" Target="../diagrams/drawing6.xml"/><Relationship Id="rId4" Type="http://schemas.openxmlformats.org/officeDocument/2006/relationships/image" Target="../media/image41.png"/><Relationship Id="rId9" Type="http://schemas.openxmlformats.org/officeDocument/2006/relationships/diagramColors" Target="../diagrams/colors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45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68866" y="4149080"/>
            <a:ext cx="5663574" cy="2008332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:a16="http://schemas.microsoft.com/office/drawing/2014/main" xmlns="" id="{2EFBAE87-B443-49F5-8B89-2C6C48C07F15}"/>
              </a:ext>
            </a:extLst>
          </p:cNvPr>
          <p:cNvSpPr/>
          <p:nvPr/>
        </p:nvSpPr>
        <p:spPr>
          <a:xfrm>
            <a:off x="323528" y="1412776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xmlns="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9410" y="1935651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35092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7" y="1802547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52" y="1729245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71" y="2684783"/>
            <a:ext cx="1391816" cy="378400"/>
          </a:xfrm>
          <a:prstGeom prst="rect">
            <a:avLst/>
          </a:prstGeom>
        </p:spPr>
      </p:pic>
      <p:grpSp>
        <p:nvGrpSpPr>
          <p:cNvPr id="14" name="Groupe 26"/>
          <p:cNvGrpSpPr/>
          <p:nvPr/>
        </p:nvGrpSpPr>
        <p:grpSpPr>
          <a:xfrm>
            <a:off x="832022" y="4422037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:a16="http://schemas.microsoft.com/office/drawing/2014/main" xmlns="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43" y="1706645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xmlns="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795654" y="2094181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246644" y="2032901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:a16="http://schemas.microsoft.com/office/drawing/2014/main" xmlns="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263048" y="2091778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:a16="http://schemas.microsoft.com/office/drawing/2014/main" xmlns="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076313" y="4820648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38" y="502766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313CABF-4C5F-42CD-8F53-CA8F40BC8086}"/>
              </a:ext>
            </a:extLst>
          </p:cNvPr>
          <p:cNvSpPr txBox="1"/>
          <p:nvPr/>
        </p:nvSpPr>
        <p:spPr>
          <a:xfrm>
            <a:off x="3494104" y="5730617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655372" y="5267987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:a16="http://schemas.microsoft.com/office/drawing/2014/main" xmlns="" id="{64756EED-7EDB-4769-BF73-F2C3C8BA66A7}"/>
              </a:ext>
            </a:extLst>
          </p:cNvPr>
          <p:cNvSpPr/>
          <p:nvPr/>
        </p:nvSpPr>
        <p:spPr>
          <a:xfrm>
            <a:off x="3130391" y="1258821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6928486" y="4238226"/>
            <a:ext cx="1440160" cy="75549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ysDash"/>
          </a:ln>
          <a:effectLst>
            <a:softEdge rad="31750"/>
          </a:effectLst>
        </p:spPr>
      </p:pic>
      <p:pic>
        <p:nvPicPr>
          <p:cNvPr id="29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0800000">
            <a:off x="4654506" y="4293096"/>
            <a:ext cx="719900" cy="719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67" y="4672178"/>
            <a:ext cx="1008112" cy="906024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6895389" y="4149080"/>
            <a:ext cx="1637051" cy="893539"/>
          </a:xfrm>
          <a:prstGeom prst="roundRect">
            <a:avLst>
              <a:gd name="adj" fmla="val 37876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>
            <a:off x="1187624" y="980728"/>
            <a:ext cx="7776864" cy="0"/>
          </a:xfrm>
          <a:prstGeom prst="line">
            <a:avLst/>
          </a:prstGeom>
          <a:ln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D’AMÉLIORATION : 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/>
          <p:cNvSpPr txBox="1"/>
          <p:nvPr/>
        </p:nvSpPr>
        <p:spPr>
          <a:xfrm>
            <a:off x="251520" y="5805264"/>
            <a:ext cx="1368152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SOURCES</a:t>
            </a:r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</a:p>
          <a:p>
            <a:pPr algn="ctr"/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Data &amp; Web Scraping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1 - Report de voix</a:t>
            </a:r>
            <a:endParaRPr lang="fr-FR" dirty="0"/>
          </a:p>
        </p:txBody>
      </p:sp>
      <p:sp>
        <p:nvSpPr>
          <p:cNvPr id="63493" name="AutoShape 5" descr="Gear, Engrenages, Graphique, Transmission, La Mécani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À AMÉLIORER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pic>
        <p:nvPicPr>
          <p:cNvPr id="73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890" y="2397275"/>
            <a:ext cx="720080" cy="720080"/>
          </a:xfrm>
          <a:prstGeom prst="rect">
            <a:avLst/>
          </a:prstGeom>
        </p:spPr>
      </p:pic>
      <p:pic>
        <p:nvPicPr>
          <p:cNvPr id="76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890" y="4116136"/>
            <a:ext cx="720080" cy="720080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408006" y="3233378"/>
            <a:ext cx="100540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</a:t>
            </a:r>
          </a:p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1835696" y="1556792"/>
            <a:ext cx="0" cy="4248472"/>
          </a:xfrm>
          <a:prstGeom prst="line">
            <a:avLst/>
          </a:prstGeom>
          <a:ln w="19050">
            <a:solidFill>
              <a:srgbClr val="C9D100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711561" y="1455380"/>
            <a:ext cx="360040" cy="360040"/>
          </a:xfrm>
          <a:prstGeom prst="ellipse">
            <a:avLst/>
          </a:prstGeom>
          <a:solidFill>
            <a:srgbClr val="C9D1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95536" y="186225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C9D100"/>
                </a:solidFill>
              </a:rPr>
              <a:t>COLLECTE</a:t>
            </a:r>
          </a:p>
        </p:txBody>
      </p:sp>
      <p:sp>
        <p:nvSpPr>
          <p:cNvPr id="83" name="Ellipse 82"/>
          <p:cNvSpPr/>
          <p:nvPr/>
        </p:nvSpPr>
        <p:spPr>
          <a:xfrm>
            <a:off x="2735796" y="1455380"/>
            <a:ext cx="360040" cy="360040"/>
          </a:xfrm>
          <a:prstGeom prst="ellipse">
            <a:avLst/>
          </a:prstGeom>
          <a:solidFill>
            <a:srgbClr val="C9D1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2235236" y="1862259"/>
            <a:ext cx="14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C9D100"/>
                </a:solidFill>
              </a:rPr>
              <a:t>PRÉPARATION</a:t>
            </a:r>
          </a:p>
        </p:txBody>
      </p:sp>
      <p:sp>
        <p:nvSpPr>
          <p:cNvPr id="86" name="Ellipse 85"/>
          <p:cNvSpPr/>
          <p:nvPr/>
        </p:nvSpPr>
        <p:spPr>
          <a:xfrm>
            <a:off x="5392082" y="1455380"/>
            <a:ext cx="360040" cy="360040"/>
          </a:xfrm>
          <a:prstGeom prst="ellipse">
            <a:avLst/>
          </a:prstGeom>
          <a:solidFill>
            <a:srgbClr val="C9D1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4932040" y="1862259"/>
            <a:ext cx="146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C9D100"/>
                </a:solidFill>
              </a:rPr>
              <a:t>TRAITEMENT</a:t>
            </a:r>
            <a:endParaRPr lang="fr-FR" sz="1600" dirty="0">
              <a:solidFill>
                <a:srgbClr val="C9D10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95536" y="4950615"/>
            <a:ext cx="100540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</a:t>
            </a:r>
          </a:p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</a:p>
        </p:txBody>
      </p:sp>
      <p:pic>
        <p:nvPicPr>
          <p:cNvPr id="91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569924" y="2387944"/>
            <a:ext cx="648072" cy="648072"/>
          </a:xfrm>
          <a:prstGeom prst="rect">
            <a:avLst/>
          </a:prstGeom>
        </p:spPr>
      </p:pic>
      <p:pic>
        <p:nvPicPr>
          <p:cNvPr id="92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569924" y="4122827"/>
            <a:ext cx="648072" cy="648072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2251185" y="3152039"/>
            <a:ext cx="135485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candidat / </a:t>
            </a:r>
          </a:p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 / circo </a:t>
            </a:r>
          </a:p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</a:p>
        </p:txBody>
      </p:sp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47664" y="2575975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47664" y="4294836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ZoneTexte 98"/>
          <p:cNvSpPr txBox="1"/>
          <p:nvPr/>
        </p:nvSpPr>
        <p:spPr>
          <a:xfrm>
            <a:off x="2265104" y="4870900"/>
            <a:ext cx="135485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candidat / </a:t>
            </a:r>
          </a:p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 / circo </a:t>
            </a:r>
          </a:p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</a:p>
        </p:txBody>
      </p:sp>
      <p:pic>
        <p:nvPicPr>
          <p:cNvPr id="10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6165304"/>
            <a:ext cx="360040" cy="356189"/>
          </a:xfrm>
          <a:prstGeom prst="rect">
            <a:avLst/>
          </a:prstGeom>
          <a:noFill/>
        </p:spPr>
      </p:pic>
      <p:pic>
        <p:nvPicPr>
          <p:cNvPr id="107" name="Image 106" descr="web-spider-512.png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59632" y="6165304"/>
            <a:ext cx="432048" cy="432048"/>
          </a:xfrm>
          <a:prstGeom prst="rect">
            <a:avLst/>
          </a:prstGeom>
        </p:spPr>
      </p:pic>
      <p:sp>
        <p:nvSpPr>
          <p:cNvPr id="108" name="ZoneTexte 107"/>
          <p:cNvSpPr txBox="1"/>
          <p:nvPr/>
        </p:nvSpPr>
        <p:spPr>
          <a:xfrm>
            <a:off x="4966724" y="5767950"/>
            <a:ext cx="13681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SOURCES</a:t>
            </a:r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</a:p>
          <a:p>
            <a:pPr algn="ctr"/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Data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3" cstate="print"/>
          <a:srcRect t="42463" r="45427"/>
          <a:stretch>
            <a:fillRect/>
          </a:stretch>
        </p:blipFill>
        <p:spPr bwMode="auto">
          <a:xfrm>
            <a:off x="6046844" y="5983974"/>
            <a:ext cx="432048" cy="372001"/>
          </a:xfrm>
          <a:prstGeom prst="rect">
            <a:avLst/>
          </a:prstGeom>
          <a:noFill/>
        </p:spPr>
      </p:pic>
      <p:grpSp>
        <p:nvGrpSpPr>
          <p:cNvPr id="113" name="Groupe 112"/>
          <p:cNvGrpSpPr/>
          <p:nvPr/>
        </p:nvGrpSpPr>
        <p:grpSpPr>
          <a:xfrm>
            <a:off x="4606686" y="2780928"/>
            <a:ext cx="1967646" cy="1440160"/>
            <a:chOff x="4469359" y="2636912"/>
            <a:chExt cx="2541608" cy="2016224"/>
          </a:xfrm>
        </p:grpSpPr>
        <p:grpSp>
          <p:nvGrpSpPr>
            <p:cNvPr id="77" name="Groupe 76"/>
            <p:cNvGrpSpPr/>
            <p:nvPr/>
          </p:nvGrpSpPr>
          <p:grpSpPr>
            <a:xfrm>
              <a:off x="4469359" y="2636912"/>
              <a:ext cx="2541608" cy="2016224"/>
              <a:chOff x="3491880" y="3645024"/>
              <a:chExt cx="2541608" cy="2016224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491880" y="3645024"/>
                <a:ext cx="2541608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0" name="Groupe 64"/>
              <p:cNvGrpSpPr/>
              <p:nvPr/>
            </p:nvGrpSpPr>
            <p:grpSpPr>
              <a:xfrm>
                <a:off x="3923928" y="4077072"/>
                <a:ext cx="2016224" cy="1512168"/>
                <a:chOff x="179512" y="1484784"/>
                <a:chExt cx="1647800" cy="1368152"/>
              </a:xfrm>
            </p:grpSpPr>
            <p:cxnSp>
              <p:nvCxnSpPr>
                <p:cNvPr id="51" name="Connecteur droit 50"/>
                <p:cNvCxnSpPr/>
                <p:nvPr/>
              </p:nvCxnSpPr>
              <p:spPr>
                <a:xfrm>
                  <a:off x="683568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>
                  <a:off x="971600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1259632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1547664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>
                  <a:off x="395536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 flipH="1">
                  <a:off x="179512" y="1844824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flipH="1">
                  <a:off x="179512" y="2132856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flipH="1">
                  <a:off x="179512" y="2420888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 flipH="1">
                  <a:off x="179512" y="2708920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H="1">
                  <a:off x="179512" y="1556792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69"/>
              <p:cNvSpPr/>
              <p:nvPr/>
            </p:nvSpPr>
            <p:spPr>
              <a:xfrm>
                <a:off x="4235982" y="4350702"/>
                <a:ext cx="1341031" cy="9048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chemeClr val="accent3">
                        <a:lumMod val="50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Matrice de report des voix</a:t>
                </a:r>
              </a:p>
            </p:txBody>
          </p:sp>
        </p:grpSp>
        <p:pic>
          <p:nvPicPr>
            <p:cNvPr id="109" name="Image 108" descr="pytho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7822" y="4005122"/>
              <a:ext cx="558078" cy="6048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94716" y="5983974"/>
            <a:ext cx="360040" cy="356189"/>
          </a:xfrm>
          <a:prstGeom prst="rect">
            <a:avLst/>
          </a:prstGeom>
          <a:noFill/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92004" y="2546956"/>
            <a:ext cx="923472" cy="90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92004" y="5138827"/>
            <a:ext cx="923472" cy="90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tangle 120"/>
          <p:cNvSpPr/>
          <p:nvPr/>
        </p:nvSpPr>
        <p:spPr>
          <a:xfrm>
            <a:off x="7668344" y="3382284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 #2012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668344" y="5975794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 #2017</a:t>
            </a:r>
            <a:endParaRPr lang="fr-FR" sz="11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3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92380" y="1424747"/>
            <a:ext cx="648072" cy="648072"/>
          </a:xfrm>
          <a:prstGeom prst="rect">
            <a:avLst/>
          </a:prstGeom>
        </p:spPr>
      </p:pic>
      <p:pic>
        <p:nvPicPr>
          <p:cNvPr id="124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92380" y="4016619"/>
            <a:ext cx="648072" cy="648072"/>
          </a:xfrm>
          <a:prstGeom prst="rect">
            <a:avLst/>
          </a:prstGeom>
        </p:spPr>
      </p:pic>
      <p:sp>
        <p:nvSpPr>
          <p:cNvPr id="126" name="ZoneTexte 125"/>
          <p:cNvSpPr txBox="1"/>
          <p:nvPr/>
        </p:nvSpPr>
        <p:spPr>
          <a:xfrm>
            <a:off x="4427984" y="4850576"/>
            <a:ext cx="237626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fr-FR" sz="105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VOIX REPORTÉES 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  <a:r>
              <a:rPr lang="fr-FR" sz="1050" baseline="300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des Présidentielles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  <a:r>
              <a:rPr lang="fr-FR" sz="1050" baseline="300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de législatives si déjà eu lieu (pour le 2</a:t>
            </a:r>
            <a:r>
              <a:rPr lang="fr-FR" sz="1050" baseline="300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tour)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668344" y="2072819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 #2012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668344" y="4703652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 #2017</a:t>
            </a:r>
            <a:endParaRPr lang="fr-FR" sz="11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0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424789" y="4358674"/>
            <a:ext cx="52667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5" name="Connecteur droit 134"/>
          <p:cNvCxnSpPr/>
          <p:nvPr/>
        </p:nvCxnSpPr>
        <p:spPr>
          <a:xfrm>
            <a:off x="3995936" y="1556792"/>
            <a:ext cx="0" cy="4248472"/>
          </a:xfrm>
          <a:prstGeom prst="line">
            <a:avLst/>
          </a:prstGeom>
          <a:ln w="19050">
            <a:solidFill>
              <a:srgbClr val="C9D100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7164288" y="1556792"/>
            <a:ext cx="0" cy="4248472"/>
          </a:xfrm>
          <a:prstGeom prst="line">
            <a:avLst/>
          </a:prstGeom>
          <a:ln w="19050">
            <a:solidFill>
              <a:srgbClr val="C9D100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61487">
            <a:off x="3663999" y="2703286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418942">
            <a:off x="3677118" y="4144568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952681">
            <a:off x="6923320" y="2855745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54597">
            <a:off x="6923321" y="3936365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PRÉSENTATION DE LA DÉMARCHE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611560" y="1375452"/>
            <a:ext cx="2592288" cy="1693509"/>
            <a:chOff x="467544" y="1268760"/>
            <a:chExt cx="2592288" cy="1864920"/>
          </a:xfrm>
        </p:grpSpPr>
        <p:sp>
          <p:nvSpPr>
            <p:cNvPr id="78" name="Arrondir un rectangle avec un coin du même côté 77"/>
            <p:cNvSpPr/>
            <p:nvPr/>
          </p:nvSpPr>
          <p:spPr>
            <a:xfrm>
              <a:off x="467544" y="1268760"/>
              <a:ext cx="2592288" cy="1864920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619672" y="1412776"/>
              <a:ext cx="360040" cy="3600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8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2411760" y="2472425"/>
              <a:ext cx="576064" cy="576064"/>
            </a:xfrm>
            <a:prstGeom prst="rect">
              <a:avLst/>
            </a:prstGeom>
          </p:spPr>
        </p:pic>
        <p:pic>
          <p:nvPicPr>
            <p:cNvPr id="49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67544" y="2400416"/>
              <a:ext cx="648072" cy="648071"/>
            </a:xfrm>
            <a:prstGeom prst="rect">
              <a:avLst/>
            </a:prstGeom>
          </p:spPr>
        </p:pic>
        <p:sp>
          <p:nvSpPr>
            <p:cNvPr id="52" name="ZoneTexte 51"/>
            <p:cNvSpPr txBox="1"/>
            <p:nvPr/>
          </p:nvSpPr>
          <p:spPr>
            <a:xfrm>
              <a:off x="467544" y="1844824"/>
              <a:ext cx="25922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660066"/>
                  </a:solidFill>
                </a:rPr>
                <a:t>Enrichir les fichiers candidats 2012 et 2017 avec les données du </a:t>
              </a:r>
              <a:r>
                <a:rPr lang="fr-FR" sz="1400" b="1" dirty="0" smtClean="0">
                  <a:solidFill>
                    <a:srgbClr val="660066"/>
                  </a:solidFill>
                </a:rPr>
                <a:t>Big Data</a:t>
              </a:r>
              <a:endParaRPr lang="fr-FR" sz="14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3923928" y="1403445"/>
            <a:ext cx="4600128" cy="1678898"/>
            <a:chOff x="4355976" y="1440769"/>
            <a:chExt cx="4600128" cy="1808929"/>
          </a:xfrm>
        </p:grpSpPr>
        <p:grpSp>
          <p:nvGrpSpPr>
            <p:cNvPr id="81" name="Groupe 80"/>
            <p:cNvGrpSpPr/>
            <p:nvPr/>
          </p:nvGrpSpPr>
          <p:grpSpPr>
            <a:xfrm>
              <a:off x="4355976" y="1440769"/>
              <a:ext cx="4536504" cy="1794514"/>
              <a:chOff x="4355976" y="1268760"/>
              <a:chExt cx="3240360" cy="1661587"/>
            </a:xfrm>
          </p:grpSpPr>
          <p:sp>
            <p:nvSpPr>
              <p:cNvPr id="80" name="Arrondir un rectangle avec un coin du même côté 79"/>
              <p:cNvSpPr/>
              <p:nvPr/>
            </p:nvSpPr>
            <p:spPr>
              <a:xfrm>
                <a:off x="4355976" y="1268760"/>
                <a:ext cx="3240360" cy="1661587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5899005" y="1384829"/>
                <a:ext cx="257171" cy="33337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2</a:t>
                </a:r>
                <a:endParaRPr lang="fr-FR" sz="14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561713" y="1780935"/>
                <a:ext cx="2880320" cy="68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rgbClr val="660066"/>
                    </a:solidFill>
                  </a:rPr>
                  <a:t>Entraîner un algorithme de Machine Learning sur 2012 pour </a:t>
                </a:r>
                <a:r>
                  <a:rPr lang="fr-FR" sz="1400" b="1" dirty="0" smtClean="0">
                    <a:solidFill>
                      <a:srgbClr val="660066"/>
                    </a:solidFill>
                  </a:rPr>
                  <a:t>prédire l’écart entre le modèle M1 et le réel </a:t>
                </a:r>
                <a:r>
                  <a:rPr lang="fr-FR" sz="1400" dirty="0" smtClean="0">
                    <a:solidFill>
                      <a:srgbClr val="660066"/>
                    </a:solidFill>
                  </a:rPr>
                  <a:t> pour chaque tour</a:t>
                </a:r>
                <a:endParaRPr lang="fr-FR" sz="1400" dirty="0">
                  <a:solidFill>
                    <a:srgbClr val="660066"/>
                  </a:solidFill>
                </a:endParaRPr>
              </a:p>
            </p:txBody>
          </p:sp>
        </p:grpSp>
        <p:pic>
          <p:nvPicPr>
            <p:cNvPr id="82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446646" y="2594243"/>
              <a:ext cx="576064" cy="576064"/>
            </a:xfrm>
            <a:prstGeom prst="rect">
              <a:avLst/>
            </a:prstGeom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076056" y="2640898"/>
              <a:ext cx="504056" cy="496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8" name="Groupe 87"/>
            <p:cNvGrpSpPr/>
            <p:nvPr/>
          </p:nvGrpSpPr>
          <p:grpSpPr>
            <a:xfrm>
              <a:off x="8244408" y="2572973"/>
              <a:ext cx="711696" cy="676725"/>
              <a:chOff x="7976109" y="1563191"/>
              <a:chExt cx="1272459" cy="1150585"/>
            </a:xfrm>
          </p:grpSpPr>
          <p:pic>
            <p:nvPicPr>
              <p:cNvPr id="89" name="Image 88" descr="machineLearning_iconDark.png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563191"/>
                <a:ext cx="885683" cy="885677"/>
              </a:xfrm>
              <a:prstGeom prst="rect">
                <a:avLst/>
              </a:prstGeom>
            </p:spPr>
          </p:pic>
          <p:sp>
            <p:nvSpPr>
              <p:cNvPr id="90" name="ZoneTexte 89"/>
              <p:cNvSpPr txBox="1"/>
              <p:nvPr/>
            </p:nvSpPr>
            <p:spPr>
              <a:xfrm>
                <a:off x="7976109" y="2321310"/>
                <a:ext cx="1272459" cy="39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2</a:t>
                </a:r>
                <a:endParaRPr lang="fr-FR" sz="9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91" name="Groupe 90"/>
            <p:cNvGrpSpPr/>
            <p:nvPr/>
          </p:nvGrpSpPr>
          <p:grpSpPr>
            <a:xfrm>
              <a:off x="7740352" y="2572973"/>
              <a:ext cx="711696" cy="676725"/>
              <a:chOff x="7976109" y="1563191"/>
              <a:chExt cx="1272459" cy="1150585"/>
            </a:xfrm>
          </p:grpSpPr>
          <p:pic>
            <p:nvPicPr>
              <p:cNvPr id="92" name="Image 91" descr="machineLearning_iconDark.png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563191"/>
                <a:ext cx="885683" cy="885677"/>
              </a:xfrm>
              <a:prstGeom prst="rect">
                <a:avLst/>
              </a:prstGeom>
            </p:spPr>
          </p:pic>
          <p:sp>
            <p:nvSpPr>
              <p:cNvPr id="93" name="ZoneTexte 92"/>
              <p:cNvSpPr txBox="1"/>
              <p:nvPr/>
            </p:nvSpPr>
            <p:spPr>
              <a:xfrm>
                <a:off x="7976109" y="2321310"/>
                <a:ext cx="1272459" cy="39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1</a:t>
                </a:r>
                <a:endParaRPr lang="fr-FR" sz="9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31842" y="2564904"/>
            <a:ext cx="514344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721506" y="3175038"/>
            <a:ext cx="450712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3" name="Groupe 132"/>
          <p:cNvGrpSpPr/>
          <p:nvPr/>
        </p:nvGrpSpPr>
        <p:grpSpPr>
          <a:xfrm>
            <a:off x="251520" y="3617031"/>
            <a:ext cx="8712968" cy="2736304"/>
            <a:chOff x="251520" y="3617031"/>
            <a:chExt cx="8712968" cy="2736304"/>
          </a:xfrm>
        </p:grpSpPr>
        <p:sp>
          <p:nvSpPr>
            <p:cNvPr id="116" name="Arrondir un rectangle avec un coin du même côté 115"/>
            <p:cNvSpPr/>
            <p:nvPr/>
          </p:nvSpPr>
          <p:spPr>
            <a:xfrm>
              <a:off x="251520" y="3617031"/>
              <a:ext cx="8712968" cy="273630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084168" y="5290414"/>
              <a:ext cx="668601" cy="6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Rectangle 25"/>
            <p:cNvSpPr/>
            <p:nvPr/>
          </p:nvSpPr>
          <p:spPr>
            <a:xfrm>
              <a:off x="5774834" y="5922448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M1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29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062866" y="3977339"/>
              <a:ext cx="648072" cy="648072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5774834" y="4575598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M1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8" name="Connecteur droit 37"/>
            <p:cNvCxnSpPr/>
            <p:nvPr/>
          </p:nvCxnSpPr>
          <p:spPr>
            <a:xfrm flipH="1">
              <a:off x="611560" y="5085184"/>
              <a:ext cx="8136904" cy="0"/>
            </a:xfrm>
            <a:prstGeom prst="line">
              <a:avLst/>
            </a:prstGeom>
            <a:ln w="19050">
              <a:solidFill>
                <a:srgbClr val="C9D100"/>
              </a:solidFill>
              <a:prstDash val="dash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6" name="Groupe 65"/>
            <p:cNvGrpSpPr/>
            <p:nvPr/>
          </p:nvGrpSpPr>
          <p:grpSpPr>
            <a:xfrm>
              <a:off x="2425142" y="5297157"/>
              <a:ext cx="792088" cy="966301"/>
              <a:chOff x="8028384" y="1844824"/>
              <a:chExt cx="792088" cy="966301"/>
            </a:xfrm>
          </p:grpSpPr>
          <p:pic>
            <p:nvPicPr>
              <p:cNvPr id="67" name="Image 66" descr="machineLearning_iconDark.png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68" name="ZoneTexte 67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2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76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84982" y="4145029"/>
              <a:ext cx="648072" cy="648072"/>
            </a:xfrm>
            <a:prstGeom prst="rect">
              <a:avLst/>
            </a:prstGeom>
          </p:spPr>
        </p:pic>
        <p:pic>
          <p:nvPicPr>
            <p:cNvPr id="77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84982" y="5513181"/>
              <a:ext cx="648072" cy="648072"/>
            </a:xfrm>
            <a:prstGeom prst="rect">
              <a:avLst/>
            </a:prstGeom>
          </p:spPr>
        </p:pic>
        <p:grpSp>
          <p:nvGrpSpPr>
            <p:cNvPr id="98" name="Groupe 97"/>
            <p:cNvGrpSpPr/>
            <p:nvPr/>
          </p:nvGrpSpPr>
          <p:grpSpPr>
            <a:xfrm>
              <a:off x="2450495" y="4073021"/>
              <a:ext cx="792088" cy="966301"/>
              <a:chOff x="8028384" y="1844824"/>
              <a:chExt cx="792088" cy="966301"/>
            </a:xfrm>
          </p:grpSpPr>
          <p:pic>
            <p:nvPicPr>
              <p:cNvPr id="99" name="Image 98" descr="machineLearning_iconDark.png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100" name="ZoneTexte 99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1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09" name="ZoneTexte 108"/>
            <p:cNvSpPr txBox="1"/>
            <p:nvPr/>
          </p:nvSpPr>
          <p:spPr>
            <a:xfrm>
              <a:off x="323528" y="4721093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323528" y="5118457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7" name="Flèche droite 116"/>
            <p:cNvSpPr/>
            <p:nvPr/>
          </p:nvSpPr>
          <p:spPr>
            <a:xfrm>
              <a:off x="1742386" y="436510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lèche droite 117"/>
            <p:cNvSpPr/>
            <p:nvPr/>
          </p:nvSpPr>
          <p:spPr>
            <a:xfrm>
              <a:off x="1742386" y="5661248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lèche droite 118"/>
            <p:cNvSpPr/>
            <p:nvPr/>
          </p:nvSpPr>
          <p:spPr>
            <a:xfrm>
              <a:off x="3442585" y="436510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Flèche droite 119"/>
            <p:cNvSpPr/>
            <p:nvPr/>
          </p:nvSpPr>
          <p:spPr>
            <a:xfrm>
              <a:off x="3442585" y="5661248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139952" y="4149080"/>
              <a:ext cx="936104" cy="73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= Ecart M1 </a:t>
              </a:r>
            </a:p>
            <a:p>
              <a:pPr algn="ctr"/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et réel</a:t>
              </a:r>
              <a:endParaRPr lang="fr-FR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139952" y="5445224"/>
              <a:ext cx="936104" cy="73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 = 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Ecart M1 </a:t>
              </a:r>
            </a:p>
            <a:p>
              <a:pPr algn="ctr"/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et réel</a:t>
              </a:r>
            </a:p>
          </p:txBody>
        </p:sp>
        <p:sp>
          <p:nvSpPr>
            <p:cNvPr id="123" name="Plus 122"/>
            <p:cNvSpPr/>
            <p:nvPr/>
          </p:nvSpPr>
          <p:spPr>
            <a:xfrm>
              <a:off x="5342786" y="4365104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Plus 123"/>
            <p:cNvSpPr/>
            <p:nvPr/>
          </p:nvSpPr>
          <p:spPr>
            <a:xfrm>
              <a:off x="5342786" y="5589240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Flèche droite 124"/>
            <p:cNvSpPr/>
            <p:nvPr/>
          </p:nvSpPr>
          <p:spPr>
            <a:xfrm>
              <a:off x="7142986" y="436510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Flèche droite 125"/>
            <p:cNvSpPr/>
            <p:nvPr/>
          </p:nvSpPr>
          <p:spPr>
            <a:xfrm>
              <a:off x="7142986" y="558924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956376" y="5290414"/>
              <a:ext cx="669374" cy="65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8" name="Rectangle 127"/>
            <p:cNvSpPr/>
            <p:nvPr/>
          </p:nvSpPr>
          <p:spPr>
            <a:xfrm>
              <a:off x="7503026" y="5921287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29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7935074" y="3933056"/>
              <a:ext cx="692355" cy="692355"/>
            </a:xfrm>
            <a:prstGeom prst="rect">
              <a:avLst/>
            </a:prstGeom>
          </p:spPr>
        </p:pic>
        <p:sp>
          <p:nvSpPr>
            <p:cNvPr id="130" name="Rectangle 129"/>
            <p:cNvSpPr/>
            <p:nvPr/>
          </p:nvSpPr>
          <p:spPr>
            <a:xfrm>
              <a:off x="7647042" y="4581128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1" name="Ellipse 130"/>
            <p:cNvSpPr/>
            <p:nvPr/>
          </p:nvSpPr>
          <p:spPr>
            <a:xfrm>
              <a:off x="467544" y="3754356"/>
              <a:ext cx="360040" cy="3600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880930" y="3782349"/>
              <a:ext cx="446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Appliquer l’algorithme du 2017 pour corriger le modèle 1</a:t>
              </a:r>
              <a:endParaRPr lang="fr-FR" sz="1400" b="1" dirty="0">
                <a:solidFill>
                  <a:srgbClr val="66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Connecteur droit 119"/>
          <p:cNvCxnSpPr/>
          <p:nvPr/>
        </p:nvCxnSpPr>
        <p:spPr>
          <a:xfrm flipV="1">
            <a:off x="6660232" y="1810140"/>
            <a:ext cx="2079848" cy="8384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9" name="Image 118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935886" y="1772816"/>
            <a:ext cx="1152128" cy="1152128"/>
          </a:xfrm>
          <a:prstGeom prst="rect">
            <a:avLst/>
          </a:prstGeom>
        </p:spPr>
      </p:pic>
      <p:pic>
        <p:nvPicPr>
          <p:cNvPr id="118" name="Image 117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804248" y="2132856"/>
            <a:ext cx="1152128" cy="1152128"/>
          </a:xfrm>
          <a:prstGeom prst="rect">
            <a:avLst/>
          </a:prstGeom>
        </p:spPr>
      </p:pic>
      <p:pic>
        <p:nvPicPr>
          <p:cNvPr id="114" name="Image 113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838932" y="5157192"/>
            <a:ext cx="1152128" cy="1152128"/>
          </a:xfrm>
          <a:prstGeom prst="rect">
            <a:avLst/>
          </a:prstGeom>
        </p:spPr>
      </p:pic>
      <p:pic>
        <p:nvPicPr>
          <p:cNvPr id="113" name="Image 112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804248" y="3573016"/>
            <a:ext cx="1152128" cy="1152128"/>
          </a:xfrm>
          <a:prstGeom prst="rect">
            <a:avLst/>
          </a:prstGeom>
        </p:spPr>
      </p:pic>
      <p:pic>
        <p:nvPicPr>
          <p:cNvPr id="112" name="Image 111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926555" y="4293096"/>
            <a:ext cx="1152128" cy="1152128"/>
          </a:xfrm>
          <a:prstGeom prst="rect">
            <a:avLst/>
          </a:prstGeom>
        </p:spPr>
      </p:pic>
      <p:grpSp>
        <p:nvGrpSpPr>
          <p:cNvPr id="54" name="Groupe 53"/>
          <p:cNvGrpSpPr/>
          <p:nvPr/>
        </p:nvGrpSpPr>
        <p:grpSpPr>
          <a:xfrm>
            <a:off x="2627784" y="3140968"/>
            <a:ext cx="4824536" cy="2520280"/>
            <a:chOff x="51280" y="314787"/>
            <a:chExt cx="4548866" cy="2956189"/>
          </a:xfrm>
        </p:grpSpPr>
        <p:graphicFrame>
          <p:nvGraphicFramePr>
            <p:cNvPr id="55" name="Diagramme 54"/>
            <p:cNvGraphicFramePr/>
            <p:nvPr/>
          </p:nvGraphicFramePr>
          <p:xfrm>
            <a:off x="51280" y="568175"/>
            <a:ext cx="4548866" cy="27028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6" name="Ellipse 55"/>
            <p:cNvSpPr/>
            <p:nvPr/>
          </p:nvSpPr>
          <p:spPr>
            <a:xfrm>
              <a:off x="1884406" y="314787"/>
              <a:ext cx="1018403" cy="713843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Candidat sortant ?</a:t>
              </a:r>
              <a:endParaRPr lang="fr-FR" sz="12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99" name="Image 98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884368" y="2996952"/>
            <a:ext cx="1152128" cy="1152128"/>
          </a:xfrm>
          <a:prstGeom prst="rect">
            <a:avLst/>
          </a:prstGeom>
        </p:spPr>
      </p:pic>
      <p:grpSp>
        <p:nvGrpSpPr>
          <p:cNvPr id="58" name="Groupe 57"/>
          <p:cNvGrpSpPr/>
          <p:nvPr/>
        </p:nvGrpSpPr>
        <p:grpSpPr>
          <a:xfrm>
            <a:off x="-972616" y="3112975"/>
            <a:ext cx="5832648" cy="2404257"/>
            <a:chOff x="-423973" y="281952"/>
            <a:chExt cx="5431482" cy="3883531"/>
          </a:xfrm>
        </p:grpSpPr>
        <p:graphicFrame>
          <p:nvGraphicFramePr>
            <p:cNvPr id="73" name="Diagramme 72"/>
            <p:cNvGraphicFramePr/>
            <p:nvPr/>
          </p:nvGraphicFramePr>
          <p:xfrm>
            <a:off x="-423973" y="821562"/>
            <a:ext cx="5431482" cy="33439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80" name="Ellipse 79"/>
            <p:cNvSpPr/>
            <p:nvPr/>
          </p:nvSpPr>
          <p:spPr>
            <a:xfrm>
              <a:off x="1922964" y="281952"/>
              <a:ext cx="804664" cy="967230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Âge moyen</a:t>
              </a:r>
              <a:endParaRPr lang="fr-FR" sz="12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53" name="Connecteur droit 52"/>
          <p:cNvCxnSpPr/>
          <p:nvPr/>
        </p:nvCxnSpPr>
        <p:spPr>
          <a:xfrm>
            <a:off x="3491880" y="1484784"/>
            <a:ext cx="27993" cy="331236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4223" y="1177588"/>
            <a:ext cx="1368152" cy="13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2 – Machine learning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3779912" y="1002214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L’ENRICHISSEMENT DES DONNÉES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83969" y="2617167"/>
            <a:ext cx="156004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Infos 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78694" y="5714594"/>
            <a:ext cx="6527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4822709" y="1518385"/>
            <a:ext cx="504056" cy="720080"/>
            <a:chOff x="1380788" y="3429000"/>
            <a:chExt cx="504056" cy="720080"/>
          </a:xfrm>
        </p:grpSpPr>
        <p:sp>
          <p:nvSpPr>
            <p:cNvPr id="60" name="Triangle isocèle 5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ourire 6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2" name="Groupe 101"/>
          <p:cNvGrpSpPr/>
          <p:nvPr/>
        </p:nvGrpSpPr>
        <p:grpSpPr>
          <a:xfrm>
            <a:off x="7956376" y="3789040"/>
            <a:ext cx="936104" cy="914400"/>
            <a:chOff x="7596336" y="4869160"/>
            <a:chExt cx="936104" cy="914400"/>
          </a:xfrm>
        </p:grpSpPr>
        <p:sp>
          <p:nvSpPr>
            <p:cNvPr id="101" name="Ellipse 100"/>
            <p:cNvSpPr/>
            <p:nvPr/>
          </p:nvSpPr>
          <p:spPr>
            <a:xfrm>
              <a:off x="7596336" y="4869160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2" name="Picture 2" descr="C:\Users\Fitec\Desktop\images_ppt\insee_logo.jp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775036" y="4978492"/>
              <a:ext cx="561860" cy="648072"/>
            </a:xfrm>
            <a:prstGeom prst="rect">
              <a:avLst/>
            </a:prstGeom>
            <a:noFill/>
          </p:spPr>
        </p:pic>
      </p:grpSp>
      <p:grpSp>
        <p:nvGrpSpPr>
          <p:cNvPr id="111" name="Groupe 110"/>
          <p:cNvGrpSpPr/>
          <p:nvPr/>
        </p:nvGrpSpPr>
        <p:grpSpPr>
          <a:xfrm>
            <a:off x="7668344" y="2348880"/>
            <a:ext cx="936104" cy="914400"/>
            <a:chOff x="7812360" y="2204864"/>
            <a:chExt cx="936104" cy="914400"/>
          </a:xfrm>
        </p:grpSpPr>
        <p:sp>
          <p:nvSpPr>
            <p:cNvPr id="110" name="Ellipse 109"/>
            <p:cNvSpPr/>
            <p:nvPr/>
          </p:nvSpPr>
          <p:spPr>
            <a:xfrm>
              <a:off x="7812360" y="2204864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Picture 2" descr="C:\Users\Fitec\Desktop\images_ppt\SciencesPO_Appellations_CEVIPOF_RGB-300x129.jpg"/>
            <p:cNvPicPr>
              <a:picLocks noChangeAspect="1" noChangeArrowheads="1"/>
            </p:cNvPicPr>
            <p:nvPr/>
          </p:nvPicPr>
          <p:blipFill>
            <a:blip r:embed="rId16" cstate="print"/>
            <a:srcRect l="7167" t="16667" r="6833" b="16666"/>
            <a:stretch>
              <a:fillRect/>
            </a:stretch>
          </p:blipFill>
          <p:spPr bwMode="auto">
            <a:xfrm>
              <a:off x="7877677" y="2546242"/>
              <a:ext cx="817442" cy="288032"/>
            </a:xfrm>
            <a:prstGeom prst="rect">
              <a:avLst/>
            </a:prstGeom>
            <a:noFill/>
          </p:spPr>
        </p:pic>
      </p:grpSp>
      <p:grpSp>
        <p:nvGrpSpPr>
          <p:cNvPr id="105" name="Groupe 104"/>
          <p:cNvGrpSpPr/>
          <p:nvPr/>
        </p:nvGrpSpPr>
        <p:grpSpPr>
          <a:xfrm>
            <a:off x="7812360" y="5229200"/>
            <a:ext cx="936104" cy="914400"/>
            <a:chOff x="7524328" y="3501008"/>
            <a:chExt cx="936104" cy="914400"/>
          </a:xfrm>
        </p:grpSpPr>
        <p:sp>
          <p:nvSpPr>
            <p:cNvPr id="104" name="Ellipse 103"/>
            <p:cNvSpPr/>
            <p:nvPr/>
          </p:nvSpPr>
          <p:spPr>
            <a:xfrm>
              <a:off x="7524328" y="3501008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Picture 2" descr="C:\Users\Fitec\Desktop\images_ppt\wiki.jpg"/>
            <p:cNvPicPr>
              <a:picLocks noChangeAspect="1" noChangeArrowheads="1"/>
            </p:cNvPicPr>
            <p:nvPr/>
          </p:nvPicPr>
          <p:blipFill>
            <a:blip r:embed="rId17" cstate="print"/>
            <a:srcRect l="12012" t="7216" r="9414" b="30123"/>
            <a:stretch>
              <a:fillRect/>
            </a:stretch>
          </p:blipFill>
          <p:spPr bwMode="auto">
            <a:xfrm>
              <a:off x="7668344" y="3645024"/>
              <a:ext cx="646741" cy="594726"/>
            </a:xfrm>
            <a:prstGeom prst="rect">
              <a:avLst/>
            </a:prstGeom>
            <a:noFill/>
          </p:spPr>
        </p:pic>
      </p:grpSp>
      <p:sp>
        <p:nvSpPr>
          <p:cNvPr id="42" name="Rectangle 41"/>
          <p:cNvSpPr/>
          <p:nvPr/>
        </p:nvSpPr>
        <p:spPr>
          <a:xfrm>
            <a:off x="934183" y="2545740"/>
            <a:ext cx="198163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Socio-démographie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circonscriptions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17031" y="5661248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4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193096" y="5373216"/>
            <a:ext cx="792088" cy="792088"/>
          </a:xfrm>
          <a:prstGeom prst="rect">
            <a:avLst/>
          </a:prstGeom>
        </p:spPr>
      </p:pic>
      <p:pic>
        <p:nvPicPr>
          <p:cNvPr id="86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67944" y="5373216"/>
            <a:ext cx="792088" cy="792088"/>
          </a:xfrm>
          <a:prstGeom prst="rect">
            <a:avLst/>
          </a:prstGeom>
        </p:spPr>
      </p:pic>
      <p:sp>
        <p:nvSpPr>
          <p:cNvPr id="89" name="Accolade fermante 88"/>
          <p:cNvSpPr/>
          <p:nvPr/>
        </p:nvSpPr>
        <p:spPr>
          <a:xfrm rot="5400000">
            <a:off x="3239852" y="2888940"/>
            <a:ext cx="504056" cy="4896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7308304" y="1628800"/>
            <a:ext cx="1512168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SOURCES</a:t>
            </a:r>
            <a:r>
              <a:rPr lang="fr-FR" sz="11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</a:p>
          <a:p>
            <a:pPr algn="ctr"/>
            <a:r>
              <a:rPr lang="fr-FR" sz="11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Data &amp; Web Scraping</a:t>
            </a:r>
            <a:endParaRPr lang="fr-FR" sz="1100" dirty="0">
              <a:solidFill>
                <a:schemeClr val="accent5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9" name="Groupe 108"/>
          <p:cNvGrpSpPr/>
          <p:nvPr/>
        </p:nvGrpSpPr>
        <p:grpSpPr>
          <a:xfrm>
            <a:off x="7092280" y="4365104"/>
            <a:ext cx="936104" cy="914400"/>
            <a:chOff x="7020272" y="3356992"/>
            <a:chExt cx="936104" cy="914400"/>
          </a:xfrm>
        </p:grpSpPr>
        <p:sp>
          <p:nvSpPr>
            <p:cNvPr id="108" name="Ellipse 107"/>
            <p:cNvSpPr/>
            <p:nvPr/>
          </p:nvSpPr>
          <p:spPr>
            <a:xfrm>
              <a:off x="7020272" y="3356992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6" name="Picture 3" descr="C:\Users\Fitec\Desktop\images_ppt\datagouv.jpg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7202075" y="3535692"/>
              <a:ext cx="582292" cy="576064"/>
            </a:xfrm>
            <a:prstGeom prst="rect">
              <a:avLst/>
            </a:prstGeom>
            <a:noFill/>
          </p:spPr>
        </p:pic>
      </p:grpSp>
      <p:grpSp>
        <p:nvGrpSpPr>
          <p:cNvPr id="107" name="Groupe 106"/>
          <p:cNvGrpSpPr/>
          <p:nvPr/>
        </p:nvGrpSpPr>
        <p:grpSpPr>
          <a:xfrm>
            <a:off x="7092280" y="3212976"/>
            <a:ext cx="936104" cy="914400"/>
            <a:chOff x="7956376" y="3501008"/>
            <a:chExt cx="936104" cy="914400"/>
          </a:xfrm>
        </p:grpSpPr>
        <p:sp>
          <p:nvSpPr>
            <p:cNvPr id="106" name="Ellipse 105"/>
            <p:cNvSpPr/>
            <p:nvPr/>
          </p:nvSpPr>
          <p:spPr>
            <a:xfrm>
              <a:off x="7956376" y="3501008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Picture 7" descr="C:\Users\Fitec\Desktop\Instituts-sondagesLogos-Instituts-sondages-300x245.jpg"/>
            <p:cNvPicPr>
              <a:picLocks noChangeAspect="1" noChangeArrowheads="1"/>
            </p:cNvPicPr>
            <p:nvPr/>
          </p:nvPicPr>
          <p:blipFill>
            <a:blip r:embed="rId21" cstate="print"/>
            <a:srcRect t="42463" r="45427"/>
            <a:stretch>
              <a:fillRect/>
            </a:stretch>
          </p:blipFill>
          <p:spPr bwMode="auto">
            <a:xfrm>
              <a:off x="8100392" y="3689039"/>
              <a:ext cx="669050" cy="576064"/>
            </a:xfrm>
            <a:prstGeom prst="rect">
              <a:avLst/>
            </a:prstGeom>
            <a:noFill/>
          </p:spPr>
        </p:pic>
      </p:grpSp>
      <p:cxnSp>
        <p:nvCxnSpPr>
          <p:cNvPr id="115" name="Connecteur droit 114"/>
          <p:cNvCxnSpPr/>
          <p:nvPr/>
        </p:nvCxnSpPr>
        <p:spPr>
          <a:xfrm>
            <a:off x="6660232" y="1816831"/>
            <a:ext cx="27993" cy="446449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à coins arrondis 84"/>
          <p:cNvSpPr/>
          <p:nvPr/>
        </p:nvSpPr>
        <p:spPr>
          <a:xfrm>
            <a:off x="7164288" y="2204864"/>
            <a:ext cx="1800200" cy="403244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ogner un rectangle avec un coin diagonal 60"/>
          <p:cNvSpPr/>
          <p:nvPr/>
        </p:nvSpPr>
        <p:spPr>
          <a:xfrm>
            <a:off x="3995936" y="2248879"/>
            <a:ext cx="2592288" cy="4032448"/>
          </a:xfrm>
          <a:prstGeom prst="snip2Diag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ogner un rectangle avec un coin diagonal 55"/>
          <p:cNvSpPr/>
          <p:nvPr/>
        </p:nvSpPr>
        <p:spPr>
          <a:xfrm>
            <a:off x="251520" y="2248879"/>
            <a:ext cx="2880320" cy="4032448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Rogner un rectangle à un seul coin 49"/>
          <p:cNvSpPr/>
          <p:nvPr/>
        </p:nvSpPr>
        <p:spPr>
          <a:xfrm>
            <a:off x="251520" y="1556792"/>
            <a:ext cx="2880320" cy="576064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3 algorithmes entraînés et  testés sur fichier 2012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2 – Machine learning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L’ALGORITHME CHOISI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2" name="Image 41" descr="randomforest.png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7124" y="4862656"/>
            <a:ext cx="870600" cy="870600"/>
          </a:xfrm>
          <a:prstGeom prst="rect">
            <a:avLst/>
          </a:prstGeom>
        </p:spPr>
      </p:pic>
      <p:pic>
        <p:nvPicPr>
          <p:cNvPr id="47" name="Image 46" descr="linre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0376" y="2348880"/>
            <a:ext cx="864096" cy="864096"/>
          </a:xfrm>
          <a:prstGeom prst="rect">
            <a:avLst/>
          </a:prstGeom>
        </p:spPr>
      </p:pic>
      <p:sp>
        <p:nvSpPr>
          <p:cNvPr id="52" name="Rogner un rectangle à un seul coin 51"/>
          <p:cNvSpPr/>
          <p:nvPr/>
        </p:nvSpPr>
        <p:spPr>
          <a:xfrm>
            <a:off x="3995936" y="1556792"/>
            <a:ext cx="2664296" cy="576064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3 variables représentant l’écart entre M1 et le réel</a:t>
            </a:r>
          </a:p>
        </p:txBody>
      </p:sp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9992" y="4005064"/>
            <a:ext cx="1656184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5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68044" y="5574538"/>
            <a:ext cx="720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6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4048" y="2852936"/>
            <a:ext cx="648072" cy="1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Image 56" descr="arb.png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0000" contrast="10000"/>
          </a:blip>
          <a:stretch>
            <a:fillRect/>
          </a:stretch>
        </p:blipFill>
        <p:spPr>
          <a:xfrm>
            <a:off x="1259632" y="3645024"/>
            <a:ext cx="720080" cy="72008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755576" y="3140968"/>
            <a:ext cx="1800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Régression linéaire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827584" y="4365104"/>
            <a:ext cx="1800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Arbre de décision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27584" y="5733256"/>
            <a:ext cx="1800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Forêt aléatoire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Multiplier 66"/>
          <p:cNvSpPr/>
          <p:nvPr/>
        </p:nvSpPr>
        <p:spPr>
          <a:xfrm>
            <a:off x="2781131" y="3573016"/>
            <a:ext cx="1584176" cy="1368152"/>
          </a:xfrm>
          <a:prstGeom prst="mathMultiply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droite 67"/>
          <p:cNvSpPr/>
          <p:nvPr/>
        </p:nvSpPr>
        <p:spPr>
          <a:xfrm>
            <a:off x="6634879" y="3789040"/>
            <a:ext cx="792088" cy="9361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241172" y="1979548"/>
            <a:ext cx="6527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4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169164" y="1196752"/>
            <a:ext cx="792088" cy="792088"/>
          </a:xfrm>
          <a:prstGeom prst="rect">
            <a:avLst/>
          </a:prstGeom>
        </p:spPr>
      </p:pic>
      <p:pic>
        <p:nvPicPr>
          <p:cNvPr id="76" name="Image 75" descr="machineLearning_iconDark.png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24328" y="4679558"/>
            <a:ext cx="1076749" cy="105088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7570002" y="5687670"/>
            <a:ext cx="1106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" name="Image 80" descr="machineLearning_iconDark.png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96336" y="2663334"/>
            <a:ext cx="1076749" cy="1050889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7642010" y="3671446"/>
            <a:ext cx="1106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2 – Machine learning</a:t>
            </a:r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APPLICATION DU MODÈLE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179512" y="1556792"/>
            <a:ext cx="8784976" cy="3888432"/>
            <a:chOff x="179512" y="1556792"/>
            <a:chExt cx="8784976" cy="3888432"/>
          </a:xfrm>
        </p:grpSpPr>
        <p:sp>
          <p:nvSpPr>
            <p:cNvPr id="53" name="Arrondir un rectangle avec un coin du même côté 52"/>
            <p:cNvSpPr/>
            <p:nvPr/>
          </p:nvSpPr>
          <p:spPr>
            <a:xfrm>
              <a:off x="179512" y="1556792"/>
              <a:ext cx="8784976" cy="388843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954763" y="3951416"/>
              <a:ext cx="668601" cy="6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Rectangle 54"/>
            <p:cNvSpPr/>
            <p:nvPr/>
          </p:nvSpPr>
          <p:spPr>
            <a:xfrm>
              <a:off x="5645429" y="4582289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M1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56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40152" y="2033123"/>
              <a:ext cx="648072" cy="648072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5652120" y="2631382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M1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 flipH="1">
              <a:off x="539552" y="3619710"/>
              <a:ext cx="8136904" cy="0"/>
            </a:xfrm>
            <a:prstGeom prst="line">
              <a:avLst/>
            </a:prstGeom>
            <a:ln w="19050">
              <a:solidFill>
                <a:srgbClr val="C9D100"/>
              </a:solidFill>
              <a:prstDash val="dash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1" name="Groupe 65"/>
            <p:cNvGrpSpPr/>
            <p:nvPr/>
          </p:nvGrpSpPr>
          <p:grpSpPr>
            <a:xfrm>
              <a:off x="2195736" y="3831683"/>
              <a:ext cx="792088" cy="966301"/>
              <a:chOff x="8028384" y="1844824"/>
              <a:chExt cx="792088" cy="966301"/>
            </a:xfrm>
          </p:grpSpPr>
          <p:pic>
            <p:nvPicPr>
              <p:cNvPr id="94" name="Image 93" descr="machineLearning_iconDark.png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95" name="ZoneTexte 94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2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62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68958" y="2128805"/>
              <a:ext cx="648072" cy="648072"/>
            </a:xfrm>
            <a:prstGeom prst="rect">
              <a:avLst/>
            </a:prstGeom>
          </p:spPr>
        </p:pic>
        <p:pic>
          <p:nvPicPr>
            <p:cNvPr id="67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62267" y="4005064"/>
              <a:ext cx="648072" cy="648072"/>
            </a:xfrm>
            <a:prstGeom prst="rect">
              <a:avLst/>
            </a:prstGeom>
          </p:spPr>
        </p:pic>
        <p:grpSp>
          <p:nvGrpSpPr>
            <p:cNvPr id="68" name="Groupe 97"/>
            <p:cNvGrpSpPr/>
            <p:nvPr/>
          </p:nvGrpSpPr>
          <p:grpSpPr>
            <a:xfrm>
              <a:off x="2234471" y="2056797"/>
              <a:ext cx="792088" cy="966301"/>
              <a:chOff x="8028384" y="1844824"/>
              <a:chExt cx="792088" cy="966301"/>
            </a:xfrm>
          </p:grpSpPr>
          <p:pic>
            <p:nvPicPr>
              <p:cNvPr id="92" name="Image 91" descr="machineLearning_iconDark.png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93" name="ZoneTexte 92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1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251520" y="3296017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251520" y="3652983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Flèche droite 73"/>
            <p:cNvSpPr/>
            <p:nvPr/>
          </p:nvSpPr>
          <p:spPr>
            <a:xfrm>
              <a:off x="1526362" y="234888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Flèche droite 74"/>
            <p:cNvSpPr/>
            <p:nvPr/>
          </p:nvSpPr>
          <p:spPr>
            <a:xfrm>
              <a:off x="1519671" y="419577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Flèche droite 77"/>
            <p:cNvSpPr/>
            <p:nvPr/>
          </p:nvSpPr>
          <p:spPr>
            <a:xfrm>
              <a:off x="3226561" y="234888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Flèche droite 78"/>
            <p:cNvSpPr/>
            <p:nvPr/>
          </p:nvSpPr>
          <p:spPr>
            <a:xfrm>
              <a:off x="3219870" y="419577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3923928" y="2235497"/>
              <a:ext cx="108012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= LOG (M1,R)</a:t>
              </a:r>
              <a:endParaRPr lang="fr-FR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917237" y="4082391"/>
              <a:ext cx="108012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 = 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LOG (M1,R)</a:t>
              </a:r>
              <a:endParaRPr lang="fr-FR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2" name="Plus 81"/>
            <p:cNvSpPr/>
            <p:nvPr/>
          </p:nvSpPr>
          <p:spPr>
            <a:xfrm>
              <a:off x="5220072" y="2348880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Plus 82"/>
            <p:cNvSpPr/>
            <p:nvPr/>
          </p:nvSpPr>
          <p:spPr>
            <a:xfrm>
              <a:off x="5213381" y="4123766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èche droite 83"/>
            <p:cNvSpPr/>
            <p:nvPr/>
          </p:nvSpPr>
          <p:spPr>
            <a:xfrm>
              <a:off x="6926962" y="234888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Flèche droite 84"/>
            <p:cNvSpPr/>
            <p:nvPr/>
          </p:nvSpPr>
          <p:spPr>
            <a:xfrm>
              <a:off x="6920271" y="417823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609012" y="3789040"/>
              <a:ext cx="1080120" cy="1277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835073" y="3888739"/>
              <a:ext cx="669374" cy="65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0" name="Rectangle 99"/>
            <p:cNvSpPr/>
            <p:nvPr/>
          </p:nvSpPr>
          <p:spPr>
            <a:xfrm>
              <a:off x="7609012" y="1935494"/>
              <a:ext cx="1080120" cy="1277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8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796070" y="1963487"/>
              <a:ext cx="692355" cy="692355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755576" y="4673209"/>
              <a:ext cx="65274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chemeClr val="accent4">
                      <a:lumMod val="75000"/>
                    </a:schemeClr>
                  </a:solidFill>
                </a:rPr>
                <a:t>2017</a:t>
              </a:r>
              <a:endParaRPr lang="fr-FR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5576" y="2822303"/>
              <a:ext cx="65274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chemeClr val="accent4">
                      <a:lumMod val="75000"/>
                    </a:schemeClr>
                  </a:solidFill>
                </a:rPr>
                <a:t>2017</a:t>
              </a:r>
              <a:endParaRPr lang="fr-FR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0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1080120" cy="8382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98072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ANALYSE DES SENTIMENTS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pic>
        <p:nvPicPr>
          <p:cNvPr id="21" name="Image 20" descr="engrenag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2228" y="2896568"/>
            <a:ext cx="1152128" cy="1175171"/>
          </a:xfrm>
          <a:prstGeom prst="rect">
            <a:avLst/>
          </a:prstGeom>
        </p:spPr>
      </p:pic>
      <p:pic>
        <p:nvPicPr>
          <p:cNvPr id="23" name="Image 22" descr="Entonnoir.jpg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73048" y="2791976"/>
            <a:ext cx="919378" cy="754584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860680" y="1916832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804896" y="1916832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49112" y="1916832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1" name="Diagramme 30"/>
          <p:cNvGraphicFramePr/>
          <p:nvPr/>
        </p:nvGraphicFramePr>
        <p:xfrm>
          <a:off x="212608" y="4221088"/>
          <a:ext cx="597666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" name="Groupe 50"/>
          <p:cNvGrpSpPr/>
          <p:nvPr/>
        </p:nvGrpSpPr>
        <p:grpSpPr>
          <a:xfrm>
            <a:off x="6317096" y="3213864"/>
            <a:ext cx="2808312" cy="3035786"/>
            <a:chOff x="6228184" y="2204864"/>
            <a:chExt cx="2808312" cy="3035786"/>
          </a:xfrm>
        </p:grpSpPr>
        <p:graphicFrame>
          <p:nvGraphicFramePr>
            <p:cNvPr id="36" name="Graphique 35"/>
            <p:cNvGraphicFramePr/>
            <p:nvPr/>
          </p:nvGraphicFramePr>
          <p:xfrm>
            <a:off x="6228184" y="2204864"/>
            <a:ext cx="2808312" cy="3035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6660232" y="2441208"/>
              <a:ext cx="370800" cy="18000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60232" y="2888960"/>
              <a:ext cx="1198800" cy="180000"/>
            </a:xfrm>
            <a:prstGeom prst="rect">
              <a:avLst/>
            </a:prstGeom>
            <a:solidFill>
              <a:srgbClr val="FFC4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60232" y="3336672"/>
              <a:ext cx="1080000" cy="180000"/>
            </a:xfrm>
            <a:prstGeom prst="rect">
              <a:avLst/>
            </a:prstGeom>
            <a:solidFill>
              <a:srgbClr val="0530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0232" y="3768720"/>
              <a:ext cx="1515600" cy="180000"/>
            </a:xfrm>
            <a:prstGeom prst="rect">
              <a:avLst/>
            </a:prstGeom>
            <a:solidFill>
              <a:srgbClr val="D16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0232" y="4673456"/>
              <a:ext cx="1778400" cy="180000"/>
            </a:xfrm>
            <a:prstGeom prst="rect">
              <a:avLst/>
            </a:prstGeom>
            <a:solidFill>
              <a:srgbClr val="BCFE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60232" y="4231248"/>
              <a:ext cx="255600" cy="180000"/>
            </a:xfrm>
            <a:prstGeom prst="rect">
              <a:avLst/>
            </a:prstGeom>
            <a:solidFill>
              <a:srgbClr val="E377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45456" y="1843048"/>
            <a:ext cx="1260648" cy="12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284616" y="262821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514 164 tweets 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80552" y="2853824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Moyenne des sentiments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8009792" y="3068960"/>
            <a:ext cx="10081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tweets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e 63"/>
          <p:cNvGrpSpPr/>
          <p:nvPr/>
        </p:nvGrpSpPr>
        <p:grpSpPr>
          <a:xfrm>
            <a:off x="2371960" y="5301208"/>
            <a:ext cx="1800200" cy="477634"/>
            <a:chOff x="2339752" y="5733256"/>
            <a:chExt cx="1800200" cy="477634"/>
          </a:xfrm>
        </p:grpSpPr>
        <p:sp>
          <p:nvSpPr>
            <p:cNvPr id="57" name="ZoneTexte 56"/>
            <p:cNvSpPr txBox="1"/>
            <p:nvPr/>
          </p:nvSpPr>
          <p:spPr>
            <a:xfrm>
              <a:off x="2555776" y="573325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- 1          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33975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Mauvais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1987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Bon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3" name="Double flèche horizontale 62"/>
            <p:cNvSpPr/>
            <p:nvPr/>
          </p:nvSpPr>
          <p:spPr>
            <a:xfrm>
              <a:off x="2987824" y="5805264"/>
              <a:ext cx="432048" cy="21602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428632" y="2863984"/>
            <a:ext cx="1368152" cy="1232428"/>
            <a:chOff x="467544" y="3152016"/>
            <a:chExt cx="1368152" cy="1232428"/>
          </a:xfrm>
        </p:grpSpPr>
        <p:pic>
          <p:nvPicPr>
            <p:cNvPr id="22" name="Image 21" descr="Entonnoir.jpg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7544" y="3261527"/>
              <a:ext cx="1368152" cy="1122917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224024"/>
              <a:ext cx="252536" cy="252536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3152016"/>
              <a:ext cx="252536" cy="252536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512056"/>
              <a:ext cx="207640" cy="207640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368040"/>
              <a:ext cx="207640" cy="207640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719696"/>
              <a:ext cx="144016" cy="144016"/>
            </a:xfrm>
            <a:prstGeom prst="rect">
              <a:avLst/>
            </a:prstGeom>
          </p:spPr>
        </p:pic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944104"/>
              <a:ext cx="144016" cy="144016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296032"/>
              <a:ext cx="252536" cy="252536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800088"/>
              <a:ext cx="144016" cy="144016"/>
            </a:xfrm>
            <a:prstGeom prst="rect">
              <a:avLst/>
            </a:prstGeom>
          </p:spPr>
        </p:pic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656072"/>
              <a:ext cx="144016" cy="144016"/>
            </a:xfrm>
            <a:prstGeom prst="rect">
              <a:avLst/>
            </a:prstGeom>
          </p:spPr>
        </p:pic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656072"/>
              <a:ext cx="207640" cy="20764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872096"/>
              <a:ext cx="80392" cy="80392"/>
            </a:xfrm>
            <a:prstGeom prst="rect">
              <a:avLst/>
            </a:prstGeom>
          </p:spPr>
        </p:pic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12056"/>
              <a:ext cx="207640" cy="207640"/>
            </a:xfrm>
            <a:prstGeom prst="rect">
              <a:avLst/>
            </a:prstGeom>
          </p:spPr>
        </p:pic>
      </p:grpSp>
      <p:sp>
        <p:nvSpPr>
          <p:cNvPr id="84" name="Organigramme : Connecteur 83"/>
          <p:cNvSpPr/>
          <p:nvPr/>
        </p:nvSpPr>
        <p:spPr>
          <a:xfrm>
            <a:off x="4965136" y="3368040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4965136" y="3520440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4965136" y="3672840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4965136" y="3825240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4965136" y="3977640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5109152" y="3440048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109152" y="3584064"/>
            <a:ext cx="28803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5109152" y="3584064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5109152" y="3872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5109152" y="3944104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469192" y="372808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5469192" y="3440048"/>
            <a:ext cx="216024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8864" y="1772816"/>
            <a:ext cx="9036496" cy="460851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rrondir un rectangle avec un coin du même côté 94"/>
          <p:cNvSpPr/>
          <p:nvPr/>
        </p:nvSpPr>
        <p:spPr>
          <a:xfrm>
            <a:off x="179512" y="3140968"/>
            <a:ext cx="8784976" cy="273630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rondir un rectangle avec un coin du même côté 93"/>
          <p:cNvSpPr/>
          <p:nvPr/>
        </p:nvSpPr>
        <p:spPr>
          <a:xfrm>
            <a:off x="179512" y="1484784"/>
            <a:ext cx="8784976" cy="1368152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98072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 UN MODÈLE 3 … ?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195736" y="1680735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338332" y="178410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L’étape 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838529" y="1784101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a réduit les candidats concernés par l’analyse des tweets à 70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331640" y="2348880"/>
            <a:ext cx="77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L’algorithme ne peut pas s’entraîner sur les données de 2012 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1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790" y="1700808"/>
            <a:ext cx="806872" cy="806872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1259632" y="3501008"/>
            <a:ext cx="77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Faire une analyse de variance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1" name="Image 90" descr="ampoule.png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866" y="3384376"/>
            <a:ext cx="908720" cy="908720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1259632" y="3946807"/>
            <a:ext cx="771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Entraîner l’algorithme sur 2017 – Tour 1 sur les 70 candidats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  Avec les 4 variables tweets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  Sans les variables tweets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1275654" y="4942909"/>
            <a:ext cx="771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Comparer les erreurs et vérifier l’influence des tweets dans l’algorithme de forêt aléatoire 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RÉALISATION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D’AMÉLIORATION : 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</a:t>
            </a:r>
            <a:endParaRPr lang="fr-FR" sz="16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D’AMÉLIORATION : L’ANALYSE DES TWEETS</a:t>
            </a:r>
            <a:endParaRPr lang="fr-FR" sz="16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237193"/>
              </p:ext>
            </p:extLst>
          </p:nvPr>
        </p:nvGraphicFramePr>
        <p:xfrm>
          <a:off x="268527" y="1871348"/>
          <a:ext cx="5267326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Tour 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347864" y="1124744"/>
            <a:ext cx="279595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Qualité du modèle 2 - ML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" name="Groupe 11"/>
          <p:cNvGrpSpPr/>
          <p:nvPr/>
        </p:nvGrpSpPr>
        <p:grpSpPr>
          <a:xfrm>
            <a:off x="4572000" y="3083248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4">
                      <a:lumMod val="50000"/>
                    </a:schemeClr>
                  </a:solidFill>
                </a:rPr>
                <a:t>Valeurs prédites</a:t>
              </a:r>
              <a:endParaRPr lang="fr-F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4">
                      <a:lumMod val="50000"/>
                    </a:schemeClr>
                  </a:solidFill>
                </a:rPr>
                <a:t>Valeurs réelles</a:t>
              </a:r>
              <a:endParaRPr lang="fr-F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7380312" y="5589240"/>
            <a:ext cx="92525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</a:rPr>
              <a:t>R² = 0.22</a:t>
            </a:r>
            <a:endParaRPr lang="fr-FR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175" y="1532794"/>
            <a:ext cx="378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Poids des variables dans le modèle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1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83568" y="1378092"/>
            <a:ext cx="2952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M1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Sondage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638536" y="1378092"/>
            <a:ext cx="28083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 T1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444208" y="1378092"/>
            <a:ext cx="25922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– Machine Learning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7" y="2132856"/>
            <a:ext cx="788298" cy="1872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6586"/>
          <a:stretch>
            <a:fillRect/>
          </a:stretch>
        </p:blipFill>
        <p:spPr>
          <a:xfrm>
            <a:off x="3709133" y="1958932"/>
            <a:ext cx="2664296" cy="26209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2609"/>
          <a:stretch>
            <a:fillRect/>
          </a:stretch>
        </p:blipFill>
        <p:spPr>
          <a:xfrm>
            <a:off x="6497554" y="1942052"/>
            <a:ext cx="2627784" cy="26547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" r="2591"/>
          <a:stretch>
            <a:fillRect/>
          </a:stretch>
        </p:blipFill>
        <p:spPr>
          <a:xfrm>
            <a:off x="1011564" y="1966260"/>
            <a:ext cx="2592288" cy="2606329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683568" y="1691477"/>
            <a:ext cx="835292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206310" y="5643320"/>
            <a:ext cx="864096" cy="864096"/>
          </a:xfrm>
          <a:prstGeom prst="ellips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62%</a:t>
            </a:r>
            <a:endParaRPr lang="fr-FR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6012160" y="5643320"/>
            <a:ext cx="864096" cy="864096"/>
          </a:xfrm>
          <a:prstGeom prst="ellips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74%</a:t>
            </a:r>
            <a:endParaRPr lang="fr-FR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3635896" y="1412776"/>
            <a:ext cx="0" cy="424847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444208" y="1412776"/>
            <a:ext cx="0" cy="424847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 flipH="1" flipV="1">
            <a:off x="2830274" y="4477054"/>
            <a:ext cx="1341987" cy="1218878"/>
          </a:xfrm>
          <a:prstGeom prst="rect">
            <a:avLst/>
          </a:prstGeom>
        </p:spPr>
      </p:pic>
      <p:pic>
        <p:nvPicPr>
          <p:cNvPr id="1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 flipV="1">
            <a:off x="5773214" y="4477054"/>
            <a:ext cx="1341987" cy="1218878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64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r="4694"/>
          <a:stretch/>
        </p:blipFill>
        <p:spPr>
          <a:xfrm>
            <a:off x="6310674" y="2184632"/>
            <a:ext cx="2833326" cy="250140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/>
          <a:stretch/>
        </p:blipFill>
        <p:spPr>
          <a:xfrm>
            <a:off x="808419" y="2204864"/>
            <a:ext cx="2698438" cy="2552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</a:t>
            </a:r>
            <a:r>
              <a:rPr lang="fr-FR" dirty="0" smtClean="0"/>
              <a:t>2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46" y="4911552"/>
            <a:ext cx="2442766" cy="139434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74112" y="6342929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Prévisions de 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l’Assemblée Nationale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05329"/>
            <a:ext cx="2438282" cy="139178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6794917" y="6351711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Prévisions de 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l’Assemblée Nationale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7" y="2310481"/>
            <a:ext cx="788298" cy="187220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683568" y="1378092"/>
            <a:ext cx="295232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– ML </a:t>
            </a:r>
          </a:p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(à partir des résultats </a:t>
            </a:r>
            <a:r>
              <a:rPr lang="fr-FR" sz="1400" i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modélisés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 T1)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638536" y="1378092"/>
            <a:ext cx="280831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T2</a:t>
            </a:r>
          </a:p>
          <a:p>
            <a:pPr algn="ctr"/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sz="1400" dirty="0" smtClean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444208" y="1378092"/>
            <a:ext cx="259228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– ML </a:t>
            </a:r>
          </a:p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(à partir des résultats </a:t>
            </a:r>
            <a:r>
              <a:rPr lang="fr-FR" sz="1400" i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réels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 T1)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683568" y="2115603"/>
            <a:ext cx="835292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635896" y="1395523"/>
            <a:ext cx="0" cy="541785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444208" y="1395523"/>
            <a:ext cx="0" cy="546247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ndir un rectangle avec un coin du même côté 19"/>
          <p:cNvSpPr/>
          <p:nvPr/>
        </p:nvSpPr>
        <p:spPr>
          <a:xfrm>
            <a:off x="4400164" y="2780928"/>
            <a:ext cx="4598307" cy="355848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ndir un rectangle avec un coin du même côté 18"/>
          <p:cNvSpPr/>
          <p:nvPr/>
        </p:nvSpPr>
        <p:spPr>
          <a:xfrm>
            <a:off x="49784" y="2780928"/>
            <a:ext cx="4243193" cy="355848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401008" y="1187460"/>
            <a:ext cx="2952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Sans tweets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355976" y="1187460"/>
            <a:ext cx="28083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Avec tweets</a:t>
            </a:r>
            <a:endParaRPr lang="fr-FR" sz="1400" dirty="0" smtClean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4353336" y="1204891"/>
            <a:ext cx="0" cy="565310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 smtClean="0"/>
              <a:t>Les tweets</a:t>
            </a:r>
            <a:endParaRPr lang="fr-FR" dirty="0"/>
          </a:p>
        </p:txBody>
      </p:sp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139042"/>
              </p:ext>
            </p:extLst>
          </p:nvPr>
        </p:nvGraphicFramePr>
        <p:xfrm>
          <a:off x="4355976" y="3010222"/>
          <a:ext cx="4642495" cy="332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872349"/>
              </p:ext>
            </p:extLst>
          </p:nvPr>
        </p:nvGraphicFramePr>
        <p:xfrm>
          <a:off x="71995" y="3016564"/>
          <a:ext cx="40679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3798506" y="311213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55.40%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057645" y="2391578"/>
            <a:ext cx="443275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Poids des variables dans les différents modèles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32597" y="1712973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R² = 0.289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5967" y="1712973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R² = -0.114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1383755" y="1495237"/>
            <a:ext cx="5780532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4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="" xmlns:a16="http://schemas.microsoft.com/office/drawing/2014/main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="" xmlns:a16="http://schemas.microsoft.com/office/drawing/2014/main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="" xmlns:a16="http://schemas.microsoft.com/office/drawing/2014/main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98072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98072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AXES D’AMELIORATION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5424" y="4017676"/>
            <a:ext cx="5444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fr-FR" sz="20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989054605"/>
              </p:ext>
            </p:extLst>
          </p:nvPr>
        </p:nvGraphicFramePr>
        <p:xfrm>
          <a:off x="899592" y="1357290"/>
          <a:ext cx="7392144" cy="451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0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aller plus loin…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1886404" y="5710246"/>
            <a:ext cx="5371193" cy="172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944548" y="5608210"/>
            <a:ext cx="0" cy="21602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258197" y="5608210"/>
            <a:ext cx="0" cy="21602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29107" y="548069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M2-ML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45728" y="52848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63501" y="527004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</a:t>
            </a:r>
            <a:endParaRPr lang="fr-FR" baseline="-250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3745253" y="980728"/>
            <a:ext cx="521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EXPLORATION DES RESULTATS DANS LE DETAIL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191526"/>
              </p:ext>
            </p:extLst>
          </p:nvPr>
        </p:nvGraphicFramePr>
        <p:xfrm>
          <a:off x="1619672" y="2021680"/>
          <a:ext cx="6336704" cy="318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047928" y="1571532"/>
            <a:ext cx="713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Quels sont les comportements mal prédits par le modèle 2?</a:t>
            </a:r>
            <a:endParaRPr lang="fr-FR" u="sng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1003183" y="5824204"/>
            <a:ext cx="2135256" cy="572985"/>
            <a:chOff x="864184" y="3199914"/>
            <a:chExt cx="2135256" cy="864085"/>
          </a:xfrm>
          <a:solidFill>
            <a:srgbClr val="993366"/>
          </a:solidFill>
        </p:grpSpPr>
        <p:sp>
          <p:nvSpPr>
            <p:cNvPr id="20" name="Flèche vers le haut 19"/>
            <p:cNvSpPr/>
            <p:nvPr/>
          </p:nvSpPr>
          <p:spPr>
            <a:xfrm rot="16200000">
              <a:off x="1499769" y="2564329"/>
              <a:ext cx="864085" cy="2135255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lèche vers le haut 4"/>
            <p:cNvSpPr/>
            <p:nvPr/>
          </p:nvSpPr>
          <p:spPr>
            <a:xfrm rot="21600000">
              <a:off x="1015400" y="3415935"/>
              <a:ext cx="1984040" cy="4320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Dégrade</a:t>
              </a:r>
              <a:endParaRPr lang="fr-FR" sz="1500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947429" y="5964222"/>
            <a:ext cx="1285159" cy="2880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Améliore</a:t>
            </a:r>
            <a:endParaRPr lang="fr-FR" sz="15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3174704" y="5608210"/>
            <a:ext cx="0" cy="21602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009847" y="5608210"/>
            <a:ext cx="0" cy="21602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 flipH="1">
            <a:off x="6026448" y="5833181"/>
            <a:ext cx="2135256" cy="572985"/>
            <a:chOff x="864184" y="3199914"/>
            <a:chExt cx="2135256" cy="864085"/>
          </a:xfrm>
          <a:solidFill>
            <a:schemeClr val="accent4">
              <a:lumMod val="75000"/>
            </a:schemeClr>
          </a:solidFill>
        </p:grpSpPr>
        <p:sp>
          <p:nvSpPr>
            <p:cNvPr id="28" name="Flèche vers le haut 27"/>
            <p:cNvSpPr/>
            <p:nvPr/>
          </p:nvSpPr>
          <p:spPr>
            <a:xfrm rot="16200000">
              <a:off x="1499769" y="2564329"/>
              <a:ext cx="864085" cy="2135255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lèche vers le haut 4"/>
            <p:cNvSpPr/>
            <p:nvPr/>
          </p:nvSpPr>
          <p:spPr>
            <a:xfrm rot="21600000">
              <a:off x="1015400" y="3415935"/>
              <a:ext cx="1984040" cy="4320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Surestime</a:t>
              </a:r>
              <a:endParaRPr lang="fr-FR" sz="1500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181301" y="5976427"/>
            <a:ext cx="714051" cy="286493"/>
            <a:chOff x="3181301" y="5976427"/>
            <a:chExt cx="714051" cy="286493"/>
          </a:xfrm>
        </p:grpSpPr>
        <p:sp>
          <p:nvSpPr>
            <p:cNvPr id="30" name="Rectangle 29"/>
            <p:cNvSpPr/>
            <p:nvPr/>
          </p:nvSpPr>
          <p:spPr>
            <a:xfrm>
              <a:off x="3181301" y="5976427"/>
              <a:ext cx="180000" cy="286493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93269" y="5976427"/>
              <a:ext cx="108000" cy="286493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45253" y="5976427"/>
              <a:ext cx="70115" cy="286493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59352" y="5976427"/>
              <a:ext cx="36000" cy="286493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05285" y="5976427"/>
              <a:ext cx="144000" cy="286493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/>
          <p:cNvGrpSpPr/>
          <p:nvPr/>
        </p:nvGrpSpPr>
        <p:grpSpPr>
          <a:xfrm rot="10800000">
            <a:off x="5273706" y="5967135"/>
            <a:ext cx="714051" cy="286493"/>
            <a:chOff x="3181301" y="5976427"/>
            <a:chExt cx="714051" cy="286493"/>
          </a:xfrm>
          <a:solidFill>
            <a:srgbClr val="CC66FF"/>
          </a:solidFill>
        </p:grpSpPr>
        <p:sp>
          <p:nvSpPr>
            <p:cNvPr id="37" name="Rectangle 36"/>
            <p:cNvSpPr/>
            <p:nvPr/>
          </p:nvSpPr>
          <p:spPr>
            <a:xfrm>
              <a:off x="3181301" y="5976427"/>
              <a:ext cx="180000" cy="2864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93269" y="5976427"/>
              <a:ext cx="108000" cy="2864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5253" y="5976427"/>
              <a:ext cx="70115" cy="2864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59352" y="5976427"/>
              <a:ext cx="36000" cy="2864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05285" y="5976427"/>
              <a:ext cx="144000" cy="2864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80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D’AMÉLIORATION : 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sommes-nous?</a:t>
            </a:r>
            <a:endParaRPr lang="fr-FR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971600" y="1844824"/>
          <a:ext cx="763284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9627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L’ÉQUIPE PROJET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28A1-4B56-7447-A186-7D387036CDC2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D’AMÉLIORATION : 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9627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LÉGISLATIVES POUR LES NULS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470189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3648" y="3833160"/>
            <a:ext cx="1165704" cy="50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="1" baseline="3000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</a:t>
            </a:r>
          </a:p>
          <a:p>
            <a:pPr algn="ctr"/>
            <a:r>
              <a:rPr lang="fr-FR" sz="1050" i="1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(11 juin 2017)</a:t>
            </a:r>
            <a:endParaRPr lang="fr-FR" sz="1050" i="1" dirty="0">
              <a:solidFill>
                <a:schemeClr val="accent3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36772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1043608" y="3068960"/>
            <a:ext cx="244827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413848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870440" y="3755944"/>
            <a:ext cx="1614545" cy="60016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(&gt;50% de votes) &amp;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7764" y="2822456"/>
            <a:ext cx="2016224" cy="1902688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226568" y="434376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759642" y="3774792"/>
            <a:ext cx="18085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 parmi les 2 premiers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65575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3812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066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355704" y="5146144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08104" y="5298544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437112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5990808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413848" y="4869160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7026088" y="566124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57764" y="4797152"/>
            <a:ext cx="2016224" cy="1481688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231504" y="591880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/>
        </p:nvGraphicFramePr>
        <p:xfrm>
          <a:off x="467544" y="1484784"/>
          <a:ext cx="8496944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0" name="ZoneTexte 79"/>
          <p:cNvSpPr txBox="1"/>
          <p:nvPr/>
        </p:nvSpPr>
        <p:spPr>
          <a:xfrm>
            <a:off x="4793840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ou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6084168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ou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979424" y="4754328"/>
            <a:ext cx="7704856" cy="0"/>
          </a:xfrm>
          <a:prstGeom prst="line">
            <a:avLst/>
          </a:prstGeom>
          <a:ln>
            <a:solidFill>
              <a:srgbClr val="C9D1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403648" y="5114368"/>
            <a:ext cx="1165704" cy="50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="1" baseline="3000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</a:t>
            </a:r>
          </a:p>
          <a:p>
            <a:pPr algn="ctr"/>
            <a:r>
              <a:rPr lang="fr-FR" sz="1050" i="1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(18 juin 2017)</a:t>
            </a:r>
            <a:endParaRPr lang="fr-FR" sz="1050" i="1" dirty="0">
              <a:solidFill>
                <a:schemeClr val="accent3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D’AMÉLIORATION : 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gner et arrondir un rectangle à un seul coin 17"/>
          <p:cNvSpPr/>
          <p:nvPr/>
        </p:nvSpPr>
        <p:spPr>
          <a:xfrm>
            <a:off x="4074635" y="1890250"/>
            <a:ext cx="4824536" cy="3456384"/>
          </a:xfrm>
          <a:prstGeom prst="snip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-684584" y="1124744"/>
            <a:ext cx="5832648" cy="3312368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100221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159899" y="2274930"/>
            <a:ext cx="352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Améliorer le modèle traditionnel des reports de voix grâce aux Big Data.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159899" y="3835354"/>
            <a:ext cx="3739272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Identifier les leviers et les comportements types des électeurs.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327171" y="2394306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327171" y="3906474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3413" y="4005064"/>
            <a:ext cx="25604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D’AMÉLIORATION : 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</TotalTime>
  <Words>1577</Words>
  <Application>Microsoft Office PowerPoint</Application>
  <PresentationFormat>Affichage à l'écran (4:3)</PresentationFormat>
  <Paragraphs>459</Paragraphs>
  <Slides>27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Calibri Light</vt:lpstr>
      <vt:lpstr>Verdana</vt:lpstr>
      <vt:lpstr>Wingdings</vt:lpstr>
      <vt:lpstr>Conception personnalisée</vt:lpstr>
      <vt:lpstr>Présentation PowerPoint</vt:lpstr>
      <vt:lpstr>Sommaire</vt:lpstr>
      <vt:lpstr>Sommaire</vt:lpstr>
      <vt:lpstr>Qui sommes-nous?</vt:lpstr>
      <vt:lpstr>Sommaire</vt:lpstr>
      <vt:lpstr>Le contexte</vt:lpstr>
      <vt:lpstr>Sommaire</vt:lpstr>
      <vt:lpstr>L’étude</vt:lpstr>
      <vt:lpstr>Sommaire</vt:lpstr>
      <vt:lpstr>L’architecture </vt:lpstr>
      <vt:lpstr>Sommaire</vt:lpstr>
      <vt:lpstr>Modèle 1 - Report de voix</vt:lpstr>
      <vt:lpstr>La méthodologie </vt:lpstr>
      <vt:lpstr>Modèle 2 – Machine learning</vt:lpstr>
      <vt:lpstr>Modèle 2 – Machine learning</vt:lpstr>
      <vt:lpstr>Modèle 2 – Machine learning</vt:lpstr>
      <vt:lpstr>Les tweets</vt:lpstr>
      <vt:lpstr>Les tweets</vt:lpstr>
      <vt:lpstr>Sommaire</vt:lpstr>
      <vt:lpstr>Résultats – Tour 1</vt:lpstr>
      <vt:lpstr>Résultats – Tour 1</vt:lpstr>
      <vt:lpstr>Résultats – Tour 2</vt:lpstr>
      <vt:lpstr>Résultats – Les tweets</vt:lpstr>
      <vt:lpstr>Conclusion</vt:lpstr>
      <vt:lpstr>Conclusion</vt:lpstr>
      <vt:lpstr>Comment aller plus loin…</vt:lpstr>
      <vt:lpstr>Merci de votre attention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Yuyi Stéphanie La</cp:lastModifiedBy>
  <cp:revision>391</cp:revision>
  <dcterms:created xsi:type="dcterms:W3CDTF">2017-06-10T10:48:24Z</dcterms:created>
  <dcterms:modified xsi:type="dcterms:W3CDTF">2017-06-18T13:20:51Z</dcterms:modified>
</cp:coreProperties>
</file>