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60" r:id="rId3"/>
    <p:sldId id="266" r:id="rId4"/>
    <p:sldId id="261" r:id="rId5"/>
    <p:sldId id="267" r:id="rId6"/>
    <p:sldId id="264" r:id="rId7"/>
    <p:sldId id="272" r:id="rId8"/>
    <p:sldId id="285" r:id="rId9"/>
    <p:sldId id="270" r:id="rId10"/>
    <p:sldId id="268" r:id="rId11"/>
    <p:sldId id="281" r:id="rId12"/>
    <p:sldId id="277" r:id="rId13"/>
    <p:sldId id="273" r:id="rId14"/>
    <p:sldId id="274" r:id="rId15"/>
    <p:sldId id="275" r:id="rId16"/>
    <p:sldId id="276" r:id="rId17"/>
    <p:sldId id="278" r:id="rId18"/>
    <p:sldId id="279" r:id="rId19"/>
    <p:sldId id="282" r:id="rId20"/>
    <p:sldId id="283" r:id="rId21"/>
    <p:sldId id="284" r:id="rId22"/>
    <p:sldId id="28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9D100"/>
    <a:srgbClr val="66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86077" autoAdjust="0"/>
  </p:normalViewPr>
  <p:slideViewPr>
    <p:cSldViewPr>
      <p:cViewPr>
        <p:scale>
          <a:sx n="75" d="100"/>
          <a:sy n="75" d="100"/>
        </p:scale>
        <p:origin x="-163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CC32-C9D5-4332-8E0D-EB34F183F1FB}" type="doc">
      <dgm:prSet loTypeId="urn:microsoft.com/office/officeart/2005/8/layout/vList3#1" loCatId="picture" qsTypeId="urn:microsoft.com/office/officeart/2005/8/quickstyle/simple1" qsCatId="simple" csTypeId="urn:microsoft.com/office/officeart/2005/8/colors/accent4_5" csCatId="accent4" phldr="1"/>
      <dgm:spPr/>
    </dgm:pt>
    <dgm:pt modelId="{9BEFD7A0-E937-44CC-9B2D-11A9354C4860}">
      <dgm:prSet phldrT="[Texte]"/>
      <dgm:spPr/>
      <dgm:t>
        <a:bodyPr/>
        <a:lstStyle/>
        <a:p>
          <a:r>
            <a:rPr lang="fr-FR" dirty="0"/>
            <a:t>Jérôme COMPAIN</a:t>
          </a:r>
        </a:p>
      </dgm:t>
    </dgm:pt>
    <dgm:pt modelId="{93AE9A3F-B47D-4754-84D5-1C9C12B8977E}" type="parTrans" cxnId="{763B531E-24E6-4971-B885-4F50DF1D7F65}">
      <dgm:prSet/>
      <dgm:spPr/>
      <dgm:t>
        <a:bodyPr/>
        <a:lstStyle/>
        <a:p>
          <a:endParaRPr lang="fr-FR"/>
        </a:p>
      </dgm:t>
    </dgm:pt>
    <dgm:pt modelId="{EB4C3E5D-00FC-433A-89E1-C61478551350}" type="sibTrans" cxnId="{763B531E-24E6-4971-B885-4F50DF1D7F65}">
      <dgm:prSet/>
      <dgm:spPr/>
      <dgm:t>
        <a:bodyPr/>
        <a:lstStyle/>
        <a:p>
          <a:endParaRPr lang="fr-FR"/>
        </a:p>
      </dgm:t>
    </dgm:pt>
    <dgm:pt modelId="{A6DD1FE7-953B-4348-A9A0-F2D5BEACEF7D}">
      <dgm:prSet phldrT="[Texte]"/>
      <dgm:spPr/>
      <dgm:t>
        <a:bodyPr/>
        <a:lstStyle/>
        <a:p>
          <a:r>
            <a:rPr lang="fr-FR" dirty="0"/>
            <a:t>Antoine GLORIEUX</a:t>
          </a:r>
        </a:p>
      </dgm:t>
    </dgm:pt>
    <dgm:pt modelId="{6E178300-03B7-414C-B549-B3718F172EE0}" type="parTrans" cxnId="{705E0D8D-88CA-4C47-9FC1-6434C6529A54}">
      <dgm:prSet/>
      <dgm:spPr/>
      <dgm:t>
        <a:bodyPr/>
        <a:lstStyle/>
        <a:p>
          <a:endParaRPr lang="fr-FR"/>
        </a:p>
      </dgm:t>
    </dgm:pt>
    <dgm:pt modelId="{1DDD59AB-2194-411A-B3A0-607B9D6D4FA6}" type="sibTrans" cxnId="{705E0D8D-88CA-4C47-9FC1-6434C6529A54}">
      <dgm:prSet/>
      <dgm:spPr/>
      <dgm:t>
        <a:bodyPr/>
        <a:lstStyle/>
        <a:p>
          <a:endParaRPr lang="fr-FR"/>
        </a:p>
      </dgm:t>
    </dgm:pt>
    <dgm:pt modelId="{BB581828-B7C4-4F5A-8ECE-7654EDE69F9D}">
      <dgm:prSet phldrT="[Texte]"/>
      <dgm:spPr/>
      <dgm:t>
        <a:bodyPr/>
        <a:lstStyle/>
        <a:p>
          <a:r>
            <a:rPr lang="fr-FR" dirty="0"/>
            <a:t>Stéphanie LA</a:t>
          </a:r>
        </a:p>
      </dgm:t>
    </dgm:pt>
    <dgm:pt modelId="{11C1535D-7756-4ED3-9FF3-4D6FBA330A32}" type="parTrans" cxnId="{1650B365-569B-4525-80C0-446F82DCB0F7}">
      <dgm:prSet/>
      <dgm:spPr/>
      <dgm:t>
        <a:bodyPr/>
        <a:lstStyle/>
        <a:p>
          <a:endParaRPr lang="fr-FR"/>
        </a:p>
      </dgm:t>
    </dgm:pt>
    <dgm:pt modelId="{610A9A43-8594-44D3-AE31-8CB83B615A66}" type="sibTrans" cxnId="{1650B365-569B-4525-80C0-446F82DCB0F7}">
      <dgm:prSet/>
      <dgm:spPr/>
      <dgm:t>
        <a:bodyPr/>
        <a:lstStyle/>
        <a:p>
          <a:endParaRPr lang="fr-FR"/>
        </a:p>
      </dgm:t>
    </dgm:pt>
    <dgm:pt modelId="{C15E7F15-6EA5-4B8C-9486-84D98B128EEB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567C06-377F-4D58-B2D9-7EFCDF599E8C}" type="parTrans" cxnId="{75986005-87E5-4710-9D85-03001A67D397}">
      <dgm:prSet/>
      <dgm:spPr/>
      <dgm:t>
        <a:bodyPr/>
        <a:lstStyle/>
        <a:p>
          <a:endParaRPr lang="fr-FR"/>
        </a:p>
      </dgm:t>
    </dgm:pt>
    <dgm:pt modelId="{EC7FECC6-00A3-4977-AB8E-829BB7B8FE0D}" type="sibTrans" cxnId="{75986005-87E5-4710-9D85-03001A67D397}">
      <dgm:prSet/>
      <dgm:spPr/>
      <dgm:t>
        <a:bodyPr/>
        <a:lstStyle/>
        <a:p>
          <a:endParaRPr lang="fr-FR"/>
        </a:p>
      </dgm:t>
    </dgm:pt>
    <dgm:pt modelId="{C3FAF338-689F-417F-BDE4-121E9176C194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2B6491-7CAE-47B1-A8CC-3227974DBEB6}" type="parTrans" cxnId="{4BBBC311-ED91-4460-B40E-386C7D11C7C3}">
      <dgm:prSet/>
      <dgm:spPr/>
      <dgm:t>
        <a:bodyPr/>
        <a:lstStyle/>
        <a:p>
          <a:endParaRPr lang="fr-FR"/>
        </a:p>
      </dgm:t>
    </dgm:pt>
    <dgm:pt modelId="{804E1CFA-1645-48CC-A298-34648CE12802}" type="sibTrans" cxnId="{4BBBC311-ED91-4460-B40E-386C7D11C7C3}">
      <dgm:prSet/>
      <dgm:spPr/>
      <dgm:t>
        <a:bodyPr/>
        <a:lstStyle/>
        <a:p>
          <a:endParaRPr lang="fr-FR"/>
        </a:p>
      </dgm:t>
    </dgm:pt>
    <dgm:pt modelId="{7CFA04A7-FB04-4A1D-8ED3-6427F47461C6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9121F7D7-1BC4-4551-BBB2-C8A8EAD3AA89}" type="parTrans" cxnId="{92F3C149-9C66-455A-895B-324026FC7CEA}">
      <dgm:prSet/>
      <dgm:spPr/>
      <dgm:t>
        <a:bodyPr/>
        <a:lstStyle/>
        <a:p>
          <a:endParaRPr lang="fr-FR"/>
        </a:p>
      </dgm:t>
    </dgm:pt>
    <dgm:pt modelId="{A1145709-80C2-4E38-9781-A2171230EEDC}" type="sibTrans" cxnId="{92F3C149-9C66-455A-895B-324026FC7CEA}">
      <dgm:prSet/>
      <dgm:spPr/>
      <dgm:t>
        <a:bodyPr/>
        <a:lstStyle/>
        <a:p>
          <a:endParaRPr lang="fr-FR"/>
        </a:p>
      </dgm:t>
    </dgm:pt>
    <dgm:pt modelId="{BCBC9609-3B5A-47CB-AD5E-B2F84A869542}">
      <dgm:prSet/>
      <dgm:spPr/>
      <dgm:t>
        <a:bodyPr/>
        <a:lstStyle/>
        <a:p>
          <a:r>
            <a:rPr lang="fr-FR" dirty="0"/>
            <a:t>Christa SUNTOO</a:t>
          </a:r>
        </a:p>
      </dgm:t>
    </dgm:pt>
    <dgm:pt modelId="{D478C894-6BFD-4E78-8586-892D40C65568}" type="parTrans" cxnId="{760AB549-27F4-477F-8A87-3F39E65780B7}">
      <dgm:prSet/>
      <dgm:spPr/>
      <dgm:t>
        <a:bodyPr/>
        <a:lstStyle/>
        <a:p>
          <a:endParaRPr lang="fr-FR"/>
        </a:p>
      </dgm:t>
    </dgm:pt>
    <dgm:pt modelId="{F2C0F4C3-53B9-4A7E-8270-633DD3AC479F}" type="sibTrans" cxnId="{760AB549-27F4-477F-8A87-3F39E65780B7}">
      <dgm:prSet/>
      <dgm:spPr/>
      <dgm:t>
        <a:bodyPr/>
        <a:lstStyle/>
        <a:p>
          <a:endParaRPr lang="fr-FR"/>
        </a:p>
      </dgm:t>
    </dgm:pt>
    <dgm:pt modelId="{37CB93A6-CAD2-4516-AED4-983353B6BC85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4B634538-78DA-4156-BCCF-C319E1B8E199}" type="parTrans" cxnId="{2BC871EE-8332-4606-B901-4E4C4ADE3CB9}">
      <dgm:prSet/>
      <dgm:spPr/>
      <dgm:t>
        <a:bodyPr/>
        <a:lstStyle/>
        <a:p>
          <a:endParaRPr lang="fr-FR"/>
        </a:p>
      </dgm:t>
    </dgm:pt>
    <dgm:pt modelId="{EB7EC4BB-AB19-4B92-967A-77DB50A90575}" type="sibTrans" cxnId="{2BC871EE-8332-4606-B901-4E4C4ADE3CB9}">
      <dgm:prSet/>
      <dgm:spPr/>
      <dgm:t>
        <a:bodyPr/>
        <a:lstStyle/>
        <a:p>
          <a:endParaRPr lang="fr-FR"/>
        </a:p>
      </dgm:t>
    </dgm:pt>
    <dgm:pt modelId="{E3BF7ADE-BDFE-4463-80DB-0664FDC4AD03}" type="pres">
      <dgm:prSet presAssocID="{73B6CC32-C9D5-4332-8E0D-EB34F183F1FB}" presName="linearFlow" presStyleCnt="0">
        <dgm:presLayoutVars>
          <dgm:dir/>
          <dgm:resizeHandles val="exact"/>
        </dgm:presLayoutVars>
      </dgm:prSet>
      <dgm:spPr/>
    </dgm:pt>
    <dgm:pt modelId="{ECA54108-5E4E-4F18-BC61-16ACA54FDEFD}" type="pres">
      <dgm:prSet presAssocID="{9BEFD7A0-E937-44CC-9B2D-11A9354C4860}" presName="composite" presStyleCnt="0"/>
      <dgm:spPr/>
    </dgm:pt>
    <dgm:pt modelId="{0137E729-D3E6-4071-AB52-F02DF93315A8}" type="pres">
      <dgm:prSet presAssocID="{9BEFD7A0-E937-44CC-9B2D-11A9354C486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1FF72452-3D68-4BE9-A0A5-2BBE9A506299}" type="pres">
      <dgm:prSet presAssocID="{9BEFD7A0-E937-44CC-9B2D-11A9354C486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BC69AE-74C5-441A-8622-0567CD5432C6}" type="pres">
      <dgm:prSet presAssocID="{EB4C3E5D-00FC-433A-89E1-C61478551350}" presName="spacing" presStyleCnt="0"/>
      <dgm:spPr/>
    </dgm:pt>
    <dgm:pt modelId="{D892FE5D-027F-4349-B2DC-6840E115B262}" type="pres">
      <dgm:prSet presAssocID="{A6DD1FE7-953B-4348-A9A0-F2D5BEACEF7D}" presName="composite" presStyleCnt="0"/>
      <dgm:spPr/>
    </dgm:pt>
    <dgm:pt modelId="{E6736A90-347F-4FCF-AC52-4CC075441824}" type="pres">
      <dgm:prSet presAssocID="{A6DD1FE7-953B-4348-A9A0-F2D5BEACEF7D}" presName="imgShp" presStyleLbl="fgImgPlace1" presStyleIdx="1" presStyleCnt="4"/>
      <dgm:spPr/>
    </dgm:pt>
    <dgm:pt modelId="{B322236E-E0D2-4200-902F-B35F697AE85F}" type="pres">
      <dgm:prSet presAssocID="{A6DD1FE7-953B-4348-A9A0-F2D5BEACEF7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FB8BA9-AD67-4E03-B46F-84E5C9BF7B5A}" type="pres">
      <dgm:prSet presAssocID="{1DDD59AB-2194-411A-B3A0-607B9D6D4FA6}" presName="spacing" presStyleCnt="0"/>
      <dgm:spPr/>
    </dgm:pt>
    <dgm:pt modelId="{3EFD19DF-9BF7-444C-A914-F29B0A206F6B}" type="pres">
      <dgm:prSet presAssocID="{BB581828-B7C4-4F5A-8ECE-7654EDE69F9D}" presName="composite" presStyleCnt="0"/>
      <dgm:spPr/>
    </dgm:pt>
    <dgm:pt modelId="{6874B1BC-2B5B-472C-BA30-73240654EDF2}" type="pres">
      <dgm:prSet presAssocID="{BB581828-B7C4-4F5A-8ECE-7654EDE69F9D}" presName="imgShp" presStyleLbl="fgImgPlace1" presStyleIdx="2" presStyleCnt="4"/>
      <dgm:spPr/>
    </dgm:pt>
    <dgm:pt modelId="{013779F1-4E11-4DF0-83CA-0CB7AE5614A6}" type="pres">
      <dgm:prSet presAssocID="{BB581828-B7C4-4F5A-8ECE-7654EDE69F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EB5356-578B-4112-97EA-7AC7C2449736}" type="pres">
      <dgm:prSet presAssocID="{610A9A43-8594-44D3-AE31-8CB83B615A66}" presName="spacing" presStyleCnt="0"/>
      <dgm:spPr/>
    </dgm:pt>
    <dgm:pt modelId="{7DA92D19-48EE-41C4-814B-CE41AFE5691D}" type="pres">
      <dgm:prSet presAssocID="{BCBC9609-3B5A-47CB-AD5E-B2F84A869542}" presName="composite" presStyleCnt="0"/>
      <dgm:spPr/>
    </dgm:pt>
    <dgm:pt modelId="{B9791486-5346-4BB1-961C-75DA97D7D5C9}" type="pres">
      <dgm:prSet presAssocID="{BCBC9609-3B5A-47CB-AD5E-B2F84A869542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FA551BB3-B3AE-4194-A558-3607744B4810}" type="pres">
      <dgm:prSet presAssocID="{BCBC9609-3B5A-47CB-AD5E-B2F84A86954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926455-54CF-4F2B-A586-308F80FD3248}" type="presOf" srcId="{BB581828-B7C4-4F5A-8ECE-7654EDE69F9D}" destId="{013779F1-4E11-4DF0-83CA-0CB7AE5614A6}" srcOrd="0" destOrd="0" presId="urn:microsoft.com/office/officeart/2005/8/layout/vList3#1"/>
    <dgm:cxn modelId="{1E21D1F1-5CE9-4BB1-99CE-5B787769BFB8}" type="presOf" srcId="{7CFA04A7-FB04-4A1D-8ED3-6427F47461C6}" destId="{1FF72452-3D68-4BE9-A0A5-2BBE9A506299}" srcOrd="0" destOrd="1" presId="urn:microsoft.com/office/officeart/2005/8/layout/vList3#1"/>
    <dgm:cxn modelId="{9C078803-7AA9-48AF-84EB-12E0F970F7CA}" type="presOf" srcId="{73B6CC32-C9D5-4332-8E0D-EB34F183F1FB}" destId="{E3BF7ADE-BDFE-4463-80DB-0664FDC4AD03}" srcOrd="0" destOrd="0" presId="urn:microsoft.com/office/officeart/2005/8/layout/vList3#1"/>
    <dgm:cxn modelId="{4BBBC311-ED91-4460-B40E-386C7D11C7C3}" srcId="{A6DD1FE7-953B-4348-A9A0-F2D5BEACEF7D}" destId="{C3FAF338-689F-417F-BDE4-121E9176C194}" srcOrd="0" destOrd="0" parTransId="{282B6491-7CAE-47B1-A8CC-3227974DBEB6}" sibTransId="{804E1CFA-1645-48CC-A298-34648CE12802}"/>
    <dgm:cxn modelId="{760AB549-27F4-477F-8A87-3F39E65780B7}" srcId="{73B6CC32-C9D5-4332-8E0D-EB34F183F1FB}" destId="{BCBC9609-3B5A-47CB-AD5E-B2F84A869542}" srcOrd="3" destOrd="0" parTransId="{D478C894-6BFD-4E78-8586-892D40C65568}" sibTransId="{F2C0F4C3-53B9-4A7E-8270-633DD3AC479F}"/>
    <dgm:cxn modelId="{9FA63B7D-7DEE-4433-9FEF-C19ACA46DE6A}" type="presOf" srcId="{C3FAF338-689F-417F-BDE4-121E9176C194}" destId="{B322236E-E0D2-4200-902F-B35F697AE85F}" srcOrd="0" destOrd="1" presId="urn:microsoft.com/office/officeart/2005/8/layout/vList3#1"/>
    <dgm:cxn modelId="{1CC3D081-555F-41B4-A3F4-2F788EEB7C72}" type="presOf" srcId="{C15E7F15-6EA5-4B8C-9486-84D98B128EEB}" destId="{013779F1-4E11-4DF0-83CA-0CB7AE5614A6}" srcOrd="0" destOrd="1" presId="urn:microsoft.com/office/officeart/2005/8/layout/vList3#1"/>
    <dgm:cxn modelId="{CBFD660C-711D-45A7-891D-A8C19FCE1910}" type="presOf" srcId="{9BEFD7A0-E937-44CC-9B2D-11A9354C4860}" destId="{1FF72452-3D68-4BE9-A0A5-2BBE9A506299}" srcOrd="0" destOrd="0" presId="urn:microsoft.com/office/officeart/2005/8/layout/vList3#1"/>
    <dgm:cxn modelId="{92F3C149-9C66-455A-895B-324026FC7CEA}" srcId="{9BEFD7A0-E937-44CC-9B2D-11A9354C4860}" destId="{7CFA04A7-FB04-4A1D-8ED3-6427F47461C6}" srcOrd="0" destOrd="0" parTransId="{9121F7D7-1BC4-4551-BBB2-C8A8EAD3AA89}" sibTransId="{A1145709-80C2-4E38-9781-A2171230EEDC}"/>
    <dgm:cxn modelId="{705E0D8D-88CA-4C47-9FC1-6434C6529A54}" srcId="{73B6CC32-C9D5-4332-8E0D-EB34F183F1FB}" destId="{A6DD1FE7-953B-4348-A9A0-F2D5BEACEF7D}" srcOrd="1" destOrd="0" parTransId="{6E178300-03B7-414C-B549-B3718F172EE0}" sibTransId="{1DDD59AB-2194-411A-B3A0-607B9D6D4FA6}"/>
    <dgm:cxn modelId="{0E38B208-D164-405E-96B6-6B58A7DDD375}" type="presOf" srcId="{37CB93A6-CAD2-4516-AED4-983353B6BC85}" destId="{FA551BB3-B3AE-4194-A558-3607744B4810}" srcOrd="0" destOrd="1" presId="urn:microsoft.com/office/officeart/2005/8/layout/vList3#1"/>
    <dgm:cxn modelId="{3475E321-D974-4AE8-B249-D0D67E69FAF6}" type="presOf" srcId="{A6DD1FE7-953B-4348-A9A0-F2D5BEACEF7D}" destId="{B322236E-E0D2-4200-902F-B35F697AE85F}" srcOrd="0" destOrd="0" presId="urn:microsoft.com/office/officeart/2005/8/layout/vList3#1"/>
    <dgm:cxn modelId="{1650B365-569B-4525-80C0-446F82DCB0F7}" srcId="{73B6CC32-C9D5-4332-8E0D-EB34F183F1FB}" destId="{BB581828-B7C4-4F5A-8ECE-7654EDE69F9D}" srcOrd="2" destOrd="0" parTransId="{11C1535D-7756-4ED3-9FF3-4D6FBA330A32}" sibTransId="{610A9A43-8594-44D3-AE31-8CB83B615A66}"/>
    <dgm:cxn modelId="{5C40F318-BBDA-48D9-B444-3BFC1CE8D968}" type="presOf" srcId="{BCBC9609-3B5A-47CB-AD5E-B2F84A869542}" destId="{FA551BB3-B3AE-4194-A558-3607744B4810}" srcOrd="0" destOrd="0" presId="urn:microsoft.com/office/officeart/2005/8/layout/vList3#1"/>
    <dgm:cxn modelId="{75986005-87E5-4710-9D85-03001A67D397}" srcId="{BB581828-B7C4-4F5A-8ECE-7654EDE69F9D}" destId="{C15E7F15-6EA5-4B8C-9486-84D98B128EEB}" srcOrd="0" destOrd="0" parTransId="{28567C06-377F-4D58-B2D9-7EFCDF599E8C}" sibTransId="{EC7FECC6-00A3-4977-AB8E-829BB7B8FE0D}"/>
    <dgm:cxn modelId="{763B531E-24E6-4971-B885-4F50DF1D7F65}" srcId="{73B6CC32-C9D5-4332-8E0D-EB34F183F1FB}" destId="{9BEFD7A0-E937-44CC-9B2D-11A9354C4860}" srcOrd="0" destOrd="0" parTransId="{93AE9A3F-B47D-4754-84D5-1C9C12B8977E}" sibTransId="{EB4C3E5D-00FC-433A-89E1-C61478551350}"/>
    <dgm:cxn modelId="{2BC871EE-8332-4606-B901-4E4C4ADE3CB9}" srcId="{BCBC9609-3B5A-47CB-AD5E-B2F84A869542}" destId="{37CB93A6-CAD2-4516-AED4-983353B6BC85}" srcOrd="0" destOrd="0" parTransId="{4B634538-78DA-4156-BCCF-C319E1B8E199}" sibTransId="{EB7EC4BB-AB19-4B92-967A-77DB50A90575}"/>
    <dgm:cxn modelId="{B67F86E8-FA20-4D7C-B76C-B1C8BF57E069}" type="presParOf" srcId="{E3BF7ADE-BDFE-4463-80DB-0664FDC4AD03}" destId="{ECA54108-5E4E-4F18-BC61-16ACA54FDEFD}" srcOrd="0" destOrd="0" presId="urn:microsoft.com/office/officeart/2005/8/layout/vList3#1"/>
    <dgm:cxn modelId="{D7FDFA6C-6357-4EDA-B8CC-DBABE0A44875}" type="presParOf" srcId="{ECA54108-5E4E-4F18-BC61-16ACA54FDEFD}" destId="{0137E729-D3E6-4071-AB52-F02DF93315A8}" srcOrd="0" destOrd="0" presId="urn:microsoft.com/office/officeart/2005/8/layout/vList3#1"/>
    <dgm:cxn modelId="{10D7C234-7B1D-4FD3-85E5-2CB32FCD5949}" type="presParOf" srcId="{ECA54108-5E4E-4F18-BC61-16ACA54FDEFD}" destId="{1FF72452-3D68-4BE9-A0A5-2BBE9A506299}" srcOrd="1" destOrd="0" presId="urn:microsoft.com/office/officeart/2005/8/layout/vList3#1"/>
    <dgm:cxn modelId="{1EA078FD-DD4A-48CA-A989-E9A096BFD201}" type="presParOf" srcId="{E3BF7ADE-BDFE-4463-80DB-0664FDC4AD03}" destId="{3CBC69AE-74C5-441A-8622-0567CD5432C6}" srcOrd="1" destOrd="0" presId="urn:microsoft.com/office/officeart/2005/8/layout/vList3#1"/>
    <dgm:cxn modelId="{E89AAB3F-38E9-4CD7-8167-22450CC18C70}" type="presParOf" srcId="{E3BF7ADE-BDFE-4463-80DB-0664FDC4AD03}" destId="{D892FE5D-027F-4349-B2DC-6840E115B262}" srcOrd="2" destOrd="0" presId="urn:microsoft.com/office/officeart/2005/8/layout/vList3#1"/>
    <dgm:cxn modelId="{1C1D29C0-8408-4212-8AF2-1107BA652C78}" type="presParOf" srcId="{D892FE5D-027F-4349-B2DC-6840E115B262}" destId="{E6736A90-347F-4FCF-AC52-4CC075441824}" srcOrd="0" destOrd="0" presId="urn:microsoft.com/office/officeart/2005/8/layout/vList3#1"/>
    <dgm:cxn modelId="{EFB768E8-D410-4103-AC01-A9DE9A5644B0}" type="presParOf" srcId="{D892FE5D-027F-4349-B2DC-6840E115B262}" destId="{B322236E-E0D2-4200-902F-B35F697AE85F}" srcOrd="1" destOrd="0" presId="urn:microsoft.com/office/officeart/2005/8/layout/vList3#1"/>
    <dgm:cxn modelId="{E8FBEBA3-0BF4-4D6E-9874-6E1A21CFB3ED}" type="presParOf" srcId="{E3BF7ADE-BDFE-4463-80DB-0664FDC4AD03}" destId="{45FB8BA9-AD67-4E03-B46F-84E5C9BF7B5A}" srcOrd="3" destOrd="0" presId="urn:microsoft.com/office/officeart/2005/8/layout/vList3#1"/>
    <dgm:cxn modelId="{C664767C-9F3E-4D08-A931-790DC9A51951}" type="presParOf" srcId="{E3BF7ADE-BDFE-4463-80DB-0664FDC4AD03}" destId="{3EFD19DF-9BF7-444C-A914-F29B0A206F6B}" srcOrd="4" destOrd="0" presId="urn:microsoft.com/office/officeart/2005/8/layout/vList3#1"/>
    <dgm:cxn modelId="{7330F18C-67E9-4069-ADA2-4947C79C6BEE}" type="presParOf" srcId="{3EFD19DF-9BF7-444C-A914-F29B0A206F6B}" destId="{6874B1BC-2B5B-472C-BA30-73240654EDF2}" srcOrd="0" destOrd="0" presId="urn:microsoft.com/office/officeart/2005/8/layout/vList3#1"/>
    <dgm:cxn modelId="{046CA80F-5BE8-498F-BC06-AEB0B58BDD32}" type="presParOf" srcId="{3EFD19DF-9BF7-444C-A914-F29B0A206F6B}" destId="{013779F1-4E11-4DF0-83CA-0CB7AE5614A6}" srcOrd="1" destOrd="0" presId="urn:microsoft.com/office/officeart/2005/8/layout/vList3#1"/>
    <dgm:cxn modelId="{150CC8D6-CAD8-439C-B9A2-628D5EEB6963}" type="presParOf" srcId="{E3BF7ADE-BDFE-4463-80DB-0664FDC4AD03}" destId="{94EB5356-578B-4112-97EA-7AC7C2449736}" srcOrd="5" destOrd="0" presId="urn:microsoft.com/office/officeart/2005/8/layout/vList3#1"/>
    <dgm:cxn modelId="{0CBE34FE-3031-403E-A05B-1FF2B6133E80}" type="presParOf" srcId="{E3BF7ADE-BDFE-4463-80DB-0664FDC4AD03}" destId="{7DA92D19-48EE-41C4-814B-CE41AFE5691D}" srcOrd="6" destOrd="0" presId="urn:microsoft.com/office/officeart/2005/8/layout/vList3#1"/>
    <dgm:cxn modelId="{C1D3C70B-EF9D-446C-8382-189DB6CFDC6A}" type="presParOf" srcId="{7DA92D19-48EE-41C4-814B-CE41AFE5691D}" destId="{B9791486-5346-4BB1-961C-75DA97D7D5C9}" srcOrd="0" destOrd="0" presId="urn:microsoft.com/office/officeart/2005/8/layout/vList3#1"/>
    <dgm:cxn modelId="{6DCA6FA6-AA08-4571-8501-578817E4F3CA}" type="presParOf" srcId="{7DA92D19-48EE-41C4-814B-CE41AFE5691D}" destId="{FA551BB3-B3AE-4194-A558-3607744B481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72452-3D68-4BE9-A0A5-2BBE9A506299}">
      <dsp:nvSpPr>
        <dsp:cNvPr id="0" name=""/>
        <dsp:cNvSpPr/>
      </dsp:nvSpPr>
      <dsp:spPr>
        <a:xfrm rot="10800000">
          <a:off x="1697186" y="2222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Jérôme COMPAIN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222"/>
        <a:ext cx="5746238" cy="999300"/>
      </dsp:txXfrm>
    </dsp:sp>
    <dsp:sp modelId="{0137E729-D3E6-4071-AB52-F02DF93315A8}">
      <dsp:nvSpPr>
        <dsp:cNvPr id="0" name=""/>
        <dsp:cNvSpPr/>
      </dsp:nvSpPr>
      <dsp:spPr>
        <a:xfrm>
          <a:off x="1197535" y="2222"/>
          <a:ext cx="999300" cy="9993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236E-E0D2-4200-902F-B35F697AE85F}">
      <dsp:nvSpPr>
        <dsp:cNvPr id="0" name=""/>
        <dsp:cNvSpPr/>
      </dsp:nvSpPr>
      <dsp:spPr>
        <a:xfrm rot="10800000">
          <a:off x="1697186" y="12998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Antoine GLORIEUX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1299821"/>
        <a:ext cx="5746238" cy="999300"/>
      </dsp:txXfrm>
    </dsp:sp>
    <dsp:sp modelId="{E6736A90-347F-4FCF-AC52-4CC075441824}">
      <dsp:nvSpPr>
        <dsp:cNvPr id="0" name=""/>
        <dsp:cNvSpPr/>
      </dsp:nvSpPr>
      <dsp:spPr>
        <a:xfrm>
          <a:off x="1197535" y="12998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9F1-4E11-4DF0-83CA-0CB7AE5614A6}">
      <dsp:nvSpPr>
        <dsp:cNvPr id="0" name=""/>
        <dsp:cNvSpPr/>
      </dsp:nvSpPr>
      <dsp:spPr>
        <a:xfrm rot="10800000">
          <a:off x="1697186" y="25974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Stéphanie 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597421"/>
        <a:ext cx="5746238" cy="999300"/>
      </dsp:txXfrm>
    </dsp:sp>
    <dsp:sp modelId="{6874B1BC-2B5B-472C-BA30-73240654EDF2}">
      <dsp:nvSpPr>
        <dsp:cNvPr id="0" name=""/>
        <dsp:cNvSpPr/>
      </dsp:nvSpPr>
      <dsp:spPr>
        <a:xfrm>
          <a:off x="1197535" y="25974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22354"/>
            <a:satOff val="-1081"/>
            <a:lumOff val="8032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1BB3-B3AE-4194-A558-3607744B4810}">
      <dsp:nvSpPr>
        <dsp:cNvPr id="0" name=""/>
        <dsp:cNvSpPr/>
      </dsp:nvSpPr>
      <dsp:spPr>
        <a:xfrm rot="10800000">
          <a:off x="1697186" y="38950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Christa SUNTOO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3895021"/>
        <a:ext cx="5746238" cy="999300"/>
      </dsp:txXfrm>
    </dsp:sp>
    <dsp:sp modelId="{B9791486-5346-4BB1-961C-75DA97D7D5C9}">
      <dsp:nvSpPr>
        <dsp:cNvPr id="0" name=""/>
        <dsp:cNvSpPr/>
      </dsp:nvSpPr>
      <dsp:spPr>
        <a:xfrm>
          <a:off x="1197535" y="3895021"/>
          <a:ext cx="999300" cy="9993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13/06/2017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 manques</a:t>
            </a:r>
            <a:r>
              <a:rPr lang="fr-FR" baseline="0" dirty="0" smtClean="0"/>
              <a:t> de données (immigration)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691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3935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13/06/2017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13/06/2017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jpeg"/><Relationship Id="rId3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microsoft.com/office/2007/relationships/hdphoto" Target="../media/hdphoto1.wdp"/><Relationship Id="rId10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12.jpeg"/><Relationship Id="rId10" Type="http://schemas.openxmlformats.org/officeDocument/2006/relationships/image" Target="../media/image26.jpeg"/><Relationship Id="rId4" Type="http://schemas.openxmlformats.org/officeDocument/2006/relationships/image" Target="../media/image11.jpeg"/><Relationship Id="rId9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="" xmlns:a16="http://schemas.microsoft.com/office/drawing/2014/main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="" xmlns:a16="http://schemas.microsoft.com/office/drawing/2014/main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4496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595207" y="4088339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="" xmlns:a16="http://schemas.microsoft.com/office/drawing/2014/main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="" xmlns:a16="http://schemas.microsoft.com/office/drawing/2014/main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="" xmlns:a16="http://schemas.microsoft.com/office/drawing/2014/main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6149" y="4348971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34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F313CABF-4C5F-42CD-8F53-CA8F40BC8086}"/>
              </a:ext>
            </a:extLst>
          </p:cNvPr>
          <p:cNvSpPr txBox="1"/>
          <p:nvPr/>
        </p:nvSpPr>
        <p:spPr>
          <a:xfrm>
            <a:off x="2732044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5586" y="4352450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="" xmlns:a16="http://schemas.microsoft.com/office/drawing/2014/main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4644008" y="4365104"/>
            <a:ext cx="1440160" cy="755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67544" y="4149080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Script de </a:t>
            </a:r>
          </a:p>
          <a:p>
            <a:r>
              <a:rPr lang="fr-FR" dirty="0" smtClean="0"/>
              <a:t>Traitement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547664" y="4005064"/>
            <a:ext cx="2979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Nettoyage</a:t>
            </a:r>
          </a:p>
          <a:p>
            <a:r>
              <a:rPr lang="fr-FR" dirty="0" smtClean="0"/>
              <a:t>- </a:t>
            </a:r>
            <a:r>
              <a:rPr lang="fr-FR" dirty="0" smtClean="0"/>
              <a:t>Format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Encodage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Enrichissement des données</a:t>
            </a:r>
            <a:endParaRPr lang="fr-FR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7164288" y="4005064"/>
            <a:ext cx="157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Analytics</a:t>
            </a:r>
            <a:r>
              <a:rPr lang="fr-FR" dirty="0" smtClean="0"/>
              <a:t>,</a:t>
            </a:r>
          </a:p>
          <a:p>
            <a:r>
              <a:rPr lang="fr-FR" dirty="0" smtClean="0"/>
              <a:t>Modélisation,</a:t>
            </a:r>
          </a:p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092280" y="2636912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Visualisation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2699792" y="1700808"/>
            <a:ext cx="739590" cy="973758"/>
            <a:chOff x="595207" y="4088339"/>
            <a:chExt cx="1171638" cy="1405806"/>
          </a:xfrm>
        </p:grpSpPr>
        <p:pic>
          <p:nvPicPr>
            <p:cNvPr id="30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31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3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35" name="Image 34" descr="Entonnoir.jp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colorTemperature colorTemp="7816"/>
                    </a14:imgEffect>
                    <a14:imgEffect>
                      <a14:saturation sat="48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9632" y="2636912"/>
            <a:ext cx="2808312" cy="936104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ZoneTexte 5"/>
          <p:cNvSpPr txBox="1"/>
          <p:nvPr/>
        </p:nvSpPr>
        <p:spPr>
          <a:xfrm>
            <a:off x="395536" y="292494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Ingestion</a:t>
            </a:r>
            <a:endParaRPr lang="fr-FR" dirty="0" smtClean="0"/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678525" cy="678525"/>
          </a:xfrm>
          <a:prstGeom prst="rect">
            <a:avLst/>
          </a:prstGeom>
        </p:spPr>
      </p:pic>
      <p:pic>
        <p:nvPicPr>
          <p:cNvPr id="1026" name="Picture 2" descr="C:\Users\Fitec\Desktop\images_ppt\what-is-elk2.jpg"/>
          <p:cNvPicPr>
            <a:picLocks noChangeAspect="1" noChangeArrowheads="1"/>
          </p:cNvPicPr>
          <p:nvPr/>
        </p:nvPicPr>
        <p:blipFill>
          <a:blip r:embed="rId13" cstate="print"/>
          <a:srcRect l="26033" t="39953" r="24908"/>
          <a:stretch>
            <a:fillRect/>
          </a:stretch>
        </p:blipFill>
        <p:spPr bwMode="auto">
          <a:xfrm>
            <a:off x="5004048" y="1988840"/>
            <a:ext cx="2160240" cy="1383931"/>
          </a:xfrm>
          <a:prstGeom prst="rect">
            <a:avLst/>
          </a:prstGeom>
          <a:noFill/>
        </p:spPr>
      </p:pic>
      <p:sp>
        <p:nvSpPr>
          <p:cNvPr id="37" name="ZoneTexte 36"/>
          <p:cNvSpPr txBox="1"/>
          <p:nvPr/>
        </p:nvSpPr>
        <p:spPr>
          <a:xfrm>
            <a:off x="2987824" y="6673334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Attribution d’un candidat par nuance politique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2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501008"/>
            <a:ext cx="5040560" cy="2762745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1352875" y="3369678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</a:t>
            </a:r>
            <a:endParaRPr lang="fr-FR" dirty="0"/>
          </a:p>
        </p:txBody>
      </p:sp>
      <p:pic>
        <p:nvPicPr>
          <p:cNvPr id="10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11560" y="126876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</a:t>
            </a:r>
            <a:r>
              <a:rPr lang="fr-FR" dirty="0" smtClean="0"/>
              <a:t>les </a:t>
            </a:r>
            <a:r>
              <a:rPr lang="fr-FR" dirty="0" smtClean="0"/>
              <a:t>estimations des </a:t>
            </a:r>
            <a:r>
              <a:rPr lang="fr-FR" dirty="0" smtClean="0"/>
              <a:t>report </a:t>
            </a:r>
            <a:r>
              <a:rPr lang="fr-FR" dirty="0" smtClean="0"/>
              <a:t>de votes entre le 1</a:t>
            </a:r>
            <a:r>
              <a:rPr lang="fr-FR" baseline="30000" dirty="0" smtClean="0"/>
              <a:t>er</a:t>
            </a:r>
            <a:r>
              <a:rPr lang="fr-FR" dirty="0" smtClean="0"/>
              <a:t> tour des présidentielles et le 1</a:t>
            </a:r>
            <a:r>
              <a:rPr lang="fr-FR" baseline="30000" dirty="0" smtClean="0"/>
              <a:t>er</a:t>
            </a:r>
            <a:r>
              <a:rPr lang="fr-FR" dirty="0" smtClean="0"/>
              <a:t> tour des </a:t>
            </a:r>
            <a:r>
              <a:rPr lang="fr-FR" dirty="0" smtClean="0"/>
              <a:t>législatives (sondage).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85764" y="3636313"/>
            <a:ext cx="373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Matrice de corrélations </a:t>
            </a:r>
          </a:p>
          <a:p>
            <a:pPr algn="ctr"/>
            <a:r>
              <a:rPr lang="fr-FR" sz="1600" dirty="0" smtClean="0"/>
              <a:t>candidats présidentiels/nuances politiques</a:t>
            </a:r>
            <a:endParaRPr lang="fr-FR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95536" y="5878433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Source : http://www.ipsos.fr/decrypter-societe/2012-06-10-sociologie-et-motivations-l-electorat</a:t>
            </a:r>
            <a:endParaRPr lang="fr-FR" sz="1100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2050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467544" y="4231352"/>
          <a:ext cx="4824537" cy="164592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522977"/>
                <a:gridCol w="660312"/>
                <a:gridCol w="660312"/>
                <a:gridCol w="660312"/>
                <a:gridCol w="660312"/>
                <a:gridCol w="66031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 </a:t>
                      </a:r>
                      <a:r>
                        <a:rPr lang="fr-FR" sz="1100" u="none" strike="noStrike" dirty="0" smtClean="0"/>
                        <a:t>2012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Mélenchon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Hollande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Bayrou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Sarkozy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Le Pen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EXG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0,74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18,26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PS/PRG/MRC/DVG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32,97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2,32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ECO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3,66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Modem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9,75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UMP/Nouveau centre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25,59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68,73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16,19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4,63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52,25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78,00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 rot="16200000">
            <a:off x="-53852" y="4847236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8184" y="4581128"/>
            <a:ext cx="272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Voix obtenues par nuances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356992"/>
            <a:ext cx="5040560" cy="3024336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683568" y="3212976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95536" y="3501008"/>
            <a:ext cx="1817948" cy="1503457"/>
            <a:chOff x="0" y="908720"/>
            <a:chExt cx="2627784" cy="2232248"/>
          </a:xfrm>
        </p:grpSpPr>
        <p:sp>
          <p:nvSpPr>
            <p:cNvPr id="11" name="Explosion 2 10"/>
            <p:cNvSpPr/>
            <p:nvPr/>
          </p:nvSpPr>
          <p:spPr>
            <a:xfrm>
              <a:off x="0" y="908720"/>
              <a:ext cx="2627784" cy="2232248"/>
            </a:xfrm>
            <a:prstGeom prst="irregularSeal2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827584" y="1844824"/>
              <a:ext cx="504056" cy="720080"/>
              <a:chOff x="1380788" y="3429000"/>
              <a:chExt cx="504056" cy="720080"/>
            </a:xfrm>
          </p:grpSpPr>
          <p:sp>
            <p:nvSpPr>
              <p:cNvPr id="13" name="Triangle isocèle 12"/>
              <p:cNvSpPr/>
              <p:nvPr/>
            </p:nvSpPr>
            <p:spPr>
              <a:xfrm>
                <a:off x="1403648" y="3645024"/>
                <a:ext cx="432048" cy="50405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1437556" y="4077072"/>
                <a:ext cx="360040" cy="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1619672" y="4077072"/>
                <a:ext cx="0" cy="7200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Sourire 15"/>
              <p:cNvSpPr/>
              <p:nvPr/>
            </p:nvSpPr>
            <p:spPr>
              <a:xfrm>
                <a:off x="1380788" y="3429000"/>
                <a:ext cx="504056" cy="432048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7" name="Picture 2" descr="C:\Users\Fitec\Desktop\chapeau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079005">
              <a:off x="455738" y="1424429"/>
              <a:ext cx="645728" cy="645728"/>
            </a:xfrm>
            <a:prstGeom prst="rect">
              <a:avLst/>
            </a:prstGeom>
            <a:noFill/>
          </p:spPr>
        </p:pic>
        <p:pic>
          <p:nvPicPr>
            <p:cNvPr id="18" name="Picture 4" descr="C:\Users\Fitec\Desktop\femme-d-homme-de-symboles-de-sexe-38217178.jpg"/>
            <p:cNvPicPr>
              <a:picLocks noChangeAspect="1" noChangeArrowheads="1"/>
            </p:cNvPicPr>
            <p:nvPr/>
          </p:nvPicPr>
          <p:blipFill>
            <a:blip r:embed="rId4" cstate="print"/>
            <a:srcRect b="10132"/>
            <a:stretch>
              <a:fillRect/>
            </a:stretch>
          </p:blipFill>
          <p:spPr bwMode="auto">
            <a:xfrm>
              <a:off x="1259632" y="1556792"/>
              <a:ext cx="461988" cy="424122"/>
            </a:xfrm>
            <a:prstGeom prst="rect">
              <a:avLst/>
            </a:prstGeom>
            <a:noFill/>
          </p:spPr>
        </p:pic>
        <p:pic>
          <p:nvPicPr>
            <p:cNvPr id="19" name="Picture 5" descr="C:\Users\Fitec\Desktop\_argent_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03648" y="2204864"/>
              <a:ext cx="345157" cy="227228"/>
            </a:xfrm>
            <a:prstGeom prst="rect">
              <a:avLst/>
            </a:prstGeom>
            <a:noFill/>
          </p:spPr>
        </p:pic>
      </p:grpSp>
      <p:pic>
        <p:nvPicPr>
          <p:cNvPr id="2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grpSp>
        <p:nvGrpSpPr>
          <p:cNvPr id="22" name="Groupe 21"/>
          <p:cNvGrpSpPr/>
          <p:nvPr/>
        </p:nvGrpSpPr>
        <p:grpSpPr>
          <a:xfrm>
            <a:off x="539552" y="5085184"/>
            <a:ext cx="809248" cy="720080"/>
            <a:chOff x="683568" y="3404997"/>
            <a:chExt cx="1097280" cy="960107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683568" y="3404997"/>
              <a:ext cx="980707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Chômage</a:t>
              </a:r>
              <a:endParaRPr lang="fr-FR" sz="11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</a:t>
            </a:r>
            <a:r>
              <a:rPr lang="fr-FR" dirty="0" smtClean="0"/>
              <a:t>sur un modèle </a:t>
            </a:r>
            <a:r>
              <a:rPr lang="fr-FR" dirty="0" smtClean="0"/>
              <a:t>d’apprentissage (Machine Learning).</a:t>
            </a:r>
            <a:endParaRPr lang="fr-FR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339752" y="5313402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Les résultats historiques</a:t>
            </a:r>
            <a:endParaRPr lang="fr-FR" sz="1600" dirty="0" smtClean="0"/>
          </a:p>
          <a:p>
            <a:pPr algn="ctr"/>
            <a:r>
              <a:rPr lang="fr-FR" sz="1200" dirty="0" smtClean="0"/>
              <a:t>(élections </a:t>
            </a:r>
            <a:r>
              <a:rPr lang="fr-FR" sz="1200" dirty="0" smtClean="0"/>
              <a:t>présidentielles </a:t>
            </a:r>
            <a:r>
              <a:rPr lang="fr-FR" sz="1200" dirty="0" smtClean="0"/>
              <a:t>2012/2017; élections </a:t>
            </a:r>
            <a:r>
              <a:rPr lang="fr-FR" sz="1200" dirty="0" smtClean="0"/>
              <a:t>législatives </a:t>
            </a:r>
            <a:r>
              <a:rPr lang="fr-FR" sz="1200" dirty="0" smtClean="0"/>
              <a:t>2012)</a:t>
            </a:r>
            <a:endParaRPr lang="fr-FR" sz="12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2339752" y="3854078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 profil des </a:t>
            </a:r>
            <a:r>
              <a:rPr lang="fr-FR" sz="1600" dirty="0" smtClean="0"/>
              <a:t>candidats</a:t>
            </a:r>
          </a:p>
          <a:p>
            <a:pPr algn="ctr"/>
            <a:r>
              <a:rPr lang="fr-FR" sz="1200" dirty="0" smtClean="0"/>
              <a:t>(Age</a:t>
            </a:r>
            <a:r>
              <a:rPr lang="fr-FR" sz="1200" dirty="0" smtClean="0"/>
              <a:t>, Sexe, Nuance </a:t>
            </a:r>
            <a:r>
              <a:rPr lang="fr-FR" sz="1200" dirty="0" smtClean="0"/>
              <a:t>politique,  2</a:t>
            </a:r>
            <a:r>
              <a:rPr lang="fr-FR" sz="1200" baseline="30000" dirty="0" smtClean="0"/>
              <a:t>nd</a:t>
            </a:r>
            <a:r>
              <a:rPr lang="fr-FR" sz="1200" dirty="0" smtClean="0"/>
              <a:t> mandat, personnalité…)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2339752" y="4525185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conjecture </a:t>
            </a:r>
            <a:r>
              <a:rPr lang="fr-FR" sz="1600" dirty="0" smtClean="0"/>
              <a:t>économique</a:t>
            </a:r>
          </a:p>
          <a:p>
            <a:pPr algn="ctr"/>
            <a:r>
              <a:rPr lang="fr-FR" sz="1200" dirty="0" smtClean="0"/>
              <a:t>(taux de chômage)</a:t>
            </a:r>
            <a:endParaRPr lang="fr-FR" sz="1200" dirty="0"/>
          </a:p>
        </p:txBody>
      </p:sp>
      <p:pic>
        <p:nvPicPr>
          <p:cNvPr id="39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40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41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42" name="ZoneTexte 41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45" name="Rectangle 44"/>
          <p:cNvSpPr/>
          <p:nvPr/>
        </p:nvSpPr>
        <p:spPr>
          <a:xfrm>
            <a:off x="2339752" y="5011626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délimitation des régions</a:t>
            </a:r>
            <a:endParaRPr lang="fr-FR" sz="1200" dirty="0"/>
          </a:p>
        </p:txBody>
      </p:sp>
      <p:sp>
        <p:nvSpPr>
          <p:cNvPr id="46" name="Rectangle 45"/>
          <p:cNvSpPr/>
          <p:nvPr/>
        </p:nvSpPr>
        <p:spPr>
          <a:xfrm>
            <a:off x="6084168" y="4653136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Delta des voix</a:t>
            </a:r>
          </a:p>
          <a:p>
            <a:pPr algn="ctr"/>
            <a:r>
              <a:rPr lang="fr-FR" sz="1600" dirty="0" smtClean="0"/>
              <a:t>Ratio des voix</a:t>
            </a:r>
          </a:p>
          <a:p>
            <a:pPr algn="ctr"/>
            <a:r>
              <a:rPr lang="fr-FR" sz="1600" dirty="0" smtClean="0"/>
              <a:t>Logarithme des voix</a:t>
            </a:r>
          </a:p>
        </p:txBody>
      </p:sp>
      <p:pic>
        <p:nvPicPr>
          <p:cNvPr id="47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1628800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</a:t>
            </a:r>
            <a:r>
              <a:rPr lang="fr-FR" dirty="0" smtClean="0"/>
              <a:t>sur un modèle </a:t>
            </a:r>
            <a:r>
              <a:rPr lang="fr-FR" dirty="0" smtClean="0"/>
              <a:t>d’apprentissage (Machine Learning).</a:t>
            </a:r>
            <a:endParaRPr lang="fr-FR" dirty="0" smtClean="0"/>
          </a:p>
        </p:txBody>
      </p:sp>
      <p:pic>
        <p:nvPicPr>
          <p:cNvPr id="8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56172"/>
            <a:ext cx="763577" cy="880740"/>
          </a:xfrm>
          <a:prstGeom prst="rect">
            <a:avLst/>
          </a:prstGeom>
          <a:noFill/>
        </p:spPr>
      </p:pic>
      <p:pic>
        <p:nvPicPr>
          <p:cNvPr id="9" name="Picture 2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844824"/>
            <a:ext cx="745015" cy="73704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1680" y="2060848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sources : </a:t>
            </a:r>
            <a:endParaRPr lang="fr-FR" dirty="0"/>
          </a:p>
        </p:txBody>
      </p:sp>
      <p:sp>
        <p:nvSpPr>
          <p:cNvPr id="12" name="Plus 11"/>
          <p:cNvSpPr/>
          <p:nvPr/>
        </p:nvSpPr>
        <p:spPr>
          <a:xfrm>
            <a:off x="5148064" y="1988840"/>
            <a:ext cx="504056" cy="50405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Tour1_2012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2012 - Réalité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980728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Qualité du modèle</a:t>
            </a:r>
            <a:endParaRPr lang="fr-FR" dirty="0"/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352928" cy="3429124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355976" y="3284984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9512" y="1484784"/>
            <a:ext cx="8352928" cy="648072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xmlns="" id="{FDF9BA34-276F-4FB0-B9F9-9F05ACBBA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54589037"/>
              </p:ext>
            </p:extLst>
          </p:nvPr>
        </p:nvGraphicFramePr>
        <p:xfrm>
          <a:off x="179512" y="1196752"/>
          <a:ext cx="86409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LE </a:t>
            </a:r>
            <a:r>
              <a:rPr lang="fr-FR" dirty="0"/>
              <a:t>FONCTIONNEMENT DES LÉGISLATIVES</a:t>
            </a:r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41848" y="1412776"/>
            <a:ext cx="62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législatives = Renouvellement de l’Assemblée Nationale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52933" y="1844824"/>
            <a:ext cx="723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par circonscription  : 577 députés élus au suffrage universel direct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685901" y="4483493"/>
            <a:ext cx="241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Déroulement du scrutin</a:t>
            </a:r>
            <a:endParaRPr lang="fr-FR" u="sng" dirty="0"/>
          </a:p>
        </p:txBody>
      </p:sp>
      <p:sp>
        <p:nvSpPr>
          <p:cNvPr id="27" name="Rectangle 26"/>
          <p:cNvSpPr/>
          <p:nvPr/>
        </p:nvSpPr>
        <p:spPr>
          <a:xfrm>
            <a:off x="1115616" y="3645024"/>
            <a:ext cx="223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tour (11 juin 2017)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3995936" y="2780928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08104" y="2780928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5004048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7 877 candidats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1115616" y="4931876"/>
            <a:ext cx="234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tour (18 juin 2017)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7231360" y="2780928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25777" y="3645024"/>
            <a:ext cx="1246623" cy="4616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absolue</a:t>
            </a:r>
          </a:p>
          <a:p>
            <a:r>
              <a:rPr lang="fr-FR" sz="1200" dirty="0" smtClean="0"/>
              <a:t>25 % des inscrits</a:t>
            </a:r>
            <a:endParaRPr lang="fr-FR" sz="1200" dirty="0"/>
          </a:p>
        </p:txBody>
      </p:sp>
      <p:sp>
        <p:nvSpPr>
          <p:cNvPr id="75" name="Rectangle 74"/>
          <p:cNvSpPr/>
          <p:nvPr/>
        </p:nvSpPr>
        <p:spPr>
          <a:xfrm>
            <a:off x="6588224" y="26369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231360" y="40770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>
            <a:off x="3851920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&gt;12,5%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364088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&lt;12,5%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283968" y="422108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796136" y="4257144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043608" y="3789040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43608" y="5075892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 87"/>
          <p:cNvGrpSpPr/>
          <p:nvPr/>
        </p:nvGrpSpPr>
        <p:grpSpPr>
          <a:xfrm>
            <a:off x="3835152" y="4708376"/>
            <a:ext cx="360040" cy="432048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3987552" y="4860776"/>
            <a:ext cx="360040" cy="432048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139952" y="5013176"/>
            <a:ext cx="360040" cy="432048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292352" y="5165576"/>
            <a:ext cx="360040" cy="432048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364088" y="4708376"/>
            <a:ext cx="360040" cy="432048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16488" y="4860776"/>
            <a:ext cx="360040" cy="432048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660232" y="41490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1</a:t>
            </a:r>
            <a:endParaRPr lang="fr-FR" dirty="0">
              <a:solidFill>
                <a:srgbClr val="660066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60232" y="59492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2</a:t>
            </a:r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236296" y="4581128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25777" y="5445224"/>
            <a:ext cx="1224822" cy="27699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relative</a:t>
            </a:r>
            <a:endParaRPr lang="fr-FR" sz="1200" dirty="0"/>
          </a:p>
        </p:txBody>
      </p:sp>
      <p:sp>
        <p:nvSpPr>
          <p:cNvPr id="149" name="Rectangle 148"/>
          <p:cNvSpPr/>
          <p:nvPr/>
        </p:nvSpPr>
        <p:spPr>
          <a:xfrm>
            <a:off x="6593160" y="44371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/>
          <p:cNvSpPr txBox="1"/>
          <p:nvPr/>
        </p:nvSpPr>
        <p:spPr>
          <a:xfrm>
            <a:off x="7236296" y="58772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xplosion 2 23"/>
          <p:cNvSpPr/>
          <p:nvPr/>
        </p:nvSpPr>
        <p:spPr>
          <a:xfrm>
            <a:off x="0" y="908720"/>
            <a:ext cx="2627784" cy="2232248"/>
          </a:xfrm>
          <a:prstGeom prst="irregularSeal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9792" y="5029145"/>
            <a:ext cx="47525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i="1" dirty="0" smtClean="0"/>
              <a:t>Par </a:t>
            </a:r>
            <a:r>
              <a:rPr lang="fr-FR" sz="700" i="1" dirty="0" err="1" smtClean="0"/>
              <a:t>Superbenjamin</a:t>
            </a:r>
            <a:r>
              <a:rPr lang="fr-FR" sz="700" i="1" dirty="0" smtClean="0"/>
              <a:t> — NosDonnees.fr </a:t>
            </a:r>
            <a:r>
              <a:rPr lang="fr-FR" sz="700" i="1" dirty="0" err="1" smtClean="0"/>
              <a:t>from</a:t>
            </a:r>
            <a:r>
              <a:rPr lang="fr-FR" sz="700" i="1" dirty="0" smtClean="0"/>
              <a:t> Data.gouv.fr, </a:t>
            </a:r>
            <a:r>
              <a:rPr lang="fr-FR" sz="700" i="1" dirty="0" err="1" smtClean="0"/>
              <a:t>ODbL</a:t>
            </a:r>
            <a:r>
              <a:rPr lang="fr-FR" sz="700" i="1" dirty="0" smtClean="0"/>
              <a:t>, https://commons.wikimedia.org/w/index.php?curid=48198264</a:t>
            </a:r>
            <a:endParaRPr lang="fr-FR" sz="700" i="1" dirty="0"/>
          </a:p>
        </p:txBody>
      </p:sp>
      <p:pic>
        <p:nvPicPr>
          <p:cNvPr id="10" name="Picture 3" descr="C:\Users\Fitec\Desktop\Circonscriptions_législatives_françaises_depuis_20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484784"/>
            <a:ext cx="4506937" cy="3421496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987824" y="119675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Découpage du territoire français par circonscriptions</a:t>
            </a:r>
            <a:endParaRPr lang="fr-FR" sz="14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4188192" y="2852936"/>
            <a:ext cx="1391920" cy="369332"/>
          </a:xfrm>
          <a:prstGeom prst="rect">
            <a:avLst/>
          </a:prstGeom>
          <a:ln w="28575">
            <a:solidFill>
              <a:srgbClr val="C9D1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Prédictions?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9752" y="5589240"/>
            <a:ext cx="38047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BUT : </a:t>
            </a:r>
            <a:r>
              <a:rPr lang="fr-FR" sz="2000" dirty="0" smtClean="0"/>
              <a:t>Améliorer les prédictions.</a:t>
            </a:r>
          </a:p>
          <a:p>
            <a:r>
              <a:rPr lang="fr-FR" sz="1400" dirty="0" smtClean="0"/>
              <a:t>Comprendre </a:t>
            </a:r>
            <a:r>
              <a:rPr lang="fr-FR" sz="1400" dirty="0" smtClean="0"/>
              <a:t>mieux le vote électoral.</a:t>
            </a:r>
          </a:p>
          <a:p>
            <a:r>
              <a:rPr lang="fr-FR" sz="1400" dirty="0" smtClean="0"/>
              <a:t>Quels sont les leviers? Les comportements types?</a:t>
            </a:r>
          </a:p>
          <a:p>
            <a:endParaRPr lang="fr-FR" sz="20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827584" y="1844824"/>
            <a:ext cx="504056" cy="720080"/>
            <a:chOff x="1380788" y="3429000"/>
            <a:chExt cx="504056" cy="720080"/>
          </a:xfrm>
        </p:grpSpPr>
        <p:sp>
          <p:nvSpPr>
            <p:cNvPr id="17" name="Triangle isocèle 1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ourire 1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:\Users\Fitec\Desktop\chapea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79005">
            <a:off x="455738" y="1424429"/>
            <a:ext cx="645728" cy="645728"/>
          </a:xfrm>
          <a:prstGeom prst="rect">
            <a:avLst/>
          </a:prstGeom>
          <a:noFill/>
        </p:spPr>
      </p:pic>
      <p:pic>
        <p:nvPicPr>
          <p:cNvPr id="2052" name="Picture 4" descr="C:\Users\Fitec\Desktop\femme-d-homme-de-symboles-de-sexe-38217178.jpg"/>
          <p:cNvPicPr>
            <a:picLocks noChangeAspect="1" noChangeArrowheads="1"/>
          </p:cNvPicPr>
          <p:nvPr/>
        </p:nvPicPr>
        <p:blipFill>
          <a:blip r:embed="rId5" cstate="print"/>
          <a:srcRect b="10132"/>
          <a:stretch>
            <a:fillRect/>
          </a:stretch>
        </p:blipFill>
        <p:spPr bwMode="auto">
          <a:xfrm>
            <a:off x="1259632" y="1556792"/>
            <a:ext cx="461988" cy="424122"/>
          </a:xfrm>
          <a:prstGeom prst="rect">
            <a:avLst/>
          </a:prstGeom>
          <a:noFill/>
        </p:spPr>
      </p:pic>
      <p:pic>
        <p:nvPicPr>
          <p:cNvPr id="2053" name="Picture 5" descr="C:\Users\Fitec\Desktop\_argent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2204864"/>
            <a:ext cx="345157" cy="227228"/>
          </a:xfrm>
          <a:prstGeom prst="rect">
            <a:avLst/>
          </a:prstGeom>
          <a:noFill/>
        </p:spPr>
      </p:pic>
      <p:sp>
        <p:nvSpPr>
          <p:cNvPr id="33" name="ZoneTexte 32"/>
          <p:cNvSpPr txBox="1"/>
          <p:nvPr/>
        </p:nvSpPr>
        <p:spPr>
          <a:xfrm>
            <a:off x="1331640" y="44371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Année</a:t>
            </a:r>
            <a:endParaRPr lang="fr-FR" sz="1200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83568" y="3501008"/>
            <a:ext cx="1097280" cy="864096"/>
            <a:chOff x="683568" y="3501008"/>
            <a:chExt cx="1097280" cy="864096"/>
          </a:xfrm>
        </p:grpSpPr>
        <p:cxnSp>
          <p:nvCxnSpPr>
            <p:cNvPr id="27" name="Connecteur droit avec flèche 26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55576" y="3573016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Chômage</a:t>
              </a:r>
              <a:endParaRPr lang="fr-FR" sz="1200" dirty="0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5301208"/>
            <a:ext cx="720080" cy="720080"/>
          </a:xfrm>
          <a:prstGeom prst="rect">
            <a:avLst/>
          </a:prstGeom>
        </p:spPr>
      </p:pic>
      <p:pic>
        <p:nvPicPr>
          <p:cNvPr id="2055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5013176"/>
            <a:ext cx="807317" cy="659309"/>
          </a:xfrm>
          <a:prstGeom prst="rect">
            <a:avLst/>
          </a:prstGeom>
          <a:noFill/>
        </p:spPr>
      </p:pic>
      <p:sp>
        <p:nvSpPr>
          <p:cNvPr id="31" name="Flèche vers le bas 30"/>
          <p:cNvSpPr/>
          <p:nvPr/>
        </p:nvSpPr>
        <p:spPr>
          <a:xfrm rot="17538371">
            <a:off x="3127334" y="1529886"/>
            <a:ext cx="250766" cy="1974986"/>
          </a:xfrm>
          <a:prstGeom prst="downArrow">
            <a:avLst>
              <a:gd name="adj1" fmla="val 50000"/>
              <a:gd name="adj2" fmla="val 140153"/>
            </a:avLst>
          </a:prstGeom>
          <a:solidFill>
            <a:schemeClr val="bg1"/>
          </a:solidFill>
          <a:ln w="28575">
            <a:solidFill>
              <a:srgbClr val="C9D1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</a:t>
            </a:r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987824" y="1772816"/>
            <a:ext cx="22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Qui ca peut intéresser.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:a16="http://schemas.microsoft.com/office/drawing/2014/main" xmlns="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:a16="http://schemas.microsoft.com/office/drawing/2014/main" xmlns="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05055D7-DEB1-4FFB-B732-7D8FCB6275F1}"/>
              </a:ext>
            </a:extLst>
          </p:cNvPr>
          <p:cNvSpPr txBox="1"/>
          <p:nvPr/>
        </p:nvSpPr>
        <p:spPr>
          <a:xfrm>
            <a:off x="5076056" y="8367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PLUS ET LES MOINS DE L’ÉTUDE</a:t>
            </a:r>
          </a:p>
        </p:txBody>
      </p:sp>
    </p:spTree>
    <p:extLst>
      <p:ext uri="{BB962C8B-B14F-4D97-AF65-F5344CB8AC3E}">
        <p14:creationId xmlns:p14="http://schemas.microsoft.com/office/powerpoint/2010/main" xmlns="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841</Words>
  <Application>Microsoft Office PowerPoint</Application>
  <PresentationFormat>Affichage à l'écran (4:3)</PresentationFormat>
  <Paragraphs>271</Paragraphs>
  <Slides>22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Conception personnalisée</vt:lpstr>
      <vt:lpstr>Diapositive 1</vt:lpstr>
      <vt:lpstr>Sommaire</vt:lpstr>
      <vt:lpstr>Sommaire</vt:lpstr>
      <vt:lpstr>L’équipe projet</vt:lpstr>
      <vt:lpstr>Sommaire</vt:lpstr>
      <vt:lpstr>Les législatives pour les nuls</vt:lpstr>
      <vt:lpstr>Les législatives pour les nuls</vt:lpstr>
      <vt:lpstr>Les législatives pour les nuls</vt:lpstr>
      <vt:lpstr>Les législatives pour les nuls</vt:lpstr>
      <vt:lpstr>Sommaire</vt:lpstr>
      <vt:lpstr>L’architecture </vt:lpstr>
      <vt:lpstr>Sommaire</vt:lpstr>
      <vt:lpstr>La méthodologie </vt:lpstr>
      <vt:lpstr>Le modèle 1 </vt:lpstr>
      <vt:lpstr>Le modèle 2</vt:lpstr>
      <vt:lpstr>Le modèle 3</vt:lpstr>
      <vt:lpstr>Sommaire</vt:lpstr>
      <vt:lpstr>Résultats – Modèle 1</vt:lpstr>
      <vt:lpstr>Résultats – Modèle 1</vt:lpstr>
      <vt:lpstr>Résultats – Modèle 2</vt:lpstr>
      <vt:lpstr>Résultats – Modèle 2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205</cp:revision>
  <dcterms:created xsi:type="dcterms:W3CDTF">2017-06-10T10:48:24Z</dcterms:created>
  <dcterms:modified xsi:type="dcterms:W3CDTF">2017-06-13T15:53:52Z</dcterms:modified>
</cp:coreProperties>
</file>