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sldIdLst>
    <p:sldId id="256" r:id="rId2"/>
    <p:sldId id="260" r:id="rId3"/>
    <p:sldId id="266" r:id="rId4"/>
    <p:sldId id="289" r:id="rId5"/>
    <p:sldId id="267" r:id="rId6"/>
    <p:sldId id="264" r:id="rId7"/>
    <p:sldId id="286" r:id="rId8"/>
    <p:sldId id="298" r:id="rId9"/>
    <p:sldId id="268" r:id="rId10"/>
    <p:sldId id="290" r:id="rId11"/>
    <p:sldId id="292" r:id="rId12"/>
    <p:sldId id="273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78" r:id="rId21"/>
    <p:sldId id="283" r:id="rId22"/>
    <p:sldId id="295" r:id="rId23"/>
    <p:sldId id="294" r:id="rId24"/>
    <p:sldId id="284" r:id="rId25"/>
    <p:sldId id="280" r:id="rId26"/>
    <p:sldId id="270" r:id="rId27"/>
    <p:sldId id="296" r:id="rId28"/>
    <p:sldId id="297" r:id="rId29"/>
    <p:sldId id="293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238" autoAdjust="0"/>
  </p:normalViewPr>
  <p:slideViewPr>
    <p:cSldViewPr>
      <p:cViewPr varScale="1">
        <p:scale>
          <a:sx n="56" d="100"/>
          <a:sy n="56" d="100"/>
        </p:scale>
        <p:origin x="8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tec\Downloads\Sentiment_analysis_nuances_resul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errela\Downloads\Char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075757575757522E-2"/>
          <c:y val="3.6813922356091051E-2"/>
          <c:w val="0.85550381770460515"/>
          <c:h val="0.87934520233163693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all_nuances_file!$A$1:$A$6</c:f>
              <c:strCache>
                <c:ptCount val="6"/>
                <c:pt idx="0">
                  <c:v>ECO</c:v>
                </c:pt>
                <c:pt idx="1">
                  <c:v>PS</c:v>
                </c:pt>
                <c:pt idx="2">
                  <c:v>FI</c:v>
                </c:pt>
                <c:pt idx="3">
                  <c:v>FN</c:v>
                </c:pt>
                <c:pt idx="4">
                  <c:v>LREM</c:v>
                </c:pt>
                <c:pt idx="5">
                  <c:v>LR</c:v>
                </c:pt>
              </c:strCache>
            </c:strRef>
          </c:cat>
          <c:val>
            <c:numRef>
              <c:f>all_nuances_file!$B$1:$B$6</c:f>
              <c:numCache>
                <c:formatCode>0.0000</c:formatCode>
                <c:ptCount val="6"/>
                <c:pt idx="0">
                  <c:v>6.7588798261705094E-2</c:v>
                </c:pt>
                <c:pt idx="1">
                  <c:v>1.03158641053027E-2</c:v>
                </c:pt>
                <c:pt idx="2">
                  <c:v>5.7665197374724302E-2</c:v>
                </c:pt>
                <c:pt idx="3">
                  <c:v>4.0871813343286302E-2</c:v>
                </c:pt>
                <c:pt idx="4">
                  <c:v>4.59399067528359E-2</c:v>
                </c:pt>
                <c:pt idx="5">
                  <c:v>1.4477519963276101E-2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0920240"/>
        <c:axId val="-630924048"/>
      </c:barChart>
      <c:catAx>
        <c:axId val="-6309202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-630924048"/>
        <c:crosses val="autoZero"/>
        <c:auto val="1"/>
        <c:lblAlgn val="ctr"/>
        <c:lblOffset val="100"/>
        <c:noMultiLvlLbl val="0"/>
      </c:catAx>
      <c:valAx>
        <c:axId val="-630924048"/>
        <c:scaling>
          <c:orientation val="minMax"/>
        </c:scaling>
        <c:delete val="0"/>
        <c:axPos val="b"/>
        <c:majorGridlines/>
        <c:numFmt formatCode="0.0000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-630920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'[Chart (1).xlsx]Data'!$B$3</c:f>
              <c:strCache>
                <c:ptCount val="1"/>
                <c:pt idx="0">
                  <c:v>améliore</c:v>
                </c:pt>
              </c:strCache>
            </c:strRef>
          </c:tx>
          <c:spPr>
            <a:solidFill>
              <a:srgbClr val="1F77B4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(1).xlsx]Data'!$B$4:$B$10</c:f>
              <c:numCache>
                <c:formatCode>General</c:formatCode>
                <c:ptCount val="7"/>
                <c:pt idx="0">
                  <c:v>129</c:v>
                </c:pt>
                <c:pt idx="1">
                  <c:v>143</c:v>
                </c:pt>
                <c:pt idx="2">
                  <c:v>194</c:v>
                </c:pt>
                <c:pt idx="3">
                  <c:v>486</c:v>
                </c:pt>
                <c:pt idx="4">
                  <c:v>540</c:v>
                </c:pt>
                <c:pt idx="5">
                  <c:v>670</c:v>
                </c:pt>
                <c:pt idx="6">
                  <c:v>234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'[Chart (1).xlsx]Data'!$C$3</c:f>
              <c:strCache>
                <c:ptCount val="1"/>
                <c:pt idx="0">
                  <c:v>degrade</c:v>
                </c:pt>
              </c:strCache>
            </c:strRef>
          </c:tx>
          <c:spPr>
            <a:solidFill>
              <a:srgbClr val="AEC7E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(1).xlsx]Data'!$C$4:$C$10</c:f>
              <c:numCache>
                <c:formatCode>General</c:formatCode>
                <c:ptCount val="7"/>
                <c:pt idx="0">
                  <c:v>166</c:v>
                </c:pt>
                <c:pt idx="1">
                  <c:v>208</c:v>
                </c:pt>
                <c:pt idx="2">
                  <c:v>124</c:v>
                </c:pt>
                <c:pt idx="3">
                  <c:v>1</c:v>
                </c:pt>
                <c:pt idx="4">
                  <c:v>7</c:v>
                </c:pt>
                <c:pt idx="5">
                  <c:v>66</c:v>
                </c:pt>
                <c:pt idx="6">
                  <c:v>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'[Chart (1).xlsx]Data'!$D$3</c:f>
              <c:strCache>
                <c:ptCount val="1"/>
                <c:pt idx="0">
                  <c:v>degrade_un_peu</c:v>
                </c:pt>
              </c:strCache>
            </c:strRef>
          </c:tx>
          <c:spPr>
            <a:solidFill>
              <a:srgbClr val="FF7F0E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(1).xlsx]Data'!$D$4:$D$10</c:f>
              <c:numCache>
                <c:formatCode>General</c:formatCode>
                <c:ptCount val="7"/>
                <c:pt idx="0">
                  <c:v>27</c:v>
                </c:pt>
                <c:pt idx="1">
                  <c:v>26</c:v>
                </c:pt>
                <c:pt idx="2">
                  <c:v>112</c:v>
                </c:pt>
                <c:pt idx="3">
                  <c:v>11</c:v>
                </c:pt>
                <c:pt idx="4">
                  <c:v>0</c:v>
                </c:pt>
                <c:pt idx="5">
                  <c:v>100</c:v>
                </c:pt>
                <c:pt idx="6">
                  <c:v>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'[Chart (1).xlsx]Data'!$E$3</c:f>
              <c:strCache>
                <c:ptCount val="1"/>
                <c:pt idx="0">
                  <c:v>ameliore/surestime</c:v>
                </c:pt>
              </c:strCache>
            </c:strRef>
          </c:tx>
          <c:spPr>
            <a:solidFill>
              <a:srgbClr val="FFBB7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(1).xlsx]Data'!$E$4:$E$10</c:f>
              <c:numCache>
                <c:formatCode>General</c:formatCode>
                <c:ptCount val="7"/>
                <c:pt idx="0">
                  <c:v>53</c:v>
                </c:pt>
                <c:pt idx="1">
                  <c:v>52</c:v>
                </c:pt>
                <c:pt idx="2">
                  <c:v>7</c:v>
                </c:pt>
                <c:pt idx="3">
                  <c:v>34</c:v>
                </c:pt>
                <c:pt idx="4">
                  <c:v>1</c:v>
                </c:pt>
                <c:pt idx="5">
                  <c:v>90</c:v>
                </c:pt>
                <c:pt idx="6">
                  <c:v>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'[Chart (1).xlsx]Data'!$F$3</c:f>
              <c:strCache>
                <c:ptCount val="1"/>
                <c:pt idx="0">
                  <c:v>surestime</c:v>
                </c:pt>
              </c:strCache>
            </c:strRef>
          </c:tx>
          <c:spPr>
            <a:solidFill>
              <a:srgbClr val="2CA02C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(1).xlsx]Data'!$F$4:$F$10</c:f>
              <c:numCache>
                <c:formatCode>General</c:formatCode>
                <c:ptCount val="7"/>
                <c:pt idx="0">
                  <c:v>66</c:v>
                </c:pt>
                <c:pt idx="1">
                  <c:v>87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50</c:v>
                </c:pt>
                <c:pt idx="6">
                  <c:v>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96000480"/>
        <c:axId val="-695989600"/>
      </c:barChart>
      <c:valAx>
        <c:axId val="-695989600"/>
        <c:scaling>
          <c:orientation val="minMax"/>
        </c:scaling>
        <c:delete val="0"/>
        <c:axPos val="l"/>
        <c:title>
          <c:tx>
            <c:strRef>
              <c:f>'[Chart (1).xlsx]Data'!$A$2</c:f>
              <c:strCache>
                <c:ptCount val="1"/>
                <c:pt idx="0">
                  <c:v>Count of records</c:v>
                </c:pt>
              </c:strCache>
            </c:strRef>
          </c:tx>
          <c:layout/>
          <c:overlay val="0"/>
        </c:title>
        <c:numFmt formatCode="0%" sourceLinked="1"/>
        <c:majorTickMark val="cross"/>
        <c:minorTickMark val="cross"/>
        <c:tickLblPos val="nextTo"/>
        <c:crossAx val="-696000480"/>
        <c:crosses val="autoZero"/>
        <c:crossBetween val="between"/>
      </c:valAx>
      <c:catAx>
        <c:axId val="-696000480"/>
        <c:scaling>
          <c:orientation val="minMax"/>
        </c:scaling>
        <c:delete val="0"/>
        <c:axPos val="b"/>
        <c:title>
          <c:tx>
            <c:strRef>
              <c:f>'[Chart (1).xlsx]Data'!$A$3</c:f>
              <c:strCache>
                <c:ptCount val="1"/>
                <c:pt idx="0">
                  <c:v>nuance_politique</c:v>
                </c:pt>
              </c:strCache>
            </c:strRef>
          </c:tx>
          <c:layout/>
          <c:overlay val="0"/>
        </c:title>
        <c:numFmt formatCode="General" sourceLinked="0"/>
        <c:majorTickMark val="cross"/>
        <c:minorTickMark val="cross"/>
        <c:tickLblPos val="nextTo"/>
        <c:crossAx val="-695989600"/>
        <c:crosses val="autoZero"/>
        <c:auto val="1"/>
        <c:lblAlgn val="ctr"/>
        <c:lblOffset val="100"/>
        <c:noMultiLvlLbl val="1"/>
      </c:catAx>
    </c:plotArea>
    <c:legend>
      <c:legendPos val="r"/>
      <c:layout/>
      <c:overlay val="0"/>
    </c:legend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#1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AA749B32-23DE-4856-BA64-6A955846244A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DB776F88-00AC-4993-A771-4F2445B4F3F6}" type="parTrans" cxnId="{31F6885B-3EC1-46DB-92C7-0A76B5EB8432}">
      <dgm:prSet/>
      <dgm:spPr/>
      <dgm:t>
        <a:bodyPr/>
        <a:lstStyle/>
        <a:p>
          <a:endParaRPr lang="fr-FR"/>
        </a:p>
      </dgm:t>
    </dgm:pt>
    <dgm:pt modelId="{0E07ADCC-E74A-4EB1-B546-8AC8609C134F}" type="sibTrans" cxnId="{31F6885B-3EC1-46DB-92C7-0A76B5EB8432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/>
      <dgm:spPr/>
    </dgm:pt>
    <dgm:pt modelId="{618882AA-EBE3-4C1F-B8F1-EE5ED19E98E0}" type="pres">
      <dgm:prSet presAssocID="{EEFE2557-0EF9-4EB6-AC3F-2BD41240119C}" presName="childNode" presStyleLbl="node1" presStyleIdx="2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F6885B-3EC1-46DB-92C7-0A76B5EB8432}" srcId="{EEFE2557-0EF9-4EB6-AC3F-2BD41240119C}" destId="{AA749B32-23DE-4856-BA64-6A955846244A}" srcOrd="1" destOrd="0" parTransId="{DB776F88-00AC-4993-A771-4F2445B4F3F6}" sibTransId="{0E07ADCC-E74A-4EB1-B546-8AC8609C134F}"/>
    <dgm:cxn modelId="{5F4B55C9-D362-481F-84F9-84A853A13DAF}" type="presOf" srcId="{EEFE2557-0EF9-4EB6-AC3F-2BD41240119C}" destId="{AE2403D8-2159-47EF-9C23-C360940BAABC}" srcOrd="0" destOrd="0" presId="urn:microsoft.com/office/officeart/2005/8/layout/hList2#1"/>
    <dgm:cxn modelId="{6A8C550C-067F-4D77-B5F9-5D5EB9232519}" type="presOf" srcId="{D52FF672-4AF3-42CA-9074-E3D32A2C81BE}" destId="{8E58476F-F0F1-411E-8048-B8D61802F441}" srcOrd="0" destOrd="0" presId="urn:microsoft.com/office/officeart/2005/8/layout/hList2#1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E16F1736-2BB2-4DFD-ABD7-D8830CBB0250}" type="presOf" srcId="{BE352E0B-A4D3-433D-86E8-10EBF1B026DC}" destId="{00A421AA-27DF-4EEB-AF16-345E9797CC5C}" srcOrd="0" destOrd="1" presId="urn:microsoft.com/office/officeart/2005/8/layout/hList2#1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65BD45CF-56A9-4791-A70E-7E0CD2EEEE73}" type="presOf" srcId="{575C9571-C556-400F-B5F5-27D255308A71}" destId="{618882AA-EBE3-4C1F-B8F1-EE5ED19E98E0}" srcOrd="0" destOrd="0" presId="urn:microsoft.com/office/officeart/2005/8/layout/hList2#1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1ED6DB05-1CF3-43B7-86F9-981587610F90}" type="presOf" srcId="{D6952F7D-60AF-4891-BF78-EA93919F1DC1}" destId="{E5BF9FEF-898C-4303-A1B8-2D4CF1453035}" srcOrd="0" destOrd="1" presId="urn:microsoft.com/office/officeart/2005/8/layout/hList2#1"/>
    <dgm:cxn modelId="{B9DE2C16-0E75-4F1A-81DE-05E9EF2DDB9F}" type="presOf" srcId="{AA749B32-23DE-4856-BA64-6A955846244A}" destId="{618882AA-EBE3-4C1F-B8F1-EE5ED19E98E0}" srcOrd="0" destOrd="1" presId="urn:microsoft.com/office/officeart/2005/8/layout/hList2#1"/>
    <dgm:cxn modelId="{87B7E463-DC4A-49EC-8D38-96B92C122287}" srcId="{EEFE2557-0EF9-4EB6-AC3F-2BD41240119C}" destId="{575C9571-C556-400F-B5F5-27D255308A71}" srcOrd="0" destOrd="0" parTransId="{0B70382F-1573-4849-9B79-6A32E6FE6D79}" sibTransId="{75B1238D-CC1F-4E56-9B52-E484A3DB3AAF}"/>
    <dgm:cxn modelId="{60B33A1C-1DB4-4378-B8AC-4C5C07E5BC80}" type="presOf" srcId="{75A1E53B-CE34-4948-913D-23C751ECE1A1}" destId="{E653DDBC-7954-4C41-8D13-DAF23100DF31}" srcOrd="0" destOrd="1" presId="urn:microsoft.com/office/officeart/2005/8/layout/hList2#1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195C25CA-AA85-4697-B246-FEEECCBA3CD5}" type="presOf" srcId="{64AA33D0-9417-427D-8E69-9AA7135DBDF8}" destId="{00A421AA-27DF-4EEB-AF16-345E9797CC5C}" srcOrd="0" destOrd="0" presId="urn:microsoft.com/office/officeart/2005/8/layout/hList2#1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000DE9D1-435F-4DE0-97CA-BE55E794D7DD}" type="presOf" srcId="{0BE23467-F25A-4C83-A6C1-C44B85AC24C1}" destId="{E653DDBC-7954-4C41-8D13-DAF23100DF31}" srcOrd="0" destOrd="0" presId="urn:microsoft.com/office/officeart/2005/8/layout/hList2#1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CDA2F9B8-2F76-482E-94E1-04BF0C0EDC2F}" type="presOf" srcId="{6FF5FC46-6CA0-400E-8C24-600CF9962587}" destId="{5A38A86C-D43A-4319-A651-29FF57DB5665}" srcOrd="0" destOrd="0" presId="urn:microsoft.com/office/officeart/2005/8/layout/hList2#1"/>
    <dgm:cxn modelId="{B9BAF0B3-9D52-4DA6-A2EF-F573A33FD8CB}" type="presOf" srcId="{FAF06253-2804-4736-BF90-D6B9B7044319}" destId="{F77D0146-5C59-4545-9C8B-469FDEA1A710}" srcOrd="0" destOrd="0" presId="urn:microsoft.com/office/officeart/2005/8/layout/hList2#1"/>
    <dgm:cxn modelId="{7E742B49-0CEE-4C06-89E3-C812A185CF2F}" type="presOf" srcId="{5AD88188-DEFF-49C5-9324-2949ED2A12D2}" destId="{11AF5200-16BF-4CB5-B601-169B6689A687}" srcOrd="0" destOrd="0" presId="urn:microsoft.com/office/officeart/2005/8/layout/hList2#1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11876439-1AF7-43B9-AA17-1A40FB0AE867}" type="presOf" srcId="{F40A9C6B-1331-4138-A95D-E89FEE667512}" destId="{E5BF9FEF-898C-4303-A1B8-2D4CF1453035}" srcOrd="0" destOrd="0" presId="urn:microsoft.com/office/officeart/2005/8/layout/hList2#1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A35364B8-901E-42E9-9256-4D7BA9B7C061}" type="presParOf" srcId="{F77D0146-5C59-4545-9C8B-469FDEA1A710}" destId="{836D3257-F888-4684-85B0-60DE80BF0AA3}" srcOrd="0" destOrd="0" presId="urn:microsoft.com/office/officeart/2005/8/layout/hList2#1"/>
    <dgm:cxn modelId="{8936E5F6-760D-4607-BF7A-07D2C3C7001B}" type="presParOf" srcId="{836D3257-F888-4684-85B0-60DE80BF0AA3}" destId="{CDFC2F56-6721-465A-B7F7-3A23B637A75F}" srcOrd="0" destOrd="0" presId="urn:microsoft.com/office/officeart/2005/8/layout/hList2#1"/>
    <dgm:cxn modelId="{16467D59-B86F-4F77-8BD8-65C98EA5FE26}" type="presParOf" srcId="{836D3257-F888-4684-85B0-60DE80BF0AA3}" destId="{E653DDBC-7954-4C41-8D13-DAF23100DF31}" srcOrd="1" destOrd="0" presId="urn:microsoft.com/office/officeart/2005/8/layout/hList2#1"/>
    <dgm:cxn modelId="{901A410F-8EAE-4139-BC26-B4126E894F72}" type="presParOf" srcId="{836D3257-F888-4684-85B0-60DE80BF0AA3}" destId="{11AF5200-16BF-4CB5-B601-169B6689A687}" srcOrd="2" destOrd="0" presId="urn:microsoft.com/office/officeart/2005/8/layout/hList2#1"/>
    <dgm:cxn modelId="{8FBEC68D-CD6F-4860-8D5A-EA2354E7D4C6}" type="presParOf" srcId="{F77D0146-5C59-4545-9C8B-469FDEA1A710}" destId="{BDF92AA8-71FA-4422-B25B-B0C498A72571}" srcOrd="1" destOrd="0" presId="urn:microsoft.com/office/officeart/2005/8/layout/hList2#1"/>
    <dgm:cxn modelId="{90109515-D4F1-484C-8AEC-1938675F5617}" type="presParOf" srcId="{F77D0146-5C59-4545-9C8B-469FDEA1A710}" destId="{0B85CB0C-27D7-463E-8A4F-D105EA74E0FB}" srcOrd="2" destOrd="0" presId="urn:microsoft.com/office/officeart/2005/8/layout/hList2#1"/>
    <dgm:cxn modelId="{3AF73824-02FD-4B74-B374-138BE2838A48}" type="presParOf" srcId="{0B85CB0C-27D7-463E-8A4F-D105EA74E0FB}" destId="{8D3F26D5-A644-4D67-9C6D-32F8F182328C}" srcOrd="0" destOrd="0" presId="urn:microsoft.com/office/officeart/2005/8/layout/hList2#1"/>
    <dgm:cxn modelId="{921BC611-988B-4717-A2BF-044FEA15FA07}" type="presParOf" srcId="{0B85CB0C-27D7-463E-8A4F-D105EA74E0FB}" destId="{E5BF9FEF-898C-4303-A1B8-2D4CF1453035}" srcOrd="1" destOrd="0" presId="urn:microsoft.com/office/officeart/2005/8/layout/hList2#1"/>
    <dgm:cxn modelId="{BE52BC18-5559-4777-96BB-2CC93F34BDA2}" type="presParOf" srcId="{0B85CB0C-27D7-463E-8A4F-D105EA74E0FB}" destId="{8E58476F-F0F1-411E-8048-B8D61802F441}" srcOrd="2" destOrd="0" presId="urn:microsoft.com/office/officeart/2005/8/layout/hList2#1"/>
    <dgm:cxn modelId="{3B31092C-FD05-4667-8275-D0A97A58F401}" type="presParOf" srcId="{F77D0146-5C59-4545-9C8B-469FDEA1A710}" destId="{F7E06BCB-6BA5-4B70-B991-FF16A5C82AFE}" srcOrd="3" destOrd="0" presId="urn:microsoft.com/office/officeart/2005/8/layout/hList2#1"/>
    <dgm:cxn modelId="{7706AAB6-EAFE-4267-B901-63F332002706}" type="presParOf" srcId="{F77D0146-5C59-4545-9C8B-469FDEA1A710}" destId="{6F6C6247-1FE0-40FB-A51B-DA117CA11923}" srcOrd="4" destOrd="0" presId="urn:microsoft.com/office/officeart/2005/8/layout/hList2#1"/>
    <dgm:cxn modelId="{790421C2-A4CC-4847-AAF9-FAF88B9F7066}" type="presParOf" srcId="{6F6C6247-1FE0-40FB-A51B-DA117CA11923}" destId="{7CFFEDE6-307D-4409-AED2-CBAD9D735539}" srcOrd="0" destOrd="0" presId="urn:microsoft.com/office/officeart/2005/8/layout/hList2#1"/>
    <dgm:cxn modelId="{DCF450A1-C8D4-4CBD-AC80-61FDB3AEB03B}" type="presParOf" srcId="{6F6C6247-1FE0-40FB-A51B-DA117CA11923}" destId="{618882AA-EBE3-4C1F-B8F1-EE5ED19E98E0}" srcOrd="1" destOrd="0" presId="urn:microsoft.com/office/officeart/2005/8/layout/hList2#1"/>
    <dgm:cxn modelId="{D25534B2-814B-43CD-81EB-AF0A3401BA76}" type="presParOf" srcId="{6F6C6247-1FE0-40FB-A51B-DA117CA11923}" destId="{AE2403D8-2159-47EF-9C23-C360940BAABC}" srcOrd="2" destOrd="0" presId="urn:microsoft.com/office/officeart/2005/8/layout/hList2#1"/>
    <dgm:cxn modelId="{0A20B182-075E-4409-B61B-A58371B2A7B5}" type="presParOf" srcId="{F77D0146-5C59-4545-9C8B-469FDEA1A710}" destId="{07BFE5AB-589B-4670-B112-3E0BFA0C8DEF}" srcOrd="5" destOrd="0" presId="urn:microsoft.com/office/officeart/2005/8/layout/hList2#1"/>
    <dgm:cxn modelId="{FE71AF17-72C0-40C6-9E41-EC55C9665ADC}" type="presParOf" srcId="{F77D0146-5C59-4545-9C8B-469FDEA1A710}" destId="{2429D221-427B-494B-A9AD-92E24E4F232A}" srcOrd="6" destOrd="0" presId="urn:microsoft.com/office/officeart/2005/8/layout/hList2#1"/>
    <dgm:cxn modelId="{27404518-6BB1-4D10-BD4D-86AC252A004D}" type="presParOf" srcId="{2429D221-427B-494B-A9AD-92E24E4F232A}" destId="{405624EB-A2CE-4A5C-9A9B-FA00684658BC}" srcOrd="0" destOrd="0" presId="urn:microsoft.com/office/officeart/2005/8/layout/hList2#1"/>
    <dgm:cxn modelId="{EFEA07E3-09C5-4DFC-92F5-D4D8AC9BA22F}" type="presParOf" srcId="{2429D221-427B-494B-A9AD-92E24E4F232A}" destId="{00A421AA-27DF-4EEB-AF16-345E9797CC5C}" srcOrd="1" destOrd="0" presId="urn:microsoft.com/office/officeart/2005/8/layout/hList2#1"/>
    <dgm:cxn modelId="{C67C1DC6-9D97-4A0A-B621-AECDBAD5D55A}" type="presParOf" srcId="{2429D221-427B-494B-A9AD-92E24E4F232A}" destId="{5A38A86C-D43A-4319-A651-29FF57DB5665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#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  <dgm:t>
        <a:bodyPr/>
        <a:lstStyle/>
        <a:p>
          <a:endParaRPr lang="fr-FR"/>
        </a:p>
      </dgm:t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  <dgm:t>
        <a:bodyPr/>
        <a:lstStyle/>
        <a:p>
          <a:endParaRPr lang="fr-FR"/>
        </a:p>
      </dgm:t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7745A5-1571-441D-B2F3-D3413056D669}" type="presOf" srcId="{4A8B61C5-BCA7-4867-9C74-283D68B88FA0}" destId="{82BD701E-E7D5-4FC3-BEC2-20FF47EDA770}" srcOrd="0" destOrd="0" presId="urn:microsoft.com/office/officeart/2005/8/layout/hProcess7#1"/>
    <dgm:cxn modelId="{3263DA90-FD91-4D8B-BAC1-9AAE17737359}" type="presOf" srcId="{A2033A71-78A9-4003-94C4-49752D0AAF4A}" destId="{6CCDCED2-EEFD-47DC-9D35-CBBDF320364C}" srcOrd="0" destOrd="0" presId="urn:microsoft.com/office/officeart/2005/8/layout/hProcess7#1"/>
    <dgm:cxn modelId="{AE012EC3-7ECF-4B8F-AB41-BB7639E21111}" type="presOf" srcId="{035E2C35-E903-4FCD-8F10-F57867606034}" destId="{0F51FF53-1FCE-4FD0-A229-0E160CFA3B6D}" srcOrd="0" destOrd="0" presId="urn:microsoft.com/office/officeart/2005/8/layout/hProcess7#1"/>
    <dgm:cxn modelId="{7BA76C6D-A1B0-42A4-954E-F371B8C5C0D8}" type="presOf" srcId="{3C9A3DAA-197F-4A0D-891B-9C4FDA904A15}" destId="{3BBD2DF5-AAF3-4994-AF56-0D73D9280656}" srcOrd="0" destOrd="0" presId="urn:microsoft.com/office/officeart/2005/8/layout/hProcess7#1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F0A4E63D-9F40-409A-83FB-24298DAEA96A}" type="presOf" srcId="{78BA8F1B-5640-4900-8853-E37B3FA10B06}" destId="{57A8E0D5-0315-4789-839D-AF497D88416A}" srcOrd="0" destOrd="0" presId="urn:microsoft.com/office/officeart/2005/8/layout/hProcess7#1"/>
    <dgm:cxn modelId="{AD3CDAB0-4FCA-442A-B743-E6A0611395DB}" type="presOf" srcId="{74E4C87A-1662-4018-8FA3-9E3EBF9B7E63}" destId="{82BD701E-E7D5-4FC3-BEC2-20FF47EDA770}" srcOrd="0" destOrd="1" presId="urn:microsoft.com/office/officeart/2005/8/layout/hProcess7#1"/>
    <dgm:cxn modelId="{F000FDD2-E8FB-40DF-8ABF-856AF32CA660}" type="presOf" srcId="{035E2C35-E903-4FCD-8F10-F57867606034}" destId="{11C6D28B-E150-42B8-84BD-51FBAA114566}" srcOrd="1" destOrd="0" presId="urn:microsoft.com/office/officeart/2005/8/layout/hProcess7#1"/>
    <dgm:cxn modelId="{5A57F369-0164-46CB-909C-2F54F11BA160}" type="presOf" srcId="{A2033A71-78A9-4003-94C4-49752D0AAF4A}" destId="{A9DBCB14-EBE4-4FEB-AB3A-1F4214A3731C}" srcOrd="1" destOrd="0" presId="urn:microsoft.com/office/officeart/2005/8/layout/hProcess7#1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816ED287-FC26-48A3-BF08-605EE62B8885}" type="presOf" srcId="{00EC3787-5241-4369-931D-675CF071C839}" destId="{82BD701E-E7D5-4FC3-BEC2-20FF47EDA770}" srcOrd="0" destOrd="2" presId="urn:microsoft.com/office/officeart/2005/8/layout/hProcess7#1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7E0F2332-78AA-44D9-8EFD-68C7AE2AB19B}" type="presParOf" srcId="{57A8E0D5-0315-4789-839D-AF497D88416A}" destId="{62012CC7-03A5-4941-859D-BC92E65098B1}" srcOrd="0" destOrd="0" presId="urn:microsoft.com/office/officeart/2005/8/layout/hProcess7#1"/>
    <dgm:cxn modelId="{0EC06BA2-0CCF-4023-AB22-3B7F666C9837}" type="presParOf" srcId="{62012CC7-03A5-4941-859D-BC92E65098B1}" destId="{0F51FF53-1FCE-4FD0-A229-0E160CFA3B6D}" srcOrd="0" destOrd="0" presId="urn:microsoft.com/office/officeart/2005/8/layout/hProcess7#1"/>
    <dgm:cxn modelId="{6B9B41F5-D3E1-4B9A-B5F0-D37B906377B7}" type="presParOf" srcId="{62012CC7-03A5-4941-859D-BC92E65098B1}" destId="{11C6D28B-E150-42B8-84BD-51FBAA114566}" srcOrd="1" destOrd="0" presId="urn:microsoft.com/office/officeart/2005/8/layout/hProcess7#1"/>
    <dgm:cxn modelId="{75FED660-6EDF-4DC4-B1E0-551542C080FB}" type="presParOf" srcId="{62012CC7-03A5-4941-859D-BC92E65098B1}" destId="{3BBD2DF5-AAF3-4994-AF56-0D73D9280656}" srcOrd="2" destOrd="0" presId="urn:microsoft.com/office/officeart/2005/8/layout/hProcess7#1"/>
    <dgm:cxn modelId="{2068F3F6-7D3D-44A7-9C63-546A4F6C566A}" type="presParOf" srcId="{57A8E0D5-0315-4789-839D-AF497D88416A}" destId="{1B4C7860-44DE-4D2E-BE7F-5F5B65C74FFE}" srcOrd="1" destOrd="0" presId="urn:microsoft.com/office/officeart/2005/8/layout/hProcess7#1"/>
    <dgm:cxn modelId="{6EFADD02-36B3-4CB1-885E-DA18E5B45990}" type="presParOf" srcId="{57A8E0D5-0315-4789-839D-AF497D88416A}" destId="{CB62D318-14B2-4383-85D6-765FB65E43B0}" srcOrd="2" destOrd="0" presId="urn:microsoft.com/office/officeart/2005/8/layout/hProcess7#1"/>
    <dgm:cxn modelId="{42B5D518-7E87-4B65-AB9A-22FA28E59ED5}" type="presParOf" srcId="{CB62D318-14B2-4383-85D6-765FB65E43B0}" destId="{EA31BEBA-60D8-4307-A3D6-280E409614DB}" srcOrd="0" destOrd="0" presId="urn:microsoft.com/office/officeart/2005/8/layout/hProcess7#1"/>
    <dgm:cxn modelId="{86EE07A7-FBBA-4138-9E98-34E0BDB4BB4C}" type="presParOf" srcId="{CB62D318-14B2-4383-85D6-765FB65E43B0}" destId="{24384773-6DDE-4369-A65A-2633706B6865}" srcOrd="1" destOrd="0" presId="urn:microsoft.com/office/officeart/2005/8/layout/hProcess7#1"/>
    <dgm:cxn modelId="{FFC03152-508F-4572-9EB9-C9C5C6A3DE50}" type="presParOf" srcId="{CB62D318-14B2-4383-85D6-765FB65E43B0}" destId="{F7A65DF5-2717-4034-8160-3387C19DEFCE}" srcOrd="2" destOrd="0" presId="urn:microsoft.com/office/officeart/2005/8/layout/hProcess7#1"/>
    <dgm:cxn modelId="{F000AB17-30EA-4DB5-A87A-A9FA8C40B8BB}" type="presParOf" srcId="{57A8E0D5-0315-4789-839D-AF497D88416A}" destId="{BFD2577F-EBAC-49E6-9937-17A97EBCF925}" srcOrd="3" destOrd="0" presId="urn:microsoft.com/office/officeart/2005/8/layout/hProcess7#1"/>
    <dgm:cxn modelId="{7BEAD965-861D-4F62-AB61-89592C33F475}" type="presParOf" srcId="{57A8E0D5-0315-4789-839D-AF497D88416A}" destId="{924F54C5-13AD-4AB4-9245-AD0F75FA1D60}" srcOrd="4" destOrd="0" presId="urn:microsoft.com/office/officeart/2005/8/layout/hProcess7#1"/>
    <dgm:cxn modelId="{E9A60C2C-7C6C-44B5-85E8-D80F2CD06729}" type="presParOf" srcId="{924F54C5-13AD-4AB4-9245-AD0F75FA1D60}" destId="{6CCDCED2-EEFD-47DC-9D35-CBBDF320364C}" srcOrd="0" destOrd="0" presId="urn:microsoft.com/office/officeart/2005/8/layout/hProcess7#1"/>
    <dgm:cxn modelId="{813AB9F0-6037-4F31-8FD5-56C24D4EA01E}" type="presParOf" srcId="{924F54C5-13AD-4AB4-9245-AD0F75FA1D60}" destId="{A9DBCB14-EBE4-4FEB-AB3A-1F4214A3731C}" srcOrd="1" destOrd="0" presId="urn:microsoft.com/office/officeart/2005/8/layout/hProcess7#1"/>
    <dgm:cxn modelId="{05E75CE1-CD8D-4171-8126-6A02839DDC2E}" type="presParOf" srcId="{924F54C5-13AD-4AB4-9245-AD0F75FA1D60}" destId="{82BD701E-E7D5-4FC3-BEC2-20FF47EDA770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C088430D-0FF9-42E7-A063-667E7F469746}" type="presOf" srcId="{26F49A1E-9B08-4353-8E40-78C9C0714939}" destId="{5692671F-B330-4768-9298-F3DEAAA87BF8}" srcOrd="0" destOrd="0" presId="urn:microsoft.com/office/officeart/2005/8/layout/funnel1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1B98EA53-2B27-4BED-8929-6AFAE42313FB}" type="presOf" srcId="{D1520199-0147-4184-929B-E1B6D6904B24}" destId="{C52274D0-B445-4D67-8777-488E6E76B28B}" srcOrd="0" destOrd="0" presId="urn:microsoft.com/office/officeart/2005/8/layout/funnel1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393DA450-E94D-4CAC-B653-4FCEA15F5062}" type="presOf" srcId="{76DE81CA-094E-415F-AE49-68499E9541FE}" destId="{9467D7B4-2AC5-4D1A-B84D-2EE5AB6F15AD}" srcOrd="0" destOrd="0" presId="urn:microsoft.com/office/officeart/2005/8/layout/funnel1"/>
    <dgm:cxn modelId="{7C1D7286-281D-40AE-B14D-A63FBD7A3480}" type="presOf" srcId="{26966335-8F06-4346-B506-FDD4F2A5CAC9}" destId="{CF01F465-22F3-4A2D-A79E-C64A7687FD09}" srcOrd="0" destOrd="0" presId="urn:microsoft.com/office/officeart/2005/8/layout/funnel1"/>
    <dgm:cxn modelId="{E54A8C73-2E6C-44A9-AEF6-67DEA5C057B9}" type="presOf" srcId="{2D793CAE-E85E-4C60-BEA6-DC4DBA3B2386}" destId="{E39FE73C-9CEC-40D5-AF73-06BA357FA972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99086F3B-800D-482F-9F66-10FAEA9A0FF7}" type="presParOf" srcId="{5692671F-B330-4768-9298-F3DEAAA87BF8}" destId="{64DD2E89-F188-4107-A322-F857D5426D3F}" srcOrd="0" destOrd="0" presId="urn:microsoft.com/office/officeart/2005/8/layout/funnel1"/>
    <dgm:cxn modelId="{36B2FF59-E1FD-4BB1-96B0-08DE2D55E602}" type="presParOf" srcId="{5692671F-B330-4768-9298-F3DEAAA87BF8}" destId="{7AEC7B35-DAE2-4993-A0CF-575672BEEA8C}" srcOrd="1" destOrd="0" presId="urn:microsoft.com/office/officeart/2005/8/layout/funnel1"/>
    <dgm:cxn modelId="{0411FE29-962F-4E29-961B-9F85C4114AA5}" type="presParOf" srcId="{5692671F-B330-4768-9298-F3DEAAA87BF8}" destId="{9467D7B4-2AC5-4D1A-B84D-2EE5AB6F15AD}" srcOrd="2" destOrd="0" presId="urn:microsoft.com/office/officeart/2005/8/layout/funnel1"/>
    <dgm:cxn modelId="{F22AF012-ACAB-48A1-A8B3-48302FA8EE71}" type="presParOf" srcId="{5692671F-B330-4768-9298-F3DEAAA87BF8}" destId="{E39FE73C-9CEC-40D5-AF73-06BA357FA972}" srcOrd="3" destOrd="0" presId="urn:microsoft.com/office/officeart/2005/8/layout/funnel1"/>
    <dgm:cxn modelId="{98E786BD-9DBA-4DA1-9812-9F162EB7E57E}" type="presParOf" srcId="{5692671F-B330-4768-9298-F3DEAAA87BF8}" destId="{C52274D0-B445-4D67-8777-488E6E76B28B}" srcOrd="4" destOrd="0" presId="urn:microsoft.com/office/officeart/2005/8/layout/funnel1"/>
    <dgm:cxn modelId="{7DDD5CB6-B14F-43C7-90B4-9E3A9EA91E4E}" type="presParOf" srcId="{5692671F-B330-4768-9298-F3DEAAA87BF8}" destId="{CF01F465-22F3-4A2D-A79E-C64A7687FD09}" srcOrd="5" destOrd="0" presId="urn:microsoft.com/office/officeart/2005/8/layout/funnel1"/>
    <dgm:cxn modelId="{CF5ED206-28B3-4F35-A660-88C458BE01DE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24C22-6DEE-479D-8130-2375078F941A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D613303-7AFB-4513-AC2B-698C51C275DC}">
      <dgm:prSet phldrT="[Texte]"/>
      <dgm:spPr/>
      <dgm:t>
        <a:bodyPr/>
        <a:lstStyle/>
        <a:p>
          <a:r>
            <a:rPr lang="fr-FR" u="sng" dirty="0" smtClean="0"/>
            <a:t>NETTOYAGE</a:t>
          </a:r>
          <a:endParaRPr lang="fr-FR" u="sng" dirty="0"/>
        </a:p>
      </dgm:t>
    </dgm:pt>
    <dgm:pt modelId="{8D581357-D9BB-4AB1-B84A-1AFF7C200833}" type="parTrans" cxnId="{5A434560-3D5E-41FE-9937-6E753A5F89CF}">
      <dgm:prSet/>
      <dgm:spPr/>
      <dgm:t>
        <a:bodyPr/>
        <a:lstStyle/>
        <a:p>
          <a:endParaRPr lang="fr-FR"/>
        </a:p>
      </dgm:t>
    </dgm:pt>
    <dgm:pt modelId="{F95D2B42-C244-46F1-98EC-2CC381709CDE}" type="sibTrans" cxnId="{5A434560-3D5E-41FE-9937-6E753A5F89CF}">
      <dgm:prSet/>
      <dgm:spPr/>
      <dgm:t>
        <a:bodyPr/>
        <a:lstStyle/>
        <a:p>
          <a:endParaRPr lang="fr-FR"/>
        </a:p>
      </dgm:t>
    </dgm:pt>
    <dgm:pt modelId="{81340918-D910-438D-9788-F12BAA9EB07A}">
      <dgm:prSet phldrT="[Texte]"/>
      <dgm:spPr/>
      <dgm:t>
        <a:bodyPr/>
        <a:lstStyle/>
        <a:p>
          <a:r>
            <a:rPr lang="fr-FR" dirty="0" smtClean="0"/>
            <a:t>Texte des tweets</a:t>
          </a:r>
          <a:endParaRPr lang="fr-FR" dirty="0"/>
        </a:p>
      </dgm:t>
    </dgm:pt>
    <dgm:pt modelId="{4EF44BF2-9562-4184-B445-7072D6E4AA88}" type="parTrans" cxnId="{EEE77DDF-E063-4D4E-B6C0-0AFE193FC2C1}">
      <dgm:prSet/>
      <dgm:spPr/>
      <dgm:t>
        <a:bodyPr/>
        <a:lstStyle/>
        <a:p>
          <a:endParaRPr lang="fr-FR"/>
        </a:p>
      </dgm:t>
    </dgm:pt>
    <dgm:pt modelId="{99844BDD-4A43-4EE9-A8D8-9B4128524175}" type="sibTrans" cxnId="{EEE77DDF-E063-4D4E-B6C0-0AFE193FC2C1}">
      <dgm:prSet/>
      <dgm:spPr/>
      <dgm:t>
        <a:bodyPr/>
        <a:lstStyle/>
        <a:p>
          <a:endParaRPr lang="fr-FR"/>
        </a:p>
      </dgm:t>
    </dgm:pt>
    <dgm:pt modelId="{D823F7EA-8A92-4D26-9D47-A40AAEEAEB8A}">
      <dgm:prSet phldrT="[Texte]"/>
      <dgm:spPr/>
      <dgm:t>
        <a:bodyPr/>
        <a:lstStyle/>
        <a:p>
          <a:r>
            <a:rPr lang="fr-FR" u="sng" dirty="0" smtClean="0"/>
            <a:t>ANALYSE DE TEXTE</a:t>
          </a:r>
          <a:endParaRPr lang="fr-FR" u="sng" dirty="0"/>
        </a:p>
      </dgm:t>
    </dgm:pt>
    <dgm:pt modelId="{B3897E6B-3F31-4989-BA7A-755FA1B7AB4B}" type="parTrans" cxnId="{37EA5DE1-6F09-4BA1-9F59-27C8651911F3}">
      <dgm:prSet/>
      <dgm:spPr/>
      <dgm:t>
        <a:bodyPr/>
        <a:lstStyle/>
        <a:p>
          <a:endParaRPr lang="fr-FR"/>
        </a:p>
      </dgm:t>
    </dgm:pt>
    <dgm:pt modelId="{7CC5B42B-B85F-4871-8A7D-69BDBB2CD5EB}" type="sibTrans" cxnId="{37EA5DE1-6F09-4BA1-9F59-27C8651911F3}">
      <dgm:prSet/>
      <dgm:spPr/>
      <dgm:t>
        <a:bodyPr/>
        <a:lstStyle/>
        <a:p>
          <a:endParaRPr lang="fr-FR"/>
        </a:p>
      </dgm:t>
    </dgm:pt>
    <dgm:pt modelId="{36FC4A99-81E5-4FBB-9D83-DCE66D166691}">
      <dgm:prSet phldrT="[Texte]"/>
      <dgm:spPr/>
      <dgm:t>
        <a:bodyPr/>
        <a:lstStyle/>
        <a:p>
          <a:r>
            <a:rPr lang="fr-FR" dirty="0" smtClean="0"/>
            <a:t>Librairie </a:t>
          </a:r>
          <a:r>
            <a:rPr lang="fr-FR" b="1" dirty="0" smtClean="0"/>
            <a:t>Textblog FR</a:t>
          </a:r>
          <a:endParaRPr lang="fr-FR" b="1" dirty="0"/>
        </a:p>
      </dgm:t>
    </dgm:pt>
    <dgm:pt modelId="{934F1DAE-167C-4DAA-9B5E-6DE571683297}" type="parTrans" cxnId="{A10655F1-6C03-428D-B30B-D07889B4B636}">
      <dgm:prSet/>
      <dgm:spPr/>
      <dgm:t>
        <a:bodyPr/>
        <a:lstStyle/>
        <a:p>
          <a:endParaRPr lang="fr-FR"/>
        </a:p>
      </dgm:t>
    </dgm:pt>
    <dgm:pt modelId="{AFDF44F5-CB49-4D8B-ABA0-37D227A46E1B}" type="sibTrans" cxnId="{A10655F1-6C03-428D-B30B-D07889B4B636}">
      <dgm:prSet/>
      <dgm:spPr/>
      <dgm:t>
        <a:bodyPr/>
        <a:lstStyle/>
        <a:p>
          <a:endParaRPr lang="fr-FR"/>
        </a:p>
      </dgm:t>
    </dgm:pt>
    <dgm:pt modelId="{A3F02AE2-7A0E-44DB-97B4-D60971E45A3A}">
      <dgm:prSet phldrT="[Texte]"/>
      <dgm:spPr/>
      <dgm:t>
        <a:bodyPr/>
        <a:lstStyle/>
        <a:p>
          <a:r>
            <a:rPr lang="fr-FR" u="sng" dirty="0" smtClean="0"/>
            <a:t>FILTRAGE &amp; GROUP BY</a:t>
          </a:r>
          <a:endParaRPr lang="fr-FR" u="sng" dirty="0"/>
        </a:p>
      </dgm:t>
    </dgm:pt>
    <dgm:pt modelId="{02AECBCB-4E31-419E-97CA-72DC97E2683F}" type="parTrans" cxnId="{C1AA29D4-CE59-4478-B3A0-9E39E0D3A517}">
      <dgm:prSet/>
      <dgm:spPr/>
      <dgm:t>
        <a:bodyPr/>
        <a:lstStyle/>
        <a:p>
          <a:endParaRPr lang="fr-FR"/>
        </a:p>
      </dgm:t>
    </dgm:pt>
    <dgm:pt modelId="{99F61444-7DFB-4865-A3D5-543FB795796C}" type="sibTrans" cxnId="{C1AA29D4-CE59-4478-B3A0-9E39E0D3A517}">
      <dgm:prSet/>
      <dgm:spPr/>
      <dgm:t>
        <a:bodyPr/>
        <a:lstStyle/>
        <a:p>
          <a:endParaRPr lang="fr-FR"/>
        </a:p>
      </dgm:t>
    </dgm:pt>
    <dgm:pt modelId="{D345F78C-4287-414E-82CB-349678971A72}">
      <dgm:prSet phldrT="[Texte]"/>
      <dgm:spPr/>
      <dgm:t>
        <a:bodyPr/>
        <a:lstStyle/>
        <a:p>
          <a:r>
            <a:rPr lang="fr-FR" dirty="0" smtClean="0"/>
            <a:t>Uniquement les tweets mono-nuance</a:t>
          </a:r>
          <a:endParaRPr lang="fr-FR" dirty="0"/>
        </a:p>
      </dgm:t>
    </dgm:pt>
    <dgm:pt modelId="{E62FF9BF-0FA1-4A2F-A534-891549FC01F7}" type="parTrans" cxnId="{2D4D5205-8D6D-4C02-B47D-C0F240ED8DEE}">
      <dgm:prSet/>
      <dgm:spPr/>
      <dgm:t>
        <a:bodyPr/>
        <a:lstStyle/>
        <a:p>
          <a:endParaRPr lang="fr-FR"/>
        </a:p>
      </dgm:t>
    </dgm:pt>
    <dgm:pt modelId="{0753214A-91E4-4981-812B-2F67BE01126C}" type="sibTrans" cxnId="{2D4D5205-8D6D-4C02-B47D-C0F240ED8DEE}">
      <dgm:prSet/>
      <dgm:spPr/>
      <dgm:t>
        <a:bodyPr/>
        <a:lstStyle/>
        <a:p>
          <a:endParaRPr lang="fr-FR"/>
        </a:p>
      </dgm:t>
    </dgm:pt>
    <dgm:pt modelId="{E883CD1E-3F99-462B-A1DE-6C21F13661C8}">
      <dgm:prSet phldrT="[Texte]"/>
      <dgm:spPr/>
      <dgm:t>
        <a:bodyPr/>
        <a:lstStyle/>
        <a:p>
          <a:r>
            <a:rPr lang="fr-FR" dirty="0" smtClean="0"/>
            <a:t>Liste des mots-clés par tweets</a:t>
          </a:r>
          <a:endParaRPr lang="fr-FR" dirty="0"/>
        </a:p>
      </dgm:t>
    </dgm:pt>
    <dgm:pt modelId="{AEEA98E7-80DF-49A8-A4DC-3FA6757DE401}" type="parTrans" cxnId="{E056281B-AEEC-41AD-8B5B-B35AB8B6C60C}">
      <dgm:prSet/>
      <dgm:spPr/>
      <dgm:t>
        <a:bodyPr/>
        <a:lstStyle/>
        <a:p>
          <a:endParaRPr lang="fr-FR"/>
        </a:p>
      </dgm:t>
    </dgm:pt>
    <dgm:pt modelId="{2CF23234-210B-4FA7-8056-BDFF801CF3B5}" type="sibTrans" cxnId="{E056281B-AEEC-41AD-8B5B-B35AB8B6C60C}">
      <dgm:prSet/>
      <dgm:spPr/>
      <dgm:t>
        <a:bodyPr/>
        <a:lstStyle/>
        <a:p>
          <a:endParaRPr lang="fr-FR"/>
        </a:p>
      </dgm:t>
    </dgm:pt>
    <dgm:pt modelId="{E7BA90D8-BA8F-4DA0-9C3D-70F40D6B9F43}">
      <dgm:prSet/>
      <dgm:spPr/>
      <dgm:t>
        <a:bodyPr/>
        <a:lstStyle/>
        <a:p>
          <a:r>
            <a:rPr lang="fr-FR" dirty="0" smtClean="0"/>
            <a:t>Correspondance nuances &lt;–&gt; mot-clé</a:t>
          </a:r>
          <a:endParaRPr lang="fr-FR" dirty="0"/>
        </a:p>
      </dgm:t>
    </dgm:pt>
    <dgm:pt modelId="{18E7F664-95F2-4677-BC0B-BBC6094089B8}" type="parTrans" cxnId="{00461CEF-B48F-4DB3-AC03-375796D991C2}">
      <dgm:prSet/>
      <dgm:spPr/>
      <dgm:t>
        <a:bodyPr/>
        <a:lstStyle/>
        <a:p>
          <a:endParaRPr lang="fr-FR"/>
        </a:p>
      </dgm:t>
    </dgm:pt>
    <dgm:pt modelId="{DABF49B6-26CE-4960-AFC6-13F0E896AE4A}" type="sibTrans" cxnId="{00461CEF-B48F-4DB3-AC03-375796D991C2}">
      <dgm:prSet/>
      <dgm:spPr/>
      <dgm:t>
        <a:bodyPr/>
        <a:lstStyle/>
        <a:p>
          <a:endParaRPr lang="fr-FR"/>
        </a:p>
      </dgm:t>
    </dgm:pt>
    <dgm:pt modelId="{821AF270-BD34-4D9C-9877-51576FC32B04}">
      <dgm:prSet phldrT="[Texte]"/>
      <dgm:spPr/>
      <dgm:t>
        <a:bodyPr/>
        <a:lstStyle/>
        <a:p>
          <a:r>
            <a:rPr lang="fr-FR" dirty="0" smtClean="0"/>
            <a:t>Méthode ‘sentiment’ </a:t>
          </a:r>
          <a:endParaRPr lang="fr-FR" dirty="0"/>
        </a:p>
      </dgm:t>
    </dgm:pt>
    <dgm:pt modelId="{EFD0F58B-7B8A-43E3-A1DB-ADFA9E74D9F3}" type="parTrans" cxnId="{62F14988-3764-47F1-BF63-4BB607CEBB0D}">
      <dgm:prSet/>
      <dgm:spPr/>
      <dgm:t>
        <a:bodyPr/>
        <a:lstStyle/>
        <a:p>
          <a:endParaRPr lang="fr-FR"/>
        </a:p>
      </dgm:t>
    </dgm:pt>
    <dgm:pt modelId="{1746A59E-A500-4B25-916C-990B7C667862}" type="sibTrans" cxnId="{62F14988-3764-47F1-BF63-4BB607CEBB0D}">
      <dgm:prSet/>
      <dgm:spPr/>
      <dgm:t>
        <a:bodyPr/>
        <a:lstStyle/>
        <a:p>
          <a:endParaRPr lang="fr-FR"/>
        </a:p>
      </dgm:t>
    </dgm:pt>
    <dgm:pt modelId="{FD4982E4-F97E-414A-93A2-91832A9416A1}">
      <dgm:prSet phldrT="[Texte]"/>
      <dgm:spPr/>
      <dgm:t>
        <a:bodyPr/>
        <a:lstStyle/>
        <a:p>
          <a:endParaRPr lang="fr-FR" dirty="0"/>
        </a:p>
      </dgm:t>
    </dgm:pt>
    <dgm:pt modelId="{82D6FAD5-BD8D-46B5-AE13-6194818FDA89}" type="parTrans" cxnId="{48397C05-EB18-4C02-862A-FADAB84DBB01}">
      <dgm:prSet/>
      <dgm:spPr/>
      <dgm:t>
        <a:bodyPr/>
        <a:lstStyle/>
        <a:p>
          <a:endParaRPr lang="fr-FR"/>
        </a:p>
      </dgm:t>
    </dgm:pt>
    <dgm:pt modelId="{D2C3700E-3A7C-4BEA-A26B-EDB60166E42C}" type="sibTrans" cxnId="{48397C05-EB18-4C02-862A-FADAB84DBB01}">
      <dgm:prSet/>
      <dgm:spPr/>
      <dgm:t>
        <a:bodyPr/>
        <a:lstStyle/>
        <a:p>
          <a:endParaRPr lang="fr-FR"/>
        </a:p>
      </dgm:t>
    </dgm:pt>
    <dgm:pt modelId="{CF397F26-6DDD-42AB-A20B-05445DBCD8AE}">
      <dgm:prSet phldrT="[Texte]"/>
      <dgm:spPr/>
      <dgm:t>
        <a:bodyPr/>
        <a:lstStyle/>
        <a:p>
          <a:r>
            <a:rPr lang="fr-FR" dirty="0" smtClean="0"/>
            <a:t>Moyenne ‘group by’ candidat</a:t>
          </a:r>
          <a:endParaRPr lang="fr-FR" dirty="0"/>
        </a:p>
      </dgm:t>
    </dgm:pt>
    <dgm:pt modelId="{185A0B3E-ECA0-4759-869E-F785E698DA7D}" type="parTrans" cxnId="{8C855FC6-85C8-4EAF-9236-CA0430EDD2DB}">
      <dgm:prSet/>
      <dgm:spPr/>
      <dgm:t>
        <a:bodyPr/>
        <a:lstStyle/>
        <a:p>
          <a:endParaRPr lang="fr-FR"/>
        </a:p>
      </dgm:t>
    </dgm:pt>
    <dgm:pt modelId="{600597FB-381E-4068-B3D5-8C263FB8E669}" type="sibTrans" cxnId="{8C855FC6-85C8-4EAF-9236-CA0430EDD2DB}">
      <dgm:prSet/>
      <dgm:spPr/>
      <dgm:t>
        <a:bodyPr/>
        <a:lstStyle/>
        <a:p>
          <a:endParaRPr lang="fr-FR"/>
        </a:p>
      </dgm:t>
    </dgm:pt>
    <dgm:pt modelId="{91279AA2-C0B5-4B4D-83A0-3A591B76ABB1}">
      <dgm:prSet phldrT="[Texte]"/>
      <dgm:spPr/>
      <dgm:t>
        <a:bodyPr/>
        <a:lstStyle/>
        <a:p>
          <a:r>
            <a:rPr lang="fr-FR" dirty="0" smtClean="0"/>
            <a:t>Moyenne ‘group by’ nuance</a:t>
          </a:r>
          <a:endParaRPr lang="fr-FR" dirty="0"/>
        </a:p>
      </dgm:t>
    </dgm:pt>
    <dgm:pt modelId="{E7164083-CBE3-47E9-B131-7E209AAA9ECB}" type="parTrans" cxnId="{274078FE-67AB-4924-BCE9-5D8858982809}">
      <dgm:prSet/>
      <dgm:spPr/>
      <dgm:t>
        <a:bodyPr/>
        <a:lstStyle/>
        <a:p>
          <a:endParaRPr lang="fr-FR"/>
        </a:p>
      </dgm:t>
    </dgm:pt>
    <dgm:pt modelId="{9387254E-F4A2-4E3A-A1D1-C6EE397CF4D9}" type="sibTrans" cxnId="{274078FE-67AB-4924-BCE9-5D8858982809}">
      <dgm:prSet/>
      <dgm:spPr/>
      <dgm:t>
        <a:bodyPr/>
        <a:lstStyle/>
        <a:p>
          <a:endParaRPr lang="fr-FR"/>
        </a:p>
      </dgm:t>
    </dgm:pt>
    <dgm:pt modelId="{C08B6DEF-54FD-4120-8EAF-EED447DE7568}" type="pres">
      <dgm:prSet presAssocID="{55424C22-6DEE-479D-8130-2375078F94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660B9-3FAE-4E5D-8044-0AF47A9EACC8}" type="pres">
      <dgm:prSet presAssocID="{CD613303-7AFB-4513-AC2B-698C51C275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62BD32-3235-4F0D-B8C7-10F8D75BBA6E}" type="pres">
      <dgm:prSet presAssocID="{F95D2B42-C244-46F1-98EC-2CC381709CDE}" presName="sibTrans" presStyleCnt="0"/>
      <dgm:spPr/>
    </dgm:pt>
    <dgm:pt modelId="{D44FC3D3-E458-4AE3-8C3F-7D3E856AF068}" type="pres">
      <dgm:prSet presAssocID="{D823F7EA-8A92-4D26-9D47-A40AAEEAEB8A}" presName="node" presStyleLbl="node1" presStyleIdx="1" presStyleCnt="3" custScaleX="82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4132-6505-439F-A861-AEE0E69141AD}" type="pres">
      <dgm:prSet presAssocID="{7CC5B42B-B85F-4871-8A7D-69BDBB2CD5EB}" presName="sibTrans" presStyleCnt="0"/>
      <dgm:spPr/>
    </dgm:pt>
    <dgm:pt modelId="{6330765C-BAE1-44C3-A661-64716AF078B2}" type="pres">
      <dgm:prSet presAssocID="{A3F02AE2-7A0E-44DB-97B4-D60971E45A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4078FE-67AB-4924-BCE9-5D8858982809}" srcId="{A3F02AE2-7A0E-44DB-97B4-D60971E45A3A}" destId="{91279AA2-C0B5-4B4D-83A0-3A591B76ABB1}" srcOrd="2" destOrd="0" parTransId="{E7164083-CBE3-47E9-B131-7E209AAA9ECB}" sibTransId="{9387254E-F4A2-4E3A-A1D1-C6EE397CF4D9}"/>
    <dgm:cxn modelId="{87E82104-7871-4CAA-9A6D-8F0FA5467472}" type="presOf" srcId="{55424C22-6DEE-479D-8130-2375078F941A}" destId="{C08B6DEF-54FD-4120-8EAF-EED447DE7568}" srcOrd="0" destOrd="0" presId="urn:microsoft.com/office/officeart/2005/8/layout/hList6"/>
    <dgm:cxn modelId="{2D4D5205-8D6D-4C02-B47D-C0F240ED8DEE}" srcId="{A3F02AE2-7A0E-44DB-97B4-D60971E45A3A}" destId="{D345F78C-4287-414E-82CB-349678971A72}" srcOrd="0" destOrd="0" parTransId="{E62FF9BF-0FA1-4A2F-A534-891549FC01F7}" sibTransId="{0753214A-91E4-4981-812B-2F67BE01126C}"/>
    <dgm:cxn modelId="{E056281B-AEEC-41AD-8B5B-B35AB8B6C60C}" srcId="{CD613303-7AFB-4513-AC2B-698C51C275DC}" destId="{E883CD1E-3F99-462B-A1DE-6C21F13661C8}" srcOrd="1" destOrd="0" parTransId="{AEEA98E7-80DF-49A8-A4DC-3FA6757DE401}" sibTransId="{2CF23234-210B-4FA7-8056-BDFF801CF3B5}"/>
    <dgm:cxn modelId="{48397C05-EB18-4C02-862A-FADAB84DBB01}" srcId="{A3F02AE2-7A0E-44DB-97B4-D60971E45A3A}" destId="{FD4982E4-F97E-414A-93A2-91832A9416A1}" srcOrd="3" destOrd="0" parTransId="{82D6FAD5-BD8D-46B5-AE13-6194818FDA89}" sibTransId="{D2C3700E-3A7C-4BEA-A26B-EDB60166E42C}"/>
    <dgm:cxn modelId="{5A1148A2-8899-4FD0-92C3-C33F184EEC6A}" type="presOf" srcId="{D823F7EA-8A92-4D26-9D47-A40AAEEAEB8A}" destId="{D44FC3D3-E458-4AE3-8C3F-7D3E856AF068}" srcOrd="0" destOrd="0" presId="urn:microsoft.com/office/officeart/2005/8/layout/hList6"/>
    <dgm:cxn modelId="{A10655F1-6C03-428D-B30B-D07889B4B636}" srcId="{D823F7EA-8A92-4D26-9D47-A40AAEEAEB8A}" destId="{36FC4A99-81E5-4FBB-9D83-DCE66D166691}" srcOrd="0" destOrd="0" parTransId="{934F1DAE-167C-4DAA-9B5E-6DE571683297}" sibTransId="{AFDF44F5-CB49-4D8B-ABA0-37D227A46E1B}"/>
    <dgm:cxn modelId="{DAFA82F3-2765-4A68-BB1A-FA8C9C759764}" type="presOf" srcId="{CF397F26-6DDD-42AB-A20B-05445DBCD8AE}" destId="{6330765C-BAE1-44C3-A661-64716AF078B2}" srcOrd="0" destOrd="2" presId="urn:microsoft.com/office/officeart/2005/8/layout/hList6"/>
    <dgm:cxn modelId="{C5CE8E68-3E2C-402A-956D-8BE471F86653}" type="presOf" srcId="{A3F02AE2-7A0E-44DB-97B4-D60971E45A3A}" destId="{6330765C-BAE1-44C3-A661-64716AF078B2}" srcOrd="0" destOrd="0" presId="urn:microsoft.com/office/officeart/2005/8/layout/hList6"/>
    <dgm:cxn modelId="{D24DA682-6EFA-4C95-BA75-9F4B360A2E83}" type="presOf" srcId="{E883CD1E-3F99-462B-A1DE-6C21F13661C8}" destId="{C4A660B9-3FAE-4E5D-8044-0AF47A9EACC8}" srcOrd="0" destOrd="2" presId="urn:microsoft.com/office/officeart/2005/8/layout/hList6"/>
    <dgm:cxn modelId="{37EA5DE1-6F09-4BA1-9F59-27C8651911F3}" srcId="{55424C22-6DEE-479D-8130-2375078F941A}" destId="{D823F7EA-8A92-4D26-9D47-A40AAEEAEB8A}" srcOrd="1" destOrd="0" parTransId="{B3897E6B-3F31-4989-BA7A-755FA1B7AB4B}" sibTransId="{7CC5B42B-B85F-4871-8A7D-69BDBB2CD5EB}"/>
    <dgm:cxn modelId="{5A434560-3D5E-41FE-9937-6E753A5F89CF}" srcId="{55424C22-6DEE-479D-8130-2375078F941A}" destId="{CD613303-7AFB-4513-AC2B-698C51C275DC}" srcOrd="0" destOrd="0" parTransId="{8D581357-D9BB-4AB1-B84A-1AFF7C200833}" sibTransId="{F95D2B42-C244-46F1-98EC-2CC381709CDE}"/>
    <dgm:cxn modelId="{8C855FC6-85C8-4EAF-9236-CA0430EDD2DB}" srcId="{A3F02AE2-7A0E-44DB-97B4-D60971E45A3A}" destId="{CF397F26-6DDD-42AB-A20B-05445DBCD8AE}" srcOrd="1" destOrd="0" parTransId="{185A0B3E-ECA0-4759-869E-F785E698DA7D}" sibTransId="{600597FB-381E-4068-B3D5-8C263FB8E669}"/>
    <dgm:cxn modelId="{EEE77DDF-E063-4D4E-B6C0-0AFE193FC2C1}" srcId="{CD613303-7AFB-4513-AC2B-698C51C275DC}" destId="{81340918-D910-438D-9788-F12BAA9EB07A}" srcOrd="0" destOrd="0" parTransId="{4EF44BF2-9562-4184-B445-7072D6E4AA88}" sibTransId="{99844BDD-4A43-4EE9-A8D8-9B4128524175}"/>
    <dgm:cxn modelId="{EA7E3120-E0FF-41D8-955F-9A5C2C685CD5}" type="presOf" srcId="{91279AA2-C0B5-4B4D-83A0-3A591B76ABB1}" destId="{6330765C-BAE1-44C3-A661-64716AF078B2}" srcOrd="0" destOrd="3" presId="urn:microsoft.com/office/officeart/2005/8/layout/hList6"/>
    <dgm:cxn modelId="{F1AF37A3-CC6C-4372-9AEE-A0658E06C0F6}" type="presOf" srcId="{36FC4A99-81E5-4FBB-9D83-DCE66D166691}" destId="{D44FC3D3-E458-4AE3-8C3F-7D3E856AF068}" srcOrd="0" destOrd="1" presId="urn:microsoft.com/office/officeart/2005/8/layout/hList6"/>
    <dgm:cxn modelId="{CE68AB0F-3377-4CAB-A129-402B57ECD940}" type="presOf" srcId="{CD613303-7AFB-4513-AC2B-698C51C275DC}" destId="{C4A660B9-3FAE-4E5D-8044-0AF47A9EACC8}" srcOrd="0" destOrd="0" presId="urn:microsoft.com/office/officeart/2005/8/layout/hList6"/>
    <dgm:cxn modelId="{CC5D5352-AED0-4E74-B6C4-F2256D013CC0}" type="presOf" srcId="{E7BA90D8-BA8F-4DA0-9C3D-70F40D6B9F43}" destId="{C4A660B9-3FAE-4E5D-8044-0AF47A9EACC8}" srcOrd="0" destOrd="3" presId="urn:microsoft.com/office/officeart/2005/8/layout/hList6"/>
    <dgm:cxn modelId="{00461CEF-B48F-4DB3-AC03-375796D991C2}" srcId="{CD613303-7AFB-4513-AC2B-698C51C275DC}" destId="{E7BA90D8-BA8F-4DA0-9C3D-70F40D6B9F43}" srcOrd="2" destOrd="0" parTransId="{18E7F664-95F2-4677-BC0B-BBC6094089B8}" sibTransId="{DABF49B6-26CE-4960-AFC6-13F0E896AE4A}"/>
    <dgm:cxn modelId="{386FC152-D17B-4DE5-874F-8DBDA77402EE}" type="presOf" srcId="{81340918-D910-438D-9788-F12BAA9EB07A}" destId="{C4A660B9-3FAE-4E5D-8044-0AF47A9EACC8}" srcOrd="0" destOrd="1" presId="urn:microsoft.com/office/officeart/2005/8/layout/hList6"/>
    <dgm:cxn modelId="{83F8224C-0709-4C13-9D97-53E113A756FC}" type="presOf" srcId="{D345F78C-4287-414E-82CB-349678971A72}" destId="{6330765C-BAE1-44C3-A661-64716AF078B2}" srcOrd="0" destOrd="1" presId="urn:microsoft.com/office/officeart/2005/8/layout/hList6"/>
    <dgm:cxn modelId="{42ECB7A0-E02F-4E35-9829-6AC39E4E789D}" type="presOf" srcId="{FD4982E4-F97E-414A-93A2-91832A9416A1}" destId="{6330765C-BAE1-44C3-A661-64716AF078B2}" srcOrd="0" destOrd="4" presId="urn:microsoft.com/office/officeart/2005/8/layout/hList6"/>
    <dgm:cxn modelId="{C1AA29D4-CE59-4478-B3A0-9E39E0D3A517}" srcId="{55424C22-6DEE-479D-8130-2375078F941A}" destId="{A3F02AE2-7A0E-44DB-97B4-D60971E45A3A}" srcOrd="2" destOrd="0" parTransId="{02AECBCB-4E31-419E-97CA-72DC97E2683F}" sibTransId="{99F61444-7DFB-4865-A3D5-543FB795796C}"/>
    <dgm:cxn modelId="{62F14988-3764-47F1-BF63-4BB607CEBB0D}" srcId="{D823F7EA-8A92-4D26-9D47-A40AAEEAEB8A}" destId="{821AF270-BD34-4D9C-9877-51576FC32B04}" srcOrd="1" destOrd="0" parTransId="{EFD0F58B-7B8A-43E3-A1DB-ADFA9E74D9F3}" sibTransId="{1746A59E-A500-4B25-916C-990B7C667862}"/>
    <dgm:cxn modelId="{1093C798-804F-48EB-AD52-CB0246AB983B}" type="presOf" srcId="{821AF270-BD34-4D9C-9877-51576FC32B04}" destId="{D44FC3D3-E458-4AE3-8C3F-7D3E856AF068}" srcOrd="0" destOrd="2" presId="urn:microsoft.com/office/officeart/2005/8/layout/hList6"/>
    <dgm:cxn modelId="{E2D70459-8E8B-4626-801D-187841B0DC0D}" type="presParOf" srcId="{C08B6DEF-54FD-4120-8EAF-EED447DE7568}" destId="{C4A660B9-3FAE-4E5D-8044-0AF47A9EACC8}" srcOrd="0" destOrd="0" presId="urn:microsoft.com/office/officeart/2005/8/layout/hList6"/>
    <dgm:cxn modelId="{8A114603-C2F5-46FB-8AA1-7ECAE79E26F7}" type="presParOf" srcId="{C08B6DEF-54FD-4120-8EAF-EED447DE7568}" destId="{E762BD32-3235-4F0D-B8C7-10F8D75BBA6E}" srcOrd="1" destOrd="0" presId="urn:microsoft.com/office/officeart/2005/8/layout/hList6"/>
    <dgm:cxn modelId="{DF7B5C94-6208-4A59-BB92-9CCCCBEF5028}" type="presParOf" srcId="{C08B6DEF-54FD-4120-8EAF-EED447DE7568}" destId="{D44FC3D3-E458-4AE3-8C3F-7D3E856AF068}" srcOrd="2" destOrd="0" presId="urn:microsoft.com/office/officeart/2005/8/layout/hList6"/>
    <dgm:cxn modelId="{FDB86B98-E215-4AB4-91CE-0B6DC592A4BD}" type="presParOf" srcId="{C08B6DEF-54FD-4120-8EAF-EED447DE7568}" destId="{C0164132-6505-439F-A861-AEE0E69141AD}" srcOrd="3" destOrd="0" presId="urn:microsoft.com/office/officeart/2005/8/layout/hList6"/>
    <dgm:cxn modelId="{19ED69EE-6324-4A20-AAE5-7D2012C4BD4B}" type="presParOf" srcId="{C08B6DEF-54FD-4120-8EAF-EED447DE7568}" destId="{6330765C-BAE1-44C3-A661-64716AF078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1558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-1815582" y="2479424"/>
        <a:ext cx="4012413" cy="313163"/>
      </dsp:txXfrm>
    </dsp:sp>
    <dsp:sp modelId="{E653DDBC-7954-4C41-8D13-DAF23100DF31}">
      <dsp:nvSpPr>
        <dsp:cNvPr id="0" name=""/>
        <dsp:cNvSpPr/>
      </dsp:nvSpPr>
      <dsp:spPr>
        <a:xfrm>
          <a:off x="347206" y="344316"/>
          <a:ext cx="1559888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47206" y="344316"/>
        <a:ext cx="1559888" cy="4583380"/>
      </dsp:txXfrm>
    </dsp:sp>
    <dsp:sp modelId="{CDFC2F56-6721-465A-B7F7-3A23B637A75F}">
      <dsp:nvSpPr>
        <dsp:cNvPr id="0" name=""/>
        <dsp:cNvSpPr/>
      </dsp:nvSpPr>
      <dsp:spPr>
        <a:xfrm>
          <a:off x="34042" y="216423"/>
          <a:ext cx="626327" cy="6263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5880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58802" y="2479424"/>
        <a:ext cx="4012413" cy="313163"/>
      </dsp:txXfrm>
    </dsp:sp>
    <dsp:sp modelId="{E5BF9FEF-898C-4303-A1B8-2D4CF1453035}">
      <dsp:nvSpPr>
        <dsp:cNvPr id="0" name=""/>
        <dsp:cNvSpPr/>
      </dsp:nvSpPr>
      <dsp:spPr>
        <a:xfrm>
          <a:off x="2621590" y="344316"/>
          <a:ext cx="1559888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21590" y="344316"/>
        <a:ext cx="1559888" cy="4583380"/>
      </dsp:txXfrm>
    </dsp:sp>
    <dsp:sp modelId="{8D3F26D5-A644-4D67-9C6D-32F8F182328C}">
      <dsp:nvSpPr>
        <dsp:cNvPr id="0" name=""/>
        <dsp:cNvSpPr/>
      </dsp:nvSpPr>
      <dsp:spPr>
        <a:xfrm>
          <a:off x="2308426" y="216423"/>
          <a:ext cx="626327" cy="6263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733186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2733186" y="2479424"/>
        <a:ext cx="4012413" cy="313163"/>
      </dsp:txXfrm>
    </dsp:sp>
    <dsp:sp modelId="{618882AA-EBE3-4C1F-B8F1-EE5ED19E98E0}">
      <dsp:nvSpPr>
        <dsp:cNvPr id="0" name=""/>
        <dsp:cNvSpPr/>
      </dsp:nvSpPr>
      <dsp:spPr>
        <a:xfrm>
          <a:off x="4895975" y="344316"/>
          <a:ext cx="1559888" cy="4583380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4895975" y="344316"/>
        <a:ext cx="1559888" cy="4583380"/>
      </dsp:txXfrm>
    </dsp:sp>
    <dsp:sp modelId="{7CFFEDE6-307D-4409-AED2-CBAD9D735539}">
      <dsp:nvSpPr>
        <dsp:cNvPr id="0" name=""/>
        <dsp:cNvSpPr/>
      </dsp:nvSpPr>
      <dsp:spPr>
        <a:xfrm>
          <a:off x="4582811" y="216423"/>
          <a:ext cx="626327" cy="626327"/>
        </a:xfrm>
        <a:prstGeom prst="rect">
          <a:avLst/>
        </a:prstGeom>
        <a:solidFill>
          <a:schemeClr val="accent4">
            <a:tint val="50000"/>
            <a:hueOff val="-22354"/>
            <a:satOff val="-1081"/>
            <a:lumOff val="8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00264" y="2670755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100264" y="2670755"/>
        <a:ext cx="4012413" cy="313163"/>
      </dsp:txXfrm>
    </dsp:sp>
    <dsp:sp modelId="{00A421AA-27DF-4EEB-AF16-345E9797CC5C}">
      <dsp:nvSpPr>
        <dsp:cNvPr id="0" name=""/>
        <dsp:cNvSpPr/>
      </dsp:nvSpPr>
      <dsp:spPr>
        <a:xfrm>
          <a:off x="7263053" y="821130"/>
          <a:ext cx="1559888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63053" y="821130"/>
        <a:ext cx="1559888" cy="4012413"/>
      </dsp:txXfrm>
    </dsp:sp>
    <dsp:sp modelId="{405624EB-A2CE-4A5C-9A9B-FA00684658BC}">
      <dsp:nvSpPr>
        <dsp:cNvPr id="0" name=""/>
        <dsp:cNvSpPr/>
      </dsp:nvSpPr>
      <dsp:spPr>
        <a:xfrm>
          <a:off x="6857195" y="216423"/>
          <a:ext cx="811714" cy="100898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1FF53-1FCE-4FD0-A229-0E160CFA3B6D}">
      <dsp:nvSpPr>
        <dsp:cNvPr id="0" name=""/>
        <dsp:cNvSpPr/>
      </dsp:nvSpPr>
      <dsp:spPr>
        <a:xfrm>
          <a:off x="302" y="0"/>
          <a:ext cx="411634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 rot="16200000">
        <a:off x="-119481" y="119784"/>
        <a:ext cx="1062838" cy="823269"/>
      </dsp:txXfrm>
    </dsp:sp>
    <dsp:sp modelId="{3BBD2DF5-AAF3-4994-AF56-0D73D9280656}">
      <dsp:nvSpPr>
        <dsp:cNvPr id="0" name=""/>
        <dsp:cNvSpPr/>
      </dsp:nvSpPr>
      <dsp:spPr>
        <a:xfrm>
          <a:off x="831948" y="0"/>
          <a:ext cx="306667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1948" y="0"/>
        <a:ext cx="3066677" cy="1296144"/>
      </dsp:txXfrm>
    </dsp:sp>
    <dsp:sp modelId="{6CCDCED2-EEFD-47DC-9D35-CBBDF320364C}">
      <dsp:nvSpPr>
        <dsp:cNvPr id="0" name=""/>
        <dsp:cNvSpPr/>
      </dsp:nvSpPr>
      <dsp:spPr>
        <a:xfrm>
          <a:off x="4265067" y="0"/>
          <a:ext cx="423187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6200000">
        <a:off x="4156836" y="108231"/>
        <a:ext cx="1062838" cy="846375"/>
      </dsp:txXfrm>
    </dsp:sp>
    <dsp:sp modelId="{24384773-6DDE-4369-A65A-2633706B6865}">
      <dsp:nvSpPr>
        <dsp:cNvPr id="0" name=""/>
        <dsp:cNvSpPr/>
      </dsp:nvSpPr>
      <dsp:spPr>
        <a:xfrm rot="5400000">
          <a:off x="4111473" y="931826"/>
          <a:ext cx="190434" cy="3733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701E-E7D5-4FC3-BEC2-20FF47EDA770}">
      <dsp:nvSpPr>
        <dsp:cNvPr id="0" name=""/>
        <dsp:cNvSpPr/>
      </dsp:nvSpPr>
      <dsp:spPr>
        <a:xfrm>
          <a:off x="5111442" y="0"/>
          <a:ext cx="315274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députés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111442" y="0"/>
        <a:ext cx="3152747" cy="1296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481459" y="1282186"/>
        <a:ext cx="665017" cy="66501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686527" y="499778"/>
        <a:ext cx="841879" cy="674693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74030" y="425759"/>
        <a:ext cx="665017" cy="66501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60B9-3FAE-4E5D-8044-0AF47A9EACC8}">
      <dsp:nvSpPr>
        <dsp:cNvPr id="0" name=""/>
        <dsp:cNvSpPr/>
      </dsp:nvSpPr>
      <dsp:spPr>
        <a:xfrm rot="16200000">
          <a:off x="-10235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NETTOYAGE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Texte des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Liste des mots-clés par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Correspondance nuances &lt;–&gt; mot-clé</a:t>
          </a:r>
          <a:endParaRPr lang="fr-FR" sz="1100" kern="1200" dirty="0"/>
        </a:p>
      </dsp:txBody>
      <dsp:txXfrm rot="5400000">
        <a:off x="1873" y="406399"/>
        <a:ext cx="2007785" cy="1219200"/>
      </dsp:txXfrm>
    </dsp:sp>
    <dsp:sp modelId="{D44FC3D3-E458-4AE3-8C3F-7D3E856AF068}">
      <dsp:nvSpPr>
        <dsp:cNvPr id="0" name=""/>
        <dsp:cNvSpPr/>
      </dsp:nvSpPr>
      <dsp:spPr>
        <a:xfrm rot="16200000">
          <a:off x="1972331" y="187908"/>
          <a:ext cx="2032000" cy="1656182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ANALYSE DE TEXTE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Librairie </a:t>
          </a:r>
          <a:r>
            <a:rPr lang="fr-FR" sz="1100" b="1" kern="1200" dirty="0" smtClean="0"/>
            <a:t>Textblog FR</a:t>
          </a:r>
          <a:endParaRPr lang="fr-FR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‘sentiment’ </a:t>
          </a:r>
          <a:endParaRPr lang="fr-FR" sz="1100" kern="1200" dirty="0"/>
        </a:p>
      </dsp:txBody>
      <dsp:txXfrm rot="5400000">
        <a:off x="2160240" y="406399"/>
        <a:ext cx="1656182" cy="1219200"/>
      </dsp:txXfrm>
    </dsp:sp>
    <dsp:sp modelId="{6330765C-BAE1-44C3-A661-64716AF078B2}">
      <dsp:nvSpPr>
        <dsp:cNvPr id="0" name=""/>
        <dsp:cNvSpPr/>
      </dsp:nvSpPr>
      <dsp:spPr>
        <a:xfrm rot="16200000">
          <a:off x="3954899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FILTRAGE &amp; GROUP BY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Uniquement les tweets mono-nuance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candidat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 rot="5400000">
        <a:off x="3967007" y="406399"/>
        <a:ext cx="2007785" cy="12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5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9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2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1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8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1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</a:t>
            </a:r>
            <a:r>
              <a:rPr lang="fr-FR" baseline="0" dirty="0" smtClean="0"/>
              <a:t> de 2 modèles , l’un avec , l’autre sans tweets</a:t>
            </a:r>
          </a:p>
          <a:p>
            <a:r>
              <a:rPr lang="fr-FR" baseline="0" dirty="0" smtClean="0"/>
              <a:t>Uniquement sur le Tour 1</a:t>
            </a:r>
          </a:p>
          <a:p>
            <a:r>
              <a:rPr lang="fr-FR" baseline="0" dirty="0" smtClean="0"/>
              <a:t>Sur 70 candidats seulement </a:t>
            </a:r>
          </a:p>
          <a:p>
            <a:r>
              <a:rPr lang="fr-FR" baseline="0" dirty="0" smtClean="0"/>
              <a:t>4 variables supplémentaires (nuances / candidats X nb tweets / moyenne sentiments)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0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Importance des</a:t>
            </a:r>
            <a:r>
              <a:rPr lang="fr-FR" baseline="0" dirty="0" smtClean="0"/>
              <a:t> variables dans le </a:t>
            </a:r>
            <a:r>
              <a:rPr lang="fr-FR" baseline="0" dirty="0" err="1" smtClean="0"/>
              <a:t>randoms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forest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Durant le mode </a:t>
            </a:r>
            <a:r>
              <a:rPr lang="fr-FR" baseline="0" dirty="0" err="1" smtClean="0"/>
              <a:t>dapprentissage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4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8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5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8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5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89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95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1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10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jpe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4" Type="http://schemas.openxmlformats.org/officeDocument/2006/relationships/image" Target="../media/image20.jpeg"/><Relationship Id="rId14" Type="http://schemas.openxmlformats.org/officeDocument/2006/relationships/image" Target="../media/image22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28.jpeg"/><Relationship Id="rId3" Type="http://schemas.openxmlformats.org/officeDocument/2006/relationships/image" Target="../media/image24.png"/><Relationship Id="rId12" Type="http://schemas.openxmlformats.org/officeDocument/2006/relationships/image" Target="../media/image22.sv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5" Type="http://schemas.openxmlformats.org/officeDocument/2006/relationships/image" Target="../media/image21.jpeg"/><Relationship Id="rId4" Type="http://schemas.openxmlformats.org/officeDocument/2006/relationships/image" Target="../media/image10.png"/><Relationship Id="rId1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35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7.png"/><Relationship Id="rId3" Type="http://schemas.openxmlformats.org/officeDocument/2006/relationships/image" Target="../media/image25.png"/><Relationship Id="rId12" Type="http://schemas.openxmlformats.org/officeDocument/2006/relationships/image" Target="../media/image22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6.png"/><Relationship Id="rId4" Type="http://schemas.openxmlformats.org/officeDocument/2006/relationships/image" Target="../media/image15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diagramData" Target="../diagrams/data4.xml"/><Relationship Id="rId12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microsoft.com/office/2007/relationships/diagramDrawing" Target="../diagrams/drawing4.xml"/><Relationship Id="rId5" Type="http://schemas.openxmlformats.org/officeDocument/2006/relationships/image" Target="../media/image39.jpe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8.png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48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:a16="http://schemas.microsoft.com/office/drawing/2014/main" xmlns="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84780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832022" y="4422037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:a16="http://schemas.microsoft.com/office/drawing/2014/main" xmlns="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:a16="http://schemas.microsoft.com/office/drawing/2014/main" xmlns="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76313" y="4820648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8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313CABF-4C5F-42CD-8F53-CA8F40BC8086}"/>
              </a:ext>
            </a:extLst>
          </p:cNvPr>
          <p:cNvSpPr txBox="1"/>
          <p:nvPr/>
        </p:nvSpPr>
        <p:spPr>
          <a:xfrm>
            <a:off x="3052328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276670" y="5392961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:a16="http://schemas.microsoft.com/office/drawing/2014/main" xmlns="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6621320" y="4238226"/>
            <a:ext cx="1440160" cy="755494"/>
          </a:xfrm>
          <a:prstGeom prst="rect">
            <a:avLst/>
          </a:prstGeom>
          <a:noFill/>
          <a:ln w="12700">
            <a:solidFill>
              <a:srgbClr val="660066"/>
            </a:solidFill>
            <a:prstDash val="sysDash"/>
          </a:ln>
          <a:effectLst>
            <a:softEdge rad="31750"/>
          </a:effectLst>
        </p:spPr>
      </p:pic>
      <p:pic>
        <p:nvPicPr>
          <p:cNvPr id="29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0800000">
            <a:off x="4275804" y="4418070"/>
            <a:ext cx="719900" cy="71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92" y="4668350"/>
            <a:ext cx="1196511" cy="1075345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2868866" y="4149080"/>
            <a:ext cx="5231526" cy="2008332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6588224" y="4149080"/>
            <a:ext cx="1512168" cy="893539"/>
          </a:xfrm>
          <a:prstGeom prst="roundRect">
            <a:avLst>
              <a:gd name="adj" fmla="val 37876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5018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3645024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91880" y="4365104"/>
            <a:ext cx="1455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Nettoyage</a:t>
            </a:r>
          </a:p>
          <a:p>
            <a:pPr algn="ctr"/>
            <a:r>
              <a:rPr lang="fr-FR" sz="1600" dirty="0" smtClean="0"/>
              <a:t>Format</a:t>
            </a:r>
          </a:p>
          <a:p>
            <a:pPr algn="ctr"/>
            <a:r>
              <a:rPr lang="fr-FR" sz="1600" dirty="0" smtClean="0"/>
              <a:t>Encodage</a:t>
            </a:r>
          </a:p>
          <a:p>
            <a:pPr algn="ctr"/>
            <a:r>
              <a:rPr lang="fr-FR" sz="1600" dirty="0" smtClean="0"/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216" y="177281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51720" y="36450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835696" y="2492896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ndir un rectangle avec un coin du même côté 10"/>
          <p:cNvSpPr/>
          <p:nvPr/>
        </p:nvSpPr>
        <p:spPr>
          <a:xfrm rot="19994936">
            <a:off x="1191562" y="1687776"/>
            <a:ext cx="7128792" cy="3312368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REMPLACER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56992"/>
            <a:ext cx="381241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599631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– Par sondage 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93096"/>
            <a:ext cx="792088" cy="783616"/>
          </a:xfrm>
          <a:prstGeom prst="rect">
            <a:avLst/>
          </a:prstGeom>
          <a:noFill/>
        </p:spPr>
      </p:pic>
      <p:pic>
        <p:nvPicPr>
          <p:cNvPr id="1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7664" y="2854677"/>
            <a:ext cx="1080120" cy="1080120"/>
          </a:xfrm>
          <a:prstGeom prst="rect">
            <a:avLst/>
          </a:prstGeom>
        </p:spPr>
      </p:pic>
      <p:pic>
        <p:nvPicPr>
          <p:cNvPr id="2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334009">
            <a:off x="3309295" y="5622679"/>
            <a:ext cx="719900" cy="7199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236296" y="2924944"/>
            <a:ext cx="11689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48064" y="1340768"/>
            <a:ext cx="1245870" cy="1017461"/>
          </a:xfrm>
          <a:prstGeom prst="rect">
            <a:avLst/>
          </a:prstGeom>
          <a:noFill/>
        </p:spPr>
      </p:pic>
      <p:pic>
        <p:nvPicPr>
          <p:cNvPr id="3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414090" flipV="1">
            <a:off x="900398" y="3419775"/>
            <a:ext cx="719900" cy="748803"/>
          </a:xfrm>
          <a:prstGeom prst="rect">
            <a:avLst/>
          </a:prstGeom>
        </p:spPr>
      </p:pic>
      <p:pic>
        <p:nvPicPr>
          <p:cNvPr id="40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69054">
            <a:off x="1076571" y="5550977"/>
            <a:ext cx="719900" cy="71624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50347" y="3933056"/>
            <a:ext cx="1418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/circo/nuance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2483768" y="2924944"/>
            <a:ext cx="719900" cy="792268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1403648" y="3933056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7877 candidats</a:t>
            </a:r>
          </a:p>
        </p:txBody>
      </p:sp>
      <p:pic>
        <p:nvPicPr>
          <p:cNvPr id="4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4589" flipV="1">
            <a:off x="3977577" y="3289423"/>
            <a:ext cx="719900" cy="661396"/>
          </a:xfrm>
          <a:prstGeom prst="rect">
            <a:avLst/>
          </a:prstGeom>
        </p:spPr>
      </p:pic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20072" y="2492896"/>
            <a:ext cx="721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234888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23728" y="980728"/>
            <a:ext cx="1282452" cy="11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6296" y="1124744"/>
            <a:ext cx="1728192" cy="1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5856" y="2996952"/>
            <a:ext cx="792088" cy="792088"/>
          </a:xfrm>
          <a:prstGeom prst="rect">
            <a:avLst/>
          </a:prstGeom>
        </p:spPr>
      </p:pic>
      <p:pic>
        <p:nvPicPr>
          <p:cNvPr id="3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49208">
            <a:off x="6865828" y="2410459"/>
            <a:ext cx="719900" cy="719900"/>
          </a:xfrm>
          <a:prstGeom prst="rect">
            <a:avLst/>
          </a:prstGeom>
        </p:spPr>
      </p:pic>
      <p:grpSp>
        <p:nvGrpSpPr>
          <p:cNvPr id="65" name="Groupe 64"/>
          <p:cNvGrpSpPr/>
          <p:nvPr/>
        </p:nvGrpSpPr>
        <p:grpSpPr>
          <a:xfrm>
            <a:off x="5508104" y="4077072"/>
            <a:ext cx="2880320" cy="2160240"/>
            <a:chOff x="179512" y="1484784"/>
            <a:chExt cx="1647800" cy="1368152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83568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71600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259632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547664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395536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79512" y="1844824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179512" y="2132856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179512" y="2420888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179512" y="2708920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79512" y="1556792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724128" y="4726288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Matrice de report des voix</a:t>
            </a:r>
          </a:p>
        </p:txBody>
      </p:sp>
      <p:pic>
        <p:nvPicPr>
          <p:cNvPr id="69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5696" y="5589240"/>
            <a:ext cx="792088" cy="792088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403648" y="638132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Présidentielles T1</a:t>
            </a:r>
          </a:p>
        </p:txBody>
      </p:sp>
    </p:spTree>
    <p:extLst>
      <p:ext uri="{BB962C8B-B14F-4D97-AF65-F5344CB8AC3E}">
        <p14:creationId xmlns:p14="http://schemas.microsoft.com/office/powerpoint/2010/main" val="6791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635896" y="1556792"/>
            <a:ext cx="0" cy="468052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2 - ML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818424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DONNÉES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7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1763524"/>
            <a:ext cx="1152128" cy="1152128"/>
          </a:xfrm>
          <a:prstGeom prst="rect">
            <a:avLst/>
          </a:prstGeom>
        </p:spPr>
      </p:pic>
      <p:pic>
        <p:nvPicPr>
          <p:cNvPr id="3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688" y="5148048"/>
            <a:ext cx="914400" cy="914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59508" y="2843644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0160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5696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571728" y="3212976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64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89652" flipV="1">
            <a:off x="1043225" y="3628351"/>
            <a:ext cx="778524" cy="72008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826901" y="4006805"/>
            <a:ext cx="1665841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Chômage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 moyen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UDA-8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Résultats historiques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6301" y="4005064"/>
            <a:ext cx="870751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6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90665">
            <a:off x="2603430" y="3601691"/>
            <a:ext cx="719900" cy="715186"/>
          </a:xfrm>
          <a:prstGeom prst="rect">
            <a:avLst/>
          </a:prstGeom>
        </p:spPr>
      </p:pic>
      <p:pic>
        <p:nvPicPr>
          <p:cNvPr id="6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37" y="1772816"/>
            <a:ext cx="1152128" cy="1152128"/>
          </a:xfrm>
          <a:prstGeom prst="rect">
            <a:avLst/>
          </a:prstGeom>
        </p:spPr>
      </p:pic>
      <p:pic>
        <p:nvPicPr>
          <p:cNvPr id="6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704" y="5157340"/>
            <a:ext cx="914400" cy="9144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139952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4" name="Groupe 73"/>
          <p:cNvGrpSpPr/>
          <p:nvPr/>
        </p:nvGrpSpPr>
        <p:grpSpPr>
          <a:xfrm>
            <a:off x="6228184" y="3222268"/>
            <a:ext cx="504056" cy="720080"/>
            <a:chOff x="1380788" y="3429000"/>
            <a:chExt cx="504056" cy="720080"/>
          </a:xfrm>
        </p:grpSpPr>
        <p:sp>
          <p:nvSpPr>
            <p:cNvPr id="75" name="Triangle isocèle 7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ourire 7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79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89652" flipV="1">
            <a:off x="3969250" y="3637643"/>
            <a:ext cx="778524" cy="72008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040086" y="4014356"/>
            <a:ext cx="90441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8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90665">
            <a:off x="5363895" y="3610983"/>
            <a:ext cx="719900" cy="715186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465368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4283967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2187" y="4869160"/>
            <a:ext cx="648072" cy="747512"/>
          </a:xfrm>
          <a:prstGeom prst="rect">
            <a:avLst/>
          </a:prstGeom>
          <a:noFill/>
        </p:spPr>
      </p:pic>
      <p:pic>
        <p:nvPicPr>
          <p:cNvPr id="9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5" cstate="print"/>
          <a:srcRect t="42463" r="45427"/>
          <a:stretch>
            <a:fillRect/>
          </a:stretch>
        </p:blipFill>
        <p:spPr bwMode="auto">
          <a:xfrm>
            <a:off x="7844195" y="3933056"/>
            <a:ext cx="679907" cy="585413"/>
          </a:xfrm>
          <a:prstGeom prst="rect">
            <a:avLst/>
          </a:prstGeom>
          <a:noFill/>
        </p:spPr>
      </p:pic>
      <p:pic>
        <p:nvPicPr>
          <p:cNvPr id="9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72187" y="2852936"/>
            <a:ext cx="792088" cy="783616"/>
          </a:xfrm>
          <a:prstGeom prst="rect">
            <a:avLst/>
          </a:prstGeom>
          <a:noFill/>
        </p:spPr>
      </p:pic>
      <p:pic>
        <p:nvPicPr>
          <p:cNvPr id="9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08304" y="1340768"/>
            <a:ext cx="1507491" cy="648221"/>
          </a:xfrm>
          <a:prstGeom prst="rect">
            <a:avLst/>
          </a:prstGeom>
          <a:noFill/>
        </p:spPr>
      </p:pic>
      <p:pic>
        <p:nvPicPr>
          <p:cNvPr id="9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8" cstate="print"/>
          <a:srcRect r="1536" b="30123"/>
          <a:stretch>
            <a:fillRect/>
          </a:stretch>
        </p:blipFill>
        <p:spPr bwMode="auto">
          <a:xfrm>
            <a:off x="7596336" y="1844824"/>
            <a:ext cx="967939" cy="792088"/>
          </a:xfrm>
          <a:prstGeom prst="rect">
            <a:avLst/>
          </a:prstGeom>
          <a:noFill/>
        </p:spPr>
      </p:pic>
      <p:sp>
        <p:nvSpPr>
          <p:cNvPr id="98" name="Rectangle 97"/>
          <p:cNvSpPr/>
          <p:nvPr/>
        </p:nvSpPr>
        <p:spPr>
          <a:xfrm>
            <a:off x="7956376" y="580526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984" y="2852936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4008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573015"/>
            <a:ext cx="1512168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2 - ML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APPRENTISSAGE DU MODELE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6057" y="4005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40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12" y="3275692"/>
            <a:ext cx="914400" cy="914400"/>
          </a:xfrm>
          <a:prstGeom prst="rect">
            <a:avLst/>
          </a:prstGeom>
        </p:spPr>
      </p:pic>
      <p:sp>
        <p:nvSpPr>
          <p:cNvPr id="119" name="Ellipse 118"/>
          <p:cNvSpPr/>
          <p:nvPr/>
        </p:nvSpPr>
        <p:spPr>
          <a:xfrm>
            <a:off x="251520" y="3068960"/>
            <a:ext cx="899592" cy="144016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 rot="5400000">
            <a:off x="2591780" y="2600908"/>
            <a:ext cx="1008112" cy="2376264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 rot="5400000">
            <a:off x="2555776" y="1124744"/>
            <a:ext cx="1008112" cy="1728192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stCxn id="119" idx="7"/>
            <a:endCxn id="124" idx="4"/>
          </p:cNvCxnSpPr>
          <p:nvPr/>
        </p:nvCxnSpPr>
        <p:spPr>
          <a:xfrm flipV="1">
            <a:off x="1019370" y="1988840"/>
            <a:ext cx="1176366" cy="129102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9" idx="6"/>
            <a:endCxn id="123" idx="4"/>
          </p:cNvCxnSpPr>
          <p:nvPr/>
        </p:nvCxnSpPr>
        <p:spPr>
          <a:xfrm>
            <a:off x="1151112" y="3789040"/>
            <a:ext cx="756592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24" idx="0"/>
            <a:endCxn id="151" idx="5"/>
          </p:cNvCxnSpPr>
          <p:nvPr/>
        </p:nvCxnSpPr>
        <p:spPr>
          <a:xfrm flipV="1">
            <a:off x="3923928" y="1781552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24" idx="0"/>
            <a:endCxn id="149" idx="4"/>
          </p:cNvCxnSpPr>
          <p:nvPr/>
        </p:nvCxnSpPr>
        <p:spPr>
          <a:xfrm>
            <a:off x="3923928" y="1988840"/>
            <a:ext cx="1224136" cy="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24" idx="0"/>
            <a:endCxn id="147" idx="3"/>
          </p:cNvCxnSpPr>
          <p:nvPr/>
        </p:nvCxnSpPr>
        <p:spPr>
          <a:xfrm>
            <a:off x="3923928" y="1988840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lipse 146"/>
          <p:cNvSpPr/>
          <p:nvPr/>
        </p:nvSpPr>
        <p:spPr>
          <a:xfrm rot="5400000">
            <a:off x="4788024" y="213285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 rot="5400000">
            <a:off x="5148064" y="177281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 rot="5400000">
            <a:off x="4788024" y="141277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1293" y="2564904"/>
            <a:ext cx="690907" cy="6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42900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10" descr="Résultat de recherche d'images pour &quot;regression linéaire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437112"/>
            <a:ext cx="850057" cy="560221"/>
          </a:xfrm>
          <a:prstGeom prst="rect">
            <a:avLst/>
          </a:prstGeom>
          <a:noFill/>
        </p:spPr>
      </p:pic>
      <p:cxnSp>
        <p:nvCxnSpPr>
          <p:cNvPr id="157" name="Connecteur droit 156"/>
          <p:cNvCxnSpPr>
            <a:stCxn id="123" idx="0"/>
            <a:endCxn id="162" idx="5"/>
          </p:cNvCxnSpPr>
          <p:nvPr/>
        </p:nvCxnSpPr>
        <p:spPr>
          <a:xfrm flipV="1">
            <a:off x="4283968" y="3209357"/>
            <a:ext cx="1310308" cy="579683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23" idx="0"/>
            <a:endCxn id="161" idx="4"/>
          </p:cNvCxnSpPr>
          <p:nvPr/>
        </p:nvCxnSpPr>
        <p:spPr>
          <a:xfrm>
            <a:off x="4283968" y="3789040"/>
            <a:ext cx="1800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3" idx="0"/>
            <a:endCxn id="160" idx="3"/>
          </p:cNvCxnSpPr>
          <p:nvPr/>
        </p:nvCxnSpPr>
        <p:spPr>
          <a:xfrm>
            <a:off x="4283968" y="3789040"/>
            <a:ext cx="1238300" cy="507675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 rot="5400000">
            <a:off x="5400092" y="41130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 rot="5400000">
            <a:off x="6120172" y="3248980"/>
            <a:ext cx="1008112" cy="108012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 rot="5400000">
            <a:off x="5472100" y="23128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 rot="5400000">
            <a:off x="2610036" y="4310844"/>
            <a:ext cx="899592" cy="144016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24" idx="0"/>
            <a:endCxn id="230" idx="5"/>
          </p:cNvCxnSpPr>
          <p:nvPr/>
        </p:nvCxnSpPr>
        <p:spPr>
          <a:xfrm flipV="1">
            <a:off x="3779912" y="4805888"/>
            <a:ext cx="855360" cy="22503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>
            <a:stCxn id="224" idx="0"/>
            <a:endCxn id="229" idx="4"/>
          </p:cNvCxnSpPr>
          <p:nvPr/>
        </p:nvCxnSpPr>
        <p:spPr>
          <a:xfrm flipV="1">
            <a:off x="3779912" y="5013176"/>
            <a:ext cx="1152128" cy="1774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>
            <a:stCxn id="224" idx="0"/>
            <a:endCxn id="228" idx="3"/>
          </p:cNvCxnSpPr>
          <p:nvPr/>
        </p:nvCxnSpPr>
        <p:spPr>
          <a:xfrm>
            <a:off x="3779912" y="5030924"/>
            <a:ext cx="855360" cy="18954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 rot="5400000">
            <a:off x="4572000" y="515719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 rot="5400000">
            <a:off x="4932040" y="479715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 rot="5400000">
            <a:off x="4572000" y="443711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/>
          <p:cNvCxnSpPr>
            <a:stCxn id="119" idx="5"/>
            <a:endCxn id="224" idx="4"/>
          </p:cNvCxnSpPr>
          <p:nvPr/>
        </p:nvCxnSpPr>
        <p:spPr>
          <a:xfrm>
            <a:off x="1019370" y="4298214"/>
            <a:ext cx="1320382" cy="73271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Soleil 255"/>
          <p:cNvSpPr/>
          <p:nvPr/>
        </p:nvSpPr>
        <p:spPr>
          <a:xfrm>
            <a:off x="6516216" y="5229200"/>
            <a:ext cx="1152128" cy="100811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256"/>
          <p:cNvSpPr/>
          <p:nvPr/>
        </p:nvSpPr>
        <p:spPr>
          <a:xfrm>
            <a:off x="7199784" y="3430741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Sélection selon le meilleur R2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4797153"/>
            <a:ext cx="720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1916832"/>
            <a:ext cx="72008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Arrondir un rectangle avec un coin du même côté 41"/>
          <p:cNvSpPr/>
          <p:nvPr/>
        </p:nvSpPr>
        <p:spPr>
          <a:xfrm rot="19994936">
            <a:off x="1990624" y="2438382"/>
            <a:ext cx="6101700" cy="2459231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AMELIORER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485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44208" y="6381328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15362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5335222" y="3645024"/>
            <a:ext cx="2701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Resultat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du tour 1 selon m2</a:t>
            </a: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56490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4352" flipH="1">
            <a:off x="2072522" y="3121983"/>
            <a:ext cx="666821" cy="7404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411760" y="422108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6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608" y="2204864"/>
            <a:ext cx="914400" cy="9144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5233955" y="908720"/>
            <a:ext cx="391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 au tour 1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7624" y="3068960"/>
            <a:ext cx="1358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 enrichi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1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91880" y="2276872"/>
            <a:ext cx="914400" cy="9144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843808" y="3356992"/>
            <a:ext cx="2429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Correction du </a:t>
            </a:r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modele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031798" y="4345466"/>
            <a:ext cx="8248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e 43"/>
          <p:cNvGrpSpPr/>
          <p:nvPr/>
        </p:nvGrpSpPr>
        <p:grpSpPr>
          <a:xfrm>
            <a:off x="6300192" y="5229200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784249" y="6118175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e 50"/>
          <p:cNvGrpSpPr/>
          <p:nvPr/>
        </p:nvGrpSpPr>
        <p:grpSpPr>
          <a:xfrm>
            <a:off x="6452592" y="5381600"/>
            <a:ext cx="504056" cy="720080"/>
            <a:chOff x="1380788" y="3429000"/>
            <a:chExt cx="504056" cy="720080"/>
          </a:xfrm>
        </p:grpSpPr>
        <p:sp>
          <p:nvSpPr>
            <p:cNvPr id="52" name="Triangle isocèle 5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ourire 5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5940152" y="5445224"/>
            <a:ext cx="504056" cy="720080"/>
            <a:chOff x="1380788" y="3429000"/>
            <a:chExt cx="504056" cy="720080"/>
          </a:xfrm>
        </p:grpSpPr>
        <p:sp>
          <p:nvSpPr>
            <p:cNvPr id="57" name="Triangle isocèle 5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ourire 6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85305">
            <a:off x="5982893" y="4290482"/>
            <a:ext cx="719900" cy="715186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289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4352" flipH="1">
            <a:off x="6044617" y="3121983"/>
            <a:ext cx="666821" cy="74047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3217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843808" y="6237312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Résultats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0832" y="220486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9481" y="472514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698824" y="3789040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Prédictions </a:t>
            </a:r>
            <a:endParaRPr lang="fr-FR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44216" y="5013176"/>
            <a:ext cx="8614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273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83968" y="1052736"/>
            <a:ext cx="995963" cy="79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9104" y="1916832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59352" y="6172523"/>
            <a:ext cx="864096" cy="68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0" y="558924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76"/>
          <p:cNvSpPr/>
          <p:nvPr/>
        </p:nvSpPr>
        <p:spPr>
          <a:xfrm>
            <a:off x="6384911" y="9087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Image 29" descr="vote-communication-politique-pitaya-picto.png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797152"/>
            <a:ext cx="840919" cy="840919"/>
          </a:xfrm>
          <a:prstGeom prst="rect">
            <a:avLst/>
          </a:prstGeom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0" y="5013176"/>
            <a:ext cx="14401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6032480" y="419060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216" y="5815424"/>
            <a:ext cx="141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RÉEL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60672" y="3273936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2 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275856" y="2132856"/>
            <a:ext cx="504056" cy="720080"/>
            <a:chOff x="1380788" y="3429000"/>
            <a:chExt cx="504056" cy="720080"/>
          </a:xfrm>
        </p:grpSpPr>
        <p:sp>
          <p:nvSpPr>
            <p:cNvPr id="36" name="Triangle isocèle 35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ourire 4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759913" y="3021831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3456384" y="4797152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979712" y="5661248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</p:spTree>
    <p:extLst>
      <p:ext uri="{BB962C8B-B14F-4D97-AF65-F5344CB8AC3E}">
        <p14:creationId xmlns:p14="http://schemas.microsoft.com/office/powerpoint/2010/main" val="3842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ANALYSE DES SENTIMENTS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2736"/>
            <a:ext cx="1584176" cy="1229438"/>
          </a:xfrm>
          <a:prstGeom prst="rect">
            <a:avLst/>
          </a:prstGeom>
        </p:spPr>
      </p:pic>
      <p:pic>
        <p:nvPicPr>
          <p:cNvPr id="21" name="Image 20" descr="engrenag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1140" y="3184600"/>
            <a:ext cx="1152128" cy="1175171"/>
          </a:xfrm>
          <a:prstGeom prst="rect">
            <a:avLst/>
          </a:prstGeom>
        </p:spPr>
      </p:pic>
      <p:pic>
        <p:nvPicPr>
          <p:cNvPr id="22" name="Image 21" descr="Entonnoir.jpg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544" y="3261527"/>
            <a:ext cx="1368152" cy="1122917"/>
          </a:xfrm>
          <a:prstGeom prst="rect">
            <a:avLst/>
          </a:prstGeom>
        </p:spPr>
      </p:pic>
      <p:pic>
        <p:nvPicPr>
          <p:cNvPr id="23" name="Image 22" descr="Entonnoir.jpg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1960" y="3080008"/>
            <a:ext cx="919378" cy="754584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899592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843808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8024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755576" y="1916832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me 30"/>
          <p:cNvGraphicFramePr/>
          <p:nvPr/>
        </p:nvGraphicFramePr>
        <p:xfrm>
          <a:off x="251520" y="4509120"/>
          <a:ext cx="59766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oupe 50"/>
          <p:cNvGrpSpPr/>
          <p:nvPr/>
        </p:nvGrpSpPr>
        <p:grpSpPr>
          <a:xfrm>
            <a:off x="6356008" y="3501896"/>
            <a:ext cx="2808312" cy="3035786"/>
            <a:chOff x="6228184" y="2204864"/>
            <a:chExt cx="2808312" cy="3035786"/>
          </a:xfrm>
        </p:grpSpPr>
        <p:graphicFrame>
          <p:nvGraphicFramePr>
            <p:cNvPr id="36" name="Graphique 35"/>
            <p:cNvGraphicFramePr/>
            <p:nvPr/>
          </p:nvGraphicFramePr>
          <p:xfrm>
            <a:off x="6228184" y="2204864"/>
            <a:ext cx="2808312" cy="303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660232" y="2441208"/>
              <a:ext cx="370800" cy="18000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232" y="2888960"/>
              <a:ext cx="1198800" cy="180000"/>
            </a:xfrm>
            <a:prstGeom prst="rect">
              <a:avLst/>
            </a:prstGeom>
            <a:solidFill>
              <a:srgbClr val="FFC4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60232" y="3336672"/>
              <a:ext cx="1080000" cy="180000"/>
            </a:xfrm>
            <a:prstGeom prst="rect">
              <a:avLst/>
            </a:prstGeom>
            <a:solidFill>
              <a:srgbClr val="053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0232" y="3768720"/>
              <a:ext cx="1515600" cy="180000"/>
            </a:xfrm>
            <a:prstGeom prst="rect">
              <a:avLst/>
            </a:prstGeom>
            <a:solidFill>
              <a:srgbClr val="D16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0232" y="4673456"/>
              <a:ext cx="1778400" cy="180000"/>
            </a:xfrm>
            <a:prstGeom prst="rect">
              <a:avLst/>
            </a:prstGeom>
            <a:solidFill>
              <a:srgbClr val="BCFE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0232" y="4231248"/>
              <a:ext cx="255600" cy="180000"/>
            </a:xfrm>
            <a:prstGeom prst="rect">
              <a:avLst/>
            </a:prstGeom>
            <a:solidFill>
              <a:srgbClr val="E377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131080"/>
            <a:ext cx="1260648" cy="12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323528" y="291624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514 164 tweets 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80552" y="314185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Moyenne des sentiments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48704" y="3356992"/>
            <a:ext cx="10081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tweets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e 63"/>
          <p:cNvGrpSpPr/>
          <p:nvPr/>
        </p:nvGrpSpPr>
        <p:grpSpPr>
          <a:xfrm>
            <a:off x="2410872" y="5589240"/>
            <a:ext cx="1800200" cy="477634"/>
            <a:chOff x="2339752" y="5733256"/>
            <a:chExt cx="1800200" cy="477634"/>
          </a:xfrm>
        </p:grpSpPr>
        <p:sp>
          <p:nvSpPr>
            <p:cNvPr id="57" name="ZoneTexte 56"/>
            <p:cNvSpPr txBox="1"/>
            <p:nvPr/>
          </p:nvSpPr>
          <p:spPr>
            <a:xfrm>
              <a:off x="2555776" y="5733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- 1          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33975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Mauvais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1987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Bon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Double flèche horizontale 62"/>
            <p:cNvSpPr/>
            <p:nvPr/>
          </p:nvSpPr>
          <p:spPr>
            <a:xfrm>
              <a:off x="2987824" y="5805264"/>
              <a:ext cx="432048" cy="21602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24024"/>
            <a:ext cx="252536" cy="252536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152016"/>
            <a:ext cx="252536" cy="25253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2056"/>
            <a:ext cx="207640" cy="20764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68040"/>
            <a:ext cx="207640" cy="20764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9696"/>
            <a:ext cx="144016" cy="144016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44104"/>
            <a:ext cx="144016" cy="1440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6032"/>
            <a:ext cx="252536" cy="25253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00088"/>
            <a:ext cx="144016" cy="14401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6072"/>
            <a:ext cx="144016" cy="144016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56072"/>
            <a:ext cx="207640" cy="20764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72096"/>
            <a:ext cx="80392" cy="80392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2056"/>
            <a:ext cx="207640" cy="207640"/>
          </a:xfrm>
          <a:prstGeom prst="rect">
            <a:avLst/>
          </a:prstGeom>
        </p:spPr>
      </p:pic>
      <p:sp>
        <p:nvSpPr>
          <p:cNvPr id="84" name="Organigramme : Connecteur 83"/>
          <p:cNvSpPr/>
          <p:nvPr/>
        </p:nvSpPr>
        <p:spPr>
          <a:xfrm>
            <a:off x="5004048" y="36560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5004048" y="38084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5004048" y="39608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5004048" y="41132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5004048" y="42656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148064" y="372808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148064" y="3872096"/>
            <a:ext cx="28803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48064" y="387209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148064" y="41601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148064" y="4232136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08104" y="4016112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508104" y="3728080"/>
            <a:ext cx="216024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Tweeter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1680" y="2924944"/>
            <a:ext cx="1334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70 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1988840"/>
            <a:ext cx="914400" cy="914400"/>
          </a:xfrm>
          <a:prstGeom prst="rect">
            <a:avLst/>
          </a:prstGeom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84482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941168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772816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86916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73016"/>
            <a:ext cx="864096" cy="86409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17723" y="42930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nuance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987824" y="4293096"/>
            <a:ext cx="99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</a:t>
            </a:r>
            <a:endParaRPr lang="fr-FR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619671" y="3861049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5157192"/>
            <a:ext cx="914400" cy="914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3" y="357301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</a:t>
            </a:r>
            <a:r>
              <a:rPr lang="fr-FR" dirty="0" smtClean="0"/>
              <a:t>modèle 2 - ML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7" y="1544198"/>
            <a:ext cx="9657641" cy="453650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7302535" y="1124744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236747" y="585868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= 0.22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077264" y="400363"/>
            <a:ext cx="248516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Tour 1 M1 / M2 / Réalité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61" y="1514404"/>
            <a:ext cx="3041903" cy="273146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7" y="1578320"/>
            <a:ext cx="2936191" cy="270548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67372" y="1145072"/>
            <a:ext cx="27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Leg_T1_2017_M1-Sondage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780990" y="103898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Leg_T1_2017_Réalité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602056" y="106354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Leg_T1_2017_ML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92" y="1772816"/>
            <a:ext cx="2736304" cy="27363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37138" y="5373216"/>
            <a:ext cx="287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bonne prédiction/ couleur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ndir un rectangle avec un coin du même côté 11"/>
          <p:cNvSpPr/>
          <p:nvPr/>
        </p:nvSpPr>
        <p:spPr>
          <a:xfrm rot="19994936">
            <a:off x="1191562" y="1687776"/>
            <a:ext cx="7128792" cy="3312368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REMPLACER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5277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344220"/>
            <a:ext cx="27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Leg_T2_2017_M1-Sondage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32240" y="1357290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Leg_T2_2017_Réalité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78430" y="2117888"/>
            <a:ext cx="23861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Tour 2 M2.R / M1 / </a:t>
            </a:r>
            <a:r>
              <a:rPr lang="fr-FR" dirty="0" err="1" smtClean="0">
                <a:solidFill>
                  <a:schemeClr val="bg1"/>
                </a:solidFill>
              </a:rPr>
              <a:t>reel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3648" y="3068960"/>
            <a:ext cx="333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Carte France + AN + % de réussite</a:t>
            </a:r>
            <a:endParaRPr lang="fr-FR" dirty="0"/>
          </a:p>
        </p:txBody>
      </p:sp>
      <p:sp>
        <p:nvSpPr>
          <p:cNvPr id="7" name="Arrondir un rectangle avec un coin du même côté 6"/>
          <p:cNvSpPr/>
          <p:nvPr/>
        </p:nvSpPr>
        <p:spPr>
          <a:xfrm rot="19994936">
            <a:off x="1191562" y="1687776"/>
            <a:ext cx="7128792" cy="3312368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REMPLACER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363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3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70000" y="1364995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Tweets : Présent </a:t>
            </a:r>
            <a:r>
              <a:rPr lang="fr-FR" dirty="0"/>
              <a:t>à plus de 20% dans les arbres de décisions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95736" y="3861048"/>
            <a:ext cx="403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+ R² + Importance des variables</a:t>
            </a:r>
            <a:endParaRPr lang="fr-FR" dirty="0"/>
          </a:p>
        </p:txBody>
      </p:sp>
      <p:sp>
        <p:nvSpPr>
          <p:cNvPr id="5" name="Arrondir un rectangle avec un coin du même côté 4"/>
          <p:cNvSpPr/>
          <p:nvPr/>
        </p:nvSpPr>
        <p:spPr>
          <a:xfrm rot="19994936">
            <a:off x="1191562" y="1759784"/>
            <a:ext cx="7128792" cy="3312368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REMPLACER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aller plus loin…</a:t>
            </a:r>
            <a:endParaRPr lang="fr-FR" dirty="0"/>
          </a:p>
        </p:txBody>
      </p:sp>
      <p:graphicFrame>
        <p:nvGraphicFramePr>
          <p:cNvPr id="4" name="Diagramm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26594"/>
              </p:ext>
            </p:extLst>
          </p:nvPr>
        </p:nvGraphicFramePr>
        <p:xfrm>
          <a:off x="539552" y="1357289"/>
          <a:ext cx="7633264" cy="341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>
            <a:off x="2123728" y="5013176"/>
            <a:ext cx="2591872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696700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704812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83443" y="477505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2466824" y="50445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/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74621" y="5044534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Réel</a:t>
            </a:r>
            <a:endParaRPr lang="fr-FR" baseline="-25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788024" y="942696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 DE L’ETUDE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Conclusion : manques de données </a:t>
            </a:r>
          </a:p>
          <a:p>
            <a:pPr marL="171450" indent="-171450">
              <a:buFontTx/>
              <a:buChar char="-"/>
            </a:pPr>
            <a:r>
              <a:rPr lang="fr-FR" dirty="0"/>
              <a:t>Immigration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Données sociologiques</a:t>
            </a:r>
          </a:p>
          <a:p>
            <a:pPr marL="171450" indent="-171450">
              <a:buFontTx/>
              <a:buChar char="-"/>
            </a:pPr>
            <a:r>
              <a:rPr lang="fr-FR" dirty="0"/>
              <a:t>Historique sur plusieurs années</a:t>
            </a:r>
          </a:p>
          <a:p>
            <a:pPr marL="171450" indent="-171450">
              <a:buFontTx/>
              <a:buChar char="-"/>
            </a:pPr>
            <a:r>
              <a:rPr lang="fr-FR" dirty="0"/>
              <a:t>Infos sur le candidat plus poussés</a:t>
            </a:r>
          </a:p>
          <a:p>
            <a:pPr marL="171450" indent="-171450">
              <a:buFontTx/>
              <a:buChar char="-"/>
            </a:pPr>
            <a:r>
              <a:rPr lang="fr-FR" dirty="0"/>
              <a:t>Distance aux grandes villes</a:t>
            </a:r>
          </a:p>
          <a:p>
            <a:pPr marL="171450" indent="-171450">
              <a:buFontTx/>
              <a:buChar char="-"/>
            </a:pPr>
            <a:r>
              <a:rPr lang="fr-FR" dirty="0"/>
              <a:t>Revenue moyen</a:t>
            </a:r>
          </a:p>
          <a:p>
            <a:pPr marL="0" indent="0">
              <a:buFontTx/>
              <a:buNone/>
            </a:pPr>
            <a:r>
              <a:rPr lang="fr-FR" dirty="0"/>
              <a:t>Archi limité sur les tweets.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01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07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97707" y="2616844"/>
            <a:ext cx="1598029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Ensemble des candidats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2209804" y="2962816"/>
            <a:ext cx="833214" cy="3388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048844" y="2616844"/>
            <a:ext cx="1855060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1 Candidat</a:t>
            </a:r>
            <a:r>
              <a:rPr lang="fr-FR" dirty="0"/>
              <a:t> </a:t>
            </a:r>
            <a:r>
              <a:rPr lang="fr-FR" dirty="0" smtClean="0"/>
              <a:t>par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Nuance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c</a:t>
            </a:r>
            <a:r>
              <a:rPr lang="fr-FR" dirty="0" smtClean="0"/>
              <a:t>irconscription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738092" y="1784529"/>
            <a:ext cx="2828788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reports de voix 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188" y="4506320"/>
            <a:ext cx="4804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particuliers :</a:t>
            </a:r>
          </a:p>
          <a:p>
            <a:r>
              <a:rPr lang="fr-FR" dirty="0" smtClean="0"/>
              <a:t>Cas où il y a 2 candidats ou plus par nuance </a:t>
            </a:r>
          </a:p>
          <a:p>
            <a:r>
              <a:rPr lang="fr-FR" dirty="0" smtClean="0"/>
              <a:t>=&gt; Sélection de celui qui est soutenu par le parti majoritaire.</a:t>
            </a:r>
          </a:p>
          <a:p>
            <a:r>
              <a:rPr lang="fr-FR" dirty="0" smtClean="0"/>
              <a:t>Cas où il y a 0 candidat du parti </a:t>
            </a:r>
          </a:p>
          <a:p>
            <a:r>
              <a:rPr lang="fr-FR" dirty="0" smtClean="0"/>
              <a:t>=&gt; Ajout de </a:t>
            </a:r>
            <a:r>
              <a:rPr lang="fr-FR" dirty="0" smtClean="0"/>
              <a:t>reports de voix pour </a:t>
            </a:r>
            <a:r>
              <a:rPr lang="fr-FR" dirty="0" smtClean="0"/>
              <a:t>tenir compte de la redistribution des voix.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11660" y="4848717"/>
            <a:ext cx="410529" cy="371073"/>
            <a:chOff x="859470" y="4282063"/>
            <a:chExt cx="410529" cy="371073"/>
          </a:xfrm>
        </p:grpSpPr>
        <p:sp>
          <p:nvSpPr>
            <p:cNvPr id="13" name="Ellipse 12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lèche droite 21"/>
          <p:cNvSpPr/>
          <p:nvPr/>
        </p:nvSpPr>
        <p:spPr>
          <a:xfrm>
            <a:off x="4903582" y="2933460"/>
            <a:ext cx="833214" cy="3681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129023" y="5589240"/>
            <a:ext cx="410529" cy="371073"/>
            <a:chOff x="859470" y="4282063"/>
            <a:chExt cx="410529" cy="371073"/>
          </a:xfrm>
        </p:grpSpPr>
        <p:sp>
          <p:nvSpPr>
            <p:cNvPr id="24" name="Ellipse 23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401063" y="2509315"/>
            <a:ext cx="410529" cy="371073"/>
            <a:chOff x="859470" y="4282063"/>
            <a:chExt cx="410529" cy="371073"/>
          </a:xfrm>
        </p:grpSpPr>
        <p:sp>
          <p:nvSpPr>
            <p:cNvPr id="27" name="Ellipse 26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141156" y="2527026"/>
            <a:ext cx="410529" cy="371073"/>
            <a:chOff x="859470" y="4282063"/>
            <a:chExt cx="410529" cy="371073"/>
          </a:xfrm>
        </p:grpSpPr>
        <p:sp>
          <p:nvSpPr>
            <p:cNvPr id="31" name="Ellipse 30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983439" y="244823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Enrichissement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3396375" y="3590404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Nettoyage</a:t>
            </a:r>
            <a:endParaRPr lang="fr-FR" i="1" dirty="0"/>
          </a:p>
        </p:txBody>
      </p:sp>
      <p:sp>
        <p:nvSpPr>
          <p:cNvPr id="33" name="Flèche vers le bas 32"/>
          <p:cNvSpPr/>
          <p:nvPr/>
        </p:nvSpPr>
        <p:spPr>
          <a:xfrm>
            <a:off x="6615240" y="3661596"/>
            <a:ext cx="405032" cy="6114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833161" y="4427820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1</a:t>
            </a:r>
            <a:endParaRPr lang="fr-FR" dirty="0"/>
          </a:p>
        </p:txBody>
      </p:sp>
      <p:sp>
        <p:nvSpPr>
          <p:cNvPr id="37" name="Virage 36"/>
          <p:cNvSpPr/>
          <p:nvPr/>
        </p:nvSpPr>
        <p:spPr>
          <a:xfrm rot="16200000">
            <a:off x="4270264" y="3422637"/>
            <a:ext cx="719064" cy="1843783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11209" y="4237040"/>
            <a:ext cx="77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 2</a:t>
            </a:r>
            <a:endParaRPr lang="fr-FR" dirty="0"/>
          </a:p>
        </p:txBody>
      </p:sp>
      <p:sp>
        <p:nvSpPr>
          <p:cNvPr id="48" name="Flèche droite 47"/>
          <p:cNvSpPr/>
          <p:nvPr/>
        </p:nvSpPr>
        <p:spPr>
          <a:xfrm rot="16200000">
            <a:off x="6485868" y="1304716"/>
            <a:ext cx="603066" cy="3443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844530" y="3552948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Formatage</a:t>
            </a:r>
            <a:endParaRPr lang="fr-FR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736796" y="2945705"/>
            <a:ext cx="2828788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reports de voix 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936168" y="820264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2</a:t>
            </a:r>
            <a:endParaRPr lang="fr-FR" dirty="0"/>
          </a:p>
        </p:txBody>
      </p:sp>
      <p:sp>
        <p:nvSpPr>
          <p:cNvPr id="5" name="Virage 4"/>
          <p:cNvSpPr/>
          <p:nvPr/>
        </p:nvSpPr>
        <p:spPr>
          <a:xfrm>
            <a:off x="3707904" y="1843690"/>
            <a:ext cx="2028892" cy="69437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>
            <p:extLst>
              <p:ext uri="{D42A27DB-BD31-4B8C-83A1-F6EECF244321}">
                <p14:modId xmlns:p14="http://schemas.microsoft.com/office/powerpoint/2010/main" val="3302568948"/>
              </p:ext>
            </p:extLst>
          </p:nvPr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225216" y="2385456"/>
            <a:ext cx="4176464" cy="78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Construction d’un modèle de prédiction basé sur les Big Data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225216" y="4077960"/>
            <a:ext cx="412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les leviers et les comportements types des électeurs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392488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392488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3789040"/>
            <a:ext cx="2560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12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1290</Words>
  <Application>Microsoft Office PowerPoint</Application>
  <PresentationFormat>Affichage à l'écran (4:3)</PresentationFormat>
  <Paragraphs>362</Paragraphs>
  <Slides>29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Calibri Light</vt:lpstr>
      <vt:lpstr>Verdana</vt:lpstr>
      <vt:lpstr>Conception personnalisée</vt:lpstr>
      <vt:lpstr>Présentation PowerPoint</vt:lpstr>
      <vt:lpstr>Sommaire</vt:lpstr>
      <vt:lpstr>Sommaire</vt:lpstr>
      <vt:lpstr>L’équipe projet</vt:lpstr>
      <vt:lpstr>Sommaire</vt:lpstr>
      <vt:lpstr>Les législatives pour les nuls</vt:lpstr>
      <vt:lpstr>Sommaire</vt:lpstr>
      <vt:lpstr>L’étude</vt:lpstr>
      <vt:lpstr>Sommaire</vt:lpstr>
      <vt:lpstr>L’architecture </vt:lpstr>
      <vt:lpstr>Sommaire</vt:lpstr>
      <vt:lpstr>La méthodologie </vt:lpstr>
      <vt:lpstr>Le modèle 1 – Par sondage </vt:lpstr>
      <vt:lpstr>Le modèle 2 - ML</vt:lpstr>
      <vt:lpstr>Le modèle 2 - ML</vt:lpstr>
      <vt:lpstr>Le modèle 2</vt:lpstr>
      <vt:lpstr>Le modèle 2</vt:lpstr>
      <vt:lpstr>LES TWEETS</vt:lpstr>
      <vt:lpstr>Le modèle Tweeter</vt:lpstr>
      <vt:lpstr>Sommaire</vt:lpstr>
      <vt:lpstr>Résultats</vt:lpstr>
      <vt:lpstr>Résultats</vt:lpstr>
      <vt:lpstr>Résultats</vt:lpstr>
      <vt:lpstr>Résultats – Modèle 3</vt:lpstr>
      <vt:lpstr>Comment aller plus loin…</vt:lpstr>
      <vt:lpstr>Conclusion</vt:lpstr>
      <vt:lpstr>Présentation PowerPoint</vt:lpstr>
      <vt:lpstr>Merci de votre attention </vt:lpstr>
      <vt:lpstr>La méthodologie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Yuyi Stéphanie La</cp:lastModifiedBy>
  <cp:revision>272</cp:revision>
  <dcterms:created xsi:type="dcterms:W3CDTF">2017-06-10T10:48:24Z</dcterms:created>
  <dcterms:modified xsi:type="dcterms:W3CDTF">2017-06-16T20:06:19Z</dcterms:modified>
</cp:coreProperties>
</file>