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0"/>
  </p:notesMasterIdLst>
  <p:sldIdLst>
    <p:sldId id="258" r:id="rId2"/>
    <p:sldId id="282" r:id="rId3"/>
    <p:sldId id="284" r:id="rId4"/>
    <p:sldId id="291" r:id="rId5"/>
    <p:sldId id="256" r:id="rId6"/>
    <p:sldId id="317" r:id="rId7"/>
    <p:sldId id="259" r:id="rId8"/>
    <p:sldId id="257" r:id="rId9"/>
  </p:sldIdLst>
  <p:sldSz cx="168005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80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209"/>
    <a:srgbClr val="F7CBC9"/>
    <a:srgbClr val="F69154"/>
    <a:srgbClr val="F0C05A"/>
    <a:srgbClr val="FFB016"/>
    <a:srgbClr val="DECDBF"/>
    <a:srgbClr val="99B2D2"/>
    <a:srgbClr val="A7650D"/>
    <a:srgbClr val="F08F03"/>
    <a:srgbClr val="FA9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0"/>
    <p:restoredTop sz="96197"/>
  </p:normalViewPr>
  <p:slideViewPr>
    <p:cSldViewPr snapToGrid="0">
      <p:cViewPr varScale="1">
        <p:scale>
          <a:sx n="65" d="100"/>
          <a:sy n="65" d="100"/>
        </p:scale>
        <p:origin x="1376" y="208"/>
      </p:cViewPr>
      <p:guideLst>
        <p:guide orient="horz" pos="1224"/>
        <p:guide pos="80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1421-AB28-BE45-B1C3-FF12270B4681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DB352-EC58-C147-9C24-2DC0F22EA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40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Le haut de page est le même pour tous les chapitres</a:t>
            </a:r>
          </a:p>
          <a:p>
            <a:r>
              <a:rPr lang="fr-FR" sz="1200" dirty="0"/>
              <a:t>Le titre devient blanc sous la souris</a:t>
            </a:r>
          </a:p>
          <a:p>
            <a:r>
              <a:rPr lang="fr-FR" sz="1200" dirty="0"/>
              <a:t>Si clic sur le titre, lien vers la page</a:t>
            </a:r>
          </a:p>
          <a:p>
            <a:r>
              <a:rPr lang="fr-FR" sz="1200" dirty="0"/>
              <a:t>Si clic sur 4D = page d’accueil</a:t>
            </a:r>
          </a:p>
          <a:p>
            <a:r>
              <a:rPr lang="fr-FR" sz="1200" dirty="0"/>
              <a:t>La zone de texte se situe sous les 4 chapitres de services</a:t>
            </a:r>
          </a:p>
          <a:p>
            <a:r>
              <a:rPr lang="fr-FR" sz="1200" dirty="0"/>
              <a:t>Le formulaire de contact se trouve en bas de chaque page</a:t>
            </a:r>
          </a:p>
          <a:p>
            <a:r>
              <a:rPr lang="fr-FR" sz="1200" dirty="0"/>
              <a:t>Le site est </a:t>
            </a:r>
            <a:r>
              <a:rPr lang="fr-FR" sz="1200" dirty="0" err="1"/>
              <a:t>responding</a:t>
            </a:r>
            <a:endParaRPr lang="fr-FR" dirty="0"/>
          </a:p>
          <a:p>
            <a:r>
              <a:rPr lang="fr-FR" dirty="0"/>
              <a:t>Pour les pages Accueil et Contact, les blocs de textes sont séparés : texte - photo – texte – 4blocs – texte – prochain petit pas - formulaire</a:t>
            </a:r>
          </a:p>
          <a:p>
            <a:r>
              <a:rPr lang="fr-FR" dirty="0"/>
              <a:t>Pour les autres pages, il n’y a qu’un bloc de texte qui déroule vers le bas, avec des sous-chapitre écrit en 18 et blanc et à la fin, séparé, le prochain petit pas, puis, séparé, le formulaire</a:t>
            </a:r>
          </a:p>
          <a:p>
            <a:r>
              <a:rPr lang="fr-FR" dirty="0"/>
              <a:t>Toujours il y a le logo a gauche et le contact et les liens réseaux à droite</a:t>
            </a:r>
          </a:p>
          <a:p>
            <a:r>
              <a:rPr lang="fr-FR" dirty="0"/>
              <a:t>Clic sur les icones de réseaux = envoi sur les app concernées.</a:t>
            </a:r>
          </a:p>
          <a:p>
            <a:r>
              <a:rPr lang="fr-FR" dirty="0"/>
              <a:t>Tel possible directement et mail possible directement en cliquant sur le numéro et l’adresse mail, en ouvrant </a:t>
            </a:r>
            <a:r>
              <a:rPr lang="fr-FR" dirty="0" err="1"/>
              <a:t>skype</a:t>
            </a:r>
            <a:r>
              <a:rPr lang="fr-FR" dirty="0"/>
              <a:t> ou mail chez la personne qui clic, pas d’envoi direct possible</a:t>
            </a:r>
          </a:p>
          <a:p>
            <a:r>
              <a:rPr lang="fr-FR" dirty="0"/>
              <a:t>Format du numéro de </a:t>
            </a:r>
            <a:r>
              <a:rPr lang="fr-FR" dirty="0" err="1"/>
              <a:t>teléphone</a:t>
            </a:r>
            <a:r>
              <a:rPr lang="fr-FR" dirty="0"/>
              <a:t> a vérifier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DB352-EC58-C147-9C24-2DC0F22EA26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5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Couleurs et polices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DB352-EC58-C147-9C24-2DC0F22EA26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0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B0F0"/>
                </a:solidFill>
              </a:rPr>
              <a:t>Page 0 – accueil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B0F0"/>
                </a:solidFill>
              </a:rPr>
              <a:t>Les 4 blocs au centre reprennent les photos des 4 chapitres et si on clic dessus, on arrive sur la page concernée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DB352-EC58-C147-9C24-2DC0F22EA26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5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7795257"/>
            <a:ext cx="12357973" cy="506980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898" y="7797083"/>
            <a:ext cx="4240239" cy="5088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758669"/>
            <a:ext cx="12357975" cy="305047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2555897" y="4758669"/>
            <a:ext cx="4240241" cy="305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481" y="5022558"/>
            <a:ext cx="11151227" cy="2522698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88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480" y="8073033"/>
            <a:ext cx="11222575" cy="2053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675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0226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78ABE3C1-DBE1-495D-B57B-2849774B866A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0032" y="10906374"/>
            <a:ext cx="738911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80392" y="5053108"/>
            <a:ext cx="2517676" cy="2492148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8399993"/>
            <a:ext cx="16833528" cy="3081164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036" y="8656506"/>
            <a:ext cx="12667943" cy="10003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1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6795" y="1119996"/>
            <a:ext cx="12671184" cy="659501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0032" y="9656865"/>
            <a:ext cx="12667947" cy="10064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446C117F-5CCF-4837-BE5F-2B92066CAFAF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34841" y="8655943"/>
            <a:ext cx="2112624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8399993"/>
            <a:ext cx="16833528" cy="3081164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28" y="1119993"/>
            <a:ext cx="12671184" cy="6600847"/>
          </a:xfrm>
          <a:prstGeom prst="rect">
            <a:avLst/>
          </a:prstGeom>
        </p:spPr>
        <p:txBody>
          <a:bodyPr anchor="ctr"/>
          <a:lstStyle>
            <a:lvl1pPr>
              <a:defRPr sz="58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794" y="8654160"/>
            <a:ext cx="12657619" cy="202423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84EB90BD-B6CE-46B7-997F-7313B992CCDC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34841" y="8656505"/>
            <a:ext cx="2112624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1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8399993"/>
            <a:ext cx="16833528" cy="3081164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923" y="1133564"/>
            <a:ext cx="11805092" cy="5578060"/>
          </a:xfrm>
          <a:prstGeom prst="rect">
            <a:avLst/>
          </a:prstGeom>
        </p:spPr>
        <p:txBody>
          <a:bodyPr anchor="ctr"/>
          <a:lstStyle>
            <a:lvl1pPr>
              <a:defRPr sz="58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17921" y="6725805"/>
            <a:ext cx="11001417" cy="10086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572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793" y="8654160"/>
            <a:ext cx="12684753" cy="20242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CDB9D11F-B188-461D-B23F-39381795C052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34841" y="8653400"/>
            <a:ext cx="2112624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7790" y="1374490"/>
            <a:ext cx="980030" cy="1074391"/>
          </a:xfrm>
          <a:prstGeom prst="rect">
            <a:avLst/>
          </a:prstGeom>
        </p:spPr>
        <p:txBody>
          <a:bodyPr vert="horz" lIns="168000" tIns="84000" rIns="168000" bIns="840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22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01004" y="5509185"/>
            <a:ext cx="840026" cy="1074392"/>
          </a:xfrm>
          <a:prstGeom prst="rect">
            <a:avLst/>
          </a:prstGeom>
        </p:spPr>
        <p:txBody>
          <a:bodyPr vert="horz" lIns="168000" tIns="84000" rIns="168000" bIns="840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22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07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8399993"/>
            <a:ext cx="16833528" cy="3081164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93" y="8654160"/>
            <a:ext cx="12671184" cy="1083643"/>
          </a:xfrm>
          <a:prstGeom prst="rect">
            <a:avLst/>
          </a:prstGeom>
        </p:spPr>
        <p:txBody>
          <a:bodyPr anchor="b"/>
          <a:lstStyle>
            <a:lvl1pPr>
              <a:defRPr sz="58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795" y="9737799"/>
            <a:ext cx="12671184" cy="9405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52E6D8D9-55A2-4063-B0F3-121F44549695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34841" y="8653400"/>
            <a:ext cx="2112624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7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120000"/>
            <a:ext cx="16833528" cy="3081164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76795" y="1383882"/>
            <a:ext cx="12671184" cy="198597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78613" y="4279897"/>
            <a:ext cx="4032123" cy="10587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10" b="0">
                <a:solidFill>
                  <a:schemeClr val="tx1"/>
                </a:solidFill>
              </a:defRPr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91747" y="5539898"/>
            <a:ext cx="4032123" cy="53529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572"/>
            </a:lvl1pPr>
            <a:lvl2pPr marL="840014" indent="0">
              <a:buNone/>
              <a:defRPr sz="2205"/>
            </a:lvl2pPr>
            <a:lvl3pPr marL="1680027" indent="0">
              <a:buNone/>
              <a:defRPr sz="1837"/>
            </a:lvl3pPr>
            <a:lvl4pPr marL="2520041" indent="0">
              <a:buNone/>
              <a:defRPr sz="1654"/>
            </a:lvl4pPr>
            <a:lvl5pPr marL="3360054" indent="0">
              <a:buNone/>
              <a:defRPr sz="1654"/>
            </a:lvl5pPr>
            <a:lvl6pPr marL="4200068" indent="0">
              <a:buNone/>
              <a:defRPr sz="1654"/>
            </a:lvl6pPr>
            <a:lvl7pPr marL="5040081" indent="0">
              <a:buNone/>
              <a:defRPr sz="1654"/>
            </a:lvl7pPr>
            <a:lvl8pPr marL="5880095" indent="0">
              <a:buNone/>
              <a:defRPr sz="1654"/>
            </a:lvl8pPr>
            <a:lvl9pPr marL="6720108" indent="0">
              <a:buNone/>
              <a:defRPr sz="16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8584" y="4293463"/>
            <a:ext cx="4032123" cy="10587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10" b="0">
                <a:solidFill>
                  <a:schemeClr val="tx1"/>
                </a:solidFill>
              </a:defRPr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90967" y="5526332"/>
            <a:ext cx="4032123" cy="53529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572"/>
            </a:lvl1pPr>
            <a:lvl2pPr marL="840014" indent="0">
              <a:buNone/>
              <a:defRPr sz="2205"/>
            </a:lvl2pPr>
            <a:lvl3pPr marL="1680027" indent="0">
              <a:buNone/>
              <a:defRPr sz="1837"/>
            </a:lvl3pPr>
            <a:lvl4pPr marL="2520041" indent="0">
              <a:buNone/>
              <a:defRPr sz="1654"/>
            </a:lvl4pPr>
            <a:lvl5pPr marL="3360054" indent="0">
              <a:buNone/>
              <a:defRPr sz="1654"/>
            </a:lvl5pPr>
            <a:lvl6pPr marL="4200068" indent="0">
              <a:buNone/>
              <a:defRPr sz="1654"/>
            </a:lvl6pPr>
            <a:lvl7pPr marL="5040081" indent="0">
              <a:buNone/>
              <a:defRPr sz="1654"/>
            </a:lvl7pPr>
            <a:lvl8pPr marL="5880095" indent="0">
              <a:buNone/>
              <a:defRPr sz="1654"/>
            </a:lvl8pPr>
            <a:lvl9pPr marL="6720108" indent="0">
              <a:buNone/>
              <a:defRPr sz="16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02118" y="4293463"/>
            <a:ext cx="4032123" cy="10587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10" b="0">
                <a:solidFill>
                  <a:schemeClr val="tx1"/>
                </a:solidFill>
              </a:defRPr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615685" y="5526330"/>
            <a:ext cx="4032123" cy="53529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572"/>
            </a:lvl1pPr>
            <a:lvl2pPr marL="840014" indent="0">
              <a:buNone/>
              <a:defRPr sz="2205"/>
            </a:lvl2pPr>
            <a:lvl3pPr marL="1680027" indent="0">
              <a:buNone/>
              <a:defRPr sz="1837"/>
            </a:lvl3pPr>
            <a:lvl4pPr marL="2520041" indent="0">
              <a:buNone/>
              <a:defRPr sz="1654"/>
            </a:lvl4pPr>
            <a:lvl5pPr marL="3360054" indent="0">
              <a:buNone/>
              <a:defRPr sz="1654"/>
            </a:lvl5pPr>
            <a:lvl6pPr marL="4200068" indent="0">
              <a:buNone/>
              <a:defRPr sz="1654"/>
            </a:lvl6pPr>
            <a:lvl7pPr marL="5040081" indent="0">
              <a:buNone/>
              <a:defRPr sz="1654"/>
            </a:lvl7pPr>
            <a:lvl8pPr marL="5880095" indent="0">
              <a:buNone/>
              <a:defRPr sz="1654"/>
            </a:lvl8pPr>
            <a:lvl9pPr marL="6720108" indent="0">
              <a:buNone/>
              <a:defRPr sz="16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D4B24536-994D-4021-A283-9F449C0DB509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420440" y="1383883"/>
            <a:ext cx="2127025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66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1120000"/>
            <a:ext cx="16833528" cy="3081164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76795" y="1383882"/>
            <a:ext cx="12671184" cy="198597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78177" y="7895667"/>
            <a:ext cx="4027892" cy="10587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10" b="0">
                <a:solidFill>
                  <a:schemeClr val="tx1"/>
                </a:solidFill>
              </a:defRPr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177" y="4293464"/>
            <a:ext cx="4027892" cy="279999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940"/>
            </a:lvl1pPr>
            <a:lvl2pPr marL="840014" indent="0">
              <a:buNone/>
              <a:defRPr sz="2940"/>
            </a:lvl2pPr>
            <a:lvl3pPr marL="1680027" indent="0">
              <a:buNone/>
              <a:defRPr sz="2940"/>
            </a:lvl3pPr>
            <a:lvl4pPr marL="2520041" indent="0">
              <a:buNone/>
              <a:defRPr sz="2940"/>
            </a:lvl4pPr>
            <a:lvl5pPr marL="3360054" indent="0">
              <a:buNone/>
              <a:defRPr sz="2940"/>
            </a:lvl5pPr>
            <a:lvl6pPr marL="4200068" indent="0">
              <a:buNone/>
              <a:defRPr sz="2940"/>
            </a:lvl6pPr>
            <a:lvl7pPr marL="5040081" indent="0">
              <a:buNone/>
              <a:defRPr sz="2940"/>
            </a:lvl7pPr>
            <a:lvl8pPr marL="5880095" indent="0">
              <a:buNone/>
              <a:defRPr sz="2940"/>
            </a:lvl8pPr>
            <a:lvl9pPr marL="6720108" indent="0">
              <a:buNone/>
              <a:defRPr sz="29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177" y="8954415"/>
            <a:ext cx="4027892" cy="19519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572"/>
            </a:lvl1pPr>
            <a:lvl2pPr marL="840014" indent="0">
              <a:buNone/>
              <a:defRPr sz="2205"/>
            </a:lvl2pPr>
            <a:lvl3pPr marL="1680027" indent="0">
              <a:buNone/>
              <a:defRPr sz="1837"/>
            </a:lvl3pPr>
            <a:lvl4pPr marL="2520041" indent="0">
              <a:buNone/>
              <a:defRPr sz="1654"/>
            </a:lvl4pPr>
            <a:lvl5pPr marL="3360054" indent="0">
              <a:buNone/>
              <a:defRPr sz="1654"/>
            </a:lvl5pPr>
            <a:lvl6pPr marL="4200068" indent="0">
              <a:buNone/>
              <a:defRPr sz="1654"/>
            </a:lvl6pPr>
            <a:lvl7pPr marL="5040081" indent="0">
              <a:buNone/>
              <a:defRPr sz="1654"/>
            </a:lvl7pPr>
            <a:lvl8pPr marL="5880095" indent="0">
              <a:buNone/>
              <a:defRPr sz="1654"/>
            </a:lvl8pPr>
            <a:lvl9pPr marL="6720108" indent="0">
              <a:buNone/>
              <a:defRPr sz="16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4040" y="7895667"/>
            <a:ext cx="4069807" cy="10587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10" b="0">
                <a:solidFill>
                  <a:schemeClr val="tx1"/>
                </a:solidFill>
              </a:defRPr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74040" y="4293464"/>
            <a:ext cx="4069807" cy="279999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940"/>
            </a:lvl1pPr>
            <a:lvl2pPr marL="840014" indent="0">
              <a:buNone/>
              <a:defRPr sz="2940"/>
            </a:lvl2pPr>
            <a:lvl3pPr marL="1680027" indent="0">
              <a:buNone/>
              <a:defRPr sz="2940"/>
            </a:lvl3pPr>
            <a:lvl4pPr marL="2520041" indent="0">
              <a:buNone/>
              <a:defRPr sz="2940"/>
            </a:lvl4pPr>
            <a:lvl5pPr marL="3360054" indent="0">
              <a:buNone/>
              <a:defRPr sz="2940"/>
            </a:lvl5pPr>
            <a:lvl6pPr marL="4200068" indent="0">
              <a:buNone/>
              <a:defRPr sz="2940"/>
            </a:lvl6pPr>
            <a:lvl7pPr marL="5040081" indent="0">
              <a:buNone/>
              <a:defRPr sz="2940"/>
            </a:lvl7pPr>
            <a:lvl8pPr marL="5880095" indent="0">
              <a:buNone/>
              <a:defRPr sz="2940"/>
            </a:lvl8pPr>
            <a:lvl9pPr marL="6720108" indent="0">
              <a:buNone/>
              <a:defRPr sz="29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72177" y="8954413"/>
            <a:ext cx="4075197" cy="19519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572"/>
            </a:lvl1pPr>
            <a:lvl2pPr marL="840014" indent="0">
              <a:buNone/>
              <a:defRPr sz="2205"/>
            </a:lvl2pPr>
            <a:lvl3pPr marL="1680027" indent="0">
              <a:buNone/>
              <a:defRPr sz="1837"/>
            </a:lvl3pPr>
            <a:lvl4pPr marL="2520041" indent="0">
              <a:buNone/>
              <a:defRPr sz="1654"/>
            </a:lvl4pPr>
            <a:lvl5pPr marL="3360054" indent="0">
              <a:buNone/>
              <a:defRPr sz="1654"/>
            </a:lvl5pPr>
            <a:lvl6pPr marL="4200068" indent="0">
              <a:buNone/>
              <a:defRPr sz="1654"/>
            </a:lvl6pPr>
            <a:lvl7pPr marL="5040081" indent="0">
              <a:buNone/>
              <a:defRPr sz="1654"/>
            </a:lvl7pPr>
            <a:lvl8pPr marL="5880095" indent="0">
              <a:buNone/>
              <a:defRPr sz="1654"/>
            </a:lvl8pPr>
            <a:lvl9pPr marL="6720108" indent="0">
              <a:buNone/>
              <a:defRPr sz="16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11107" y="7895667"/>
            <a:ext cx="4031706" cy="10587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10" b="0">
                <a:solidFill>
                  <a:schemeClr val="tx1"/>
                </a:solidFill>
              </a:defRPr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11105" y="4293464"/>
            <a:ext cx="4031706" cy="279999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940"/>
            </a:lvl1pPr>
            <a:lvl2pPr marL="840014" indent="0">
              <a:buNone/>
              <a:defRPr sz="2940"/>
            </a:lvl2pPr>
            <a:lvl3pPr marL="1680027" indent="0">
              <a:buNone/>
              <a:defRPr sz="2940"/>
            </a:lvl3pPr>
            <a:lvl4pPr marL="2520041" indent="0">
              <a:buNone/>
              <a:defRPr sz="2940"/>
            </a:lvl4pPr>
            <a:lvl5pPr marL="3360054" indent="0">
              <a:buNone/>
              <a:defRPr sz="2940"/>
            </a:lvl5pPr>
            <a:lvl6pPr marL="4200068" indent="0">
              <a:buNone/>
              <a:defRPr sz="2940"/>
            </a:lvl6pPr>
            <a:lvl7pPr marL="5040081" indent="0">
              <a:buNone/>
              <a:defRPr sz="2940"/>
            </a:lvl7pPr>
            <a:lvl8pPr marL="5880095" indent="0">
              <a:buNone/>
              <a:defRPr sz="2940"/>
            </a:lvl8pPr>
            <a:lvl9pPr marL="6720108" indent="0">
              <a:buNone/>
              <a:defRPr sz="29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10934" y="8954410"/>
            <a:ext cx="4037045" cy="19519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572"/>
            </a:lvl1pPr>
            <a:lvl2pPr marL="840014" indent="0">
              <a:buNone/>
              <a:defRPr sz="2205"/>
            </a:lvl2pPr>
            <a:lvl3pPr marL="1680027" indent="0">
              <a:buNone/>
              <a:defRPr sz="1837"/>
            </a:lvl3pPr>
            <a:lvl4pPr marL="2520041" indent="0">
              <a:buNone/>
              <a:defRPr sz="1654"/>
            </a:lvl4pPr>
            <a:lvl5pPr marL="3360054" indent="0">
              <a:buNone/>
              <a:defRPr sz="1654"/>
            </a:lvl5pPr>
            <a:lvl6pPr marL="4200068" indent="0">
              <a:buNone/>
              <a:defRPr sz="1654"/>
            </a:lvl6pPr>
            <a:lvl7pPr marL="5040081" indent="0">
              <a:buNone/>
              <a:defRPr sz="1654"/>
            </a:lvl7pPr>
            <a:lvl8pPr marL="5880095" indent="0">
              <a:buNone/>
              <a:defRPr sz="1654"/>
            </a:lvl8pPr>
            <a:lvl9pPr marL="6720108" indent="0">
              <a:buNone/>
              <a:defRPr sz="16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3CBBBB78-C96F-47B7-AB17-D852CA960AC9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420440" y="1383883"/>
            <a:ext cx="2127025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6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1120000"/>
            <a:ext cx="16833528" cy="3081164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95" y="1383882"/>
            <a:ext cx="12671184" cy="198597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031" y="4293463"/>
            <a:ext cx="12654382" cy="66129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1FA3F48C-C7C6-4055-9F49-3777875E72AE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20440" y="1383883"/>
            <a:ext cx="2127025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57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8406528" y="5047265"/>
            <a:ext cx="12608357" cy="2513828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15271" y="1119993"/>
            <a:ext cx="1965208" cy="819777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480" y="1119996"/>
            <a:ext cx="12082918" cy="9786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0179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6178E61D-D431-422C-9764-11DAFE33AB63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480" y="10906374"/>
            <a:ext cx="830280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3452" y="9980961"/>
            <a:ext cx="2112257" cy="2339027"/>
          </a:xfrm>
          <a:prstGeom prst="rect">
            <a:avLst/>
          </a:prstGeo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1120000"/>
            <a:ext cx="16833528" cy="3081164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95" y="1383882"/>
            <a:ext cx="12671184" cy="198597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031" y="4293463"/>
            <a:ext cx="12654382" cy="6612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12DE42F4-6EEF-4EF7-8ED4-2208F0F89A08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20440" y="1383883"/>
            <a:ext cx="2127025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5012863"/>
            <a:ext cx="16833528" cy="3081164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95" y="5272768"/>
            <a:ext cx="12657617" cy="20040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795" y="7775638"/>
            <a:ext cx="12657617" cy="3130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58745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30578ACC-22D6-47C1-A373-4FD133E34F3C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34841" y="5272771"/>
            <a:ext cx="2112624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1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1120000"/>
            <a:ext cx="16833528" cy="3081164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030" y="1383882"/>
            <a:ext cx="12654384" cy="198597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031" y="4293463"/>
            <a:ext cx="6169557" cy="6612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619" y="4293463"/>
            <a:ext cx="6172794" cy="6612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4E5A6C69-6797-4E8A-BF37-F2C3751466E9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20440" y="1383883"/>
            <a:ext cx="2127025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5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1120000"/>
            <a:ext cx="16833528" cy="3081164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95" y="1383887"/>
            <a:ext cx="12671184" cy="198597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183" y="4293466"/>
            <a:ext cx="5778539" cy="12734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793" y="5566941"/>
            <a:ext cx="6186361" cy="5339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8620" y="4293464"/>
            <a:ext cx="5779360" cy="127152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620" y="5566941"/>
            <a:ext cx="6186359" cy="5339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D82014A1-A632-4878-A0D3-F52BA7563730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420440" y="1383883"/>
            <a:ext cx="2127025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8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1120000"/>
            <a:ext cx="16833528" cy="3081164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95" y="1383882"/>
            <a:ext cx="12671184" cy="198597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9D6E9DEC-419B-4CC5-A080-3B06BD5A8291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420440" y="1383883"/>
            <a:ext cx="2127025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78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52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9" userDrawn="1">
          <p15:clr>
            <a:srgbClr val="FBAE40"/>
          </p15:clr>
        </p15:guide>
        <p15:guide id="2" pos="52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1120000"/>
            <a:ext cx="16833528" cy="3081164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95" y="1383880"/>
            <a:ext cx="12671184" cy="198597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073" y="4293466"/>
            <a:ext cx="7190906" cy="6612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0032" y="4293464"/>
            <a:ext cx="5137606" cy="6612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E331444B-B92B-4E27-8C94-BB93EAF5CB18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20440" y="1383883"/>
            <a:ext cx="2127025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6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1120000"/>
            <a:ext cx="16833528" cy="3081164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95" y="1383882"/>
            <a:ext cx="12671184" cy="198597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0773" y="4293465"/>
            <a:ext cx="7197206" cy="661290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794" y="4293466"/>
            <a:ext cx="5141734" cy="66129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62550" y="10906373"/>
            <a:ext cx="3780115" cy="670833"/>
          </a:xfrm>
          <a:prstGeom prst="rect">
            <a:avLst/>
          </a:prstGeom>
        </p:spPr>
        <p:txBody>
          <a:bodyPr/>
          <a:lstStyle/>
          <a:p>
            <a:fld id="{363EFA5E-FA76-400D-B3DC-F0BA90E6D107}" type="datetimeFigureOut">
              <a:rPr lang="en-US" smtClean="0"/>
              <a:t>7/14/23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80031" y="10906374"/>
            <a:ext cx="8882873" cy="670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20440" y="1383883"/>
            <a:ext cx="2127025" cy="2004072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378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66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2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2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2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9227A8-D268-70C2-2058-4181E349C478}"/>
              </a:ext>
            </a:extLst>
          </p:cNvPr>
          <p:cNvSpPr txBox="1"/>
          <p:nvPr/>
        </p:nvSpPr>
        <p:spPr>
          <a:xfrm>
            <a:off x="510362" y="2082365"/>
            <a:ext cx="15863777" cy="8107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929" dirty="0">
                <a:solidFill>
                  <a:srgbClr val="00B0F0"/>
                </a:solidFill>
              </a:rPr>
              <a:t>4D</a:t>
            </a:r>
          </a:p>
          <a:p>
            <a:r>
              <a:rPr lang="fr-FR" sz="1929" dirty="0">
                <a:solidFill>
                  <a:srgbClr val="00B0F0"/>
                </a:solidFill>
              </a:rPr>
              <a:t>4development</a:t>
            </a:r>
          </a:p>
          <a:p>
            <a:endParaRPr lang="fr-FR" sz="1929" dirty="0">
              <a:solidFill>
                <a:srgbClr val="00B0F0"/>
              </a:solidFill>
            </a:endParaRPr>
          </a:p>
          <a:p>
            <a:r>
              <a:rPr lang="fr-FR" sz="1929" dirty="0">
                <a:solidFill>
                  <a:srgbClr val="00B0F0"/>
                </a:solidFill>
              </a:rPr>
              <a:t>But du site : être une vitrine de mon activité, une carte de visite</a:t>
            </a:r>
          </a:p>
          <a:p>
            <a:pPr marL="393764" indent="-393764">
              <a:buFontTx/>
              <a:buChar char="-"/>
            </a:pPr>
            <a:r>
              <a:rPr lang="fr-FR" sz="1929" dirty="0">
                <a:solidFill>
                  <a:srgbClr val="00B0F0"/>
                </a:solidFill>
              </a:rPr>
              <a:t>me faire connaitre</a:t>
            </a:r>
          </a:p>
          <a:p>
            <a:pPr marL="393764" indent="-393764">
              <a:buFontTx/>
              <a:buChar char="-"/>
            </a:pPr>
            <a:r>
              <a:rPr lang="fr-FR" sz="1929" dirty="0">
                <a:solidFill>
                  <a:srgbClr val="00B0F0"/>
                </a:solidFill>
              </a:rPr>
              <a:t>présenter mes activités</a:t>
            </a:r>
          </a:p>
          <a:p>
            <a:pPr marL="393764" indent="-393764">
              <a:buFontTx/>
              <a:buChar char="-"/>
            </a:pPr>
            <a:r>
              <a:rPr lang="fr-FR" sz="1929" dirty="0">
                <a:solidFill>
                  <a:srgbClr val="00B0F0"/>
                </a:solidFill>
              </a:rPr>
              <a:t>expliquer les démarches</a:t>
            </a:r>
          </a:p>
          <a:p>
            <a:pPr marL="393764" indent="-393764">
              <a:buFontTx/>
              <a:buChar char="-"/>
            </a:pPr>
            <a:r>
              <a:rPr lang="fr-FR" sz="1929" dirty="0">
                <a:solidFill>
                  <a:srgbClr val="00B0F0"/>
                </a:solidFill>
              </a:rPr>
              <a:t>démontrer les gains vs les besoins</a:t>
            </a:r>
          </a:p>
          <a:p>
            <a:pPr marL="393764" indent="-393764">
              <a:buFontTx/>
              <a:buChar char="-"/>
            </a:pPr>
            <a:r>
              <a:rPr lang="fr-FR" sz="1929" dirty="0">
                <a:solidFill>
                  <a:srgbClr val="00B0F0"/>
                </a:solidFill>
              </a:rPr>
              <a:t>accroitre ma visibilité – témoignages, blogues, pensées</a:t>
            </a:r>
          </a:p>
          <a:p>
            <a:pPr marL="393764" indent="-393764">
              <a:buFontTx/>
              <a:buChar char="-"/>
            </a:pPr>
            <a:r>
              <a:rPr lang="fr-FR" sz="1929" dirty="0">
                <a:solidFill>
                  <a:srgbClr val="00B0F0"/>
                </a:solidFill>
              </a:rPr>
              <a:t>présentation de moi – spécificités, intérêts, histoire</a:t>
            </a:r>
          </a:p>
          <a:p>
            <a:pPr marL="393764" indent="-393764">
              <a:buFontTx/>
              <a:buChar char="-"/>
            </a:pPr>
            <a:r>
              <a:rPr lang="fr-FR" sz="1929" dirty="0">
                <a:solidFill>
                  <a:srgbClr val="00B0F0"/>
                </a:solidFill>
              </a:rPr>
              <a:t>contact</a:t>
            </a:r>
          </a:p>
          <a:p>
            <a:endParaRPr lang="fr-FR" sz="1929" dirty="0">
              <a:solidFill>
                <a:srgbClr val="00B0F0"/>
              </a:solidFill>
            </a:endParaRPr>
          </a:p>
          <a:p>
            <a:r>
              <a:rPr lang="fr-FR" sz="1929" dirty="0">
                <a:solidFill>
                  <a:srgbClr val="00B0F0"/>
                </a:solidFill>
              </a:rPr>
              <a:t>Doit être simple, sympathique, </a:t>
            </a:r>
          </a:p>
          <a:p>
            <a:r>
              <a:rPr lang="fr-FR" sz="1929" dirty="0">
                <a:solidFill>
                  <a:srgbClr val="00B0F0"/>
                </a:solidFill>
              </a:rPr>
              <a:t>	</a:t>
            </a:r>
          </a:p>
          <a:p>
            <a:pPr>
              <a:tabLst>
                <a:tab pos="6175525" algn="l"/>
              </a:tabLst>
            </a:pPr>
            <a:r>
              <a:rPr lang="fr-FR" sz="1929" b="1" dirty="0">
                <a:solidFill>
                  <a:srgbClr val="00B0F0"/>
                </a:solidFill>
              </a:rPr>
              <a:t>Mots clés :	Meta données :</a:t>
            </a: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David 	Coaching	David Furrer</a:t>
            </a: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Développement	Développement personnel	Ethnorésilience</a:t>
            </a: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Désirs	Coaching d’équipe	Développement</a:t>
            </a: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Directions	Ateliers	</a:t>
            </a:r>
            <a:r>
              <a:rPr lang="fr-FR" sz="1929" dirty="0" err="1">
                <a:solidFill>
                  <a:srgbClr val="00B0F0"/>
                </a:solidFill>
              </a:rPr>
              <a:t>fordevelopment</a:t>
            </a:r>
            <a:endParaRPr lang="fr-FR" sz="1929" dirty="0">
              <a:solidFill>
                <a:srgbClr val="00B0F0"/>
              </a:solidFill>
            </a:endParaRP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Dimensions	Coaching de vie	4development</a:t>
            </a: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Dynamiques	Résilience	</a:t>
            </a:r>
            <a:r>
              <a:rPr lang="fr-FR" sz="1929" dirty="0" err="1">
                <a:solidFill>
                  <a:srgbClr val="00B0F0"/>
                </a:solidFill>
              </a:rPr>
              <a:t>Development</a:t>
            </a:r>
            <a:endParaRPr lang="fr-FR" sz="1929" dirty="0">
              <a:solidFill>
                <a:srgbClr val="00B0F0"/>
              </a:solidFill>
            </a:endParaRP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Dreams	Mentoring	4D</a:t>
            </a: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Devenir	Conseil</a:t>
            </a: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Dextérité	Formation</a:t>
            </a:r>
          </a:p>
          <a:p>
            <a:pPr>
              <a:tabLst>
                <a:tab pos="6175525" algn="l"/>
                <a:tab pos="10163473" algn="l"/>
              </a:tabLst>
            </a:pPr>
            <a:r>
              <a:rPr lang="fr-FR" sz="1929" dirty="0">
                <a:solidFill>
                  <a:srgbClr val="00B0F0"/>
                </a:solidFill>
              </a:rPr>
              <a:t>Démarche	</a:t>
            </a:r>
          </a:p>
          <a:p>
            <a:endParaRPr lang="fr-FR" sz="1929" dirty="0">
              <a:solidFill>
                <a:srgbClr val="00B0F0"/>
              </a:solidFill>
            </a:endParaRPr>
          </a:p>
        </p:txBody>
      </p:sp>
      <p:sp>
        <p:nvSpPr>
          <p:cNvPr id="3" name="Document 2">
            <a:extLst>
              <a:ext uri="{FF2B5EF4-FFF2-40B4-BE49-F238E27FC236}">
                <a16:creationId xmlns:a16="http://schemas.microsoft.com/office/drawing/2014/main" id="{E6E6FE8D-DA32-DAA6-D916-0ECB3C824D76}"/>
              </a:ext>
            </a:extLst>
          </p:cNvPr>
          <p:cNvSpPr/>
          <p:nvPr/>
        </p:nvSpPr>
        <p:spPr>
          <a:xfrm>
            <a:off x="13289009" y="2244687"/>
            <a:ext cx="2547943" cy="1689072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16" dirty="0"/>
              <a:t>Infos générales</a:t>
            </a:r>
          </a:p>
          <a:p>
            <a:r>
              <a:rPr lang="fr-FR" sz="1516" dirty="0"/>
              <a:t>Objectifs du site</a:t>
            </a:r>
          </a:p>
          <a:p>
            <a:r>
              <a:rPr lang="fr-FR" sz="1516" dirty="0"/>
              <a:t>Mots clés</a:t>
            </a:r>
          </a:p>
          <a:p>
            <a:r>
              <a:rPr lang="fr-FR" sz="1516" dirty="0"/>
              <a:t>Meta données</a:t>
            </a:r>
          </a:p>
          <a:p>
            <a:endParaRPr lang="fr-FR" sz="1516" dirty="0"/>
          </a:p>
        </p:txBody>
      </p:sp>
    </p:spTree>
    <p:extLst>
      <p:ext uri="{BB962C8B-B14F-4D97-AF65-F5344CB8AC3E}">
        <p14:creationId xmlns:p14="http://schemas.microsoft.com/office/powerpoint/2010/main" val="70879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9227A8-D268-70C2-2058-4181E349C478}"/>
              </a:ext>
            </a:extLst>
          </p:cNvPr>
          <p:cNvSpPr txBox="1"/>
          <p:nvPr/>
        </p:nvSpPr>
        <p:spPr>
          <a:xfrm>
            <a:off x="765905" y="2082366"/>
            <a:ext cx="15268702" cy="78111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929" dirty="0">
                <a:solidFill>
                  <a:srgbClr val="00B0F0"/>
                </a:solidFill>
              </a:rPr>
              <a:t>4D</a:t>
            </a:r>
          </a:p>
          <a:p>
            <a:r>
              <a:rPr lang="fr-FR" sz="1929" dirty="0">
                <a:solidFill>
                  <a:srgbClr val="00B0F0"/>
                </a:solidFill>
              </a:rPr>
              <a:t>4development</a:t>
            </a:r>
          </a:p>
          <a:p>
            <a:endParaRPr lang="fr-FR" sz="1929" dirty="0">
              <a:solidFill>
                <a:srgbClr val="00B0F0"/>
              </a:solidFill>
            </a:endParaRPr>
          </a:p>
          <a:p>
            <a:r>
              <a:rPr lang="fr-FR" sz="1929" dirty="0">
                <a:solidFill>
                  <a:srgbClr val="00B0F0"/>
                </a:solidFill>
              </a:rPr>
              <a:t>Architecture du site :</a:t>
            </a: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</p:txBody>
      </p:sp>
      <p:sp>
        <p:nvSpPr>
          <p:cNvPr id="4" name="Rectangle : avec coins arrondis en haut 3">
            <a:extLst>
              <a:ext uri="{FF2B5EF4-FFF2-40B4-BE49-F238E27FC236}">
                <a16:creationId xmlns:a16="http://schemas.microsoft.com/office/drawing/2014/main" id="{0110A124-8A75-59FB-5411-EBABB7629C9A}"/>
              </a:ext>
            </a:extLst>
          </p:cNvPr>
          <p:cNvSpPr/>
          <p:nvPr/>
        </p:nvSpPr>
        <p:spPr>
          <a:xfrm>
            <a:off x="7367519" y="4376582"/>
            <a:ext cx="2045709" cy="151204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80" dirty="0"/>
              <a:t>Accueil</a:t>
            </a:r>
          </a:p>
        </p:txBody>
      </p:sp>
      <p:sp>
        <p:nvSpPr>
          <p:cNvPr id="5" name="Rectangle : avec coins arrondis en haut 4">
            <a:extLst>
              <a:ext uri="{FF2B5EF4-FFF2-40B4-BE49-F238E27FC236}">
                <a16:creationId xmlns:a16="http://schemas.microsoft.com/office/drawing/2014/main" id="{9C20E533-484D-9E68-20F2-860CB7118208}"/>
              </a:ext>
            </a:extLst>
          </p:cNvPr>
          <p:cNvSpPr/>
          <p:nvPr/>
        </p:nvSpPr>
        <p:spPr>
          <a:xfrm>
            <a:off x="1544166" y="6299994"/>
            <a:ext cx="2045709" cy="151204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80" dirty="0"/>
              <a:t>Coaching</a:t>
            </a:r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657C66F-1CCF-C910-F4D1-ECD083AEC2A0}"/>
              </a:ext>
            </a:extLst>
          </p:cNvPr>
          <p:cNvSpPr/>
          <p:nvPr/>
        </p:nvSpPr>
        <p:spPr>
          <a:xfrm>
            <a:off x="3948124" y="6299994"/>
            <a:ext cx="2045709" cy="151204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80" dirty="0"/>
              <a:t>Mentoring</a:t>
            </a:r>
          </a:p>
        </p:txBody>
      </p:sp>
      <p:sp>
        <p:nvSpPr>
          <p:cNvPr id="7" name="Rectangle : avec coins arrondis en haut 6">
            <a:extLst>
              <a:ext uri="{FF2B5EF4-FFF2-40B4-BE49-F238E27FC236}">
                <a16:creationId xmlns:a16="http://schemas.microsoft.com/office/drawing/2014/main" id="{146674C5-4E21-226B-4C9D-1644528C5C10}"/>
              </a:ext>
            </a:extLst>
          </p:cNvPr>
          <p:cNvSpPr/>
          <p:nvPr/>
        </p:nvSpPr>
        <p:spPr>
          <a:xfrm>
            <a:off x="6344665" y="6299994"/>
            <a:ext cx="2045709" cy="151204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80" dirty="0"/>
              <a:t>Résilience</a:t>
            </a:r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C457791E-F624-42FB-6B8B-0AFA1B78787D}"/>
              </a:ext>
            </a:extLst>
          </p:cNvPr>
          <p:cNvSpPr/>
          <p:nvPr/>
        </p:nvSpPr>
        <p:spPr>
          <a:xfrm>
            <a:off x="8741206" y="6299994"/>
            <a:ext cx="2045709" cy="151204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80" dirty="0"/>
              <a:t>Ateliers</a:t>
            </a:r>
          </a:p>
        </p:txBody>
      </p:sp>
      <p:sp>
        <p:nvSpPr>
          <p:cNvPr id="9" name="Rectangle : avec coins arrondis en haut 8">
            <a:extLst>
              <a:ext uri="{FF2B5EF4-FFF2-40B4-BE49-F238E27FC236}">
                <a16:creationId xmlns:a16="http://schemas.microsoft.com/office/drawing/2014/main" id="{B9DB206B-22B4-AF8B-C186-0AE57B35E31C}"/>
              </a:ext>
            </a:extLst>
          </p:cNvPr>
          <p:cNvSpPr/>
          <p:nvPr/>
        </p:nvSpPr>
        <p:spPr>
          <a:xfrm>
            <a:off x="11137747" y="6299994"/>
            <a:ext cx="2045709" cy="151204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80" dirty="0"/>
              <a:t>A propos</a:t>
            </a:r>
          </a:p>
        </p:txBody>
      </p:sp>
      <p:sp>
        <p:nvSpPr>
          <p:cNvPr id="10" name="Rectangle : avec coins arrondis en haut 9">
            <a:extLst>
              <a:ext uri="{FF2B5EF4-FFF2-40B4-BE49-F238E27FC236}">
                <a16:creationId xmlns:a16="http://schemas.microsoft.com/office/drawing/2014/main" id="{DA35C00E-2565-7B13-9B83-86272AFD86E4}"/>
              </a:ext>
            </a:extLst>
          </p:cNvPr>
          <p:cNvSpPr/>
          <p:nvPr/>
        </p:nvSpPr>
        <p:spPr>
          <a:xfrm>
            <a:off x="13534288" y="6299994"/>
            <a:ext cx="2045709" cy="151204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8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65743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9227A8-D268-70C2-2058-4181E349C478}"/>
              </a:ext>
            </a:extLst>
          </p:cNvPr>
          <p:cNvSpPr txBox="1"/>
          <p:nvPr/>
        </p:nvSpPr>
        <p:spPr>
          <a:xfrm>
            <a:off x="319607" y="593627"/>
            <a:ext cx="15268702" cy="78111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929" dirty="0">
                <a:solidFill>
                  <a:srgbClr val="00B0F0"/>
                </a:solidFill>
              </a:rPr>
              <a:t>4D</a:t>
            </a:r>
          </a:p>
          <a:p>
            <a:r>
              <a:rPr lang="fr-FR" sz="1929" dirty="0">
                <a:solidFill>
                  <a:srgbClr val="00B0F0"/>
                </a:solidFill>
              </a:rPr>
              <a:t>4development</a:t>
            </a:r>
          </a:p>
          <a:p>
            <a:endParaRPr lang="fr-FR" sz="1929" dirty="0">
              <a:solidFill>
                <a:srgbClr val="00B0F0"/>
              </a:solidFill>
            </a:endParaRPr>
          </a:p>
          <a:p>
            <a:r>
              <a:rPr lang="fr-FR" sz="1929" dirty="0">
                <a:solidFill>
                  <a:srgbClr val="00B0F0"/>
                </a:solidFill>
              </a:rPr>
              <a:t>Logos</a:t>
            </a: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  <a:p>
            <a:endParaRPr lang="fr-FR" sz="1929" dirty="0">
              <a:solidFill>
                <a:srgbClr val="00B0F0"/>
              </a:solidFill>
            </a:endParaRPr>
          </a:p>
        </p:txBody>
      </p:sp>
      <p:pic>
        <p:nvPicPr>
          <p:cNvPr id="42" name="Image 4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42BEF4D-1189-2EA6-09AA-4A11AC345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03" y="2158084"/>
            <a:ext cx="3818323" cy="320580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2E75A3A-61C4-51E3-97DB-295735F57C36}"/>
              </a:ext>
            </a:extLst>
          </p:cNvPr>
          <p:cNvGrpSpPr/>
          <p:nvPr/>
        </p:nvGrpSpPr>
        <p:grpSpPr>
          <a:xfrm>
            <a:off x="6083630" y="2434609"/>
            <a:ext cx="10397276" cy="6964651"/>
            <a:chOff x="6096000" y="583238"/>
            <a:chExt cx="5216313" cy="3153019"/>
          </a:xfrm>
        </p:grpSpPr>
        <p:pic>
          <p:nvPicPr>
            <p:cNvPr id="3" name="Image 2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9E705748-EC0B-FF28-D3F2-53C9EA203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583238"/>
              <a:ext cx="5216313" cy="3153019"/>
            </a:xfrm>
            <a:prstGeom prst="rect">
              <a:avLst/>
            </a:prstGeom>
          </p:spPr>
        </p:pic>
        <p:pic>
          <p:nvPicPr>
            <p:cNvPr id="4" name="Image 3" descr="Une image contenant texte, capture d’écran, carte de visite, fournitures de bureau&#10;&#10;Description générée automatiquement">
              <a:extLst>
                <a:ext uri="{FF2B5EF4-FFF2-40B4-BE49-F238E27FC236}">
                  <a16:creationId xmlns:a16="http://schemas.microsoft.com/office/drawing/2014/main" id="{F74509A0-8A28-5DFF-DAAB-B08BB625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8859" y="1755949"/>
              <a:ext cx="3025475" cy="1410038"/>
            </a:xfrm>
            <a:prstGeom prst="rect">
              <a:avLst/>
            </a:prstGeom>
          </p:spPr>
        </p:pic>
      </p:grpSp>
      <p:pic>
        <p:nvPicPr>
          <p:cNvPr id="7" name="Image 6" descr="Une image contenant texte, Police, logo, conception&#10;&#10;Description générée automatiquement">
            <a:extLst>
              <a:ext uri="{FF2B5EF4-FFF2-40B4-BE49-F238E27FC236}">
                <a16:creationId xmlns:a16="http://schemas.microsoft.com/office/drawing/2014/main" id="{23B9D8DD-4BF5-F56E-1BE6-F07D93CE9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803" y="630078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rgbClr val="FFB016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Police, logo, conception&#10;&#10;Description générée automatiquement">
            <a:extLst>
              <a:ext uri="{FF2B5EF4-FFF2-40B4-BE49-F238E27FC236}">
                <a16:creationId xmlns:a16="http://schemas.microsoft.com/office/drawing/2014/main" id="{CD48E46F-EB2E-2B4E-06C9-FD2610AC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74533" cy="22320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6D9F492-9114-6EB5-220B-74758ECCFACD}"/>
              </a:ext>
            </a:extLst>
          </p:cNvPr>
          <p:cNvSpPr txBox="1"/>
          <p:nvPr/>
        </p:nvSpPr>
        <p:spPr>
          <a:xfrm>
            <a:off x="4069681" y="2362082"/>
            <a:ext cx="869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"/>
              </a:rPr>
              <a:t>S’affranchir du passé, vivre le présent, construire le futur.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0F6D9DF1-C8B5-08E1-A694-D4303328EB3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141" y="3128113"/>
            <a:ext cx="4080099" cy="229505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57D0F34-8D16-7F40-451C-5728316628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5000"/>
          </a:blip>
          <a:stretch>
            <a:fillRect/>
          </a:stretch>
        </p:blipFill>
        <p:spPr>
          <a:xfrm>
            <a:off x="8619276" y="3128113"/>
            <a:ext cx="4080096" cy="2295054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7CA485B-CADC-4D10-026B-FF787DF34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979" y="5613331"/>
            <a:ext cx="4080097" cy="230821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15EFF1CE-4B89-DE51-20CB-A1640664EF63}"/>
              </a:ext>
            </a:extLst>
          </p:cNvPr>
          <p:cNvSpPr txBox="1"/>
          <p:nvPr/>
        </p:nvSpPr>
        <p:spPr>
          <a:xfrm>
            <a:off x="5081612" y="4161207"/>
            <a:ext cx="212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"/>
              </a:rPr>
              <a:t>Coaching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67ACF4A-AA6C-DAE2-1EC1-53B8D46EAECE}"/>
              </a:ext>
            </a:extLst>
          </p:cNvPr>
          <p:cNvSpPr txBox="1"/>
          <p:nvPr/>
        </p:nvSpPr>
        <p:spPr>
          <a:xfrm>
            <a:off x="9595327" y="4161207"/>
            <a:ext cx="212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fr-FR" sz="2000" b="1" dirty="0">
                <a:latin typeface=""/>
              </a:rPr>
              <a:t>Mentoring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4F5970A-3905-54FC-9D1C-7B08B6BA0424}"/>
              </a:ext>
            </a:extLst>
          </p:cNvPr>
          <p:cNvSpPr txBox="1"/>
          <p:nvPr/>
        </p:nvSpPr>
        <p:spPr>
          <a:xfrm>
            <a:off x="4985235" y="6493749"/>
            <a:ext cx="212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"/>
              </a:rPr>
              <a:t>Résilience</a:t>
            </a:r>
          </a:p>
        </p:txBody>
      </p:sp>
      <p:pic>
        <p:nvPicPr>
          <p:cNvPr id="56" name="Image 55" descr="Une image contenant habits, personne, homme, intérieur&#10;&#10;Description générée automatiquement">
            <a:extLst>
              <a:ext uri="{FF2B5EF4-FFF2-40B4-BE49-F238E27FC236}">
                <a16:creationId xmlns:a16="http://schemas.microsoft.com/office/drawing/2014/main" id="{7988DED8-FC44-D57E-3FA3-C30DDBBC97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5000"/>
          </a:blip>
          <a:srcRect b="461"/>
          <a:stretch/>
        </p:blipFill>
        <p:spPr>
          <a:xfrm>
            <a:off x="8605438" y="5626487"/>
            <a:ext cx="4080850" cy="2295054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43775F4A-3152-800E-7A0F-2217DFC055AE}"/>
              </a:ext>
            </a:extLst>
          </p:cNvPr>
          <p:cNvSpPr txBox="1"/>
          <p:nvPr/>
        </p:nvSpPr>
        <p:spPr>
          <a:xfrm>
            <a:off x="9669267" y="6487171"/>
            <a:ext cx="1953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"/>
              </a:rPr>
              <a:t>Ateliers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801C92F-CEEE-15E3-EFAF-DDEFBA771CE3}"/>
              </a:ext>
            </a:extLst>
          </p:cNvPr>
          <p:cNvSpPr txBox="1"/>
          <p:nvPr/>
        </p:nvSpPr>
        <p:spPr>
          <a:xfrm>
            <a:off x="4069681" y="8234170"/>
            <a:ext cx="86948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fr-FR" sz="2000" b="1" dirty="0">
                <a:solidFill>
                  <a:schemeClr val="tx1"/>
                </a:solidFill>
                <a:latin typeface=""/>
              </a:rPr>
              <a:t>Vous traversez une période compliquée, vous faites face à des difficultés professionnelles, votre projet n’avance plus …</a:t>
            </a:r>
          </a:p>
          <a:p>
            <a:endParaRPr lang="fr-FR" sz="2000" b="1" dirty="0">
              <a:solidFill>
                <a:schemeClr val="tx1"/>
              </a:solidFill>
              <a:latin typeface=""/>
            </a:endParaRPr>
          </a:p>
          <a:p>
            <a:r>
              <a:rPr lang="fr-CH" sz="2000" b="1" dirty="0">
                <a:solidFill>
                  <a:schemeClr val="tx1"/>
                </a:solidFill>
                <a:latin typeface=""/>
              </a:rPr>
              <a:t>Et si on allait plus loin ?</a:t>
            </a:r>
          </a:p>
          <a:p>
            <a:endParaRPr lang="fr-FR" sz="2000" b="1" dirty="0">
              <a:solidFill>
                <a:schemeClr val="tx1"/>
              </a:solidFill>
              <a:latin typeface=""/>
            </a:endParaRPr>
          </a:p>
          <a:p>
            <a:r>
              <a:rPr lang="fr-FR" sz="2000" b="1" dirty="0">
                <a:solidFill>
                  <a:schemeClr val="tx1"/>
                </a:solidFill>
                <a:latin typeface=""/>
              </a:rPr>
              <a:t>Je peux vous aider à surmonter les obstacles, clarifier vos intentions et atteindre vos objectifs.</a:t>
            </a:r>
          </a:p>
          <a:p>
            <a:endParaRPr lang="fr-FR" sz="2000" b="1" dirty="0">
              <a:solidFill>
                <a:schemeClr val="tx1"/>
              </a:solidFill>
              <a:latin typeface=""/>
            </a:endParaRPr>
          </a:p>
          <a:p>
            <a:r>
              <a:rPr lang="fr-FR" sz="2000" b="1" dirty="0">
                <a:solidFill>
                  <a:schemeClr val="tx1"/>
                </a:solidFill>
                <a:latin typeface=""/>
              </a:rPr>
              <a:t>Qu’elle que soit la direction ou la dimension que vous souhaité développer, mon accompagnement va mettre vos forces en mouvement.</a:t>
            </a:r>
          </a:p>
          <a:p>
            <a:endParaRPr lang="fr-FR" sz="2000" b="1" dirty="0">
              <a:solidFill>
                <a:schemeClr val="tx1"/>
              </a:solidFill>
              <a:latin typeface=""/>
            </a:endParaRPr>
          </a:p>
          <a:p>
            <a:r>
              <a:rPr lang="fr-FR" sz="2000" b="1" dirty="0">
                <a:solidFill>
                  <a:schemeClr val="tx1"/>
                </a:solidFill>
                <a:latin typeface=""/>
              </a:rPr>
              <a:t>Vous pourrez débloquer des situations et évoluer vers un monde professionnel ou personnel qui vous correspond.</a:t>
            </a:r>
          </a:p>
          <a:p>
            <a:endParaRPr lang="fr-FR" sz="2000" b="1" dirty="0">
              <a:solidFill>
                <a:schemeClr val="tx1"/>
              </a:solidFill>
              <a:latin typeface=""/>
            </a:endParaRPr>
          </a:p>
          <a:p>
            <a:r>
              <a:rPr lang="fr-CH" sz="2000" b="1" dirty="0">
                <a:solidFill>
                  <a:srgbClr val="FFFF00"/>
                </a:solidFill>
                <a:latin typeface=""/>
              </a:rPr>
              <a:t>scroll &gt; 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E9A1B0-74C4-DD7F-902A-D0A2E4BF5AB6}"/>
              </a:ext>
            </a:extLst>
          </p:cNvPr>
          <p:cNvSpPr txBox="1"/>
          <p:nvPr/>
        </p:nvSpPr>
        <p:spPr>
          <a:xfrm>
            <a:off x="2699173" y="845788"/>
            <a:ext cx="16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604273-71E0-B25D-F026-965885CFF11F}"/>
              </a:ext>
            </a:extLst>
          </p:cNvPr>
          <p:cNvSpPr txBox="1"/>
          <p:nvPr/>
        </p:nvSpPr>
        <p:spPr>
          <a:xfrm>
            <a:off x="4350020" y="845788"/>
            <a:ext cx="179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"/>
              </a:rPr>
              <a:t>A propos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92C120-DD5C-0879-A459-1CB232DF148B}"/>
              </a:ext>
            </a:extLst>
          </p:cNvPr>
          <p:cNvSpPr txBox="1"/>
          <p:nvPr/>
        </p:nvSpPr>
        <p:spPr>
          <a:xfrm>
            <a:off x="14138123" y="866157"/>
            <a:ext cx="179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"/>
              </a:rPr>
              <a:t>Contact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35569-8173-E95C-2A20-3F57DE721F1E}"/>
              </a:ext>
            </a:extLst>
          </p:cNvPr>
          <p:cNvSpPr txBox="1"/>
          <p:nvPr/>
        </p:nvSpPr>
        <p:spPr>
          <a:xfrm>
            <a:off x="6054539" y="845788"/>
            <a:ext cx="214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"/>
              </a:rPr>
              <a:t>Coaching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B6D116-2A67-BFA4-1F13-41C88B0C36BD}"/>
              </a:ext>
            </a:extLst>
          </p:cNvPr>
          <p:cNvSpPr txBox="1"/>
          <p:nvPr/>
        </p:nvSpPr>
        <p:spPr>
          <a:xfrm>
            <a:off x="7967365" y="845788"/>
            <a:ext cx="214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"/>
              </a:rPr>
              <a:t>Mentoring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BA12CF-6778-11C7-DA27-D376D13CEAED}"/>
              </a:ext>
            </a:extLst>
          </p:cNvPr>
          <p:cNvSpPr txBox="1"/>
          <p:nvPr/>
        </p:nvSpPr>
        <p:spPr>
          <a:xfrm>
            <a:off x="10295292" y="845788"/>
            <a:ext cx="214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"/>
              </a:rPr>
              <a:t>Résilience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E95C4E-D6C4-BB00-5CB3-A87E8A98F165}"/>
              </a:ext>
            </a:extLst>
          </p:cNvPr>
          <p:cNvSpPr txBox="1"/>
          <p:nvPr/>
        </p:nvSpPr>
        <p:spPr>
          <a:xfrm>
            <a:off x="12435833" y="845788"/>
            <a:ext cx="196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"/>
              </a:rPr>
              <a:t>Ateliers</a:t>
            </a:r>
          </a:p>
        </p:txBody>
      </p:sp>
    </p:spTree>
    <p:extLst>
      <p:ext uri="{BB962C8B-B14F-4D97-AF65-F5344CB8AC3E}">
        <p14:creationId xmlns:p14="http://schemas.microsoft.com/office/powerpoint/2010/main" val="373363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iel, plein air, herbe, coucher de soleil&#10;&#10;Description générée automatiquement">
            <a:extLst>
              <a:ext uri="{FF2B5EF4-FFF2-40B4-BE49-F238E27FC236}">
                <a16:creationId xmlns:a16="http://schemas.microsoft.com/office/drawing/2014/main" id="{C45955BF-5414-493B-277D-B8892A480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7" y="1574863"/>
            <a:ext cx="16800485" cy="94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6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oucher de soleil, ciel, plein air, soleil&#10;&#10;Description générée automatiquement">
            <a:extLst>
              <a:ext uri="{FF2B5EF4-FFF2-40B4-BE49-F238E27FC236}">
                <a16:creationId xmlns:a16="http://schemas.microsoft.com/office/drawing/2014/main" id="{1FE2D56E-E38D-CF0F-FD77-5DAC4BD18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31" r="-2" b="2874"/>
          <a:stretch/>
        </p:blipFill>
        <p:spPr>
          <a:xfrm>
            <a:off x="27" y="1574863"/>
            <a:ext cx="16800485" cy="94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plein air, ciel, coucher de soleil, nature&#10;&#10;Description générée automatiquement">
            <a:extLst>
              <a:ext uri="{FF2B5EF4-FFF2-40B4-BE49-F238E27FC236}">
                <a16:creationId xmlns:a16="http://schemas.microsoft.com/office/drawing/2014/main" id="{E83E9A1C-C14C-6EA2-8542-FD6C84AE1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7" y="1576616"/>
            <a:ext cx="16800485" cy="94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2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abits, personne, homme, intérieur&#10;&#10;Description générée automatiquement">
            <a:extLst>
              <a:ext uri="{FF2B5EF4-FFF2-40B4-BE49-F238E27FC236}">
                <a16:creationId xmlns:a16="http://schemas.microsoft.com/office/drawing/2014/main" id="{58A1648F-3AE0-1D94-306C-5A4849EB7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8" y="1119416"/>
            <a:ext cx="16800485" cy="94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305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34075</TotalTime>
  <Words>484</Words>
  <Application>Microsoft Macintosh PowerPoint</Application>
  <PresentationFormat>Personnalisé</PresentationFormat>
  <Paragraphs>126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Furrer</dc:creator>
  <cp:lastModifiedBy>David Furrer</cp:lastModifiedBy>
  <cp:revision>160</cp:revision>
  <dcterms:created xsi:type="dcterms:W3CDTF">2023-03-07T20:53:17Z</dcterms:created>
  <dcterms:modified xsi:type="dcterms:W3CDTF">2023-07-14T16:10:19Z</dcterms:modified>
</cp:coreProperties>
</file>