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9"/>
  </p:notesMasterIdLst>
  <p:sldIdLst>
    <p:sldId id="291" r:id="rId2"/>
    <p:sldId id="304" r:id="rId3"/>
    <p:sldId id="300" r:id="rId4"/>
    <p:sldId id="297" r:id="rId5"/>
    <p:sldId id="311" r:id="rId6"/>
    <p:sldId id="312" r:id="rId7"/>
    <p:sldId id="314" r:id="rId8"/>
    <p:sldId id="313" r:id="rId9"/>
    <p:sldId id="309" r:id="rId10"/>
    <p:sldId id="310" r:id="rId11"/>
    <p:sldId id="299" r:id="rId12"/>
    <p:sldId id="306" r:id="rId13"/>
    <p:sldId id="295" r:id="rId14"/>
    <p:sldId id="305" r:id="rId15"/>
    <p:sldId id="293" r:id="rId16"/>
    <p:sldId id="302" r:id="rId17"/>
    <p:sldId id="301" r:id="rId18"/>
  </p:sldIdLst>
  <p:sldSz cx="5400675" cy="125999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6" userDrawn="1">
          <p15:clr>
            <a:srgbClr val="A4A3A4"/>
          </p15:clr>
        </p15:guide>
        <p15:guide id="2" pos="17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4209"/>
    <a:srgbClr val="F7CBC9"/>
    <a:srgbClr val="F69154"/>
    <a:srgbClr val="F0C05A"/>
    <a:srgbClr val="FFB016"/>
    <a:srgbClr val="DECDBF"/>
    <a:srgbClr val="99B2D2"/>
    <a:srgbClr val="A7650D"/>
    <a:srgbClr val="F08F03"/>
    <a:srgbClr val="FA95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77"/>
    <p:restoredTop sz="96197"/>
  </p:normalViewPr>
  <p:slideViewPr>
    <p:cSldViewPr snapToGrid="0">
      <p:cViewPr>
        <p:scale>
          <a:sx n="70" d="100"/>
          <a:sy n="70" d="100"/>
        </p:scale>
        <p:origin x="2376" y="24"/>
      </p:cViewPr>
      <p:guideLst>
        <p:guide orient="horz" pos="1406"/>
        <p:guide pos="1701"/>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01421-AB28-BE45-B1C3-FF12270B4681}" type="datetimeFigureOut">
              <a:rPr lang="fr-FR" smtClean="0"/>
              <a:t>14/07/2023</a:t>
            </a:fld>
            <a:endParaRPr lang="fr-FR"/>
          </a:p>
        </p:txBody>
      </p:sp>
      <p:sp>
        <p:nvSpPr>
          <p:cNvPr id="4" name="Espace réservé de l'image des diapositives 3"/>
          <p:cNvSpPr>
            <a:spLocks noGrp="1" noRot="1" noChangeAspect="1"/>
          </p:cNvSpPr>
          <p:nvPr>
            <p:ph type="sldImg" idx="2"/>
          </p:nvPr>
        </p:nvSpPr>
        <p:spPr>
          <a:xfrm>
            <a:off x="2767013" y="1143000"/>
            <a:ext cx="13239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DB352-EC58-C147-9C24-2DC0F22EA261}" type="slidenum">
              <a:rPr lang="fr-FR" smtClean="0"/>
              <a:t>‹N°›</a:t>
            </a:fld>
            <a:endParaRPr lang="fr-FR"/>
          </a:p>
        </p:txBody>
      </p:sp>
    </p:spTree>
    <p:extLst>
      <p:ext uri="{BB962C8B-B14F-4D97-AF65-F5344CB8AC3E}">
        <p14:creationId xmlns:p14="http://schemas.microsoft.com/office/powerpoint/2010/main" val="255540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a:t>
            </a:fld>
            <a:endParaRPr lang="fr-FR"/>
          </a:p>
        </p:txBody>
      </p:sp>
    </p:spTree>
    <p:extLst>
      <p:ext uri="{BB962C8B-B14F-4D97-AF65-F5344CB8AC3E}">
        <p14:creationId xmlns:p14="http://schemas.microsoft.com/office/powerpoint/2010/main" val="177105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10</a:t>
            </a:fld>
            <a:endParaRPr lang="fr-FR"/>
          </a:p>
        </p:txBody>
      </p:sp>
    </p:spTree>
    <p:extLst>
      <p:ext uri="{BB962C8B-B14F-4D97-AF65-F5344CB8AC3E}">
        <p14:creationId xmlns:p14="http://schemas.microsoft.com/office/powerpoint/2010/main" val="269995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11</a:t>
            </a:fld>
            <a:endParaRPr lang="fr-FR"/>
          </a:p>
        </p:txBody>
      </p:sp>
    </p:spTree>
    <p:extLst>
      <p:ext uri="{BB962C8B-B14F-4D97-AF65-F5344CB8AC3E}">
        <p14:creationId xmlns:p14="http://schemas.microsoft.com/office/powerpoint/2010/main" val="410255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12</a:t>
            </a:fld>
            <a:endParaRPr lang="fr-FR"/>
          </a:p>
        </p:txBody>
      </p:sp>
    </p:spTree>
    <p:extLst>
      <p:ext uri="{BB962C8B-B14F-4D97-AF65-F5344CB8AC3E}">
        <p14:creationId xmlns:p14="http://schemas.microsoft.com/office/powerpoint/2010/main" val="3913173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13</a:t>
            </a:fld>
            <a:endParaRPr lang="fr-FR"/>
          </a:p>
        </p:txBody>
      </p:sp>
    </p:spTree>
    <p:extLst>
      <p:ext uri="{BB962C8B-B14F-4D97-AF65-F5344CB8AC3E}">
        <p14:creationId xmlns:p14="http://schemas.microsoft.com/office/powerpoint/2010/main" val="364159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14</a:t>
            </a:fld>
            <a:endParaRPr lang="fr-FR"/>
          </a:p>
        </p:txBody>
      </p:sp>
    </p:spTree>
    <p:extLst>
      <p:ext uri="{BB962C8B-B14F-4D97-AF65-F5344CB8AC3E}">
        <p14:creationId xmlns:p14="http://schemas.microsoft.com/office/powerpoint/2010/main" val="124856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15</a:t>
            </a:fld>
            <a:endParaRPr lang="fr-FR"/>
          </a:p>
        </p:txBody>
      </p:sp>
    </p:spTree>
    <p:extLst>
      <p:ext uri="{BB962C8B-B14F-4D97-AF65-F5344CB8AC3E}">
        <p14:creationId xmlns:p14="http://schemas.microsoft.com/office/powerpoint/2010/main" val="97342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16</a:t>
            </a:fld>
            <a:endParaRPr lang="fr-FR"/>
          </a:p>
        </p:txBody>
      </p:sp>
    </p:spTree>
    <p:extLst>
      <p:ext uri="{BB962C8B-B14F-4D97-AF65-F5344CB8AC3E}">
        <p14:creationId xmlns:p14="http://schemas.microsoft.com/office/powerpoint/2010/main" val="3636206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17</a:t>
            </a:fld>
            <a:endParaRPr lang="fr-FR"/>
          </a:p>
        </p:txBody>
      </p:sp>
    </p:spTree>
    <p:extLst>
      <p:ext uri="{BB962C8B-B14F-4D97-AF65-F5344CB8AC3E}">
        <p14:creationId xmlns:p14="http://schemas.microsoft.com/office/powerpoint/2010/main" val="3400876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2</a:t>
            </a:fld>
            <a:endParaRPr lang="fr-FR"/>
          </a:p>
        </p:txBody>
      </p:sp>
    </p:spTree>
    <p:extLst>
      <p:ext uri="{BB962C8B-B14F-4D97-AF65-F5344CB8AC3E}">
        <p14:creationId xmlns:p14="http://schemas.microsoft.com/office/powerpoint/2010/main" val="147664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3</a:t>
            </a:fld>
            <a:endParaRPr lang="fr-FR"/>
          </a:p>
        </p:txBody>
      </p:sp>
    </p:spTree>
    <p:extLst>
      <p:ext uri="{BB962C8B-B14F-4D97-AF65-F5344CB8AC3E}">
        <p14:creationId xmlns:p14="http://schemas.microsoft.com/office/powerpoint/2010/main" val="257946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4</a:t>
            </a:fld>
            <a:endParaRPr lang="fr-FR"/>
          </a:p>
        </p:txBody>
      </p:sp>
    </p:spTree>
    <p:extLst>
      <p:ext uri="{BB962C8B-B14F-4D97-AF65-F5344CB8AC3E}">
        <p14:creationId xmlns:p14="http://schemas.microsoft.com/office/powerpoint/2010/main" val="3636885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5</a:t>
            </a:fld>
            <a:endParaRPr lang="fr-FR"/>
          </a:p>
        </p:txBody>
      </p:sp>
    </p:spTree>
    <p:extLst>
      <p:ext uri="{BB962C8B-B14F-4D97-AF65-F5344CB8AC3E}">
        <p14:creationId xmlns:p14="http://schemas.microsoft.com/office/powerpoint/2010/main" val="3145009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6</a:t>
            </a:fld>
            <a:endParaRPr lang="fr-FR"/>
          </a:p>
        </p:txBody>
      </p:sp>
    </p:spTree>
    <p:extLst>
      <p:ext uri="{BB962C8B-B14F-4D97-AF65-F5344CB8AC3E}">
        <p14:creationId xmlns:p14="http://schemas.microsoft.com/office/powerpoint/2010/main" val="191906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7</a:t>
            </a:fld>
            <a:endParaRPr lang="fr-FR"/>
          </a:p>
        </p:txBody>
      </p:sp>
    </p:spTree>
    <p:extLst>
      <p:ext uri="{BB962C8B-B14F-4D97-AF65-F5344CB8AC3E}">
        <p14:creationId xmlns:p14="http://schemas.microsoft.com/office/powerpoint/2010/main" val="1778941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8</a:t>
            </a:fld>
            <a:endParaRPr lang="fr-FR"/>
          </a:p>
        </p:txBody>
      </p:sp>
    </p:spTree>
    <p:extLst>
      <p:ext uri="{BB962C8B-B14F-4D97-AF65-F5344CB8AC3E}">
        <p14:creationId xmlns:p14="http://schemas.microsoft.com/office/powerpoint/2010/main" val="310794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67013" y="1143000"/>
            <a:ext cx="1323975" cy="30861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Page 0 – accueil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B0F0"/>
                </a:solidFill>
              </a:rPr>
              <a:t>Les 4 blocs au centre reprennent les photos des 4 chapitres et si on clic dessus, on arrive sur la page concernée</a:t>
            </a:r>
          </a:p>
        </p:txBody>
      </p:sp>
      <p:sp>
        <p:nvSpPr>
          <p:cNvPr id="4" name="Espace réservé du numéro de diapositive 3"/>
          <p:cNvSpPr>
            <a:spLocks noGrp="1"/>
          </p:cNvSpPr>
          <p:nvPr>
            <p:ph type="sldNum" sz="quarter" idx="5"/>
          </p:nvPr>
        </p:nvSpPr>
        <p:spPr/>
        <p:txBody>
          <a:bodyPr/>
          <a:lstStyle/>
          <a:p>
            <a:fld id="{9D9DB352-EC58-C147-9C24-2DC0F22EA261}" type="slidenum">
              <a:rPr lang="fr-FR" smtClean="0"/>
              <a:t>9</a:t>
            </a:fld>
            <a:endParaRPr lang="fr-FR"/>
          </a:p>
        </p:txBody>
      </p:sp>
    </p:spTree>
    <p:extLst>
      <p:ext uri="{BB962C8B-B14F-4D97-AF65-F5344CB8AC3E}">
        <p14:creationId xmlns:p14="http://schemas.microsoft.com/office/powerpoint/2010/main" val="3208916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795257"/>
            <a:ext cx="3972581" cy="506980"/>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206" y="7797083"/>
            <a:ext cx="1363063" cy="508813"/>
          </a:xfrm>
          <a:prstGeom prst="rect">
            <a:avLst/>
          </a:prstGeom>
        </p:spPr>
      </p:pic>
      <p:sp>
        <p:nvSpPr>
          <p:cNvPr id="9" name="Rectangle 8"/>
          <p:cNvSpPr/>
          <p:nvPr/>
        </p:nvSpPr>
        <p:spPr bwMode="ltGray">
          <a:xfrm>
            <a:off x="0" y="4758669"/>
            <a:ext cx="3972582" cy="305047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4036206" y="4758669"/>
            <a:ext cx="1363063" cy="30504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01362" y="5022558"/>
            <a:ext cx="3584661" cy="2522698"/>
          </a:xfrm>
        </p:spPr>
        <p:txBody>
          <a:bodyPr anchor="b">
            <a:noAutofit/>
          </a:bodyPr>
          <a:lstStyle>
            <a:lvl1pPr algn="r">
              <a:defRPr sz="2835"/>
            </a:lvl1pPr>
          </a:lstStyle>
          <a:p>
            <a:r>
              <a:rPr lang="fr-FR"/>
              <a:t>Modifiez le style du titre</a:t>
            </a:r>
            <a:endParaRPr lang="en-US" dirty="0"/>
          </a:p>
        </p:txBody>
      </p:sp>
      <p:sp>
        <p:nvSpPr>
          <p:cNvPr id="3" name="Subtitle 2"/>
          <p:cNvSpPr>
            <a:spLocks noGrp="1"/>
          </p:cNvSpPr>
          <p:nvPr>
            <p:ph type="subTitle" idx="1"/>
          </p:nvPr>
        </p:nvSpPr>
        <p:spPr>
          <a:xfrm>
            <a:off x="301361" y="8073033"/>
            <a:ext cx="3607597" cy="2053491"/>
          </a:xfrm>
        </p:spPr>
        <p:txBody>
          <a:bodyPr>
            <a:normAutofit/>
          </a:bodyPr>
          <a:lstStyle>
            <a:lvl1pPr marL="0" indent="0" algn="r">
              <a:buNone/>
              <a:defRPr sz="1181"/>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fr-FR"/>
              <a:t>Modifiez le style des sous-titres du masque</a:t>
            </a:r>
            <a:endParaRPr lang="en-US" dirty="0"/>
          </a:p>
        </p:txBody>
      </p:sp>
      <p:sp>
        <p:nvSpPr>
          <p:cNvPr id="4" name="Date Placeholder 3"/>
          <p:cNvSpPr>
            <a:spLocks noGrp="1"/>
          </p:cNvSpPr>
          <p:nvPr>
            <p:ph type="dt" sz="half" idx="10"/>
          </p:nvPr>
        </p:nvSpPr>
        <p:spPr>
          <a:xfrm>
            <a:off x="2690684" y="10906373"/>
            <a:ext cx="1215152" cy="670833"/>
          </a:xfrm>
        </p:spPr>
        <p:txBody>
          <a:bodyPr/>
          <a:lstStyle/>
          <a:p>
            <a:fld id="{78ABE3C1-DBE1-495D-B57B-2849774B866A}" type="datetimeFigureOut">
              <a:rPr lang="en-US" smtClean="0"/>
              <a:t>7/14/23</a:t>
            </a:fld>
            <a:endParaRPr lang="en-US" dirty="0"/>
          </a:p>
        </p:txBody>
      </p:sp>
      <p:sp>
        <p:nvSpPr>
          <p:cNvPr id="5" name="Footer Placeholder 4"/>
          <p:cNvSpPr>
            <a:spLocks noGrp="1"/>
          </p:cNvSpPr>
          <p:nvPr>
            <p:ph type="ftr" sz="quarter" idx="11"/>
          </p:nvPr>
        </p:nvSpPr>
        <p:spPr>
          <a:xfrm>
            <a:off x="315040" y="10906374"/>
            <a:ext cx="2375296" cy="670833"/>
          </a:xfrm>
        </p:spPr>
        <p:txBody>
          <a:bodyPr/>
          <a:lstStyle/>
          <a:p>
            <a:endParaRPr lang="en-US" dirty="0"/>
          </a:p>
        </p:txBody>
      </p:sp>
      <p:sp>
        <p:nvSpPr>
          <p:cNvPr id="6" name="Slide Number Placeholder 5"/>
          <p:cNvSpPr>
            <a:spLocks noGrp="1"/>
          </p:cNvSpPr>
          <p:nvPr>
            <p:ph type="sldNum" sz="quarter" idx="12"/>
          </p:nvPr>
        </p:nvSpPr>
        <p:spPr>
          <a:xfrm>
            <a:off x="4140517" y="5053108"/>
            <a:ext cx="809329" cy="2492148"/>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7238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20" name="Group 19"/>
          <p:cNvGrpSpPr/>
          <p:nvPr/>
        </p:nvGrpSpPr>
        <p:grpSpPr>
          <a:xfrm>
            <a:off x="0" y="8399993"/>
            <a:ext cx="5411288" cy="3081164"/>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5041" y="8656506"/>
            <a:ext cx="4072224" cy="1000360"/>
          </a:xfrm>
        </p:spPr>
        <p:txBody>
          <a:bodyPr anchor="b">
            <a:normAutofit/>
          </a:bodyPr>
          <a:lstStyle>
            <a:lvl1pPr>
              <a:defRPr sz="1417"/>
            </a:lvl1pPr>
          </a:lstStyle>
          <a:p>
            <a:r>
              <a:rPr lang="fr-FR"/>
              <a:t>Modifiez le style du titre</a:t>
            </a:r>
            <a:endParaRPr lang="en-US" dirty="0"/>
          </a:p>
        </p:txBody>
      </p:sp>
      <p:sp>
        <p:nvSpPr>
          <p:cNvPr id="3" name="Picture Placeholder 2"/>
          <p:cNvSpPr>
            <a:spLocks noGrp="1" noChangeAspect="1"/>
          </p:cNvSpPr>
          <p:nvPr>
            <p:ph type="pic" idx="1"/>
          </p:nvPr>
        </p:nvSpPr>
        <p:spPr>
          <a:xfrm>
            <a:off x="313999" y="1119996"/>
            <a:ext cx="4073265" cy="6595013"/>
          </a:xfrm>
          <a:noFill/>
          <a:ln>
            <a:noFill/>
          </a:ln>
          <a:effectLst>
            <a:outerShdw blurRad="76200" dist="63500" dir="5040000" algn="tl" rotWithShape="0">
              <a:srgbClr val="000000">
                <a:alpha val="41000"/>
              </a:srgbClr>
            </a:outerShdw>
          </a:effectLst>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fr-FR"/>
              <a:t>Cliquez sur l'icône pour ajouter une image</a:t>
            </a:r>
            <a:endParaRPr lang="en-US" dirty="0"/>
          </a:p>
        </p:txBody>
      </p:sp>
      <p:sp>
        <p:nvSpPr>
          <p:cNvPr id="4" name="Text Placeholder 3"/>
          <p:cNvSpPr>
            <a:spLocks noGrp="1"/>
          </p:cNvSpPr>
          <p:nvPr>
            <p:ph type="body" sz="half" idx="2"/>
          </p:nvPr>
        </p:nvSpPr>
        <p:spPr>
          <a:xfrm>
            <a:off x="315040" y="9656865"/>
            <a:ext cx="4072225" cy="1006491"/>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smtClean="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4640209" y="8655943"/>
            <a:ext cx="679122" cy="200407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895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grpSp>
        <p:nvGrpSpPr>
          <p:cNvPr id="21" name="Group 20"/>
          <p:cNvGrpSpPr/>
          <p:nvPr/>
        </p:nvGrpSpPr>
        <p:grpSpPr>
          <a:xfrm>
            <a:off x="0" y="8399993"/>
            <a:ext cx="5411288" cy="3081164"/>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09638" y="1119993"/>
            <a:ext cx="4073265" cy="6600847"/>
          </a:xfrm>
        </p:spPr>
        <p:txBody>
          <a:bodyPr anchor="ctr"/>
          <a:lstStyle>
            <a:lvl1pPr>
              <a:defRPr sz="1890"/>
            </a:lvl1pPr>
          </a:lstStyle>
          <a:p>
            <a:r>
              <a:rPr lang="fr-FR"/>
              <a:t>Modifiez le style du titre</a:t>
            </a:r>
            <a:endParaRPr lang="en-US" dirty="0"/>
          </a:p>
        </p:txBody>
      </p:sp>
      <p:sp>
        <p:nvSpPr>
          <p:cNvPr id="4" name="Text Placeholder 3"/>
          <p:cNvSpPr>
            <a:spLocks noGrp="1"/>
          </p:cNvSpPr>
          <p:nvPr>
            <p:ph type="body" sz="half" idx="2"/>
          </p:nvPr>
        </p:nvSpPr>
        <p:spPr>
          <a:xfrm>
            <a:off x="313999" y="8654160"/>
            <a:ext cx="4068905" cy="2024236"/>
          </a:xfrm>
        </p:spPr>
        <p:txBody>
          <a:bodyPr anchor="ct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smtClean="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4640209" y="8656505"/>
            <a:ext cx="679122" cy="200407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77933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grpSp>
        <p:nvGrpSpPr>
          <p:cNvPr id="29" name="Group 28"/>
          <p:cNvGrpSpPr/>
          <p:nvPr/>
        </p:nvGrpSpPr>
        <p:grpSpPr>
          <a:xfrm>
            <a:off x="0" y="8399993"/>
            <a:ext cx="5411288" cy="3081164"/>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53554" y="1133564"/>
            <a:ext cx="3794852" cy="5578060"/>
          </a:xfrm>
        </p:spPr>
        <p:txBody>
          <a:bodyPr anchor="ctr"/>
          <a:lstStyle>
            <a:lvl1pPr>
              <a:defRPr sz="1890"/>
            </a:lvl1pPr>
          </a:lstStyle>
          <a:p>
            <a:r>
              <a:rPr lang="fr-FR"/>
              <a:t>Modifiez le style du titre</a:t>
            </a:r>
            <a:endParaRPr lang="en-US" dirty="0"/>
          </a:p>
        </p:txBody>
      </p:sp>
      <p:sp>
        <p:nvSpPr>
          <p:cNvPr id="12" name="Text Placeholder 3"/>
          <p:cNvSpPr>
            <a:spLocks noGrp="1"/>
          </p:cNvSpPr>
          <p:nvPr>
            <p:ph type="body" sz="half" idx="13"/>
          </p:nvPr>
        </p:nvSpPr>
        <p:spPr>
          <a:xfrm>
            <a:off x="584387" y="6725805"/>
            <a:ext cx="3536504" cy="1008602"/>
          </a:xfrm>
        </p:spPr>
        <p:txBody>
          <a:bodyPr anchor="t">
            <a:normAutofit/>
          </a:bodyPr>
          <a:lstStyle>
            <a:lvl1pPr marL="0" indent="0">
              <a:buNone/>
              <a:defRPr sz="827"/>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fr-FR"/>
              <a:t>Cliquez pour modifier les styles du texte du masque</a:t>
            </a:r>
          </a:p>
        </p:txBody>
      </p:sp>
      <p:sp>
        <p:nvSpPr>
          <p:cNvPr id="4" name="Text Placeholder 3"/>
          <p:cNvSpPr>
            <a:spLocks noGrp="1"/>
          </p:cNvSpPr>
          <p:nvPr>
            <p:ph type="body" sz="half" idx="2"/>
          </p:nvPr>
        </p:nvSpPr>
        <p:spPr>
          <a:xfrm>
            <a:off x="313999" y="8654160"/>
            <a:ext cx="4077627" cy="2024236"/>
          </a:xfrm>
        </p:spPr>
        <p:txBody>
          <a:bodyPr anchor="ctr">
            <a:normAutofit/>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smtClean="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4640209" y="8653400"/>
            <a:ext cx="679122" cy="2004072"/>
          </a:xfrm>
        </p:spPr>
        <p:txBody>
          <a:bodyPr/>
          <a:lstStyle/>
          <a:p>
            <a:fld id="{6D22F896-40B5-4ADD-8801-0D06FADFA095}" type="slidenum">
              <a:rPr lang="en-US" smtClean="0"/>
              <a:t>‹N°›</a:t>
            </a:fld>
            <a:endParaRPr lang="en-US" dirty="0"/>
          </a:p>
        </p:txBody>
      </p:sp>
      <p:sp>
        <p:nvSpPr>
          <p:cNvPr id="27" name="TextBox 26"/>
          <p:cNvSpPr txBox="1"/>
          <p:nvPr/>
        </p:nvSpPr>
        <p:spPr>
          <a:xfrm>
            <a:off x="160019" y="1374490"/>
            <a:ext cx="315039" cy="1074391"/>
          </a:xfrm>
          <a:prstGeom prst="rect">
            <a:avLst/>
          </a:prstGeom>
        </p:spPr>
        <p:txBody>
          <a:bodyPr vert="horz" lIns="54007" tIns="27003" rIns="54007" bIns="27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4252" dirty="0">
                <a:solidFill>
                  <a:schemeClr val="tx1"/>
                </a:solidFill>
                <a:effectLst/>
              </a:rPr>
              <a:t>“</a:t>
            </a:r>
          </a:p>
        </p:txBody>
      </p:sp>
      <p:sp>
        <p:nvSpPr>
          <p:cNvPr id="28" name="TextBox 27"/>
          <p:cNvSpPr txBox="1"/>
          <p:nvPr/>
        </p:nvSpPr>
        <p:spPr>
          <a:xfrm>
            <a:off x="4114997" y="5509185"/>
            <a:ext cx="270034" cy="1074392"/>
          </a:xfrm>
          <a:prstGeom prst="rect">
            <a:avLst/>
          </a:prstGeom>
        </p:spPr>
        <p:txBody>
          <a:bodyPr vert="horz" lIns="54007" tIns="27003" rIns="54007" bIns="27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252" dirty="0">
                <a:solidFill>
                  <a:schemeClr val="tx1"/>
                </a:solidFill>
                <a:effectLst/>
              </a:rPr>
              <a:t>”</a:t>
            </a:r>
          </a:p>
        </p:txBody>
      </p:sp>
    </p:spTree>
    <p:extLst>
      <p:ext uri="{BB962C8B-B14F-4D97-AF65-F5344CB8AC3E}">
        <p14:creationId xmlns:p14="http://schemas.microsoft.com/office/powerpoint/2010/main" val="3584403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grpSp>
        <p:nvGrpSpPr>
          <p:cNvPr id="22" name="Group 21"/>
          <p:cNvGrpSpPr/>
          <p:nvPr/>
        </p:nvGrpSpPr>
        <p:grpSpPr>
          <a:xfrm>
            <a:off x="0" y="8399993"/>
            <a:ext cx="5411288" cy="3081164"/>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3999" y="8654160"/>
            <a:ext cx="4073265" cy="1083643"/>
          </a:xfrm>
        </p:spPr>
        <p:txBody>
          <a:bodyPr anchor="b"/>
          <a:lstStyle>
            <a:lvl1pPr>
              <a:defRPr sz="1890"/>
            </a:lvl1pPr>
          </a:lstStyle>
          <a:p>
            <a:r>
              <a:rPr lang="fr-FR"/>
              <a:t>Modifiez le style du titre</a:t>
            </a:r>
            <a:endParaRPr lang="en-US" dirty="0"/>
          </a:p>
        </p:txBody>
      </p:sp>
      <p:sp>
        <p:nvSpPr>
          <p:cNvPr id="4" name="Text Placeholder 3"/>
          <p:cNvSpPr>
            <a:spLocks noGrp="1"/>
          </p:cNvSpPr>
          <p:nvPr>
            <p:ph type="body" sz="half" idx="2"/>
          </p:nvPr>
        </p:nvSpPr>
        <p:spPr>
          <a:xfrm>
            <a:off x="313999" y="9737799"/>
            <a:ext cx="4073265" cy="940597"/>
          </a:xfrm>
        </p:spPr>
        <p:txBody>
          <a:bodyPr anchor="t"/>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smtClean="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4640209" y="8653400"/>
            <a:ext cx="679122" cy="200407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9249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grpSp>
        <p:nvGrpSpPr>
          <p:cNvPr id="23" name="Group 22"/>
          <p:cNvGrpSpPr/>
          <p:nvPr/>
        </p:nvGrpSpPr>
        <p:grpSpPr>
          <a:xfrm>
            <a:off x="0" y="1120000"/>
            <a:ext cx="5411288" cy="3081164"/>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313999" y="1383882"/>
            <a:ext cx="4073265" cy="1985973"/>
          </a:xfrm>
        </p:spPr>
        <p:txBody>
          <a:bodyPr/>
          <a:lstStyle/>
          <a:p>
            <a:r>
              <a:rPr lang="fr-FR"/>
              <a:t>Modifiez le style du titre</a:t>
            </a:r>
            <a:endParaRPr lang="en-US" dirty="0"/>
          </a:p>
        </p:txBody>
      </p:sp>
      <p:sp>
        <p:nvSpPr>
          <p:cNvPr id="7" name="Text Placeholder 2"/>
          <p:cNvSpPr>
            <a:spLocks noGrp="1"/>
          </p:cNvSpPr>
          <p:nvPr>
            <p:ph type="body" idx="1"/>
          </p:nvPr>
        </p:nvSpPr>
        <p:spPr>
          <a:xfrm>
            <a:off x="314584" y="4279897"/>
            <a:ext cx="1296162" cy="1058748"/>
          </a:xfrm>
        </p:spPr>
        <p:txBody>
          <a:bodyPr anchor="b">
            <a:noAutofit/>
          </a:bodyPr>
          <a:lstStyle>
            <a:lvl1pPr marL="0" indent="0">
              <a:buNone/>
              <a:defRPr sz="1417" b="0">
                <a:solidFill>
                  <a:schemeClr val="tx1"/>
                </a:solidFill>
              </a:defRPr>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8" name="Text Placeholder 3"/>
          <p:cNvSpPr>
            <a:spLocks noGrp="1"/>
          </p:cNvSpPr>
          <p:nvPr>
            <p:ph type="body" sz="half" idx="15"/>
          </p:nvPr>
        </p:nvSpPr>
        <p:spPr>
          <a:xfrm>
            <a:off x="318806" y="5539898"/>
            <a:ext cx="1296162" cy="5352906"/>
          </a:xfrm>
        </p:spPr>
        <p:txBody>
          <a:bodyPr anchor="t">
            <a:normAutofit/>
          </a:bodyPr>
          <a:lstStyle>
            <a:lvl1pPr marL="0" indent="0">
              <a:buNone/>
              <a:defRPr sz="827"/>
            </a:lvl1pPr>
            <a:lvl2pPr marL="270022" indent="0">
              <a:buNone/>
              <a:defRPr sz="709"/>
            </a:lvl2pPr>
            <a:lvl3pPr marL="540045" indent="0">
              <a:buNone/>
              <a:defRPr sz="591"/>
            </a:lvl3pPr>
            <a:lvl4pPr marL="810067" indent="0">
              <a:buNone/>
              <a:defRPr sz="532"/>
            </a:lvl4pPr>
            <a:lvl5pPr marL="1080089" indent="0">
              <a:buNone/>
              <a:defRPr sz="532"/>
            </a:lvl5pPr>
            <a:lvl6pPr marL="1350112" indent="0">
              <a:buNone/>
              <a:defRPr sz="532"/>
            </a:lvl6pPr>
            <a:lvl7pPr marL="1620134" indent="0">
              <a:buNone/>
              <a:defRPr sz="532"/>
            </a:lvl7pPr>
            <a:lvl8pPr marL="1890156" indent="0">
              <a:buNone/>
              <a:defRPr sz="532"/>
            </a:lvl8pPr>
            <a:lvl9pPr marL="2160179" indent="0">
              <a:buNone/>
              <a:defRPr sz="532"/>
            </a:lvl9pPr>
          </a:lstStyle>
          <a:p>
            <a:pPr lvl="0"/>
            <a:r>
              <a:rPr lang="fr-FR"/>
              <a:t>Cliquez pour modifier les styles du texte du masque</a:t>
            </a:r>
          </a:p>
        </p:txBody>
      </p:sp>
      <p:sp>
        <p:nvSpPr>
          <p:cNvPr id="9" name="Text Placeholder 4"/>
          <p:cNvSpPr>
            <a:spLocks noGrp="1"/>
          </p:cNvSpPr>
          <p:nvPr>
            <p:ph type="body" sz="quarter" idx="3"/>
          </p:nvPr>
        </p:nvSpPr>
        <p:spPr>
          <a:xfrm>
            <a:off x="1700063" y="4293463"/>
            <a:ext cx="1296162" cy="1058748"/>
          </a:xfrm>
        </p:spPr>
        <p:txBody>
          <a:bodyPr anchor="b">
            <a:noAutofit/>
          </a:bodyPr>
          <a:lstStyle>
            <a:lvl1pPr marL="0" indent="0">
              <a:buNone/>
              <a:defRPr sz="1417" b="0">
                <a:solidFill>
                  <a:schemeClr val="tx1"/>
                </a:solidFill>
              </a:defRPr>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10" name="Text Placeholder 3"/>
          <p:cNvSpPr>
            <a:spLocks noGrp="1"/>
          </p:cNvSpPr>
          <p:nvPr>
            <p:ph type="body" sz="half" idx="16"/>
          </p:nvPr>
        </p:nvSpPr>
        <p:spPr>
          <a:xfrm>
            <a:off x="1700829" y="5526332"/>
            <a:ext cx="1296162" cy="5352906"/>
          </a:xfrm>
        </p:spPr>
        <p:txBody>
          <a:bodyPr anchor="t">
            <a:normAutofit/>
          </a:bodyPr>
          <a:lstStyle>
            <a:lvl1pPr marL="0" indent="0">
              <a:buNone/>
              <a:defRPr sz="827"/>
            </a:lvl1pPr>
            <a:lvl2pPr marL="270022" indent="0">
              <a:buNone/>
              <a:defRPr sz="709"/>
            </a:lvl2pPr>
            <a:lvl3pPr marL="540045" indent="0">
              <a:buNone/>
              <a:defRPr sz="591"/>
            </a:lvl3pPr>
            <a:lvl4pPr marL="810067" indent="0">
              <a:buNone/>
              <a:defRPr sz="532"/>
            </a:lvl4pPr>
            <a:lvl5pPr marL="1080089" indent="0">
              <a:buNone/>
              <a:defRPr sz="532"/>
            </a:lvl5pPr>
            <a:lvl6pPr marL="1350112" indent="0">
              <a:buNone/>
              <a:defRPr sz="532"/>
            </a:lvl6pPr>
            <a:lvl7pPr marL="1620134" indent="0">
              <a:buNone/>
              <a:defRPr sz="532"/>
            </a:lvl7pPr>
            <a:lvl8pPr marL="1890156" indent="0">
              <a:buNone/>
              <a:defRPr sz="532"/>
            </a:lvl8pPr>
            <a:lvl9pPr marL="2160179" indent="0">
              <a:buNone/>
              <a:defRPr sz="532"/>
            </a:lvl9pPr>
          </a:lstStyle>
          <a:p>
            <a:pPr lvl="0"/>
            <a:r>
              <a:rPr lang="fr-FR"/>
              <a:t>Cliquez pour modifier les styles du texte du masque</a:t>
            </a:r>
          </a:p>
        </p:txBody>
      </p:sp>
      <p:sp>
        <p:nvSpPr>
          <p:cNvPr id="11" name="Text Placeholder 4"/>
          <p:cNvSpPr>
            <a:spLocks noGrp="1"/>
          </p:cNvSpPr>
          <p:nvPr>
            <p:ph type="body" sz="quarter" idx="13"/>
          </p:nvPr>
        </p:nvSpPr>
        <p:spPr>
          <a:xfrm>
            <a:off x="3086687" y="4293463"/>
            <a:ext cx="1296162" cy="1058748"/>
          </a:xfrm>
        </p:spPr>
        <p:txBody>
          <a:bodyPr anchor="b">
            <a:noAutofit/>
          </a:bodyPr>
          <a:lstStyle>
            <a:lvl1pPr marL="0" indent="0">
              <a:buNone/>
              <a:defRPr sz="1417" b="0">
                <a:solidFill>
                  <a:schemeClr val="tx1"/>
                </a:solidFill>
              </a:defRPr>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12" name="Text Placeholder 3"/>
          <p:cNvSpPr>
            <a:spLocks noGrp="1"/>
          </p:cNvSpPr>
          <p:nvPr>
            <p:ph type="body" sz="half" idx="17"/>
          </p:nvPr>
        </p:nvSpPr>
        <p:spPr>
          <a:xfrm>
            <a:off x="3091048" y="5526330"/>
            <a:ext cx="1296162" cy="5352906"/>
          </a:xfrm>
        </p:spPr>
        <p:txBody>
          <a:bodyPr anchor="t">
            <a:normAutofit/>
          </a:bodyPr>
          <a:lstStyle>
            <a:lvl1pPr marL="0" indent="0">
              <a:buNone/>
              <a:defRPr sz="827"/>
            </a:lvl1pPr>
            <a:lvl2pPr marL="270022" indent="0">
              <a:buNone/>
              <a:defRPr sz="709"/>
            </a:lvl2pPr>
            <a:lvl3pPr marL="540045" indent="0">
              <a:buNone/>
              <a:defRPr sz="591"/>
            </a:lvl3pPr>
            <a:lvl4pPr marL="810067" indent="0">
              <a:buNone/>
              <a:defRPr sz="532"/>
            </a:lvl4pPr>
            <a:lvl5pPr marL="1080089" indent="0">
              <a:buNone/>
              <a:defRPr sz="532"/>
            </a:lvl5pPr>
            <a:lvl6pPr marL="1350112" indent="0">
              <a:buNone/>
              <a:defRPr sz="532"/>
            </a:lvl6pPr>
            <a:lvl7pPr marL="1620134" indent="0">
              <a:buNone/>
              <a:defRPr sz="532"/>
            </a:lvl7pPr>
            <a:lvl8pPr marL="1890156" indent="0">
              <a:buNone/>
              <a:defRPr sz="532"/>
            </a:lvl8pPr>
            <a:lvl9pPr marL="2160179" indent="0">
              <a:buNone/>
              <a:defRPr sz="532"/>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smtClean="0"/>
              <a:t>7/14/23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53714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grpSp>
        <p:nvGrpSpPr>
          <p:cNvPr id="34" name="Group 33"/>
          <p:cNvGrpSpPr/>
          <p:nvPr/>
        </p:nvGrpSpPr>
        <p:grpSpPr>
          <a:xfrm>
            <a:off x="0" y="1120000"/>
            <a:ext cx="5411288" cy="3081164"/>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313999" y="1383882"/>
            <a:ext cx="4073265" cy="1985973"/>
          </a:xfrm>
        </p:spPr>
        <p:txBody>
          <a:bodyPr/>
          <a:lstStyle/>
          <a:p>
            <a:r>
              <a:rPr lang="fr-FR"/>
              <a:t>Modifiez le style du titre</a:t>
            </a:r>
            <a:endParaRPr lang="en-US" dirty="0"/>
          </a:p>
        </p:txBody>
      </p:sp>
      <p:sp>
        <p:nvSpPr>
          <p:cNvPr id="19" name="Text Placeholder 2"/>
          <p:cNvSpPr>
            <a:spLocks noGrp="1"/>
          </p:cNvSpPr>
          <p:nvPr>
            <p:ph type="body" idx="1"/>
          </p:nvPr>
        </p:nvSpPr>
        <p:spPr>
          <a:xfrm>
            <a:off x="314444" y="7895667"/>
            <a:ext cx="1294802" cy="1058748"/>
          </a:xfrm>
        </p:spPr>
        <p:txBody>
          <a:bodyPr anchor="b">
            <a:noAutofit/>
          </a:bodyPr>
          <a:lstStyle>
            <a:lvl1pPr marL="0" indent="0">
              <a:buNone/>
              <a:defRPr sz="1417" b="0">
                <a:solidFill>
                  <a:schemeClr val="tx1"/>
                </a:solidFill>
              </a:defRPr>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314444" y="4293464"/>
            <a:ext cx="1294802" cy="2799997"/>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945"/>
            </a:lvl1pPr>
            <a:lvl2pPr marL="270022" indent="0">
              <a:buNone/>
              <a:defRPr sz="945"/>
            </a:lvl2pPr>
            <a:lvl3pPr marL="540045" indent="0">
              <a:buNone/>
              <a:defRPr sz="945"/>
            </a:lvl3pPr>
            <a:lvl4pPr marL="810067" indent="0">
              <a:buNone/>
              <a:defRPr sz="945"/>
            </a:lvl4pPr>
            <a:lvl5pPr marL="1080089" indent="0">
              <a:buNone/>
              <a:defRPr sz="945"/>
            </a:lvl5pPr>
            <a:lvl6pPr marL="1350112" indent="0">
              <a:buNone/>
              <a:defRPr sz="945"/>
            </a:lvl6pPr>
            <a:lvl7pPr marL="1620134" indent="0">
              <a:buNone/>
              <a:defRPr sz="945"/>
            </a:lvl7pPr>
            <a:lvl8pPr marL="1890156" indent="0">
              <a:buNone/>
              <a:defRPr sz="945"/>
            </a:lvl8pPr>
            <a:lvl9pPr marL="2160179" indent="0">
              <a:buNone/>
              <a:defRPr sz="945"/>
            </a:lvl9pPr>
          </a:lstStyle>
          <a:p>
            <a:r>
              <a:rPr lang="fr-FR"/>
              <a:t>Cliquez sur l'icône pour ajouter une image</a:t>
            </a:r>
            <a:endParaRPr lang="en-US" dirty="0"/>
          </a:p>
        </p:txBody>
      </p:sp>
      <p:sp>
        <p:nvSpPr>
          <p:cNvPr id="21" name="Text Placeholder 3"/>
          <p:cNvSpPr>
            <a:spLocks noGrp="1"/>
          </p:cNvSpPr>
          <p:nvPr>
            <p:ph type="body" sz="half" idx="18"/>
          </p:nvPr>
        </p:nvSpPr>
        <p:spPr>
          <a:xfrm>
            <a:off x="314444" y="8954415"/>
            <a:ext cx="1294802" cy="1951955"/>
          </a:xfrm>
        </p:spPr>
        <p:txBody>
          <a:bodyPr anchor="t">
            <a:normAutofit/>
          </a:bodyPr>
          <a:lstStyle>
            <a:lvl1pPr marL="0" indent="0">
              <a:buNone/>
              <a:defRPr sz="827"/>
            </a:lvl1pPr>
            <a:lvl2pPr marL="270022" indent="0">
              <a:buNone/>
              <a:defRPr sz="709"/>
            </a:lvl2pPr>
            <a:lvl3pPr marL="540045" indent="0">
              <a:buNone/>
              <a:defRPr sz="591"/>
            </a:lvl3pPr>
            <a:lvl4pPr marL="810067" indent="0">
              <a:buNone/>
              <a:defRPr sz="532"/>
            </a:lvl4pPr>
            <a:lvl5pPr marL="1080089" indent="0">
              <a:buNone/>
              <a:defRPr sz="532"/>
            </a:lvl5pPr>
            <a:lvl6pPr marL="1350112" indent="0">
              <a:buNone/>
              <a:defRPr sz="532"/>
            </a:lvl6pPr>
            <a:lvl7pPr marL="1620134" indent="0">
              <a:buNone/>
              <a:defRPr sz="532"/>
            </a:lvl7pPr>
            <a:lvl8pPr marL="1890156" indent="0">
              <a:buNone/>
              <a:defRPr sz="532"/>
            </a:lvl8pPr>
            <a:lvl9pPr marL="2160179" indent="0">
              <a:buNone/>
              <a:defRPr sz="532"/>
            </a:lvl9pPr>
          </a:lstStyle>
          <a:p>
            <a:pPr lvl="0"/>
            <a:r>
              <a:rPr lang="fr-FR"/>
              <a:t>Cliquez pour modifier les styles du texte du masque</a:t>
            </a:r>
          </a:p>
        </p:txBody>
      </p:sp>
      <p:sp>
        <p:nvSpPr>
          <p:cNvPr id="22" name="Text Placeholder 4"/>
          <p:cNvSpPr>
            <a:spLocks noGrp="1"/>
          </p:cNvSpPr>
          <p:nvPr>
            <p:ph type="body" sz="quarter" idx="3"/>
          </p:nvPr>
        </p:nvSpPr>
        <p:spPr>
          <a:xfrm>
            <a:off x="1695387" y="7895667"/>
            <a:ext cx="1308276" cy="1058748"/>
          </a:xfrm>
        </p:spPr>
        <p:txBody>
          <a:bodyPr anchor="b">
            <a:noAutofit/>
          </a:bodyPr>
          <a:lstStyle>
            <a:lvl1pPr marL="0" indent="0">
              <a:buNone/>
              <a:defRPr sz="1417" b="0">
                <a:solidFill>
                  <a:schemeClr val="tx1"/>
                </a:solidFill>
              </a:defRPr>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1695387" y="4293464"/>
            <a:ext cx="1308276" cy="2799997"/>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945"/>
            </a:lvl1pPr>
            <a:lvl2pPr marL="270022" indent="0">
              <a:buNone/>
              <a:defRPr sz="945"/>
            </a:lvl2pPr>
            <a:lvl3pPr marL="540045" indent="0">
              <a:buNone/>
              <a:defRPr sz="945"/>
            </a:lvl3pPr>
            <a:lvl4pPr marL="810067" indent="0">
              <a:buNone/>
              <a:defRPr sz="945"/>
            </a:lvl4pPr>
            <a:lvl5pPr marL="1080089" indent="0">
              <a:buNone/>
              <a:defRPr sz="945"/>
            </a:lvl5pPr>
            <a:lvl6pPr marL="1350112" indent="0">
              <a:buNone/>
              <a:defRPr sz="945"/>
            </a:lvl6pPr>
            <a:lvl7pPr marL="1620134" indent="0">
              <a:buNone/>
              <a:defRPr sz="945"/>
            </a:lvl7pPr>
            <a:lvl8pPr marL="1890156" indent="0">
              <a:buNone/>
              <a:defRPr sz="945"/>
            </a:lvl8pPr>
            <a:lvl9pPr marL="2160179" indent="0">
              <a:buNone/>
              <a:defRPr sz="945"/>
            </a:lvl9pPr>
          </a:lstStyle>
          <a:p>
            <a:r>
              <a:rPr lang="fr-FR"/>
              <a:t>Cliquez sur l'icône pour ajouter une image</a:t>
            </a:r>
            <a:endParaRPr lang="en-US" dirty="0"/>
          </a:p>
        </p:txBody>
      </p:sp>
      <p:sp>
        <p:nvSpPr>
          <p:cNvPr id="24" name="Text Placeholder 3"/>
          <p:cNvSpPr>
            <a:spLocks noGrp="1"/>
          </p:cNvSpPr>
          <p:nvPr>
            <p:ph type="body" sz="half" idx="19"/>
          </p:nvPr>
        </p:nvSpPr>
        <p:spPr>
          <a:xfrm>
            <a:off x="1694788" y="8954413"/>
            <a:ext cx="1310009" cy="1951955"/>
          </a:xfrm>
        </p:spPr>
        <p:txBody>
          <a:bodyPr anchor="t">
            <a:normAutofit/>
          </a:bodyPr>
          <a:lstStyle>
            <a:lvl1pPr marL="0" indent="0">
              <a:buNone/>
              <a:defRPr sz="827"/>
            </a:lvl1pPr>
            <a:lvl2pPr marL="270022" indent="0">
              <a:buNone/>
              <a:defRPr sz="709"/>
            </a:lvl2pPr>
            <a:lvl3pPr marL="540045" indent="0">
              <a:buNone/>
              <a:defRPr sz="591"/>
            </a:lvl3pPr>
            <a:lvl4pPr marL="810067" indent="0">
              <a:buNone/>
              <a:defRPr sz="532"/>
            </a:lvl4pPr>
            <a:lvl5pPr marL="1080089" indent="0">
              <a:buNone/>
              <a:defRPr sz="532"/>
            </a:lvl5pPr>
            <a:lvl6pPr marL="1350112" indent="0">
              <a:buNone/>
              <a:defRPr sz="532"/>
            </a:lvl6pPr>
            <a:lvl7pPr marL="1620134" indent="0">
              <a:buNone/>
              <a:defRPr sz="532"/>
            </a:lvl7pPr>
            <a:lvl8pPr marL="1890156" indent="0">
              <a:buNone/>
              <a:defRPr sz="532"/>
            </a:lvl8pPr>
            <a:lvl9pPr marL="2160179" indent="0">
              <a:buNone/>
              <a:defRPr sz="532"/>
            </a:lvl9pPr>
          </a:lstStyle>
          <a:p>
            <a:pPr lvl="0"/>
            <a:r>
              <a:rPr lang="fr-FR"/>
              <a:t>Cliquez pour modifier les styles du texte du masque</a:t>
            </a:r>
          </a:p>
        </p:txBody>
      </p:sp>
      <p:sp>
        <p:nvSpPr>
          <p:cNvPr id="25" name="Text Placeholder 4"/>
          <p:cNvSpPr>
            <a:spLocks noGrp="1"/>
          </p:cNvSpPr>
          <p:nvPr>
            <p:ph type="body" sz="quarter" idx="13"/>
          </p:nvPr>
        </p:nvSpPr>
        <p:spPr>
          <a:xfrm>
            <a:off x="3089576" y="7895667"/>
            <a:ext cx="1296028" cy="1058748"/>
          </a:xfrm>
        </p:spPr>
        <p:txBody>
          <a:bodyPr anchor="b">
            <a:noAutofit/>
          </a:bodyPr>
          <a:lstStyle>
            <a:lvl1pPr marL="0" indent="0">
              <a:buNone/>
              <a:defRPr sz="1417" b="0">
                <a:solidFill>
                  <a:schemeClr val="tx1"/>
                </a:solidFill>
              </a:defRPr>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3089576" y="4293464"/>
            <a:ext cx="1296028" cy="2799997"/>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945"/>
            </a:lvl1pPr>
            <a:lvl2pPr marL="270022" indent="0">
              <a:buNone/>
              <a:defRPr sz="945"/>
            </a:lvl2pPr>
            <a:lvl3pPr marL="540045" indent="0">
              <a:buNone/>
              <a:defRPr sz="945"/>
            </a:lvl3pPr>
            <a:lvl4pPr marL="810067" indent="0">
              <a:buNone/>
              <a:defRPr sz="945"/>
            </a:lvl4pPr>
            <a:lvl5pPr marL="1080089" indent="0">
              <a:buNone/>
              <a:defRPr sz="945"/>
            </a:lvl5pPr>
            <a:lvl6pPr marL="1350112" indent="0">
              <a:buNone/>
              <a:defRPr sz="945"/>
            </a:lvl6pPr>
            <a:lvl7pPr marL="1620134" indent="0">
              <a:buNone/>
              <a:defRPr sz="945"/>
            </a:lvl7pPr>
            <a:lvl8pPr marL="1890156" indent="0">
              <a:buNone/>
              <a:defRPr sz="945"/>
            </a:lvl8pPr>
            <a:lvl9pPr marL="2160179" indent="0">
              <a:buNone/>
              <a:defRPr sz="945"/>
            </a:lvl9pPr>
          </a:lstStyle>
          <a:p>
            <a:r>
              <a:rPr lang="fr-FR"/>
              <a:t>Cliquez sur l'icône pour ajouter une image</a:t>
            </a:r>
            <a:endParaRPr lang="en-US" dirty="0"/>
          </a:p>
        </p:txBody>
      </p:sp>
      <p:sp>
        <p:nvSpPr>
          <p:cNvPr id="27" name="Text Placeholder 3"/>
          <p:cNvSpPr>
            <a:spLocks noGrp="1"/>
          </p:cNvSpPr>
          <p:nvPr>
            <p:ph type="body" sz="half" idx="20"/>
          </p:nvPr>
        </p:nvSpPr>
        <p:spPr>
          <a:xfrm>
            <a:off x="3089521" y="8954410"/>
            <a:ext cx="1297744" cy="1951955"/>
          </a:xfrm>
        </p:spPr>
        <p:txBody>
          <a:bodyPr anchor="t">
            <a:normAutofit/>
          </a:bodyPr>
          <a:lstStyle>
            <a:lvl1pPr marL="0" indent="0">
              <a:buNone/>
              <a:defRPr sz="827"/>
            </a:lvl1pPr>
            <a:lvl2pPr marL="270022" indent="0">
              <a:buNone/>
              <a:defRPr sz="709"/>
            </a:lvl2pPr>
            <a:lvl3pPr marL="540045" indent="0">
              <a:buNone/>
              <a:defRPr sz="591"/>
            </a:lvl3pPr>
            <a:lvl4pPr marL="810067" indent="0">
              <a:buNone/>
              <a:defRPr sz="532"/>
            </a:lvl4pPr>
            <a:lvl5pPr marL="1080089" indent="0">
              <a:buNone/>
              <a:defRPr sz="532"/>
            </a:lvl5pPr>
            <a:lvl6pPr marL="1350112" indent="0">
              <a:buNone/>
              <a:defRPr sz="532"/>
            </a:lvl6pPr>
            <a:lvl7pPr marL="1620134" indent="0">
              <a:buNone/>
              <a:defRPr sz="532"/>
            </a:lvl7pPr>
            <a:lvl8pPr marL="1890156" indent="0">
              <a:buNone/>
              <a:defRPr sz="532"/>
            </a:lvl8pPr>
            <a:lvl9pPr marL="2160179" indent="0">
              <a:buNone/>
              <a:defRPr sz="532"/>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smtClean="0"/>
              <a:t>7/14/23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595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16" name="Group 15"/>
          <p:cNvGrpSpPr/>
          <p:nvPr/>
        </p:nvGrpSpPr>
        <p:grpSpPr>
          <a:xfrm>
            <a:off x="0" y="1120000"/>
            <a:ext cx="5411288" cy="3081164"/>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3999" y="1383882"/>
            <a:ext cx="4073265" cy="1985973"/>
          </a:xfrm>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79101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14" name="Group 13"/>
          <p:cNvGrpSpPr/>
          <p:nvPr/>
        </p:nvGrpSpPr>
        <p:grpSpPr>
          <a:xfrm rot="5400000">
            <a:off x="-1575290" y="5900133"/>
            <a:ext cx="12608357" cy="808093"/>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4408896" y="1119993"/>
            <a:ext cx="631734" cy="819777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01361" y="1119996"/>
            <a:ext cx="3884162" cy="97863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2970338" y="10906373"/>
            <a:ext cx="1215152" cy="670833"/>
          </a:xfrm>
        </p:spPr>
        <p:txBody>
          <a:bodyPr/>
          <a:lstStyle/>
          <a:p>
            <a:fld id="{6178E61D-D431-422C-9764-11DAFE33AB63}" type="datetimeFigureOut">
              <a:rPr lang="en-US" smtClean="0"/>
              <a:t>7/14/23</a:t>
            </a:fld>
            <a:endParaRPr lang="en-US" dirty="0"/>
          </a:p>
        </p:txBody>
      </p:sp>
      <p:sp>
        <p:nvSpPr>
          <p:cNvPr id="5" name="Footer Placeholder 4"/>
          <p:cNvSpPr>
            <a:spLocks noGrp="1"/>
          </p:cNvSpPr>
          <p:nvPr>
            <p:ph type="ftr" sz="quarter" idx="11"/>
          </p:nvPr>
        </p:nvSpPr>
        <p:spPr>
          <a:xfrm>
            <a:off x="301361" y="10906374"/>
            <a:ext cx="2669010" cy="670833"/>
          </a:xfrm>
        </p:spPr>
        <p:txBody>
          <a:bodyPr/>
          <a:lstStyle/>
          <a:p>
            <a:endParaRPr lang="en-US" dirty="0"/>
          </a:p>
        </p:txBody>
      </p:sp>
      <p:sp>
        <p:nvSpPr>
          <p:cNvPr id="6" name="Slide Number Placeholder 5"/>
          <p:cNvSpPr>
            <a:spLocks noGrp="1"/>
          </p:cNvSpPr>
          <p:nvPr>
            <p:ph type="sldNum" sz="quarter" idx="12"/>
          </p:nvPr>
        </p:nvSpPr>
        <p:spPr>
          <a:xfrm>
            <a:off x="4389024" y="9980961"/>
            <a:ext cx="679004" cy="2339027"/>
          </a:xfrm>
        </p:spPr>
        <p:txBody>
          <a:bodyPr anchor="t"/>
          <a:lstStyle>
            <a:lvl1pPr algn="ctr">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48434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27" name="Group 26"/>
          <p:cNvGrpSpPr/>
          <p:nvPr/>
        </p:nvGrpSpPr>
        <p:grpSpPr>
          <a:xfrm>
            <a:off x="0" y="1120000"/>
            <a:ext cx="5411288" cy="3081164"/>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4145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18" name="Group 17"/>
          <p:cNvGrpSpPr/>
          <p:nvPr/>
        </p:nvGrpSpPr>
        <p:grpSpPr>
          <a:xfrm>
            <a:off x="0" y="5012863"/>
            <a:ext cx="5411288" cy="3081164"/>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3999" y="5272768"/>
            <a:ext cx="4068904" cy="2004071"/>
          </a:xfrm>
        </p:spPr>
        <p:txBody>
          <a:bodyPr anchor="ctr">
            <a:normAutofit/>
          </a:bodyPr>
          <a:lstStyle>
            <a:lvl1pPr algn="r">
              <a:defRPr sz="2126"/>
            </a:lvl1pPr>
          </a:lstStyle>
          <a:p>
            <a:r>
              <a:rPr lang="fr-FR"/>
              <a:t>Modifiez le style du titre</a:t>
            </a:r>
            <a:endParaRPr lang="en-US" dirty="0"/>
          </a:p>
        </p:txBody>
      </p:sp>
      <p:sp>
        <p:nvSpPr>
          <p:cNvPr id="3" name="Text Placeholder 2"/>
          <p:cNvSpPr>
            <a:spLocks noGrp="1"/>
          </p:cNvSpPr>
          <p:nvPr>
            <p:ph type="body" idx="1"/>
          </p:nvPr>
        </p:nvSpPr>
        <p:spPr>
          <a:xfrm>
            <a:off x="313999" y="7775638"/>
            <a:ext cx="4068904" cy="3130737"/>
          </a:xfrm>
        </p:spPr>
        <p:txBody>
          <a:bodyPr>
            <a:normAutofit/>
          </a:bodyPr>
          <a:lstStyle>
            <a:lvl1pPr marL="0" indent="0" algn="r">
              <a:buNone/>
              <a:defRPr sz="1181">
                <a:solidFill>
                  <a:schemeClr val="tx1">
                    <a:tint val="75000"/>
                  </a:schemeClr>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169181" y="10906373"/>
            <a:ext cx="1215152" cy="670833"/>
          </a:xfrm>
        </p:spPr>
        <p:txBody>
          <a:bodyPr/>
          <a:lstStyle/>
          <a:p>
            <a:fld id="{30578ACC-22D6-47C1-A373-4FD133E34F3C}" type="datetimeFigureOut">
              <a:rPr lang="en-US" smtClean="0"/>
              <a:t>7/14/23</a:t>
            </a:fld>
            <a:endParaRPr lang="en-US" dirty="0"/>
          </a:p>
        </p:txBody>
      </p:sp>
      <p:sp>
        <p:nvSpPr>
          <p:cNvPr id="5" name="Footer Placeholder 4"/>
          <p:cNvSpPr>
            <a:spLocks noGrp="1"/>
          </p:cNvSpPr>
          <p:nvPr>
            <p:ph type="ftr" sz="quarter" idx="11"/>
          </p:nvPr>
        </p:nvSpPr>
        <p:spPr>
          <a:xfrm>
            <a:off x="315040" y="10906374"/>
            <a:ext cx="2855479" cy="670833"/>
          </a:xfrm>
        </p:spPr>
        <p:txBody>
          <a:bodyPr/>
          <a:lstStyle/>
          <a:p>
            <a:endParaRPr lang="en-US" dirty="0"/>
          </a:p>
        </p:txBody>
      </p:sp>
      <p:sp>
        <p:nvSpPr>
          <p:cNvPr id="6" name="Slide Number Placeholder 5"/>
          <p:cNvSpPr>
            <a:spLocks noGrp="1"/>
          </p:cNvSpPr>
          <p:nvPr>
            <p:ph type="sldNum" sz="quarter" idx="12"/>
          </p:nvPr>
        </p:nvSpPr>
        <p:spPr>
          <a:xfrm>
            <a:off x="4640209" y="5272771"/>
            <a:ext cx="679122" cy="200407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644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17" name="Group 16"/>
          <p:cNvGrpSpPr/>
          <p:nvPr/>
        </p:nvGrpSpPr>
        <p:grpSpPr>
          <a:xfrm>
            <a:off x="0" y="1120000"/>
            <a:ext cx="5411288" cy="308116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5039" y="1383882"/>
            <a:ext cx="4067865" cy="1985973"/>
          </a:xfrm>
        </p:spPr>
        <p:txBody>
          <a:bodyPr/>
          <a:lstStyle/>
          <a:p>
            <a:r>
              <a:rPr lang="fr-FR"/>
              <a:t>Modifiez le style du titre</a:t>
            </a:r>
            <a:endParaRPr lang="en-US" dirty="0"/>
          </a:p>
        </p:txBody>
      </p:sp>
      <p:sp>
        <p:nvSpPr>
          <p:cNvPr id="3" name="Content Placeholder 2"/>
          <p:cNvSpPr>
            <a:spLocks noGrp="1"/>
          </p:cNvSpPr>
          <p:nvPr>
            <p:ph sz="half" idx="1"/>
          </p:nvPr>
        </p:nvSpPr>
        <p:spPr>
          <a:xfrm>
            <a:off x="315040" y="4293463"/>
            <a:ext cx="1983259" cy="66129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2398604" y="4293463"/>
            <a:ext cx="1984300" cy="661291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5267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28" name="Group 27"/>
          <p:cNvGrpSpPr/>
          <p:nvPr/>
        </p:nvGrpSpPr>
        <p:grpSpPr>
          <a:xfrm>
            <a:off x="0" y="1120000"/>
            <a:ext cx="5411288" cy="3081164"/>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3999" y="1383887"/>
            <a:ext cx="4073265" cy="1985972"/>
          </a:xfrm>
        </p:spPr>
        <p:txBody>
          <a:bodyPr/>
          <a:lstStyle/>
          <a:p>
            <a:r>
              <a:rPr lang="fr-FR"/>
              <a:t>Modifiez le style du titre</a:t>
            </a:r>
            <a:endParaRPr lang="en-US" dirty="0"/>
          </a:p>
        </p:txBody>
      </p:sp>
      <p:sp>
        <p:nvSpPr>
          <p:cNvPr id="3" name="Text Placeholder 2"/>
          <p:cNvSpPr>
            <a:spLocks noGrp="1"/>
          </p:cNvSpPr>
          <p:nvPr>
            <p:ph type="body" idx="1"/>
          </p:nvPr>
        </p:nvSpPr>
        <p:spPr>
          <a:xfrm>
            <a:off x="449458" y="4293466"/>
            <a:ext cx="1857563" cy="1273475"/>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4" name="Content Placeholder 3"/>
          <p:cNvSpPr>
            <a:spLocks noGrp="1"/>
          </p:cNvSpPr>
          <p:nvPr>
            <p:ph sz="half" idx="2"/>
          </p:nvPr>
        </p:nvSpPr>
        <p:spPr>
          <a:xfrm>
            <a:off x="313999" y="5566941"/>
            <a:ext cx="1988661" cy="533943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2529438" y="4293464"/>
            <a:ext cx="1857827" cy="1271529"/>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fr-FR"/>
              <a:t>Cliquez pour modifier les styles du texte du masque</a:t>
            </a:r>
          </a:p>
        </p:txBody>
      </p:sp>
      <p:sp>
        <p:nvSpPr>
          <p:cNvPr id="6" name="Content Placeholder 5"/>
          <p:cNvSpPr>
            <a:spLocks noGrp="1"/>
          </p:cNvSpPr>
          <p:nvPr>
            <p:ph sz="quarter" idx="4"/>
          </p:nvPr>
        </p:nvSpPr>
        <p:spPr>
          <a:xfrm>
            <a:off x="2398604" y="5566941"/>
            <a:ext cx="1988660" cy="533943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5231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15" name="Group 14"/>
          <p:cNvGrpSpPr/>
          <p:nvPr/>
        </p:nvGrpSpPr>
        <p:grpSpPr>
          <a:xfrm>
            <a:off x="0" y="1120000"/>
            <a:ext cx="5411288" cy="3081164"/>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7/14/23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8814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bg>
      <p:bgPr>
        <a:gradFill flip="none" rotWithShape="1">
          <a:gsLst>
            <a:gs pos="46000">
              <a:srgbClr val="FFB016"/>
            </a:gs>
            <a:gs pos="90000">
              <a:schemeClr val="bg2">
                <a:shade val="100000"/>
                <a:hueMod val="100000"/>
                <a:satMod val="110000"/>
                <a:lumMod val="130000"/>
              </a:schemeClr>
            </a:gs>
            <a:gs pos="100000">
              <a:schemeClr val="bg2">
                <a:shade val="78000"/>
                <a:hueMod val="44000"/>
                <a:satMod val="200000"/>
                <a:lumMod val="69000"/>
              </a:schemeClr>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844937"/>
      </p:ext>
    </p:extLst>
  </p:cSld>
  <p:clrMapOvr>
    <a:masterClrMapping/>
  </p:clrMapOvr>
  <p:extLst>
    <p:ext uri="{DCECCB84-F9BA-43D5-87BE-67443E8EF086}">
      <p15:sldGuideLst xmlns:p15="http://schemas.microsoft.com/office/powerpoint/2012/main">
        <p15:guide id="1" orient="horz" pos="3969" userDrawn="1">
          <p15:clr>
            <a:srgbClr val="FBAE40"/>
          </p15:clr>
        </p15:guide>
        <p15:guide id="2" pos="17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17" name="Group 16"/>
          <p:cNvGrpSpPr/>
          <p:nvPr/>
        </p:nvGrpSpPr>
        <p:grpSpPr>
          <a:xfrm>
            <a:off x="0" y="1120000"/>
            <a:ext cx="5411288" cy="308116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3999" y="1383880"/>
            <a:ext cx="4073265" cy="1985977"/>
          </a:xfrm>
        </p:spPr>
        <p:txBody>
          <a:bodyPr anchor="ctr">
            <a:normAutofit/>
          </a:bodyPr>
          <a:lstStyle>
            <a:lvl1pPr>
              <a:defRPr sz="2126"/>
            </a:lvl1pPr>
          </a:lstStyle>
          <a:p>
            <a:r>
              <a:rPr lang="fr-FR"/>
              <a:t>Modifiez le style du titre</a:t>
            </a:r>
            <a:endParaRPr lang="en-US" dirty="0"/>
          </a:p>
        </p:txBody>
      </p:sp>
      <p:sp>
        <p:nvSpPr>
          <p:cNvPr id="3" name="Content Placeholder 2"/>
          <p:cNvSpPr>
            <a:spLocks noGrp="1"/>
          </p:cNvSpPr>
          <p:nvPr>
            <p:ph idx="1"/>
          </p:nvPr>
        </p:nvSpPr>
        <p:spPr>
          <a:xfrm>
            <a:off x="2075684" y="4293466"/>
            <a:ext cx="2311581" cy="661290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315040" y="4293464"/>
            <a:ext cx="1651529" cy="6612912"/>
          </a:xfrm>
        </p:spPr>
        <p:txBody>
          <a:bodyPr anchor="ct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smtClean="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8553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17" name="Group 16"/>
          <p:cNvGrpSpPr/>
          <p:nvPr/>
        </p:nvGrpSpPr>
        <p:grpSpPr>
          <a:xfrm>
            <a:off x="0" y="1120000"/>
            <a:ext cx="5411288" cy="308116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13999" y="1383882"/>
            <a:ext cx="4073265" cy="1985973"/>
          </a:xfrm>
        </p:spPr>
        <p:txBody>
          <a:bodyPr anchor="ctr">
            <a:normAutofit/>
          </a:bodyPr>
          <a:lstStyle>
            <a:lvl1pPr>
              <a:defRPr sz="2126"/>
            </a:lvl1pPr>
          </a:lstStyle>
          <a:p>
            <a:r>
              <a:rPr lang="fr-FR"/>
              <a:t>Modifiez le style du titre</a:t>
            </a:r>
            <a:endParaRPr lang="en-US" dirty="0"/>
          </a:p>
        </p:txBody>
      </p:sp>
      <p:sp>
        <p:nvSpPr>
          <p:cNvPr id="3" name="Picture Placeholder 2"/>
          <p:cNvSpPr>
            <a:spLocks noGrp="1" noChangeAspect="1"/>
          </p:cNvSpPr>
          <p:nvPr>
            <p:ph type="pic" idx="1"/>
          </p:nvPr>
        </p:nvSpPr>
        <p:spPr>
          <a:xfrm>
            <a:off x="2073659" y="4293465"/>
            <a:ext cx="2313606" cy="6612903"/>
          </a:xfrm>
          <a:noFill/>
          <a:ln>
            <a:noFill/>
          </a:ln>
          <a:effectLst>
            <a:outerShdw blurRad="76200" dist="63500" dir="5040000" algn="tl" rotWithShape="0">
              <a:srgbClr val="000000">
                <a:alpha val="41000"/>
              </a:srgbClr>
            </a:outerShdw>
          </a:effectLst>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fr-FR"/>
              <a:t>Cliquez sur l'icône pour ajouter une image</a:t>
            </a:r>
            <a:endParaRPr lang="en-US" dirty="0"/>
          </a:p>
        </p:txBody>
      </p:sp>
      <p:sp>
        <p:nvSpPr>
          <p:cNvPr id="4" name="Text Placeholder 3"/>
          <p:cNvSpPr>
            <a:spLocks noGrp="1"/>
          </p:cNvSpPr>
          <p:nvPr>
            <p:ph type="body" sz="half" idx="2"/>
          </p:nvPr>
        </p:nvSpPr>
        <p:spPr>
          <a:xfrm>
            <a:off x="313999" y="4293466"/>
            <a:ext cx="1652856" cy="6612908"/>
          </a:xfrm>
        </p:spPr>
        <p:txBody>
          <a:bodyPr anchor="ct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smtClean="0"/>
              <a:t>7/14/23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7527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2"/>
            <a:ext cx="5400675" cy="12599988"/>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313999" y="1383882"/>
            <a:ext cx="4073265" cy="198597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315040" y="4293463"/>
            <a:ext cx="4067864" cy="661291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3170405" y="10906373"/>
            <a:ext cx="1215152" cy="670833"/>
          </a:xfrm>
          <a:prstGeom prst="rect">
            <a:avLst/>
          </a:prstGeom>
        </p:spPr>
        <p:txBody>
          <a:bodyPr vert="horz" lIns="91440" tIns="45720" rIns="91440" bIns="45720" rtlCol="0" anchor="ctr"/>
          <a:lstStyle>
            <a:lvl1pPr algn="r">
              <a:defRPr sz="620">
                <a:solidFill>
                  <a:schemeClr val="tx1">
                    <a:tint val="75000"/>
                  </a:schemeClr>
                </a:solidFill>
              </a:defRPr>
            </a:lvl1pPr>
          </a:lstStyle>
          <a:p>
            <a:fld id="{9D6E9DEC-419B-4CC5-A080-3B06BD5A8291}" type="datetimeFigureOut">
              <a:rPr lang="en-US" smtClean="0"/>
              <a:t>7/14/23</a:t>
            </a:fld>
            <a:endParaRPr lang="en-US" dirty="0"/>
          </a:p>
        </p:txBody>
      </p:sp>
      <p:sp>
        <p:nvSpPr>
          <p:cNvPr id="5" name="Footer Placeholder 4"/>
          <p:cNvSpPr>
            <a:spLocks noGrp="1"/>
          </p:cNvSpPr>
          <p:nvPr>
            <p:ph type="ftr" sz="quarter" idx="3"/>
          </p:nvPr>
        </p:nvSpPr>
        <p:spPr>
          <a:xfrm>
            <a:off x="315040" y="10906374"/>
            <a:ext cx="2855479" cy="670833"/>
          </a:xfrm>
          <a:prstGeom prst="rect">
            <a:avLst/>
          </a:prstGeom>
        </p:spPr>
        <p:txBody>
          <a:bodyPr vert="horz" lIns="91440" tIns="45720" rIns="91440" bIns="45720" rtlCol="0" anchor="ctr"/>
          <a:lstStyle>
            <a:lvl1pPr algn="l">
              <a:defRPr sz="6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635579" y="1383883"/>
            <a:ext cx="683751" cy="2004072"/>
          </a:xfrm>
          <a:prstGeom prst="rect">
            <a:avLst/>
          </a:prstGeom>
        </p:spPr>
        <p:txBody>
          <a:bodyPr vert="horz" lIns="91440" tIns="45720" rIns="91440" bIns="45720" rtlCol="0" anchor="ctr"/>
          <a:lstStyle>
            <a:lvl1pPr algn="l">
              <a:defRPr sz="2126">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08164586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l" defTabSz="540045" rtl="0" eaLnBrk="1" latinLnBrk="0" hangingPunct="1">
        <a:lnSpc>
          <a:spcPct val="90000"/>
        </a:lnSpc>
        <a:spcBef>
          <a:spcPct val="0"/>
        </a:spcBef>
        <a:buNone/>
        <a:defRPr sz="2126"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417"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945"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945"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827"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827"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827"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827"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mailto:david@4development.ch"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david@4development.ch"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ethnoresilience.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david@4development.ch"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mailto:david@4development.ch"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mailto:david@4development.ch" TargetMode="External"/><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1.png"/><Relationship Id="rId12"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9.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hyperlink" Target="mailto:david@4development.ch" TargetMode="External"/><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mailto:david@4development.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hyperlink" Target="https://coachfederation.org/app/uploads/2020/03/Code_of_Ethics_FRENCH_2020.pd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idc-coaching.com/nos-chartes/" TargetMode="External"/><Relationship Id="rId5" Type="http://schemas.openxmlformats.org/officeDocument/2006/relationships/hyperlink" Target="https://coachingfederation.org/" TargetMode="External"/><Relationship Id="rId4" Type="http://schemas.openxmlformats.org/officeDocument/2006/relationships/hyperlink" Target="http://www.idc-coaching.com/" TargetMode="Externa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mailto:david@4development.c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5" name="ZoneTexte 4">
            <a:extLst>
              <a:ext uri="{FF2B5EF4-FFF2-40B4-BE49-F238E27FC236}">
                <a16:creationId xmlns:a16="http://schemas.microsoft.com/office/drawing/2014/main" id="{F6D9F492-9114-6EB5-220B-74758ECCFACD}"/>
              </a:ext>
            </a:extLst>
          </p:cNvPr>
          <p:cNvSpPr txBox="1"/>
          <p:nvPr/>
        </p:nvSpPr>
        <p:spPr>
          <a:xfrm>
            <a:off x="-52529" y="2249356"/>
            <a:ext cx="5505734" cy="707886"/>
          </a:xfrm>
          <a:prstGeom prst="rect">
            <a:avLst/>
          </a:prstGeom>
          <a:noFill/>
        </p:spPr>
        <p:txBody>
          <a:bodyPr wrap="square" rtlCol="0">
            <a:spAutoFit/>
          </a:bodyPr>
          <a:lstStyle/>
          <a:p>
            <a:pPr algn="ctr"/>
            <a:r>
              <a:rPr lang="fr-FR" sz="2000" b="1" dirty="0">
                <a:latin typeface=""/>
              </a:rPr>
              <a:t>S’affranchir du passé, vivre le présent, construire le futur.</a:t>
            </a:r>
          </a:p>
        </p:txBody>
      </p:sp>
      <p:pic>
        <p:nvPicPr>
          <p:cNvPr id="48" name="Image 47">
            <a:extLst>
              <a:ext uri="{FF2B5EF4-FFF2-40B4-BE49-F238E27FC236}">
                <a16:creationId xmlns:a16="http://schemas.microsoft.com/office/drawing/2014/main" id="{0F6D9DF1-C8B5-08E1-A694-D4303328EB3B}"/>
              </a:ext>
            </a:extLst>
          </p:cNvPr>
          <p:cNvPicPr>
            <a:picLocks noChangeAspect="1"/>
          </p:cNvPicPr>
          <p:nvPr/>
        </p:nvPicPr>
        <p:blipFill>
          <a:blip r:embed="rId4">
            <a:alphaModFix/>
          </a:blip>
          <a:stretch>
            <a:fillRect/>
          </a:stretch>
        </p:blipFill>
        <p:spPr>
          <a:xfrm>
            <a:off x="61988" y="3255772"/>
            <a:ext cx="2586836" cy="1455096"/>
          </a:xfrm>
          <a:prstGeom prst="rect">
            <a:avLst/>
          </a:prstGeom>
        </p:spPr>
      </p:pic>
      <p:pic>
        <p:nvPicPr>
          <p:cNvPr id="49" name="Image 48">
            <a:extLst>
              <a:ext uri="{FF2B5EF4-FFF2-40B4-BE49-F238E27FC236}">
                <a16:creationId xmlns:a16="http://schemas.microsoft.com/office/drawing/2014/main" id="{557D0F34-8D16-7F40-451C-57283166280B}"/>
              </a:ext>
            </a:extLst>
          </p:cNvPr>
          <p:cNvPicPr>
            <a:picLocks noChangeAspect="1"/>
          </p:cNvPicPr>
          <p:nvPr/>
        </p:nvPicPr>
        <p:blipFill>
          <a:blip r:embed="rId5">
            <a:alphaModFix amt="55000"/>
          </a:blip>
          <a:stretch>
            <a:fillRect/>
          </a:stretch>
        </p:blipFill>
        <p:spPr>
          <a:xfrm>
            <a:off x="2751851" y="3259898"/>
            <a:ext cx="2586834" cy="1455094"/>
          </a:xfrm>
          <a:prstGeom prst="rect">
            <a:avLst/>
          </a:prstGeom>
        </p:spPr>
      </p:pic>
      <p:pic>
        <p:nvPicPr>
          <p:cNvPr id="50" name="Image 49">
            <a:extLst>
              <a:ext uri="{FF2B5EF4-FFF2-40B4-BE49-F238E27FC236}">
                <a16:creationId xmlns:a16="http://schemas.microsoft.com/office/drawing/2014/main" id="{37CA485B-CADC-4D10-026B-FF787DF3434C}"/>
              </a:ext>
            </a:extLst>
          </p:cNvPr>
          <p:cNvPicPr>
            <a:picLocks noChangeAspect="1"/>
          </p:cNvPicPr>
          <p:nvPr/>
        </p:nvPicPr>
        <p:blipFill>
          <a:blip r:embed="rId6"/>
          <a:stretch>
            <a:fillRect/>
          </a:stretch>
        </p:blipFill>
        <p:spPr>
          <a:xfrm>
            <a:off x="77089" y="4814484"/>
            <a:ext cx="2586834" cy="1463435"/>
          </a:xfrm>
          <a:prstGeom prst="rect">
            <a:avLst/>
          </a:prstGeom>
        </p:spPr>
      </p:pic>
      <p:sp>
        <p:nvSpPr>
          <p:cNvPr id="52" name="ZoneTexte 51">
            <a:extLst>
              <a:ext uri="{FF2B5EF4-FFF2-40B4-BE49-F238E27FC236}">
                <a16:creationId xmlns:a16="http://schemas.microsoft.com/office/drawing/2014/main" id="{15EFF1CE-4B89-DE51-20CB-A1640664EF63}"/>
              </a:ext>
            </a:extLst>
          </p:cNvPr>
          <p:cNvSpPr txBox="1"/>
          <p:nvPr/>
        </p:nvSpPr>
        <p:spPr>
          <a:xfrm>
            <a:off x="561077" y="3779126"/>
            <a:ext cx="1496044" cy="400110"/>
          </a:xfrm>
          <a:prstGeom prst="rect">
            <a:avLst/>
          </a:prstGeom>
          <a:noFill/>
        </p:spPr>
        <p:txBody>
          <a:bodyPr wrap="square" rtlCol="0">
            <a:spAutoFit/>
          </a:bodyPr>
          <a:lstStyle/>
          <a:p>
            <a:pPr algn="ctr"/>
            <a:r>
              <a:rPr lang="fr-FR" sz="2000" b="1" dirty="0">
                <a:solidFill>
                  <a:schemeClr val="accent1">
                    <a:lumMod val="50000"/>
                  </a:schemeClr>
                </a:solidFill>
                <a:latin typeface=""/>
              </a:rPr>
              <a:t>Coaching</a:t>
            </a:r>
          </a:p>
        </p:txBody>
      </p:sp>
      <p:sp>
        <p:nvSpPr>
          <p:cNvPr id="53" name="ZoneTexte 52">
            <a:extLst>
              <a:ext uri="{FF2B5EF4-FFF2-40B4-BE49-F238E27FC236}">
                <a16:creationId xmlns:a16="http://schemas.microsoft.com/office/drawing/2014/main" id="{C67ACF4A-AA6C-DAE2-1EC1-53B8D46EAECE}"/>
              </a:ext>
            </a:extLst>
          </p:cNvPr>
          <p:cNvSpPr txBox="1"/>
          <p:nvPr/>
        </p:nvSpPr>
        <p:spPr>
          <a:xfrm>
            <a:off x="3373755" y="3777420"/>
            <a:ext cx="1496045" cy="400110"/>
          </a:xfrm>
          <a:prstGeom prst="rect">
            <a:avLst/>
          </a:prstGeom>
          <a:noFill/>
        </p:spPr>
        <p:txBody>
          <a:bodyPr wrap="square" rtlCol="0">
            <a:spAutoFit/>
          </a:bodyPr>
          <a:lstStyle>
            <a:defPPr>
              <a:defRPr lang="en-US"/>
            </a:defPPr>
            <a:lvl1pPr>
              <a:defRPr>
                <a:solidFill>
                  <a:schemeClr val="accent1">
                    <a:lumMod val="50000"/>
                  </a:schemeClr>
                </a:solidFill>
              </a:defRPr>
            </a:lvl1pPr>
          </a:lstStyle>
          <a:p>
            <a:pPr algn="ctr"/>
            <a:r>
              <a:rPr lang="fr-FR" sz="2000" b="1" dirty="0">
                <a:latin typeface=""/>
              </a:rPr>
              <a:t>Mentoring</a:t>
            </a:r>
          </a:p>
        </p:txBody>
      </p:sp>
      <p:sp>
        <p:nvSpPr>
          <p:cNvPr id="54" name="ZoneTexte 53">
            <a:extLst>
              <a:ext uri="{FF2B5EF4-FFF2-40B4-BE49-F238E27FC236}">
                <a16:creationId xmlns:a16="http://schemas.microsoft.com/office/drawing/2014/main" id="{44F5970A-3905-54FC-9D1C-7B08B6BA0424}"/>
              </a:ext>
            </a:extLst>
          </p:cNvPr>
          <p:cNvSpPr txBox="1"/>
          <p:nvPr/>
        </p:nvSpPr>
        <p:spPr>
          <a:xfrm>
            <a:off x="545975" y="5328295"/>
            <a:ext cx="1496047" cy="400110"/>
          </a:xfrm>
          <a:prstGeom prst="rect">
            <a:avLst/>
          </a:prstGeom>
          <a:noFill/>
        </p:spPr>
        <p:txBody>
          <a:bodyPr wrap="square" rtlCol="0">
            <a:spAutoFit/>
          </a:bodyPr>
          <a:lstStyle/>
          <a:p>
            <a:pPr algn="ctr"/>
            <a:r>
              <a:rPr lang="fr-FR" sz="2000" b="1" dirty="0">
                <a:solidFill>
                  <a:schemeClr val="accent1">
                    <a:lumMod val="50000"/>
                  </a:schemeClr>
                </a:solidFill>
                <a:latin typeface=""/>
              </a:rPr>
              <a:t>Résilience</a:t>
            </a:r>
          </a:p>
        </p:txBody>
      </p:sp>
      <p:pic>
        <p:nvPicPr>
          <p:cNvPr id="56" name="Image 55" descr="Une image contenant habits, personne, homme, intérieur&#10;&#10;Description générée automatiquement">
            <a:extLst>
              <a:ext uri="{FF2B5EF4-FFF2-40B4-BE49-F238E27FC236}">
                <a16:creationId xmlns:a16="http://schemas.microsoft.com/office/drawing/2014/main" id="{7988DED8-FC44-D57E-3FA3-C30DDBBC970C}"/>
              </a:ext>
            </a:extLst>
          </p:cNvPr>
          <p:cNvPicPr>
            <a:picLocks noChangeAspect="1"/>
          </p:cNvPicPr>
          <p:nvPr/>
        </p:nvPicPr>
        <p:blipFill rotWithShape="1">
          <a:blip r:embed="rId7">
            <a:alphaModFix amt="15000"/>
          </a:blip>
          <a:srcRect b="461"/>
          <a:stretch/>
        </p:blipFill>
        <p:spPr>
          <a:xfrm>
            <a:off x="2751851" y="4806619"/>
            <a:ext cx="2587312" cy="1455094"/>
          </a:xfrm>
          <a:prstGeom prst="rect">
            <a:avLst/>
          </a:prstGeom>
        </p:spPr>
      </p:pic>
      <p:sp>
        <p:nvSpPr>
          <p:cNvPr id="55" name="ZoneTexte 54">
            <a:extLst>
              <a:ext uri="{FF2B5EF4-FFF2-40B4-BE49-F238E27FC236}">
                <a16:creationId xmlns:a16="http://schemas.microsoft.com/office/drawing/2014/main" id="{43775F4A-3152-800E-7A0F-2217DFC055AE}"/>
              </a:ext>
            </a:extLst>
          </p:cNvPr>
          <p:cNvSpPr txBox="1"/>
          <p:nvPr/>
        </p:nvSpPr>
        <p:spPr>
          <a:xfrm>
            <a:off x="3429218" y="5328295"/>
            <a:ext cx="1373154" cy="400110"/>
          </a:xfrm>
          <a:prstGeom prst="rect">
            <a:avLst/>
          </a:prstGeom>
          <a:noFill/>
        </p:spPr>
        <p:txBody>
          <a:bodyPr wrap="square" rtlCol="0">
            <a:spAutoFit/>
          </a:bodyPr>
          <a:lstStyle/>
          <a:p>
            <a:pPr algn="ctr"/>
            <a:r>
              <a:rPr lang="fr-FR" sz="2000" b="1" dirty="0">
                <a:solidFill>
                  <a:schemeClr val="accent1">
                    <a:lumMod val="50000"/>
                  </a:schemeClr>
                </a:solidFill>
                <a:latin typeface=""/>
              </a:rPr>
              <a:t>Ateliers</a:t>
            </a:r>
          </a:p>
        </p:txBody>
      </p:sp>
      <p:sp>
        <p:nvSpPr>
          <p:cNvPr id="60" name="ZoneTexte 59">
            <a:extLst>
              <a:ext uri="{FF2B5EF4-FFF2-40B4-BE49-F238E27FC236}">
                <a16:creationId xmlns:a16="http://schemas.microsoft.com/office/drawing/2014/main" id="{0801C92F-CEEE-15E3-EFAF-DDEFBA771CE3}"/>
              </a:ext>
            </a:extLst>
          </p:cNvPr>
          <p:cNvSpPr txBox="1"/>
          <p:nvPr/>
        </p:nvSpPr>
        <p:spPr>
          <a:xfrm>
            <a:off x="7951" y="6560245"/>
            <a:ext cx="5392724" cy="5078313"/>
          </a:xfrm>
          <a:prstGeom prst="rect">
            <a:avLst/>
          </a:prstGeom>
          <a:noFill/>
        </p:spPr>
        <p:txBody>
          <a:bodyPr wrap="square" rtlCol="0">
            <a:spAutoFit/>
          </a:bodyPr>
          <a:lstStyle>
            <a:defPPr>
              <a:defRPr lang="en-US"/>
            </a:defPPr>
            <a:lvl1pPr>
              <a:defRPr sz="1600">
                <a:solidFill>
                  <a:schemeClr val="accent1">
                    <a:lumMod val="40000"/>
                    <a:lumOff val="60000"/>
                  </a:schemeClr>
                </a:solidFill>
                <a:effectLst/>
                <a:latin typeface="Helvetica Neue" panose="02000503000000020004" pitchFamily="2" charset="0"/>
              </a:defRPr>
            </a:lvl1pPr>
          </a:lstStyle>
          <a:p>
            <a:r>
              <a:rPr lang="fr-FR" sz="1800" dirty="0">
                <a:solidFill>
                  <a:schemeClr val="tx1"/>
                </a:solidFill>
                <a:latin typeface=""/>
              </a:rPr>
              <a:t>Vous traversez une période compliquée, vous faites face à des difficultés professionnelles, votre projet n’avance plus …</a:t>
            </a:r>
          </a:p>
          <a:p>
            <a:endParaRPr lang="fr-FR" sz="1800" dirty="0">
              <a:solidFill>
                <a:schemeClr val="tx1"/>
              </a:solidFill>
              <a:latin typeface=""/>
            </a:endParaRPr>
          </a:p>
          <a:p>
            <a:r>
              <a:rPr lang="fr-CH" sz="1800" dirty="0">
                <a:solidFill>
                  <a:schemeClr val="tx1"/>
                </a:solidFill>
                <a:latin typeface=""/>
              </a:rPr>
              <a:t>Et si on allait plus loin ?</a:t>
            </a:r>
          </a:p>
          <a:p>
            <a:endParaRPr lang="fr-FR" sz="1800" dirty="0">
              <a:solidFill>
                <a:schemeClr val="tx1"/>
              </a:solidFill>
              <a:latin typeface=""/>
            </a:endParaRPr>
          </a:p>
          <a:p>
            <a:r>
              <a:rPr lang="fr-FR" sz="1800" dirty="0">
                <a:solidFill>
                  <a:schemeClr val="tx1"/>
                </a:solidFill>
                <a:latin typeface=""/>
              </a:rPr>
              <a:t>Je peux vous aider à surmonter les obstacles, clarifier vos intentions et atteindre vos objectifs.</a:t>
            </a:r>
          </a:p>
          <a:p>
            <a:endParaRPr lang="fr-FR" sz="1800" dirty="0">
              <a:solidFill>
                <a:schemeClr val="tx1"/>
              </a:solidFill>
              <a:latin typeface=""/>
            </a:endParaRPr>
          </a:p>
          <a:p>
            <a:r>
              <a:rPr lang="fr-FR" sz="1800" dirty="0">
                <a:solidFill>
                  <a:schemeClr val="tx1"/>
                </a:solidFill>
                <a:latin typeface=""/>
              </a:rPr>
              <a:t>Qu’elle que soit la direction ou la dimension que vous souhaité développer, mon accompagnement va mettre vos forces en mouvement.</a:t>
            </a:r>
          </a:p>
          <a:p>
            <a:endParaRPr lang="fr-FR" sz="1800" dirty="0">
              <a:solidFill>
                <a:schemeClr val="tx1"/>
              </a:solidFill>
              <a:latin typeface=""/>
            </a:endParaRPr>
          </a:p>
          <a:p>
            <a:r>
              <a:rPr lang="fr-FR" sz="1800" dirty="0">
                <a:solidFill>
                  <a:schemeClr val="tx1"/>
                </a:solidFill>
                <a:latin typeface=""/>
              </a:rPr>
              <a:t>Vous pourrez débloquer des situations et évoluer vers un monde professionnel ou personnel qui vous correspond.</a:t>
            </a:r>
          </a:p>
          <a:p>
            <a:endParaRPr lang="fr-FR" sz="1800" dirty="0">
              <a:solidFill>
                <a:schemeClr val="tx1"/>
              </a:solidFill>
              <a:latin typeface=""/>
            </a:endParaRPr>
          </a:p>
          <a:p>
            <a:r>
              <a:rPr lang="fr-CH" sz="1800" dirty="0">
                <a:solidFill>
                  <a:srgbClr val="FFFF00"/>
                </a:solidFill>
                <a:latin typeface=""/>
              </a:rPr>
              <a:t>scroll &gt; …</a:t>
            </a:r>
          </a:p>
        </p:txBody>
      </p:sp>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Accueil</a:t>
            </a:r>
          </a:p>
        </p:txBody>
      </p:sp>
      <p:grpSp>
        <p:nvGrpSpPr>
          <p:cNvPr id="62" name="Groupe 61">
            <a:extLst>
              <a:ext uri="{FF2B5EF4-FFF2-40B4-BE49-F238E27FC236}">
                <a16:creationId xmlns:a16="http://schemas.microsoft.com/office/drawing/2014/main" id="{BF1744FE-4781-8334-33AE-7F62C7BF3676}"/>
              </a:ext>
            </a:extLst>
          </p:cNvPr>
          <p:cNvGrpSpPr/>
          <p:nvPr/>
        </p:nvGrpSpPr>
        <p:grpSpPr>
          <a:xfrm>
            <a:off x="3495272" y="1235805"/>
            <a:ext cx="777322" cy="441490"/>
            <a:chOff x="3495272" y="1259658"/>
            <a:chExt cx="777322" cy="441490"/>
          </a:xfrm>
        </p:grpSpPr>
        <p:cxnSp>
          <p:nvCxnSpPr>
            <p:cNvPr id="63" name="Connecteur droit 62">
              <a:extLst>
                <a:ext uri="{FF2B5EF4-FFF2-40B4-BE49-F238E27FC236}">
                  <a16:creationId xmlns:a16="http://schemas.microsoft.com/office/drawing/2014/main" id="{D5029E10-87C2-E09C-AEC3-759A97234595}"/>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4" name="Connecteur droit 63">
              <a:extLst>
                <a:ext uri="{FF2B5EF4-FFF2-40B4-BE49-F238E27FC236}">
                  <a16:creationId xmlns:a16="http://schemas.microsoft.com/office/drawing/2014/main" id="{759A2E81-964F-B8E7-EA62-921D6DC467DD}"/>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5" name="Connecteur droit 64">
              <a:extLst>
                <a:ext uri="{FF2B5EF4-FFF2-40B4-BE49-F238E27FC236}">
                  <a16:creationId xmlns:a16="http://schemas.microsoft.com/office/drawing/2014/main" id="{FB0B6AF2-20F8-D0CD-E660-53797862FFAC}"/>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363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rgbClr val="F0C05A"/>
            </a:gs>
            <a:gs pos="100000">
              <a:schemeClr val="accent1">
                <a:lumMod val="75000"/>
                <a:alpha val="98000"/>
              </a:schemeClr>
            </a:gs>
          </a:gsLst>
          <a:lin ang="5400000" scaled="1"/>
          <a:tileRect/>
        </a:gradFill>
        <a:effectLst/>
      </p:bgPr>
    </p:bg>
    <p:spTree>
      <p:nvGrpSpPr>
        <p:cNvPr id="1" name=""/>
        <p:cNvGrpSpPr/>
        <p:nvPr/>
      </p:nvGrpSpPr>
      <p:grpSpPr>
        <a:xfrm>
          <a:off x="0" y="0"/>
          <a:ext cx="0" cy="0"/>
          <a:chOff x="0" y="0"/>
          <a:chExt cx="0" cy="0"/>
        </a:xfrm>
      </p:grpSpPr>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Coaching</a:t>
            </a:r>
          </a:p>
        </p:txBody>
      </p:sp>
      <p:grpSp>
        <p:nvGrpSpPr>
          <p:cNvPr id="16" name="Groupe 15">
            <a:extLst>
              <a:ext uri="{FF2B5EF4-FFF2-40B4-BE49-F238E27FC236}">
                <a16:creationId xmlns:a16="http://schemas.microsoft.com/office/drawing/2014/main" id="{5C8D4444-1651-CF35-5CBB-A64EF9FA329B}"/>
              </a:ext>
            </a:extLst>
          </p:cNvPr>
          <p:cNvGrpSpPr/>
          <p:nvPr/>
        </p:nvGrpSpPr>
        <p:grpSpPr>
          <a:xfrm>
            <a:off x="3495272" y="1235805"/>
            <a:ext cx="777322" cy="441490"/>
            <a:chOff x="3495272" y="1259658"/>
            <a:chExt cx="777322" cy="441490"/>
          </a:xfrm>
        </p:grpSpPr>
        <p:cxnSp>
          <p:nvCxnSpPr>
            <p:cNvPr id="17" name="Connecteur droit 16">
              <a:extLst>
                <a:ext uri="{FF2B5EF4-FFF2-40B4-BE49-F238E27FC236}">
                  <a16:creationId xmlns:a16="http://schemas.microsoft.com/office/drawing/2014/main" id="{5E46EDBD-367F-F656-3712-04CF49D705B2}"/>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8" name="Connecteur droit 17">
              <a:extLst>
                <a:ext uri="{FF2B5EF4-FFF2-40B4-BE49-F238E27FC236}">
                  <a16:creationId xmlns:a16="http://schemas.microsoft.com/office/drawing/2014/main" id="{22804BE7-4167-BD8D-27DB-8D0AD89A981E}"/>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FEB10BA5-FE09-E9B3-0FB2-99A70CD37819}"/>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22" name="ZoneTexte 21">
            <a:extLst>
              <a:ext uri="{FF2B5EF4-FFF2-40B4-BE49-F238E27FC236}">
                <a16:creationId xmlns:a16="http://schemas.microsoft.com/office/drawing/2014/main" id="{181AFAB3-9739-9138-8D2F-D2E76EFC92B1}"/>
              </a:ext>
            </a:extLst>
          </p:cNvPr>
          <p:cNvSpPr txBox="1"/>
          <p:nvPr/>
        </p:nvSpPr>
        <p:spPr>
          <a:xfrm>
            <a:off x="-1" y="1646809"/>
            <a:ext cx="5400675" cy="5355312"/>
          </a:xfrm>
          <a:prstGeom prst="rect">
            <a:avLst/>
          </a:prstGeom>
          <a:noFill/>
        </p:spPr>
        <p:txBody>
          <a:bodyPr wrap="square" rtlCol="0">
            <a:spAutoFit/>
          </a:bodyPr>
          <a:lstStyle/>
          <a:p>
            <a:r>
              <a:rPr lang="fr-CH" sz="1800" dirty="0">
                <a:solidFill>
                  <a:srgbClr val="FFFF00"/>
                </a:solidFill>
                <a:latin typeface=""/>
              </a:rPr>
              <a:t>... &lt; scroll</a:t>
            </a:r>
            <a:endParaRPr lang="fr-FR" sz="1800" dirty="0">
              <a:solidFill>
                <a:srgbClr val="FFFF00"/>
              </a:solidFill>
              <a:latin typeface=""/>
            </a:endParaRPr>
          </a:p>
          <a:p>
            <a:endParaRPr lang="fr-FR" dirty="0"/>
          </a:p>
          <a:p>
            <a:r>
              <a:rPr lang="fr-FR" dirty="0"/>
              <a:t>Le coaching est orienté autour d’un objectif définit par le coaché. A travers une dizaine de rencontres d’environ 1h, le coach va accompagner le coaché vers son objectif grâce à différents outils et approches.</a:t>
            </a:r>
          </a:p>
          <a:p>
            <a:endParaRPr lang="fr-FR" dirty="0"/>
          </a:p>
          <a:p>
            <a:r>
              <a:rPr lang="fr-FR" dirty="0"/>
              <a:t>Dans un environnement confidentiel respectant le cadre déontologique de ICF, le partenariat entre le coach et son coaché est construit sur l’engagement mutuel. </a:t>
            </a:r>
          </a:p>
          <a:p>
            <a:endParaRPr lang="fr-FR" dirty="0"/>
          </a:p>
          <a:p>
            <a:r>
              <a:rPr lang="fr-FR" dirty="0"/>
              <a:t>Choisir un coach est un élément essentiel dans la réussite du coaching. Pour cela, la première rencontre est gratuite, elle nous permettra de faire connaissance, d’identifier vos besoins et de clarifier vos attentes.</a:t>
            </a:r>
          </a:p>
          <a:p>
            <a:endParaRPr lang="fr-FR" dirty="0"/>
          </a:p>
        </p:txBody>
      </p:sp>
      <p:grpSp>
        <p:nvGrpSpPr>
          <p:cNvPr id="7" name="Groupe 6">
            <a:extLst>
              <a:ext uri="{FF2B5EF4-FFF2-40B4-BE49-F238E27FC236}">
                <a16:creationId xmlns:a16="http://schemas.microsoft.com/office/drawing/2014/main" id="{8A317C45-120D-8451-8A87-C7553A55D160}"/>
              </a:ext>
            </a:extLst>
          </p:cNvPr>
          <p:cNvGrpSpPr/>
          <p:nvPr/>
        </p:nvGrpSpPr>
        <p:grpSpPr>
          <a:xfrm>
            <a:off x="-19498" y="10852277"/>
            <a:ext cx="5207448" cy="1319464"/>
            <a:chOff x="-19498" y="10852277"/>
            <a:chExt cx="5207448" cy="1319464"/>
          </a:xfrm>
        </p:grpSpPr>
        <p:sp>
          <p:nvSpPr>
            <p:cNvPr id="2" name="ZoneTexte 1">
              <a:extLst>
                <a:ext uri="{FF2B5EF4-FFF2-40B4-BE49-F238E27FC236}">
                  <a16:creationId xmlns:a16="http://schemas.microsoft.com/office/drawing/2014/main" id="{B155DE73-79D1-BA39-C762-448AB8F2D7DE}"/>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chemeClr val="accent1">
                    <a:lumMod val="60000"/>
                    <a:lumOff val="40000"/>
                  </a:schemeClr>
                </a:solidFill>
                <a:latin typeface=""/>
              </a:endParaRPr>
            </a:p>
            <a:p>
              <a:r>
                <a:rPr lang="fr-FR" sz="2000" dirty="0">
                  <a:solidFill>
                    <a:schemeClr val="accent1">
                      <a:lumMod val="60000"/>
                      <a:lumOff val="40000"/>
                    </a:schemeClr>
                  </a:solidFill>
                  <a:latin typeface=""/>
                </a:rPr>
                <a:t>David Furrer</a:t>
              </a:r>
            </a:p>
            <a:p>
              <a:r>
                <a:rPr lang="fr-FR" sz="1600" dirty="0">
                  <a:solidFill>
                    <a:schemeClr val="accent1">
                      <a:lumMod val="60000"/>
                      <a:lumOff val="40000"/>
                    </a:schemeClr>
                  </a:solidFill>
                  <a:latin typeface=""/>
                </a:rPr>
                <a:t>+41792783503</a:t>
              </a:r>
            </a:p>
            <a:p>
              <a:r>
                <a:rPr lang="fr-FR" dirty="0">
                  <a:solidFill>
                    <a:schemeClr val="accent1">
                      <a:lumMod val="60000"/>
                      <a:lumOff val="40000"/>
                    </a:schemeClr>
                  </a:solidFill>
                  <a:latin typeface=""/>
                  <a:hlinkClick r:id="rId3">
                    <a:extLst>
                      <a:ext uri="{A12FA001-AC4F-418D-AE19-62706E023703}">
                        <ahyp:hlinkClr xmlns:ahyp="http://schemas.microsoft.com/office/drawing/2018/hyperlinkcolor" val="tx"/>
                      </a:ext>
                    </a:extLst>
                  </a:hlinkClick>
                </a:rPr>
                <a:t>david@4development.ch</a:t>
              </a:r>
              <a:endParaRPr lang="fr-FR" dirty="0">
                <a:solidFill>
                  <a:schemeClr val="accent1">
                    <a:lumMod val="60000"/>
                    <a:lumOff val="40000"/>
                  </a:schemeClr>
                </a:solidFill>
                <a:latin typeface=""/>
              </a:endParaRPr>
            </a:p>
          </p:txBody>
        </p:sp>
        <p:grpSp>
          <p:nvGrpSpPr>
            <p:cNvPr id="3" name="Groupe 2">
              <a:extLst>
                <a:ext uri="{FF2B5EF4-FFF2-40B4-BE49-F238E27FC236}">
                  <a16:creationId xmlns:a16="http://schemas.microsoft.com/office/drawing/2014/main" id="{C0B0ECEB-5819-7751-2F13-95F93F9FAE3B}"/>
                </a:ext>
              </a:extLst>
            </p:cNvPr>
            <p:cNvGrpSpPr/>
            <p:nvPr/>
          </p:nvGrpSpPr>
          <p:grpSpPr>
            <a:xfrm>
              <a:off x="3027336" y="11521463"/>
              <a:ext cx="2160614" cy="571003"/>
              <a:chOff x="5678967" y="5820137"/>
              <a:chExt cx="846807" cy="224672"/>
            </a:xfrm>
          </p:grpSpPr>
          <p:pic>
            <p:nvPicPr>
              <p:cNvPr id="4" name="Image 3">
                <a:extLst>
                  <a:ext uri="{FF2B5EF4-FFF2-40B4-BE49-F238E27FC236}">
                    <a16:creationId xmlns:a16="http://schemas.microsoft.com/office/drawing/2014/main" id="{37D62C2E-10A8-B602-BCD0-3DB9BB35390C}"/>
                  </a:ext>
                </a:extLst>
              </p:cNvPr>
              <p:cNvPicPr>
                <a:picLocks noChangeAspect="1"/>
              </p:cNvPicPr>
              <p:nvPr/>
            </p:nvPicPr>
            <p:blipFill>
              <a:blip r:embed="rId4"/>
              <a:stretch>
                <a:fillRect/>
              </a:stretch>
            </p:blipFill>
            <p:spPr>
              <a:xfrm>
                <a:off x="5678967" y="5822394"/>
                <a:ext cx="220102" cy="221952"/>
              </a:xfrm>
              <a:prstGeom prst="rect">
                <a:avLst/>
              </a:prstGeom>
            </p:spPr>
          </p:pic>
          <p:pic>
            <p:nvPicPr>
              <p:cNvPr id="5" name="Image 4">
                <a:extLst>
                  <a:ext uri="{FF2B5EF4-FFF2-40B4-BE49-F238E27FC236}">
                    <a16:creationId xmlns:a16="http://schemas.microsoft.com/office/drawing/2014/main" id="{49565B8E-AFC7-867C-7590-308405B78F77}"/>
                  </a:ext>
                </a:extLst>
              </p:cNvPr>
              <p:cNvPicPr>
                <a:picLocks noChangeAspect="1"/>
              </p:cNvPicPr>
              <p:nvPr/>
            </p:nvPicPr>
            <p:blipFill>
              <a:blip r:embed="rId5"/>
              <a:stretch>
                <a:fillRect/>
              </a:stretch>
            </p:blipFill>
            <p:spPr>
              <a:xfrm>
                <a:off x="5985949" y="5820137"/>
                <a:ext cx="220102" cy="218422"/>
              </a:xfrm>
              <a:prstGeom prst="rect">
                <a:avLst/>
              </a:prstGeom>
            </p:spPr>
          </p:pic>
          <p:pic>
            <p:nvPicPr>
              <p:cNvPr id="6" name="Image 5" descr="Une image contenant Graphique, Police, symbole, logo&#10;&#10;Description générée automatiquement">
                <a:extLst>
                  <a:ext uri="{FF2B5EF4-FFF2-40B4-BE49-F238E27FC236}">
                    <a16:creationId xmlns:a16="http://schemas.microsoft.com/office/drawing/2014/main" id="{DFBE0BBD-3838-3B60-BB8E-D2925A5684C2}"/>
                  </a:ext>
                </a:extLst>
              </p:cNvPr>
              <p:cNvPicPr>
                <a:picLocks noChangeAspect="1"/>
              </p:cNvPicPr>
              <p:nvPr/>
            </p:nvPicPr>
            <p:blipFill>
              <a:blip r:embed="rId6"/>
              <a:stretch>
                <a:fillRect/>
              </a:stretch>
            </p:blipFill>
            <p:spPr>
              <a:xfrm>
                <a:off x="6282706" y="5821273"/>
                <a:ext cx="243068" cy="223536"/>
              </a:xfrm>
              <a:prstGeom prst="rect">
                <a:avLst/>
              </a:prstGeom>
            </p:spPr>
          </p:pic>
        </p:grpSp>
      </p:grpSp>
      <p:grpSp>
        <p:nvGrpSpPr>
          <p:cNvPr id="8" name="Groupe 7">
            <a:extLst>
              <a:ext uri="{FF2B5EF4-FFF2-40B4-BE49-F238E27FC236}">
                <a16:creationId xmlns:a16="http://schemas.microsoft.com/office/drawing/2014/main" id="{3AD1B1CF-674F-6237-EFC3-78E7BDA86875}"/>
              </a:ext>
            </a:extLst>
          </p:cNvPr>
          <p:cNvGrpSpPr/>
          <p:nvPr/>
        </p:nvGrpSpPr>
        <p:grpSpPr>
          <a:xfrm>
            <a:off x="315845" y="216892"/>
            <a:ext cx="1858438" cy="1478925"/>
            <a:chOff x="315845" y="216892"/>
            <a:chExt cx="1858438" cy="1478925"/>
          </a:xfrm>
        </p:grpSpPr>
        <p:cxnSp>
          <p:nvCxnSpPr>
            <p:cNvPr id="9" name="Connecteur droit 8">
              <a:extLst>
                <a:ext uri="{FF2B5EF4-FFF2-40B4-BE49-F238E27FC236}">
                  <a16:creationId xmlns:a16="http://schemas.microsoft.com/office/drawing/2014/main" id="{7ED49A57-D1F5-FF1D-9F37-CA5385BAA5F4}"/>
                </a:ext>
              </a:extLst>
            </p:cNvPr>
            <p:cNvCxnSpPr>
              <a:cxnSpLocks/>
            </p:cNvCxnSpPr>
            <p:nvPr/>
          </p:nvCxnSpPr>
          <p:spPr>
            <a:xfrm>
              <a:off x="1676866" y="1687350"/>
              <a:ext cx="497417"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0" name="Connecteur droit 9">
              <a:extLst>
                <a:ext uri="{FF2B5EF4-FFF2-40B4-BE49-F238E27FC236}">
                  <a16:creationId xmlns:a16="http://schemas.microsoft.com/office/drawing/2014/main" id="{E118519F-5B2C-536E-BBB6-7F86DDFD0B83}"/>
                </a:ext>
              </a:extLst>
            </p:cNvPr>
            <p:cNvCxnSpPr>
              <a:cxnSpLocks/>
            </p:cNvCxnSpPr>
            <p:nvPr/>
          </p:nvCxnSpPr>
          <p:spPr>
            <a:xfrm flipH="1">
              <a:off x="2157349" y="1218386"/>
              <a:ext cx="16934" cy="477431"/>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6F83ACA9-5027-01EC-E7B1-2A9A044AC14A}"/>
                </a:ext>
              </a:extLst>
            </p:cNvPr>
            <p:cNvCxnSpPr>
              <a:cxnSpLocks/>
            </p:cNvCxnSpPr>
            <p:nvPr/>
          </p:nvCxnSpPr>
          <p:spPr>
            <a:xfrm flipH="1">
              <a:off x="315845" y="263716"/>
              <a:ext cx="478634"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02CF9CA4-EC8F-09D2-BBF8-7AA587CFA29A}"/>
                </a:ext>
              </a:extLst>
            </p:cNvPr>
            <p:cNvCxnSpPr>
              <a:cxnSpLocks/>
            </p:cNvCxnSpPr>
            <p:nvPr/>
          </p:nvCxnSpPr>
          <p:spPr>
            <a:xfrm flipV="1">
              <a:off x="332778" y="255251"/>
              <a:ext cx="0" cy="49425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326720EB-9AF4-7FE5-4F00-84F029FCCB3A}"/>
                </a:ext>
              </a:extLst>
            </p:cNvPr>
            <p:cNvSpPr txBox="1"/>
            <p:nvPr/>
          </p:nvSpPr>
          <p:spPr>
            <a:xfrm>
              <a:off x="578363" y="216892"/>
              <a:ext cx="1414170" cy="1246495"/>
            </a:xfrm>
            <a:prstGeom prst="rect">
              <a:avLst/>
            </a:prstGeom>
            <a:noFill/>
          </p:spPr>
          <p:txBody>
            <a:bodyPr wrap="none" rtlCol="0">
              <a:spAutoFit/>
            </a:bodyPr>
            <a:lstStyle/>
            <a:p>
              <a:r>
                <a:rPr lang="fr-FR" sz="7500" b="1" dirty="0">
                  <a:latin typeface=""/>
                </a:rPr>
                <a:t>4D</a:t>
              </a:r>
            </a:p>
          </p:txBody>
        </p:sp>
        <p:sp>
          <p:nvSpPr>
            <p:cNvPr id="15" name="Rectangle 14">
              <a:extLst>
                <a:ext uri="{FF2B5EF4-FFF2-40B4-BE49-F238E27FC236}">
                  <a16:creationId xmlns:a16="http://schemas.microsoft.com/office/drawing/2014/main" id="{E4905FEC-EAF1-02B4-D2F8-324E99A5E4AF}"/>
                </a:ext>
              </a:extLst>
            </p:cNvPr>
            <p:cNvSpPr/>
            <p:nvPr/>
          </p:nvSpPr>
          <p:spPr>
            <a:xfrm>
              <a:off x="578363" y="1274068"/>
              <a:ext cx="1346200" cy="12993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5F77BAC3-2B50-9560-F8DB-C1FC474D8103}"/>
                </a:ext>
              </a:extLst>
            </p:cNvPr>
            <p:cNvSpPr txBox="1"/>
            <p:nvPr/>
          </p:nvSpPr>
          <p:spPr>
            <a:xfrm>
              <a:off x="535083" y="1218386"/>
              <a:ext cx="1457450" cy="246221"/>
            </a:xfrm>
            <a:prstGeom prst="rect">
              <a:avLst/>
            </a:prstGeom>
            <a:noFill/>
            <a:ln>
              <a:noFill/>
            </a:ln>
          </p:spPr>
          <p:txBody>
            <a:bodyPr wrap="none" rtlCol="0" anchor="ctr">
              <a:spAutoFit/>
            </a:bodyPr>
            <a:lstStyle/>
            <a:p>
              <a:pPr algn="ctr"/>
              <a:r>
                <a:rPr lang="fr-FR" sz="1000" dirty="0">
                  <a:solidFill>
                    <a:srgbClr val="F0C05A"/>
                  </a:solidFill>
                  <a:latin typeface=""/>
                </a:rPr>
                <a:t>FOR DEVELOPMENT</a:t>
              </a:r>
            </a:p>
          </p:txBody>
        </p:sp>
      </p:grpSp>
    </p:spTree>
    <p:extLst>
      <p:ext uri="{BB962C8B-B14F-4D97-AF65-F5344CB8AC3E}">
        <p14:creationId xmlns:p14="http://schemas.microsoft.com/office/powerpoint/2010/main" val="97536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5000">
              <a:srgbClr val="99B2D2"/>
            </a:gs>
            <a:gs pos="100000">
              <a:schemeClr val="accent4">
                <a:lumMod val="75000"/>
                <a:alpha val="95000"/>
              </a:schemeClr>
            </a:gs>
          </a:gsLst>
          <a:lin ang="5400000" scaled="1"/>
          <a:tileRect/>
        </a:gradFill>
        <a:effectLst/>
      </p:bgPr>
    </p:bg>
    <p:spTree>
      <p:nvGrpSpPr>
        <p:cNvPr id="1" name=""/>
        <p:cNvGrpSpPr/>
        <p:nvPr/>
      </p:nvGrpSpPr>
      <p:grpSpPr>
        <a:xfrm>
          <a:off x="0" y="0"/>
          <a:ext cx="0" cy="0"/>
          <a:chOff x="0" y="0"/>
          <a:chExt cx="0" cy="0"/>
        </a:xfrm>
      </p:grpSpPr>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Mentoring</a:t>
            </a:r>
          </a:p>
        </p:txBody>
      </p:sp>
      <p:grpSp>
        <p:nvGrpSpPr>
          <p:cNvPr id="2" name="Groupe 1">
            <a:extLst>
              <a:ext uri="{FF2B5EF4-FFF2-40B4-BE49-F238E27FC236}">
                <a16:creationId xmlns:a16="http://schemas.microsoft.com/office/drawing/2014/main" id="{2B8AECFE-AAEC-8BE5-944B-29E47746E524}"/>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D94026D2-C5E7-3600-49EC-3589BA8E6601}"/>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36730FEB-D8C2-DE17-236D-2810370FD1EE}"/>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5" name="Connecteur droit 4">
              <a:extLst>
                <a:ext uri="{FF2B5EF4-FFF2-40B4-BE49-F238E27FC236}">
                  <a16:creationId xmlns:a16="http://schemas.microsoft.com/office/drawing/2014/main" id="{6681C5DD-599C-3D64-2777-974BEE4491E9}"/>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6" name="ZoneTexte 5">
            <a:extLst>
              <a:ext uri="{FF2B5EF4-FFF2-40B4-BE49-F238E27FC236}">
                <a16:creationId xmlns:a16="http://schemas.microsoft.com/office/drawing/2014/main" id="{1888AE5F-7E6E-75ED-1EE6-4B7D989F7A20}"/>
              </a:ext>
            </a:extLst>
          </p:cNvPr>
          <p:cNvSpPr txBox="1"/>
          <p:nvPr/>
        </p:nvSpPr>
        <p:spPr>
          <a:xfrm>
            <a:off x="0" y="2256288"/>
            <a:ext cx="5400675" cy="4062651"/>
          </a:xfrm>
          <a:prstGeom prst="rect">
            <a:avLst/>
          </a:prstGeom>
          <a:noFill/>
        </p:spPr>
        <p:txBody>
          <a:bodyPr wrap="square" rtlCol="0">
            <a:spAutoFit/>
          </a:bodyPr>
          <a:lstStyle/>
          <a:p>
            <a:r>
              <a:rPr lang="fr-FR" sz="2000" dirty="0">
                <a:solidFill>
                  <a:schemeClr val="accent4">
                    <a:lumMod val="75000"/>
                  </a:schemeClr>
                </a:solidFill>
                <a:latin typeface=""/>
              </a:rPr>
              <a:t>Le mentoring c’est …</a:t>
            </a:r>
          </a:p>
          <a:p>
            <a:endParaRPr lang="fr-FR" sz="2000" dirty="0">
              <a:latin typeface=""/>
            </a:endParaRPr>
          </a:p>
          <a:p>
            <a:r>
              <a:rPr lang="fr-CH" dirty="0">
                <a:latin typeface=""/>
              </a:rPr>
              <a:t>Le mentoring est un processus d’accompagnement qui permet à la personne mentorée de se développer professionnellement et personnellement en recevant des conseils, des astuces et une perspective plus large basée sur l'expérience d’un mentor.</a:t>
            </a:r>
          </a:p>
          <a:p>
            <a:endParaRPr lang="fr-FR" dirty="0">
              <a:latin typeface=""/>
            </a:endParaRPr>
          </a:p>
          <a:p>
            <a:r>
              <a:rPr lang="fr-CH" dirty="0">
                <a:latin typeface=""/>
              </a:rPr>
              <a:t>Le mentor est un modèle, un conseiller et un soutien pour le mentoré qui bénéficie de son expertise et de sa vision du monde pour s’orienter dans sa propre carrière.</a:t>
            </a:r>
            <a:endParaRPr lang="fr-FR" dirty="0">
              <a:latin typeface=""/>
            </a:endParaRPr>
          </a:p>
          <a:p>
            <a:endParaRPr lang="fr-CH" sz="2000" dirty="0">
              <a:solidFill>
                <a:schemeClr val="accent1">
                  <a:lumMod val="40000"/>
                  <a:lumOff val="60000"/>
                </a:schemeClr>
              </a:solidFill>
              <a:latin typeface=""/>
            </a:endParaRPr>
          </a:p>
        </p:txBody>
      </p:sp>
      <p:sp>
        <p:nvSpPr>
          <p:cNvPr id="7" name="ZoneTexte 6">
            <a:extLst>
              <a:ext uri="{FF2B5EF4-FFF2-40B4-BE49-F238E27FC236}">
                <a16:creationId xmlns:a16="http://schemas.microsoft.com/office/drawing/2014/main" id="{A00EA51A-A615-FE08-B000-EA094E4211CF}"/>
              </a:ext>
            </a:extLst>
          </p:cNvPr>
          <p:cNvSpPr txBox="1"/>
          <p:nvPr/>
        </p:nvSpPr>
        <p:spPr>
          <a:xfrm>
            <a:off x="-17301" y="6299994"/>
            <a:ext cx="5400675" cy="4862870"/>
          </a:xfrm>
          <a:prstGeom prst="rect">
            <a:avLst/>
          </a:prstGeom>
          <a:noFill/>
        </p:spPr>
        <p:txBody>
          <a:bodyPr wrap="square" rtlCol="0">
            <a:spAutoFit/>
          </a:bodyPr>
          <a:lstStyle/>
          <a:p>
            <a:r>
              <a:rPr lang="fr-FR" sz="2000" dirty="0">
                <a:solidFill>
                  <a:schemeClr val="accent4">
                    <a:lumMod val="75000"/>
                  </a:schemeClr>
                </a:solidFill>
                <a:latin typeface=""/>
              </a:rPr>
              <a:t>Comment ça fonctionne</a:t>
            </a:r>
          </a:p>
          <a:p>
            <a:endParaRPr lang="fr-FR" sz="2000" dirty="0">
              <a:latin typeface=""/>
            </a:endParaRPr>
          </a:p>
          <a:p>
            <a:r>
              <a:rPr lang="fr-CH" dirty="0">
                <a:latin typeface=""/>
              </a:rPr>
              <a:t>Le mentoring se concentre sur le développement personnel et professionnel à long terme.</a:t>
            </a:r>
          </a:p>
          <a:p>
            <a:endParaRPr lang="fr-CH" dirty="0">
              <a:latin typeface=""/>
            </a:endParaRPr>
          </a:p>
          <a:p>
            <a:r>
              <a:rPr lang="fr-CH" dirty="0">
                <a:latin typeface=""/>
              </a:rPr>
              <a:t>A travers des rencontres de 1h à 2h, le mentor conduit le mentoré vers l’atteinte de ses objectifs à l’aide de différents outils, de conseils et de partages d’expérience.</a:t>
            </a:r>
          </a:p>
          <a:p>
            <a:endParaRPr lang="fr-CH" dirty="0">
              <a:latin typeface=""/>
            </a:endParaRPr>
          </a:p>
          <a:p>
            <a:r>
              <a:rPr lang="fr-CH" dirty="0">
                <a:latin typeface=""/>
              </a:rPr>
              <a:t>L’accompagnement sera de qualité si le mentor vous convient. La relation de confiance et l’expertise recherchée sont donc des éléments clés de la réussite du mentoring.</a:t>
            </a:r>
          </a:p>
          <a:p>
            <a:endParaRPr lang="fr-CH" dirty="0">
              <a:latin typeface=""/>
            </a:endParaRPr>
          </a:p>
          <a:p>
            <a:r>
              <a:rPr lang="fr-CH" dirty="0">
                <a:solidFill>
                  <a:srgbClr val="FFFF00"/>
                </a:solidFill>
                <a:latin typeface=""/>
              </a:rPr>
              <a:t>scroll &gt; …</a:t>
            </a:r>
          </a:p>
          <a:p>
            <a:endParaRPr lang="fr-FR" dirty="0">
              <a:latin typeface=""/>
            </a:endParaRPr>
          </a:p>
        </p:txBody>
      </p:sp>
      <p:grpSp>
        <p:nvGrpSpPr>
          <p:cNvPr id="8" name="Groupe 7">
            <a:extLst>
              <a:ext uri="{FF2B5EF4-FFF2-40B4-BE49-F238E27FC236}">
                <a16:creationId xmlns:a16="http://schemas.microsoft.com/office/drawing/2014/main" id="{E9F2B871-046D-7188-6E83-7568CF6B900E}"/>
              </a:ext>
            </a:extLst>
          </p:cNvPr>
          <p:cNvGrpSpPr/>
          <p:nvPr/>
        </p:nvGrpSpPr>
        <p:grpSpPr>
          <a:xfrm>
            <a:off x="315845" y="216892"/>
            <a:ext cx="1858438" cy="1478925"/>
            <a:chOff x="315845" y="216892"/>
            <a:chExt cx="1858438" cy="1478925"/>
          </a:xfrm>
        </p:grpSpPr>
        <p:cxnSp>
          <p:nvCxnSpPr>
            <p:cNvPr id="9" name="Connecteur droit 8">
              <a:extLst>
                <a:ext uri="{FF2B5EF4-FFF2-40B4-BE49-F238E27FC236}">
                  <a16:creationId xmlns:a16="http://schemas.microsoft.com/office/drawing/2014/main" id="{B8376F30-F965-4322-9AEC-B7840DEC4D8D}"/>
                </a:ext>
              </a:extLst>
            </p:cNvPr>
            <p:cNvCxnSpPr>
              <a:cxnSpLocks/>
            </p:cNvCxnSpPr>
            <p:nvPr/>
          </p:nvCxnSpPr>
          <p:spPr>
            <a:xfrm>
              <a:off x="1676866" y="1687350"/>
              <a:ext cx="497417"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0" name="Connecteur droit 9">
              <a:extLst>
                <a:ext uri="{FF2B5EF4-FFF2-40B4-BE49-F238E27FC236}">
                  <a16:creationId xmlns:a16="http://schemas.microsoft.com/office/drawing/2014/main" id="{0BAB3EAA-ACA8-A1B4-13D7-0644B69007BC}"/>
                </a:ext>
              </a:extLst>
            </p:cNvPr>
            <p:cNvCxnSpPr>
              <a:cxnSpLocks/>
            </p:cNvCxnSpPr>
            <p:nvPr/>
          </p:nvCxnSpPr>
          <p:spPr>
            <a:xfrm flipH="1">
              <a:off x="2157349" y="1218386"/>
              <a:ext cx="16934" cy="477431"/>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7DB554FD-14ED-FD33-BB90-A6D5CC01F4F8}"/>
                </a:ext>
              </a:extLst>
            </p:cNvPr>
            <p:cNvCxnSpPr>
              <a:cxnSpLocks/>
            </p:cNvCxnSpPr>
            <p:nvPr/>
          </p:nvCxnSpPr>
          <p:spPr>
            <a:xfrm flipH="1">
              <a:off x="315845" y="263716"/>
              <a:ext cx="478634"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2" name="Connecteur droit 11">
              <a:extLst>
                <a:ext uri="{FF2B5EF4-FFF2-40B4-BE49-F238E27FC236}">
                  <a16:creationId xmlns:a16="http://schemas.microsoft.com/office/drawing/2014/main" id="{96EF5127-6CE4-5172-ED85-3F2C73EFD5AE}"/>
                </a:ext>
              </a:extLst>
            </p:cNvPr>
            <p:cNvCxnSpPr>
              <a:cxnSpLocks/>
            </p:cNvCxnSpPr>
            <p:nvPr/>
          </p:nvCxnSpPr>
          <p:spPr>
            <a:xfrm flipV="1">
              <a:off x="332778" y="255251"/>
              <a:ext cx="0" cy="49425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8855A882-C0D9-E918-AF3A-068A79EC700F}"/>
                </a:ext>
              </a:extLst>
            </p:cNvPr>
            <p:cNvSpPr txBox="1"/>
            <p:nvPr/>
          </p:nvSpPr>
          <p:spPr>
            <a:xfrm>
              <a:off x="578363" y="216892"/>
              <a:ext cx="1414170" cy="1246495"/>
            </a:xfrm>
            <a:prstGeom prst="rect">
              <a:avLst/>
            </a:prstGeom>
            <a:noFill/>
          </p:spPr>
          <p:txBody>
            <a:bodyPr wrap="none" rtlCol="0">
              <a:spAutoFit/>
            </a:bodyPr>
            <a:lstStyle/>
            <a:p>
              <a:r>
                <a:rPr lang="fr-FR" sz="7500" b="1" dirty="0">
                  <a:latin typeface=""/>
                </a:rPr>
                <a:t>4D</a:t>
              </a:r>
            </a:p>
          </p:txBody>
        </p:sp>
        <p:sp>
          <p:nvSpPr>
            <p:cNvPr id="15" name="Rectangle 14">
              <a:extLst>
                <a:ext uri="{FF2B5EF4-FFF2-40B4-BE49-F238E27FC236}">
                  <a16:creationId xmlns:a16="http://schemas.microsoft.com/office/drawing/2014/main" id="{EE76E81F-7A1D-7A2E-4312-5592A92EA78C}"/>
                </a:ext>
              </a:extLst>
            </p:cNvPr>
            <p:cNvSpPr/>
            <p:nvPr/>
          </p:nvSpPr>
          <p:spPr>
            <a:xfrm>
              <a:off x="578363" y="1274068"/>
              <a:ext cx="1346200" cy="12993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157F9F-B29D-B4F0-313C-583D14F95DCC}"/>
                </a:ext>
              </a:extLst>
            </p:cNvPr>
            <p:cNvSpPr txBox="1"/>
            <p:nvPr/>
          </p:nvSpPr>
          <p:spPr>
            <a:xfrm>
              <a:off x="535083" y="1218386"/>
              <a:ext cx="1457450" cy="246221"/>
            </a:xfrm>
            <a:prstGeom prst="rect">
              <a:avLst/>
            </a:prstGeom>
            <a:noFill/>
            <a:ln>
              <a:noFill/>
            </a:ln>
          </p:spPr>
          <p:txBody>
            <a:bodyPr wrap="none" rtlCol="0" anchor="ctr">
              <a:spAutoFit/>
            </a:bodyPr>
            <a:lstStyle/>
            <a:p>
              <a:pPr algn="ctr"/>
              <a:r>
                <a:rPr lang="fr-FR" sz="1000" dirty="0">
                  <a:solidFill>
                    <a:srgbClr val="99B2D2"/>
                  </a:solidFill>
                  <a:latin typeface=""/>
                </a:rPr>
                <a:t>FOR DEVELOPMENT</a:t>
              </a:r>
            </a:p>
          </p:txBody>
        </p:sp>
      </p:grpSp>
    </p:spTree>
    <p:extLst>
      <p:ext uri="{BB962C8B-B14F-4D97-AF65-F5344CB8AC3E}">
        <p14:creationId xmlns:p14="http://schemas.microsoft.com/office/powerpoint/2010/main" val="28775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99B2D2">
                <a:alpha val="95000"/>
              </a:srgbClr>
            </a:gs>
            <a:gs pos="100000">
              <a:schemeClr val="accent4">
                <a:lumMod val="75000"/>
              </a:schemeClr>
            </a:gs>
          </a:gsLst>
          <a:lin ang="5400000" scaled="1"/>
          <a:tileRect/>
        </a:gradFill>
        <a:effectLst/>
      </p:bgPr>
    </p:bg>
    <p:spTree>
      <p:nvGrpSpPr>
        <p:cNvPr id="1" name=""/>
        <p:cNvGrpSpPr/>
        <p:nvPr/>
      </p:nvGrpSpPr>
      <p:grpSpPr>
        <a:xfrm>
          <a:off x="0" y="0"/>
          <a:ext cx="0" cy="0"/>
          <a:chOff x="0" y="0"/>
          <a:chExt cx="0" cy="0"/>
        </a:xfrm>
      </p:grpSpPr>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Mentoring</a:t>
            </a:r>
          </a:p>
        </p:txBody>
      </p:sp>
      <p:grpSp>
        <p:nvGrpSpPr>
          <p:cNvPr id="2" name="Groupe 1">
            <a:extLst>
              <a:ext uri="{FF2B5EF4-FFF2-40B4-BE49-F238E27FC236}">
                <a16:creationId xmlns:a16="http://schemas.microsoft.com/office/drawing/2014/main" id="{2B8AECFE-AAEC-8BE5-944B-29E47746E524}"/>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D94026D2-C5E7-3600-49EC-3589BA8E6601}"/>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36730FEB-D8C2-DE17-236D-2810370FD1EE}"/>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5" name="Connecteur droit 4">
              <a:extLst>
                <a:ext uri="{FF2B5EF4-FFF2-40B4-BE49-F238E27FC236}">
                  <a16:creationId xmlns:a16="http://schemas.microsoft.com/office/drawing/2014/main" id="{6681C5DD-599C-3D64-2777-974BEE4491E9}"/>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7" name="ZoneTexte 6">
            <a:extLst>
              <a:ext uri="{FF2B5EF4-FFF2-40B4-BE49-F238E27FC236}">
                <a16:creationId xmlns:a16="http://schemas.microsoft.com/office/drawing/2014/main" id="{A00EA51A-A615-FE08-B000-EA094E4211CF}"/>
              </a:ext>
            </a:extLst>
          </p:cNvPr>
          <p:cNvSpPr txBox="1"/>
          <p:nvPr/>
        </p:nvSpPr>
        <p:spPr>
          <a:xfrm>
            <a:off x="17109" y="2253290"/>
            <a:ext cx="5400675" cy="2677656"/>
          </a:xfrm>
          <a:prstGeom prst="rect">
            <a:avLst/>
          </a:prstGeom>
          <a:noFill/>
        </p:spPr>
        <p:txBody>
          <a:bodyPr wrap="square" rtlCol="0">
            <a:spAutoFit/>
          </a:bodyPr>
          <a:lstStyle/>
          <a:p>
            <a:r>
              <a:rPr lang="fr-CH" sz="1800" dirty="0">
                <a:solidFill>
                  <a:srgbClr val="FFFF00"/>
                </a:solidFill>
                <a:latin typeface=""/>
              </a:rPr>
              <a:t>... &lt; scroll</a:t>
            </a:r>
            <a:endParaRPr lang="fr-FR" sz="1800" dirty="0">
              <a:solidFill>
                <a:srgbClr val="FFFF00"/>
              </a:solidFill>
              <a:latin typeface=""/>
            </a:endParaRPr>
          </a:p>
          <a:p>
            <a:endParaRPr lang="fr-CH" dirty="0">
              <a:latin typeface=""/>
            </a:endParaRPr>
          </a:p>
          <a:p>
            <a:r>
              <a:rPr lang="fr-FR" dirty="0">
                <a:latin typeface=""/>
              </a:rPr>
              <a:t>Choisir un mentor est donc un élément essentiel du mentoring. Pour cela, la première rencontre est gratuite, elle nous permettra de faire connaissance, d’identifier vos besoins et  de clarifier vos attentes.</a:t>
            </a:r>
          </a:p>
          <a:p>
            <a:endParaRPr lang="fr-FR" sz="1200" dirty="0">
              <a:latin typeface=""/>
            </a:endParaRPr>
          </a:p>
          <a:p>
            <a:endParaRPr lang="fr-FR" sz="1200" dirty="0">
              <a:latin typeface=""/>
            </a:endParaRPr>
          </a:p>
          <a:p>
            <a:endParaRPr lang="fr-FR" sz="1200" dirty="0">
              <a:latin typeface=""/>
            </a:endParaRPr>
          </a:p>
          <a:p>
            <a:endParaRPr lang="fr-FR" sz="1200" dirty="0">
              <a:latin typeface=""/>
            </a:endParaRPr>
          </a:p>
          <a:p>
            <a:endParaRPr lang="fr-FR" sz="1200" dirty="0">
              <a:latin typeface=""/>
            </a:endParaRPr>
          </a:p>
        </p:txBody>
      </p:sp>
      <p:grpSp>
        <p:nvGrpSpPr>
          <p:cNvPr id="9" name="Groupe 8">
            <a:extLst>
              <a:ext uri="{FF2B5EF4-FFF2-40B4-BE49-F238E27FC236}">
                <a16:creationId xmlns:a16="http://schemas.microsoft.com/office/drawing/2014/main" id="{A06B5AA8-3956-F640-DEE9-683FF9738B88}"/>
              </a:ext>
            </a:extLst>
          </p:cNvPr>
          <p:cNvGrpSpPr/>
          <p:nvPr/>
        </p:nvGrpSpPr>
        <p:grpSpPr>
          <a:xfrm>
            <a:off x="-19498" y="10852277"/>
            <a:ext cx="5207448" cy="1319464"/>
            <a:chOff x="-19498" y="10852277"/>
            <a:chExt cx="5207448" cy="1319464"/>
          </a:xfrm>
        </p:grpSpPr>
        <p:sp>
          <p:nvSpPr>
            <p:cNvPr id="10" name="ZoneTexte 9">
              <a:extLst>
                <a:ext uri="{FF2B5EF4-FFF2-40B4-BE49-F238E27FC236}">
                  <a16:creationId xmlns:a16="http://schemas.microsoft.com/office/drawing/2014/main" id="{4E610A50-5457-3987-B059-A68EF7E15739}"/>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rgbClr val="002060"/>
                </a:solidFill>
                <a:latin typeface=""/>
              </a:endParaRPr>
            </a:p>
            <a:p>
              <a:r>
                <a:rPr lang="fr-FR" sz="2000" dirty="0">
                  <a:solidFill>
                    <a:srgbClr val="002060"/>
                  </a:solidFill>
                  <a:latin typeface=""/>
                </a:rPr>
                <a:t>David Furrer</a:t>
              </a:r>
            </a:p>
            <a:p>
              <a:r>
                <a:rPr lang="fr-FR" sz="1600" dirty="0">
                  <a:solidFill>
                    <a:srgbClr val="002060"/>
                  </a:solidFill>
                  <a:latin typeface=""/>
                </a:rPr>
                <a:t>+41792783503</a:t>
              </a:r>
            </a:p>
            <a:p>
              <a:r>
                <a:rPr lang="fr-FR" dirty="0">
                  <a:solidFill>
                    <a:srgbClr val="002060"/>
                  </a:solidFill>
                  <a:latin typeface=""/>
                  <a:hlinkClick r:id="rId3">
                    <a:extLst>
                      <a:ext uri="{A12FA001-AC4F-418D-AE19-62706E023703}">
                        <ahyp:hlinkClr xmlns:ahyp="http://schemas.microsoft.com/office/drawing/2018/hyperlinkcolor" val="tx"/>
                      </a:ext>
                    </a:extLst>
                  </a:hlinkClick>
                </a:rPr>
                <a:t>david@4development.ch</a:t>
              </a:r>
              <a:endParaRPr lang="fr-FR" dirty="0">
                <a:solidFill>
                  <a:srgbClr val="002060"/>
                </a:solidFill>
                <a:latin typeface=""/>
              </a:endParaRPr>
            </a:p>
          </p:txBody>
        </p:sp>
        <p:grpSp>
          <p:nvGrpSpPr>
            <p:cNvPr id="11" name="Groupe 10">
              <a:extLst>
                <a:ext uri="{FF2B5EF4-FFF2-40B4-BE49-F238E27FC236}">
                  <a16:creationId xmlns:a16="http://schemas.microsoft.com/office/drawing/2014/main" id="{B20E63B7-337F-E97C-2055-7C44A2D3325C}"/>
                </a:ext>
              </a:extLst>
            </p:cNvPr>
            <p:cNvGrpSpPr/>
            <p:nvPr/>
          </p:nvGrpSpPr>
          <p:grpSpPr>
            <a:xfrm>
              <a:off x="3027336" y="11521463"/>
              <a:ext cx="2160614" cy="571003"/>
              <a:chOff x="5678967" y="5820137"/>
              <a:chExt cx="846807" cy="224672"/>
            </a:xfrm>
          </p:grpSpPr>
          <p:pic>
            <p:nvPicPr>
              <p:cNvPr id="12" name="Image 11">
                <a:extLst>
                  <a:ext uri="{FF2B5EF4-FFF2-40B4-BE49-F238E27FC236}">
                    <a16:creationId xmlns:a16="http://schemas.microsoft.com/office/drawing/2014/main" id="{874B355C-8BD9-E0A5-68CE-1DA4000C9A2A}"/>
                  </a:ext>
                </a:extLst>
              </p:cNvPr>
              <p:cNvPicPr>
                <a:picLocks noChangeAspect="1"/>
              </p:cNvPicPr>
              <p:nvPr/>
            </p:nvPicPr>
            <p:blipFill>
              <a:blip r:embed="rId4"/>
              <a:stretch>
                <a:fillRect/>
              </a:stretch>
            </p:blipFill>
            <p:spPr>
              <a:xfrm>
                <a:off x="5678967" y="5822394"/>
                <a:ext cx="220102" cy="221952"/>
              </a:xfrm>
              <a:prstGeom prst="rect">
                <a:avLst/>
              </a:prstGeom>
            </p:spPr>
          </p:pic>
          <p:pic>
            <p:nvPicPr>
              <p:cNvPr id="14" name="Image 13">
                <a:extLst>
                  <a:ext uri="{FF2B5EF4-FFF2-40B4-BE49-F238E27FC236}">
                    <a16:creationId xmlns:a16="http://schemas.microsoft.com/office/drawing/2014/main" id="{F43EB3C8-6B4B-2BF1-61B2-C538E9CF0B66}"/>
                  </a:ext>
                </a:extLst>
              </p:cNvPr>
              <p:cNvPicPr>
                <a:picLocks noChangeAspect="1"/>
              </p:cNvPicPr>
              <p:nvPr/>
            </p:nvPicPr>
            <p:blipFill>
              <a:blip r:embed="rId5"/>
              <a:stretch>
                <a:fillRect/>
              </a:stretch>
            </p:blipFill>
            <p:spPr>
              <a:xfrm>
                <a:off x="5985949" y="5820137"/>
                <a:ext cx="220102" cy="218422"/>
              </a:xfrm>
              <a:prstGeom prst="rect">
                <a:avLst/>
              </a:prstGeom>
            </p:spPr>
          </p:pic>
          <p:pic>
            <p:nvPicPr>
              <p:cNvPr id="15" name="Image 14" descr="Une image contenant Graphique, Police, symbole, logo&#10;&#10;Description générée automatiquement">
                <a:extLst>
                  <a:ext uri="{FF2B5EF4-FFF2-40B4-BE49-F238E27FC236}">
                    <a16:creationId xmlns:a16="http://schemas.microsoft.com/office/drawing/2014/main" id="{FA005A57-0447-0F2B-3F4D-8054375D0610}"/>
                  </a:ext>
                </a:extLst>
              </p:cNvPr>
              <p:cNvPicPr>
                <a:picLocks noChangeAspect="1"/>
              </p:cNvPicPr>
              <p:nvPr/>
            </p:nvPicPr>
            <p:blipFill>
              <a:blip r:embed="rId6"/>
              <a:stretch>
                <a:fillRect/>
              </a:stretch>
            </p:blipFill>
            <p:spPr>
              <a:xfrm>
                <a:off x="6282706" y="5821273"/>
                <a:ext cx="243068" cy="223536"/>
              </a:xfrm>
              <a:prstGeom prst="rect">
                <a:avLst/>
              </a:prstGeom>
            </p:spPr>
          </p:pic>
        </p:grpSp>
      </p:grpSp>
      <p:grpSp>
        <p:nvGrpSpPr>
          <p:cNvPr id="16" name="Groupe 15">
            <a:extLst>
              <a:ext uri="{FF2B5EF4-FFF2-40B4-BE49-F238E27FC236}">
                <a16:creationId xmlns:a16="http://schemas.microsoft.com/office/drawing/2014/main" id="{E3189890-C487-094D-E504-EB6883B58E55}"/>
              </a:ext>
            </a:extLst>
          </p:cNvPr>
          <p:cNvGrpSpPr/>
          <p:nvPr/>
        </p:nvGrpSpPr>
        <p:grpSpPr>
          <a:xfrm>
            <a:off x="315845" y="216892"/>
            <a:ext cx="1858438" cy="1478925"/>
            <a:chOff x="315845" y="216892"/>
            <a:chExt cx="1858438" cy="1478925"/>
          </a:xfrm>
        </p:grpSpPr>
        <p:cxnSp>
          <p:nvCxnSpPr>
            <p:cNvPr id="17" name="Connecteur droit 16">
              <a:extLst>
                <a:ext uri="{FF2B5EF4-FFF2-40B4-BE49-F238E27FC236}">
                  <a16:creationId xmlns:a16="http://schemas.microsoft.com/office/drawing/2014/main" id="{8AE60A3D-08A2-477C-C985-DA7CC9E12E6A}"/>
                </a:ext>
              </a:extLst>
            </p:cNvPr>
            <p:cNvCxnSpPr>
              <a:cxnSpLocks/>
            </p:cNvCxnSpPr>
            <p:nvPr/>
          </p:nvCxnSpPr>
          <p:spPr>
            <a:xfrm>
              <a:off x="1676866" y="1687350"/>
              <a:ext cx="497417"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8" name="Connecteur droit 17">
              <a:extLst>
                <a:ext uri="{FF2B5EF4-FFF2-40B4-BE49-F238E27FC236}">
                  <a16:creationId xmlns:a16="http://schemas.microsoft.com/office/drawing/2014/main" id="{3E1C0D76-537D-849F-D8C0-BA992DFBA729}"/>
                </a:ext>
              </a:extLst>
            </p:cNvPr>
            <p:cNvCxnSpPr>
              <a:cxnSpLocks/>
            </p:cNvCxnSpPr>
            <p:nvPr/>
          </p:nvCxnSpPr>
          <p:spPr>
            <a:xfrm flipH="1">
              <a:off x="2157349" y="1218386"/>
              <a:ext cx="16934" cy="477431"/>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0A9C4444-B5BB-09B8-5785-BBFF78732114}"/>
                </a:ext>
              </a:extLst>
            </p:cNvPr>
            <p:cNvCxnSpPr>
              <a:cxnSpLocks/>
            </p:cNvCxnSpPr>
            <p:nvPr/>
          </p:nvCxnSpPr>
          <p:spPr>
            <a:xfrm flipH="1">
              <a:off x="315845" y="263716"/>
              <a:ext cx="478634"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F86A142B-7D3B-14CC-684F-21FFA1A642E5}"/>
                </a:ext>
              </a:extLst>
            </p:cNvPr>
            <p:cNvCxnSpPr>
              <a:cxnSpLocks/>
            </p:cNvCxnSpPr>
            <p:nvPr/>
          </p:nvCxnSpPr>
          <p:spPr>
            <a:xfrm flipV="1">
              <a:off x="332778" y="255251"/>
              <a:ext cx="0" cy="49425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717E20AE-D23C-BEEF-1822-15CDDFB05B9F}"/>
                </a:ext>
              </a:extLst>
            </p:cNvPr>
            <p:cNvSpPr txBox="1"/>
            <p:nvPr/>
          </p:nvSpPr>
          <p:spPr>
            <a:xfrm>
              <a:off x="578363" y="216892"/>
              <a:ext cx="1414170" cy="1246495"/>
            </a:xfrm>
            <a:prstGeom prst="rect">
              <a:avLst/>
            </a:prstGeom>
            <a:noFill/>
          </p:spPr>
          <p:txBody>
            <a:bodyPr wrap="none" rtlCol="0">
              <a:spAutoFit/>
            </a:bodyPr>
            <a:lstStyle/>
            <a:p>
              <a:r>
                <a:rPr lang="fr-FR" sz="7500" b="1" dirty="0">
                  <a:latin typeface=""/>
                </a:rPr>
                <a:t>4D</a:t>
              </a:r>
            </a:p>
          </p:txBody>
        </p:sp>
        <p:sp>
          <p:nvSpPr>
            <p:cNvPr id="22" name="Rectangle 21">
              <a:extLst>
                <a:ext uri="{FF2B5EF4-FFF2-40B4-BE49-F238E27FC236}">
                  <a16:creationId xmlns:a16="http://schemas.microsoft.com/office/drawing/2014/main" id="{06D02386-5AB7-4A2A-6D17-FB400FD026B3}"/>
                </a:ext>
              </a:extLst>
            </p:cNvPr>
            <p:cNvSpPr/>
            <p:nvPr/>
          </p:nvSpPr>
          <p:spPr>
            <a:xfrm>
              <a:off x="578363" y="1274068"/>
              <a:ext cx="1346200" cy="12993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89F53178-8B82-16AD-D01E-4B635C5E1490}"/>
                </a:ext>
              </a:extLst>
            </p:cNvPr>
            <p:cNvSpPr txBox="1"/>
            <p:nvPr/>
          </p:nvSpPr>
          <p:spPr>
            <a:xfrm>
              <a:off x="535083" y="1218386"/>
              <a:ext cx="1457450" cy="246221"/>
            </a:xfrm>
            <a:prstGeom prst="rect">
              <a:avLst/>
            </a:prstGeom>
            <a:noFill/>
            <a:ln>
              <a:noFill/>
            </a:ln>
          </p:spPr>
          <p:txBody>
            <a:bodyPr wrap="none" rtlCol="0" anchor="ctr">
              <a:spAutoFit/>
            </a:bodyPr>
            <a:lstStyle/>
            <a:p>
              <a:pPr algn="ctr"/>
              <a:r>
                <a:rPr lang="fr-FR" sz="1000" dirty="0">
                  <a:solidFill>
                    <a:srgbClr val="99B2D2"/>
                  </a:solidFill>
                  <a:latin typeface=""/>
                </a:rPr>
                <a:t>FOR DEVELOPMENT</a:t>
              </a:r>
            </a:p>
          </p:txBody>
        </p:sp>
      </p:grpSp>
    </p:spTree>
    <p:extLst>
      <p:ext uri="{BB962C8B-B14F-4D97-AF65-F5344CB8AC3E}">
        <p14:creationId xmlns:p14="http://schemas.microsoft.com/office/powerpoint/2010/main" val="194514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F7CBC9"/>
            </a:gs>
            <a:gs pos="99000">
              <a:schemeClr val="accent6">
                <a:lumMod val="50000"/>
                <a:alpha val="90000"/>
              </a:schemeClr>
            </a:gs>
          </a:gsLst>
          <a:lin ang="5400000" scaled="1"/>
          <a:tileRect/>
        </a:gradFill>
        <a:effectLst/>
      </p:bgPr>
    </p:bg>
    <p:spTree>
      <p:nvGrpSpPr>
        <p:cNvPr id="1" name=""/>
        <p:cNvGrpSpPr/>
        <p:nvPr/>
      </p:nvGrpSpPr>
      <p:grpSpPr>
        <a:xfrm>
          <a:off x="0" y="0"/>
          <a:ext cx="0" cy="0"/>
          <a:chOff x="0" y="0"/>
          <a:chExt cx="0" cy="0"/>
        </a:xfrm>
      </p:grpSpPr>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Résilience</a:t>
            </a:r>
          </a:p>
        </p:txBody>
      </p:sp>
      <p:grpSp>
        <p:nvGrpSpPr>
          <p:cNvPr id="3" name="Groupe 2">
            <a:extLst>
              <a:ext uri="{FF2B5EF4-FFF2-40B4-BE49-F238E27FC236}">
                <a16:creationId xmlns:a16="http://schemas.microsoft.com/office/drawing/2014/main" id="{6B51FED9-687A-07D6-F543-32882D2291E4}"/>
              </a:ext>
            </a:extLst>
          </p:cNvPr>
          <p:cNvGrpSpPr/>
          <p:nvPr/>
        </p:nvGrpSpPr>
        <p:grpSpPr>
          <a:xfrm>
            <a:off x="3495272" y="1235805"/>
            <a:ext cx="777322" cy="441490"/>
            <a:chOff x="3495272" y="1259658"/>
            <a:chExt cx="777322" cy="441490"/>
          </a:xfrm>
        </p:grpSpPr>
        <p:cxnSp>
          <p:nvCxnSpPr>
            <p:cNvPr id="4" name="Connecteur droit 3">
              <a:extLst>
                <a:ext uri="{FF2B5EF4-FFF2-40B4-BE49-F238E27FC236}">
                  <a16:creationId xmlns:a16="http://schemas.microsoft.com/office/drawing/2014/main" id="{EDFB50AD-9C7D-624D-18B7-95F8CF36E590}"/>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5" name="Connecteur droit 4">
              <a:extLst>
                <a:ext uri="{FF2B5EF4-FFF2-40B4-BE49-F238E27FC236}">
                  <a16:creationId xmlns:a16="http://schemas.microsoft.com/office/drawing/2014/main" id="{DEEC912B-1603-7DB4-E514-EDD01FDC8704}"/>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57F403D3-4247-4FD9-2FB9-760A2D36C0BE}"/>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7" name="ZoneTexte 6">
            <a:extLst>
              <a:ext uri="{FF2B5EF4-FFF2-40B4-BE49-F238E27FC236}">
                <a16:creationId xmlns:a16="http://schemas.microsoft.com/office/drawing/2014/main" id="{82D8E2C4-426A-C4FD-9DD0-5DC2D8F64929}"/>
              </a:ext>
            </a:extLst>
          </p:cNvPr>
          <p:cNvSpPr txBox="1"/>
          <p:nvPr/>
        </p:nvSpPr>
        <p:spPr>
          <a:xfrm>
            <a:off x="0" y="2256287"/>
            <a:ext cx="5400675" cy="7355860"/>
          </a:xfrm>
          <a:prstGeom prst="rect">
            <a:avLst/>
          </a:prstGeom>
          <a:noFill/>
        </p:spPr>
        <p:txBody>
          <a:bodyPr wrap="square" rtlCol="0">
            <a:spAutoFit/>
          </a:bodyPr>
          <a:lstStyle/>
          <a:p>
            <a:r>
              <a:rPr lang="fr-FR" sz="2000" dirty="0">
                <a:solidFill>
                  <a:schemeClr val="accent6">
                    <a:lumMod val="50000"/>
                  </a:schemeClr>
                </a:solidFill>
                <a:latin typeface=""/>
              </a:rPr>
              <a:t>Qu’est-ce que l’Ethnorésilience</a:t>
            </a:r>
          </a:p>
          <a:p>
            <a:endParaRPr lang="fr-FR" sz="2000" dirty="0">
              <a:latin typeface=""/>
            </a:endParaRPr>
          </a:p>
          <a:p>
            <a:r>
              <a:rPr lang="fr-FR" dirty="0">
                <a:latin typeface=""/>
              </a:rPr>
              <a:t>Formé en Ethnorésilience par Maurice Hefti, je vous propose une approche douce pour aller revisiter votre passé, identifier et nommer une problématique, puis trouver petit à petit des solutions pour la traverser.</a:t>
            </a:r>
          </a:p>
          <a:p>
            <a:endParaRPr lang="fr-FR" dirty="0">
              <a:latin typeface=""/>
            </a:endParaRPr>
          </a:p>
          <a:p>
            <a:r>
              <a:rPr lang="fr-FR" dirty="0">
                <a:latin typeface=""/>
              </a:rPr>
              <a:t>L’Ethnorésilience permet de travailler sur les raisons qui ont provoqué un ressenti, une émotion, un état d’âme. Elle permet d’aller revisiter ce qui a ébranlé nos mémoires.</a:t>
            </a:r>
          </a:p>
          <a:p>
            <a:endParaRPr lang="fr-FR" dirty="0">
              <a:latin typeface=""/>
            </a:endParaRPr>
          </a:p>
          <a:p>
            <a:r>
              <a:rPr lang="fr-FR" dirty="0">
                <a:latin typeface=""/>
              </a:rPr>
              <a:t>Outil inspiré des médecines amérindiennes, la méthode fait appel à notre mémoire cellulaire, celle qui sait.</a:t>
            </a:r>
          </a:p>
          <a:p>
            <a:endParaRPr lang="fr-FR" dirty="0">
              <a:latin typeface=""/>
            </a:endParaRPr>
          </a:p>
          <a:p>
            <a:r>
              <a:rPr lang="fr-FR" dirty="0">
                <a:latin typeface=""/>
              </a:rPr>
              <a:t>Ethno fait référence à l’environnement qui nous entoure, à notre ADN, à ce qui nous a été transmis.</a:t>
            </a:r>
          </a:p>
          <a:p>
            <a:r>
              <a:rPr lang="fr-FR" dirty="0">
                <a:latin typeface=""/>
              </a:rPr>
              <a:t>Résilience fait référence au lâcher prise, à l’acceptation de ce qui est, sans ressentiment.</a:t>
            </a:r>
          </a:p>
          <a:p>
            <a:endParaRPr lang="fr-FR" dirty="0">
              <a:latin typeface=""/>
            </a:endParaRPr>
          </a:p>
          <a:p>
            <a:r>
              <a:rPr lang="fr-FR" dirty="0">
                <a:solidFill>
                  <a:schemeClr val="accent6">
                    <a:lumMod val="50000"/>
                  </a:schemeClr>
                </a:solidFill>
                <a:latin typeface=""/>
                <a:hlinkClick r:id="rId3">
                  <a:extLst>
                    <a:ext uri="{A12FA001-AC4F-418D-AE19-62706E023703}">
                      <ahyp:hlinkClr xmlns:ahyp="http://schemas.microsoft.com/office/drawing/2018/hyperlinkcolor" val="tx"/>
                    </a:ext>
                  </a:extLst>
                </a:hlinkClick>
              </a:rPr>
              <a:t>https://ethnoresilience.com</a:t>
            </a:r>
            <a:r>
              <a:rPr lang="fr-FR" dirty="0">
                <a:solidFill>
                  <a:schemeClr val="accent6">
                    <a:lumMod val="50000"/>
                  </a:schemeClr>
                </a:solidFill>
                <a:latin typeface=""/>
              </a:rPr>
              <a:t> </a:t>
            </a:r>
          </a:p>
          <a:p>
            <a:endParaRPr lang="fr-FR" dirty="0">
              <a:latin typeface=""/>
            </a:endParaRPr>
          </a:p>
          <a:p>
            <a:r>
              <a:rPr lang="fr-CH" sz="1800" dirty="0">
                <a:solidFill>
                  <a:srgbClr val="FFFF00"/>
                </a:solidFill>
                <a:latin typeface=""/>
              </a:rPr>
              <a:t>scroll &gt; …</a:t>
            </a:r>
          </a:p>
          <a:p>
            <a:endParaRPr lang="fr-FR" dirty="0">
              <a:latin typeface=""/>
            </a:endParaRPr>
          </a:p>
        </p:txBody>
      </p:sp>
      <p:grpSp>
        <p:nvGrpSpPr>
          <p:cNvPr id="33" name="Groupe 32">
            <a:extLst>
              <a:ext uri="{FF2B5EF4-FFF2-40B4-BE49-F238E27FC236}">
                <a16:creationId xmlns:a16="http://schemas.microsoft.com/office/drawing/2014/main" id="{91D29AD8-583B-F36C-FBC4-3CE471CAAED3}"/>
              </a:ext>
            </a:extLst>
          </p:cNvPr>
          <p:cNvGrpSpPr/>
          <p:nvPr/>
        </p:nvGrpSpPr>
        <p:grpSpPr>
          <a:xfrm>
            <a:off x="315845" y="216892"/>
            <a:ext cx="1858438" cy="1478925"/>
            <a:chOff x="315845" y="216892"/>
            <a:chExt cx="1858438" cy="1478925"/>
          </a:xfrm>
        </p:grpSpPr>
        <p:cxnSp>
          <p:nvCxnSpPr>
            <p:cNvPr id="8" name="Connecteur droit 7">
              <a:extLst>
                <a:ext uri="{FF2B5EF4-FFF2-40B4-BE49-F238E27FC236}">
                  <a16:creationId xmlns:a16="http://schemas.microsoft.com/office/drawing/2014/main" id="{27EFDD10-672E-8526-1352-30EB4A10803A}"/>
                </a:ext>
              </a:extLst>
            </p:cNvPr>
            <p:cNvCxnSpPr>
              <a:cxnSpLocks/>
            </p:cNvCxnSpPr>
            <p:nvPr/>
          </p:nvCxnSpPr>
          <p:spPr>
            <a:xfrm>
              <a:off x="1676866" y="1687350"/>
              <a:ext cx="497417"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0" name="Connecteur droit 9">
              <a:extLst>
                <a:ext uri="{FF2B5EF4-FFF2-40B4-BE49-F238E27FC236}">
                  <a16:creationId xmlns:a16="http://schemas.microsoft.com/office/drawing/2014/main" id="{F3C9C799-A803-A7F1-4446-025F293C1440}"/>
                </a:ext>
              </a:extLst>
            </p:cNvPr>
            <p:cNvCxnSpPr>
              <a:cxnSpLocks/>
            </p:cNvCxnSpPr>
            <p:nvPr/>
          </p:nvCxnSpPr>
          <p:spPr>
            <a:xfrm flipH="1">
              <a:off x="2157349" y="1218386"/>
              <a:ext cx="16934" cy="477431"/>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6" name="Connecteur droit 15">
              <a:extLst>
                <a:ext uri="{FF2B5EF4-FFF2-40B4-BE49-F238E27FC236}">
                  <a16:creationId xmlns:a16="http://schemas.microsoft.com/office/drawing/2014/main" id="{081C061D-0B2E-26F0-D174-67F32A690406}"/>
                </a:ext>
              </a:extLst>
            </p:cNvPr>
            <p:cNvCxnSpPr>
              <a:cxnSpLocks/>
            </p:cNvCxnSpPr>
            <p:nvPr/>
          </p:nvCxnSpPr>
          <p:spPr>
            <a:xfrm flipH="1">
              <a:off x="315845" y="263716"/>
              <a:ext cx="478634"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C07D4FF4-FB11-54F4-481C-600CDF2CF62E}"/>
                </a:ext>
              </a:extLst>
            </p:cNvPr>
            <p:cNvCxnSpPr>
              <a:cxnSpLocks/>
            </p:cNvCxnSpPr>
            <p:nvPr/>
          </p:nvCxnSpPr>
          <p:spPr>
            <a:xfrm flipV="1">
              <a:off x="332778" y="255251"/>
              <a:ext cx="0" cy="49425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ED2A55D8-B9CC-8B57-A5AF-7BA7F32528D4}"/>
                </a:ext>
              </a:extLst>
            </p:cNvPr>
            <p:cNvSpPr txBox="1"/>
            <p:nvPr/>
          </p:nvSpPr>
          <p:spPr>
            <a:xfrm>
              <a:off x="578363" y="216892"/>
              <a:ext cx="1414170" cy="1246495"/>
            </a:xfrm>
            <a:prstGeom prst="rect">
              <a:avLst/>
            </a:prstGeom>
            <a:noFill/>
          </p:spPr>
          <p:txBody>
            <a:bodyPr wrap="none" rtlCol="0">
              <a:spAutoFit/>
            </a:bodyPr>
            <a:lstStyle/>
            <a:p>
              <a:r>
                <a:rPr lang="fr-FR" sz="7500" b="1" dirty="0">
                  <a:latin typeface=""/>
                </a:rPr>
                <a:t>4D</a:t>
              </a:r>
            </a:p>
          </p:txBody>
        </p:sp>
        <p:sp>
          <p:nvSpPr>
            <p:cNvPr id="24" name="Rectangle 23">
              <a:extLst>
                <a:ext uri="{FF2B5EF4-FFF2-40B4-BE49-F238E27FC236}">
                  <a16:creationId xmlns:a16="http://schemas.microsoft.com/office/drawing/2014/main" id="{8BD0BFD8-39A9-8F76-9B1E-069E97FA3B79}"/>
                </a:ext>
              </a:extLst>
            </p:cNvPr>
            <p:cNvSpPr/>
            <p:nvPr/>
          </p:nvSpPr>
          <p:spPr>
            <a:xfrm>
              <a:off x="578363" y="1274068"/>
              <a:ext cx="1346200" cy="12993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2D195AC3-298F-80A2-1F97-B4527C4CB287}"/>
                </a:ext>
              </a:extLst>
            </p:cNvPr>
            <p:cNvSpPr txBox="1"/>
            <p:nvPr/>
          </p:nvSpPr>
          <p:spPr>
            <a:xfrm>
              <a:off x="535083" y="1218386"/>
              <a:ext cx="1457450" cy="246221"/>
            </a:xfrm>
            <a:prstGeom prst="rect">
              <a:avLst/>
            </a:prstGeom>
            <a:noFill/>
            <a:ln>
              <a:noFill/>
            </a:ln>
          </p:spPr>
          <p:txBody>
            <a:bodyPr wrap="none" rtlCol="0" anchor="ctr">
              <a:spAutoFit/>
            </a:bodyPr>
            <a:lstStyle/>
            <a:p>
              <a:pPr algn="ctr"/>
              <a:r>
                <a:rPr lang="fr-FR" sz="1000" dirty="0">
                  <a:solidFill>
                    <a:srgbClr val="F7CBC9"/>
                  </a:solidFill>
                  <a:latin typeface=""/>
                </a:rPr>
                <a:t>FOR DEVELOPMENT</a:t>
              </a:r>
            </a:p>
          </p:txBody>
        </p:sp>
      </p:grpSp>
    </p:spTree>
    <p:extLst>
      <p:ext uri="{BB962C8B-B14F-4D97-AF65-F5344CB8AC3E}">
        <p14:creationId xmlns:p14="http://schemas.microsoft.com/office/powerpoint/2010/main" val="210041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rgbClr val="F7CBC9"/>
            </a:gs>
            <a:gs pos="100000">
              <a:schemeClr val="accent6">
                <a:lumMod val="50000"/>
                <a:alpha val="90000"/>
              </a:schemeClr>
            </a:gs>
          </a:gsLst>
          <a:lin ang="5400000" scaled="1"/>
          <a:tileRect/>
        </a:gradFill>
        <a:effectLst/>
      </p:bgPr>
    </p:bg>
    <p:spTree>
      <p:nvGrpSpPr>
        <p:cNvPr id="1" name=""/>
        <p:cNvGrpSpPr/>
        <p:nvPr/>
      </p:nvGrpSpPr>
      <p:grpSpPr>
        <a:xfrm>
          <a:off x="0" y="0"/>
          <a:ext cx="0" cy="0"/>
          <a:chOff x="0" y="0"/>
          <a:chExt cx="0" cy="0"/>
        </a:xfrm>
      </p:grpSpPr>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Résilience</a:t>
            </a:r>
          </a:p>
        </p:txBody>
      </p:sp>
      <p:grpSp>
        <p:nvGrpSpPr>
          <p:cNvPr id="3" name="Groupe 2">
            <a:extLst>
              <a:ext uri="{FF2B5EF4-FFF2-40B4-BE49-F238E27FC236}">
                <a16:creationId xmlns:a16="http://schemas.microsoft.com/office/drawing/2014/main" id="{6B51FED9-687A-07D6-F543-32882D2291E4}"/>
              </a:ext>
            </a:extLst>
          </p:cNvPr>
          <p:cNvGrpSpPr/>
          <p:nvPr/>
        </p:nvGrpSpPr>
        <p:grpSpPr>
          <a:xfrm>
            <a:off x="3495272" y="1235805"/>
            <a:ext cx="777322" cy="441490"/>
            <a:chOff x="3495272" y="1259658"/>
            <a:chExt cx="777322" cy="441490"/>
          </a:xfrm>
        </p:grpSpPr>
        <p:cxnSp>
          <p:nvCxnSpPr>
            <p:cNvPr id="4" name="Connecteur droit 3">
              <a:extLst>
                <a:ext uri="{FF2B5EF4-FFF2-40B4-BE49-F238E27FC236}">
                  <a16:creationId xmlns:a16="http://schemas.microsoft.com/office/drawing/2014/main" id="{EDFB50AD-9C7D-624D-18B7-95F8CF36E590}"/>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5" name="Connecteur droit 4">
              <a:extLst>
                <a:ext uri="{FF2B5EF4-FFF2-40B4-BE49-F238E27FC236}">
                  <a16:creationId xmlns:a16="http://schemas.microsoft.com/office/drawing/2014/main" id="{DEEC912B-1603-7DB4-E514-EDD01FDC8704}"/>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57F403D3-4247-4FD9-2FB9-760A2D36C0BE}"/>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2" name="ZoneTexte 1">
            <a:extLst>
              <a:ext uri="{FF2B5EF4-FFF2-40B4-BE49-F238E27FC236}">
                <a16:creationId xmlns:a16="http://schemas.microsoft.com/office/drawing/2014/main" id="{7357265A-F1CE-BF4E-022A-0DBA2CD6D0B7}"/>
              </a:ext>
            </a:extLst>
          </p:cNvPr>
          <p:cNvSpPr txBox="1"/>
          <p:nvPr/>
        </p:nvSpPr>
        <p:spPr>
          <a:xfrm>
            <a:off x="0" y="2256287"/>
            <a:ext cx="5400675" cy="7694414"/>
          </a:xfrm>
          <a:prstGeom prst="rect">
            <a:avLst/>
          </a:prstGeom>
          <a:noFill/>
        </p:spPr>
        <p:txBody>
          <a:bodyPr wrap="square" rtlCol="0">
            <a:spAutoFit/>
          </a:bodyPr>
          <a:lstStyle/>
          <a:p>
            <a:r>
              <a:rPr lang="fr-CH" sz="2000" dirty="0">
                <a:solidFill>
                  <a:srgbClr val="FFFF00"/>
                </a:solidFill>
                <a:latin typeface=""/>
              </a:rPr>
              <a:t>... &lt; scroll</a:t>
            </a:r>
            <a:endParaRPr lang="fr-FR" sz="2000" dirty="0">
              <a:solidFill>
                <a:schemeClr val="accent4">
                  <a:lumMod val="50000"/>
                </a:schemeClr>
              </a:solidFill>
              <a:latin typeface=""/>
            </a:endParaRPr>
          </a:p>
          <a:p>
            <a:endParaRPr lang="fr-FR" sz="2000" dirty="0">
              <a:solidFill>
                <a:schemeClr val="accent4">
                  <a:lumMod val="50000"/>
                </a:schemeClr>
              </a:solidFill>
              <a:latin typeface=""/>
            </a:endParaRPr>
          </a:p>
          <a:p>
            <a:r>
              <a:rPr lang="fr-FR" sz="2000" dirty="0">
                <a:solidFill>
                  <a:schemeClr val="accent6">
                    <a:lumMod val="50000"/>
                  </a:schemeClr>
                </a:solidFill>
                <a:latin typeface=""/>
              </a:rPr>
              <a:t>Comment ça se passe</a:t>
            </a:r>
          </a:p>
          <a:p>
            <a:endParaRPr lang="fr-CH" sz="2000" dirty="0">
              <a:latin typeface=""/>
            </a:endParaRPr>
          </a:p>
          <a:p>
            <a:r>
              <a:rPr lang="fr-CH" dirty="0">
                <a:latin typeface=""/>
              </a:rPr>
              <a:t>Le point de départ de l’Ethnorésilience est toujours appuyé par une sensation qui part des cinq sens ou d’émotions qui permettent de dévoiler des états d’âme traumatiques anciens - tristesse, peur, colère.</a:t>
            </a:r>
          </a:p>
          <a:p>
            <a:endParaRPr lang="fr-CH" dirty="0">
              <a:latin typeface=""/>
            </a:endParaRPr>
          </a:p>
          <a:p>
            <a:r>
              <a:rPr lang="fr-CH" dirty="0">
                <a:latin typeface=""/>
              </a:rPr>
              <a:t>Par l’introspection et la découverte d’une « matière » représentant la difficulté, la douleur et l’état d’âme qui s’opposent au flux naturel de vos énergies, vous allez « matérialiser votre problématique » en lui donnant une forme, une entité, une masse.</a:t>
            </a:r>
          </a:p>
          <a:p>
            <a:endParaRPr lang="fr-CH" dirty="0">
              <a:latin typeface=""/>
            </a:endParaRPr>
          </a:p>
          <a:p>
            <a:r>
              <a:rPr lang="fr-CH" dirty="0">
                <a:latin typeface=""/>
              </a:rPr>
              <a:t>Grâce à cette découverte sensorielle, créée derrière vos yeux fermés, votre mémoire s’ouvrira sur votre passé et vous serez renvoyé à un souvenir oublié.</a:t>
            </a:r>
          </a:p>
          <a:p>
            <a:endParaRPr lang="fr-CH" dirty="0">
              <a:latin typeface=""/>
            </a:endParaRPr>
          </a:p>
          <a:p>
            <a:r>
              <a:rPr lang="fr-CH" dirty="0">
                <a:latin typeface=""/>
              </a:rPr>
              <a:t>Après une reconnaissance accomplie, vous retrouverez les énergies vitales et innocentes qui précédaient le drame ou l’événement, vous permettant ainsi la résilience.</a:t>
            </a:r>
          </a:p>
          <a:p>
            <a:endParaRPr lang="fr-CH" dirty="0">
              <a:latin typeface=""/>
            </a:endParaRPr>
          </a:p>
        </p:txBody>
      </p:sp>
      <p:grpSp>
        <p:nvGrpSpPr>
          <p:cNvPr id="8" name="Groupe 7">
            <a:extLst>
              <a:ext uri="{FF2B5EF4-FFF2-40B4-BE49-F238E27FC236}">
                <a16:creationId xmlns:a16="http://schemas.microsoft.com/office/drawing/2014/main" id="{D5DE5339-12F4-1D17-991A-6473B5BDAB95}"/>
              </a:ext>
            </a:extLst>
          </p:cNvPr>
          <p:cNvGrpSpPr/>
          <p:nvPr/>
        </p:nvGrpSpPr>
        <p:grpSpPr>
          <a:xfrm>
            <a:off x="-19498" y="10852277"/>
            <a:ext cx="5207448" cy="1319464"/>
            <a:chOff x="-19498" y="10852277"/>
            <a:chExt cx="5207448" cy="1319464"/>
          </a:xfrm>
        </p:grpSpPr>
        <p:sp>
          <p:nvSpPr>
            <p:cNvPr id="9" name="ZoneTexte 8">
              <a:extLst>
                <a:ext uri="{FF2B5EF4-FFF2-40B4-BE49-F238E27FC236}">
                  <a16:creationId xmlns:a16="http://schemas.microsoft.com/office/drawing/2014/main" id="{78C4944C-3506-2B66-6C52-A65371A7929E}"/>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chemeClr val="accent6">
                    <a:lumMod val="60000"/>
                    <a:lumOff val="40000"/>
                  </a:schemeClr>
                </a:solidFill>
                <a:latin typeface=""/>
              </a:endParaRPr>
            </a:p>
            <a:p>
              <a:r>
                <a:rPr lang="fr-FR" sz="2000" dirty="0">
                  <a:solidFill>
                    <a:schemeClr val="accent6">
                      <a:lumMod val="60000"/>
                      <a:lumOff val="40000"/>
                    </a:schemeClr>
                  </a:solidFill>
                  <a:latin typeface=""/>
                </a:rPr>
                <a:t>David Furrer</a:t>
              </a:r>
            </a:p>
            <a:p>
              <a:r>
                <a:rPr lang="fr-FR" sz="1600" dirty="0">
                  <a:solidFill>
                    <a:schemeClr val="accent6">
                      <a:lumMod val="60000"/>
                      <a:lumOff val="40000"/>
                    </a:schemeClr>
                  </a:solidFill>
                  <a:latin typeface=""/>
                </a:rPr>
                <a:t>+41792783503</a:t>
              </a:r>
            </a:p>
            <a:p>
              <a:r>
                <a:rPr lang="fr-FR" dirty="0">
                  <a:solidFill>
                    <a:schemeClr val="accent6">
                      <a:lumMod val="60000"/>
                      <a:lumOff val="40000"/>
                    </a:schemeClr>
                  </a:solidFill>
                  <a:latin typeface=""/>
                  <a:hlinkClick r:id="rId3">
                    <a:extLst>
                      <a:ext uri="{A12FA001-AC4F-418D-AE19-62706E023703}">
                        <ahyp:hlinkClr xmlns:ahyp="http://schemas.microsoft.com/office/drawing/2018/hyperlinkcolor" val="tx"/>
                      </a:ext>
                    </a:extLst>
                  </a:hlinkClick>
                </a:rPr>
                <a:t>david@4development.ch</a:t>
              </a:r>
              <a:endParaRPr lang="fr-FR" dirty="0">
                <a:solidFill>
                  <a:schemeClr val="accent6">
                    <a:lumMod val="60000"/>
                    <a:lumOff val="40000"/>
                  </a:schemeClr>
                </a:solidFill>
                <a:latin typeface=""/>
              </a:endParaRPr>
            </a:p>
          </p:txBody>
        </p:sp>
        <p:grpSp>
          <p:nvGrpSpPr>
            <p:cNvPr id="10" name="Groupe 9">
              <a:extLst>
                <a:ext uri="{FF2B5EF4-FFF2-40B4-BE49-F238E27FC236}">
                  <a16:creationId xmlns:a16="http://schemas.microsoft.com/office/drawing/2014/main" id="{2105626A-FA14-CD12-CBBD-9803F7550991}"/>
                </a:ext>
              </a:extLst>
            </p:cNvPr>
            <p:cNvGrpSpPr/>
            <p:nvPr/>
          </p:nvGrpSpPr>
          <p:grpSpPr>
            <a:xfrm>
              <a:off x="3027336" y="11521463"/>
              <a:ext cx="2160614" cy="571003"/>
              <a:chOff x="5678967" y="5820137"/>
              <a:chExt cx="846807" cy="224672"/>
            </a:xfrm>
          </p:grpSpPr>
          <p:pic>
            <p:nvPicPr>
              <p:cNvPr id="11" name="Image 10">
                <a:extLst>
                  <a:ext uri="{FF2B5EF4-FFF2-40B4-BE49-F238E27FC236}">
                    <a16:creationId xmlns:a16="http://schemas.microsoft.com/office/drawing/2014/main" id="{0967B5A3-87A8-41E6-37F2-00E82540123F}"/>
                  </a:ext>
                </a:extLst>
              </p:cNvPr>
              <p:cNvPicPr>
                <a:picLocks noChangeAspect="1"/>
              </p:cNvPicPr>
              <p:nvPr/>
            </p:nvPicPr>
            <p:blipFill>
              <a:blip r:embed="rId4"/>
              <a:stretch>
                <a:fillRect/>
              </a:stretch>
            </p:blipFill>
            <p:spPr>
              <a:xfrm>
                <a:off x="5678967" y="5822394"/>
                <a:ext cx="220102" cy="221952"/>
              </a:xfrm>
              <a:prstGeom prst="rect">
                <a:avLst/>
              </a:prstGeom>
            </p:spPr>
          </p:pic>
          <p:pic>
            <p:nvPicPr>
              <p:cNvPr id="12" name="Image 11">
                <a:extLst>
                  <a:ext uri="{FF2B5EF4-FFF2-40B4-BE49-F238E27FC236}">
                    <a16:creationId xmlns:a16="http://schemas.microsoft.com/office/drawing/2014/main" id="{DD400471-99BB-1632-3EBC-56BF0D16E1B7}"/>
                  </a:ext>
                </a:extLst>
              </p:cNvPr>
              <p:cNvPicPr>
                <a:picLocks noChangeAspect="1"/>
              </p:cNvPicPr>
              <p:nvPr/>
            </p:nvPicPr>
            <p:blipFill>
              <a:blip r:embed="rId5"/>
              <a:stretch>
                <a:fillRect/>
              </a:stretch>
            </p:blipFill>
            <p:spPr>
              <a:xfrm>
                <a:off x="5985949" y="5820137"/>
                <a:ext cx="220102" cy="218422"/>
              </a:xfrm>
              <a:prstGeom prst="rect">
                <a:avLst/>
              </a:prstGeom>
            </p:spPr>
          </p:pic>
          <p:pic>
            <p:nvPicPr>
              <p:cNvPr id="14" name="Image 13" descr="Une image contenant Graphique, Police, symbole, logo&#10;&#10;Description générée automatiquement">
                <a:extLst>
                  <a:ext uri="{FF2B5EF4-FFF2-40B4-BE49-F238E27FC236}">
                    <a16:creationId xmlns:a16="http://schemas.microsoft.com/office/drawing/2014/main" id="{3F20930E-8A12-EE2D-98A6-E877E96CAE1B}"/>
                  </a:ext>
                </a:extLst>
              </p:cNvPr>
              <p:cNvPicPr>
                <a:picLocks noChangeAspect="1"/>
              </p:cNvPicPr>
              <p:nvPr/>
            </p:nvPicPr>
            <p:blipFill>
              <a:blip r:embed="rId6"/>
              <a:stretch>
                <a:fillRect/>
              </a:stretch>
            </p:blipFill>
            <p:spPr>
              <a:xfrm>
                <a:off x="6282706" y="5821273"/>
                <a:ext cx="243068" cy="223536"/>
              </a:xfrm>
              <a:prstGeom prst="rect">
                <a:avLst/>
              </a:prstGeom>
            </p:spPr>
          </p:pic>
        </p:grpSp>
      </p:grpSp>
      <p:grpSp>
        <p:nvGrpSpPr>
          <p:cNvPr id="23" name="Groupe 22">
            <a:extLst>
              <a:ext uri="{FF2B5EF4-FFF2-40B4-BE49-F238E27FC236}">
                <a16:creationId xmlns:a16="http://schemas.microsoft.com/office/drawing/2014/main" id="{9AD87C63-C334-D550-D42E-9A4A0FEC8619}"/>
              </a:ext>
            </a:extLst>
          </p:cNvPr>
          <p:cNvGrpSpPr/>
          <p:nvPr/>
        </p:nvGrpSpPr>
        <p:grpSpPr>
          <a:xfrm>
            <a:off x="315845" y="216892"/>
            <a:ext cx="1858438" cy="1478925"/>
            <a:chOff x="315845" y="216892"/>
            <a:chExt cx="1858438" cy="1478925"/>
          </a:xfrm>
        </p:grpSpPr>
        <p:cxnSp>
          <p:nvCxnSpPr>
            <p:cNvPr id="24" name="Connecteur droit 23">
              <a:extLst>
                <a:ext uri="{FF2B5EF4-FFF2-40B4-BE49-F238E27FC236}">
                  <a16:creationId xmlns:a16="http://schemas.microsoft.com/office/drawing/2014/main" id="{D6B6C108-D59B-4F7E-197E-4AFA84445F4B}"/>
                </a:ext>
              </a:extLst>
            </p:cNvPr>
            <p:cNvCxnSpPr>
              <a:cxnSpLocks/>
            </p:cNvCxnSpPr>
            <p:nvPr/>
          </p:nvCxnSpPr>
          <p:spPr>
            <a:xfrm>
              <a:off x="1676866" y="1687350"/>
              <a:ext cx="497417"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C45866AC-0F02-3188-22A2-49493A966A4D}"/>
                </a:ext>
              </a:extLst>
            </p:cNvPr>
            <p:cNvCxnSpPr>
              <a:cxnSpLocks/>
            </p:cNvCxnSpPr>
            <p:nvPr/>
          </p:nvCxnSpPr>
          <p:spPr>
            <a:xfrm flipH="1">
              <a:off x="2157349" y="1218386"/>
              <a:ext cx="16934" cy="477431"/>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8B6D9D9B-8144-1C09-5A41-4643684BBE22}"/>
                </a:ext>
              </a:extLst>
            </p:cNvPr>
            <p:cNvCxnSpPr>
              <a:cxnSpLocks/>
            </p:cNvCxnSpPr>
            <p:nvPr/>
          </p:nvCxnSpPr>
          <p:spPr>
            <a:xfrm flipH="1">
              <a:off x="315845" y="263716"/>
              <a:ext cx="478634"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4352CC79-C9DB-6EC8-A5CA-85FE744F80CB}"/>
                </a:ext>
              </a:extLst>
            </p:cNvPr>
            <p:cNvCxnSpPr>
              <a:cxnSpLocks/>
            </p:cNvCxnSpPr>
            <p:nvPr/>
          </p:nvCxnSpPr>
          <p:spPr>
            <a:xfrm flipV="1">
              <a:off x="332778" y="255251"/>
              <a:ext cx="0" cy="49425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EA9E05EC-FEA8-82C3-CEEE-7512079BF5C7}"/>
                </a:ext>
              </a:extLst>
            </p:cNvPr>
            <p:cNvSpPr txBox="1"/>
            <p:nvPr/>
          </p:nvSpPr>
          <p:spPr>
            <a:xfrm>
              <a:off x="578363" y="216892"/>
              <a:ext cx="1414170" cy="1246495"/>
            </a:xfrm>
            <a:prstGeom prst="rect">
              <a:avLst/>
            </a:prstGeom>
            <a:noFill/>
          </p:spPr>
          <p:txBody>
            <a:bodyPr wrap="none" rtlCol="0">
              <a:spAutoFit/>
            </a:bodyPr>
            <a:lstStyle/>
            <a:p>
              <a:r>
                <a:rPr lang="fr-FR" sz="7500" b="1" dirty="0">
                  <a:latin typeface=""/>
                </a:rPr>
                <a:t>4D</a:t>
              </a:r>
            </a:p>
          </p:txBody>
        </p:sp>
        <p:sp>
          <p:nvSpPr>
            <p:cNvPr id="29" name="Rectangle 28">
              <a:extLst>
                <a:ext uri="{FF2B5EF4-FFF2-40B4-BE49-F238E27FC236}">
                  <a16:creationId xmlns:a16="http://schemas.microsoft.com/office/drawing/2014/main" id="{EF0C9213-79DA-4A4E-64E0-64877B03AEA9}"/>
                </a:ext>
              </a:extLst>
            </p:cNvPr>
            <p:cNvSpPr/>
            <p:nvPr/>
          </p:nvSpPr>
          <p:spPr>
            <a:xfrm>
              <a:off x="578363" y="1274068"/>
              <a:ext cx="1346200" cy="12993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2F578DCD-DF3D-3693-4185-55C13D9F82A2}"/>
                </a:ext>
              </a:extLst>
            </p:cNvPr>
            <p:cNvSpPr txBox="1"/>
            <p:nvPr/>
          </p:nvSpPr>
          <p:spPr>
            <a:xfrm>
              <a:off x="535083" y="1218386"/>
              <a:ext cx="1457450" cy="246221"/>
            </a:xfrm>
            <a:prstGeom prst="rect">
              <a:avLst/>
            </a:prstGeom>
            <a:noFill/>
            <a:ln>
              <a:noFill/>
            </a:ln>
          </p:spPr>
          <p:txBody>
            <a:bodyPr wrap="none" rtlCol="0" anchor="ctr">
              <a:spAutoFit/>
            </a:bodyPr>
            <a:lstStyle/>
            <a:p>
              <a:pPr algn="ctr"/>
              <a:r>
                <a:rPr lang="fr-FR" sz="1000" dirty="0">
                  <a:solidFill>
                    <a:srgbClr val="F7CBC9"/>
                  </a:solidFill>
                  <a:latin typeface=""/>
                </a:rPr>
                <a:t>FOR DEVELOPMENT</a:t>
              </a:r>
            </a:p>
          </p:txBody>
        </p:sp>
      </p:grpSp>
    </p:spTree>
    <p:extLst>
      <p:ext uri="{BB962C8B-B14F-4D97-AF65-F5344CB8AC3E}">
        <p14:creationId xmlns:p14="http://schemas.microsoft.com/office/powerpoint/2010/main" val="49824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chemeClr val="accent2">
                <a:lumMod val="40000"/>
                <a:lumOff val="60000"/>
              </a:schemeClr>
            </a:gs>
            <a:gs pos="93000">
              <a:schemeClr val="accent2">
                <a:lumMod val="75000"/>
              </a:schemeClr>
            </a:gs>
          </a:gsLst>
          <a:lin ang="5400000" scaled="1"/>
          <a:tileRect/>
        </a:gradFill>
        <a:effectLst/>
      </p:bgPr>
    </p:bg>
    <p:spTree>
      <p:nvGrpSpPr>
        <p:cNvPr id="1" name=""/>
        <p:cNvGrpSpPr/>
        <p:nvPr/>
      </p:nvGrpSpPr>
      <p:grpSpPr>
        <a:xfrm>
          <a:off x="0" y="0"/>
          <a:ext cx="0" cy="0"/>
          <a:chOff x="0" y="0"/>
          <a:chExt cx="0" cy="0"/>
        </a:xfrm>
      </p:grpSpPr>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Ateliers</a:t>
            </a:r>
          </a:p>
        </p:txBody>
      </p:sp>
      <p:grpSp>
        <p:nvGrpSpPr>
          <p:cNvPr id="6" name="Groupe 5">
            <a:extLst>
              <a:ext uri="{FF2B5EF4-FFF2-40B4-BE49-F238E27FC236}">
                <a16:creationId xmlns:a16="http://schemas.microsoft.com/office/drawing/2014/main" id="{24A7811D-562F-02EA-653E-6EE6E5FB9154}"/>
              </a:ext>
            </a:extLst>
          </p:cNvPr>
          <p:cNvGrpSpPr/>
          <p:nvPr/>
        </p:nvGrpSpPr>
        <p:grpSpPr>
          <a:xfrm>
            <a:off x="3495272" y="1235805"/>
            <a:ext cx="777322" cy="441490"/>
            <a:chOff x="3495272" y="1259658"/>
            <a:chExt cx="777322" cy="441490"/>
          </a:xfrm>
        </p:grpSpPr>
        <p:cxnSp>
          <p:nvCxnSpPr>
            <p:cNvPr id="7" name="Connecteur droit 6">
              <a:extLst>
                <a:ext uri="{FF2B5EF4-FFF2-40B4-BE49-F238E27FC236}">
                  <a16:creationId xmlns:a16="http://schemas.microsoft.com/office/drawing/2014/main" id="{143397CC-F91C-671F-0FE8-9F4E3BFE6C3F}"/>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8" name="Connecteur droit 7">
              <a:extLst>
                <a:ext uri="{FF2B5EF4-FFF2-40B4-BE49-F238E27FC236}">
                  <a16:creationId xmlns:a16="http://schemas.microsoft.com/office/drawing/2014/main" id="{82630E03-C712-6845-2AB8-FA5A30547F99}"/>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9" name="Connecteur droit 8">
              <a:extLst>
                <a:ext uri="{FF2B5EF4-FFF2-40B4-BE49-F238E27FC236}">
                  <a16:creationId xmlns:a16="http://schemas.microsoft.com/office/drawing/2014/main" id="{8F92ECF8-6F3F-765C-9413-7B279978CB4E}"/>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10" name="ZoneTexte 9">
            <a:extLst>
              <a:ext uri="{FF2B5EF4-FFF2-40B4-BE49-F238E27FC236}">
                <a16:creationId xmlns:a16="http://schemas.microsoft.com/office/drawing/2014/main" id="{BA42A7A2-28CF-CA70-D104-79E23CE1EEC9}"/>
              </a:ext>
            </a:extLst>
          </p:cNvPr>
          <p:cNvSpPr txBox="1"/>
          <p:nvPr/>
        </p:nvSpPr>
        <p:spPr>
          <a:xfrm>
            <a:off x="17108" y="2256287"/>
            <a:ext cx="5383567" cy="6801862"/>
          </a:xfrm>
          <a:prstGeom prst="rect">
            <a:avLst/>
          </a:prstGeom>
          <a:noFill/>
        </p:spPr>
        <p:txBody>
          <a:bodyPr wrap="square" rtlCol="0">
            <a:spAutoFit/>
          </a:bodyPr>
          <a:lstStyle/>
          <a:p>
            <a:r>
              <a:rPr lang="fr-FR" sz="2000" dirty="0">
                <a:solidFill>
                  <a:schemeClr val="accent2">
                    <a:lumMod val="50000"/>
                  </a:schemeClr>
                </a:solidFill>
                <a:latin typeface=""/>
              </a:rPr>
              <a:t>Pourquoi des ateliers</a:t>
            </a:r>
          </a:p>
          <a:p>
            <a:endParaRPr lang="fr-FR" sz="2000" dirty="0">
              <a:latin typeface=""/>
            </a:endParaRPr>
          </a:p>
          <a:p>
            <a:r>
              <a:rPr lang="fr-FR" dirty="0">
                <a:latin typeface=""/>
              </a:rPr>
              <a:t>En tant qu’ambassadeur de la créativité, je crois qu’il y a toujours une solution et que tout est possible. Les ressources existent en chacun de nous et au sein des équipes, il suffit de poser les bonnes questions et de faire émerger la force du groupe pour que les solutions se dessinent.</a:t>
            </a:r>
          </a:p>
          <a:p>
            <a:endParaRPr lang="fr-FR" dirty="0">
              <a:latin typeface=""/>
            </a:endParaRPr>
          </a:p>
          <a:p>
            <a:r>
              <a:rPr lang="fr-FR" dirty="0">
                <a:latin typeface=""/>
              </a:rPr>
              <a:t>A travers des ateliers personnalisés et avec des outils éprouvés, je vous emmène à la découverte de vos forces et de celles des membres de vos équipes.</a:t>
            </a:r>
          </a:p>
          <a:p>
            <a:endParaRPr lang="fr-FR" dirty="0">
              <a:latin typeface=""/>
            </a:endParaRPr>
          </a:p>
          <a:p>
            <a:r>
              <a:rPr lang="fr-FR" dirty="0">
                <a:latin typeface=""/>
              </a:rPr>
              <a:t>En se reposant sur des valeurs communes, l’esprit d’équipe et la collaboration se renforcent, permettant au groupe d’aller plus loin, de résoudre des problèmes complexes et de faire émerger des idées innovantes.</a:t>
            </a:r>
          </a:p>
          <a:p>
            <a:endParaRPr lang="fr-FR" dirty="0">
              <a:latin typeface=""/>
            </a:endParaRPr>
          </a:p>
          <a:p>
            <a:r>
              <a:rPr lang="fr-FR" dirty="0">
                <a:latin typeface=""/>
              </a:rPr>
              <a:t>Contactez-moi pour en savoir plus sur les possibilités qui s’offrent à vous pour faire évoluer votre écosystème humain.</a:t>
            </a:r>
          </a:p>
          <a:p>
            <a:endParaRPr lang="fr-FR" dirty="0">
              <a:latin typeface=""/>
            </a:endParaRPr>
          </a:p>
        </p:txBody>
      </p:sp>
      <p:grpSp>
        <p:nvGrpSpPr>
          <p:cNvPr id="11" name="Groupe 10">
            <a:extLst>
              <a:ext uri="{FF2B5EF4-FFF2-40B4-BE49-F238E27FC236}">
                <a16:creationId xmlns:a16="http://schemas.microsoft.com/office/drawing/2014/main" id="{7F959EE6-17F0-8364-CA61-4089E7D41C2A}"/>
              </a:ext>
            </a:extLst>
          </p:cNvPr>
          <p:cNvGrpSpPr/>
          <p:nvPr/>
        </p:nvGrpSpPr>
        <p:grpSpPr>
          <a:xfrm>
            <a:off x="-19498" y="10852277"/>
            <a:ext cx="5207448" cy="1319464"/>
            <a:chOff x="-19498" y="10852277"/>
            <a:chExt cx="5207448" cy="1319464"/>
          </a:xfrm>
        </p:grpSpPr>
        <p:sp>
          <p:nvSpPr>
            <p:cNvPr id="12" name="ZoneTexte 11">
              <a:extLst>
                <a:ext uri="{FF2B5EF4-FFF2-40B4-BE49-F238E27FC236}">
                  <a16:creationId xmlns:a16="http://schemas.microsoft.com/office/drawing/2014/main" id="{853F20B3-7B47-9144-B948-920182008C92}"/>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chemeClr val="accent2">
                    <a:lumMod val="60000"/>
                    <a:lumOff val="40000"/>
                  </a:schemeClr>
                </a:solidFill>
                <a:latin typeface=""/>
              </a:endParaRPr>
            </a:p>
            <a:p>
              <a:r>
                <a:rPr lang="fr-FR" sz="2000" dirty="0">
                  <a:solidFill>
                    <a:schemeClr val="accent2">
                      <a:lumMod val="60000"/>
                      <a:lumOff val="40000"/>
                    </a:schemeClr>
                  </a:solidFill>
                  <a:latin typeface=""/>
                </a:rPr>
                <a:t>David Furrer</a:t>
              </a:r>
            </a:p>
            <a:p>
              <a:r>
                <a:rPr lang="fr-FR" sz="1600" dirty="0">
                  <a:solidFill>
                    <a:schemeClr val="accent2">
                      <a:lumMod val="60000"/>
                      <a:lumOff val="40000"/>
                    </a:schemeClr>
                  </a:solidFill>
                  <a:latin typeface=""/>
                </a:rPr>
                <a:t>+41792783503</a:t>
              </a:r>
            </a:p>
            <a:p>
              <a:r>
                <a:rPr lang="fr-FR" dirty="0">
                  <a:solidFill>
                    <a:schemeClr val="accent2">
                      <a:lumMod val="60000"/>
                      <a:lumOff val="40000"/>
                    </a:schemeClr>
                  </a:solidFill>
                  <a:latin typeface=""/>
                  <a:hlinkClick r:id="rId3">
                    <a:extLst>
                      <a:ext uri="{A12FA001-AC4F-418D-AE19-62706E023703}">
                        <ahyp:hlinkClr xmlns:ahyp="http://schemas.microsoft.com/office/drawing/2018/hyperlinkcolor" val="tx"/>
                      </a:ext>
                    </a:extLst>
                  </a:hlinkClick>
                </a:rPr>
                <a:t>david@4development.ch</a:t>
              </a:r>
              <a:endParaRPr lang="fr-FR" dirty="0">
                <a:solidFill>
                  <a:schemeClr val="accent2">
                    <a:lumMod val="60000"/>
                    <a:lumOff val="40000"/>
                  </a:schemeClr>
                </a:solidFill>
                <a:latin typeface=""/>
              </a:endParaRPr>
            </a:p>
          </p:txBody>
        </p:sp>
        <p:grpSp>
          <p:nvGrpSpPr>
            <p:cNvPr id="14" name="Groupe 13">
              <a:extLst>
                <a:ext uri="{FF2B5EF4-FFF2-40B4-BE49-F238E27FC236}">
                  <a16:creationId xmlns:a16="http://schemas.microsoft.com/office/drawing/2014/main" id="{682A218B-5205-2C38-5A61-D65AF362B607}"/>
                </a:ext>
              </a:extLst>
            </p:cNvPr>
            <p:cNvGrpSpPr/>
            <p:nvPr/>
          </p:nvGrpSpPr>
          <p:grpSpPr>
            <a:xfrm>
              <a:off x="3027336" y="11521463"/>
              <a:ext cx="2160614" cy="571003"/>
              <a:chOff x="5678967" y="5820137"/>
              <a:chExt cx="846807" cy="224672"/>
            </a:xfrm>
          </p:grpSpPr>
          <p:pic>
            <p:nvPicPr>
              <p:cNvPr id="15" name="Image 14">
                <a:extLst>
                  <a:ext uri="{FF2B5EF4-FFF2-40B4-BE49-F238E27FC236}">
                    <a16:creationId xmlns:a16="http://schemas.microsoft.com/office/drawing/2014/main" id="{40251021-28B6-099F-935F-8F01B65B6970}"/>
                  </a:ext>
                </a:extLst>
              </p:cNvPr>
              <p:cNvPicPr>
                <a:picLocks noChangeAspect="1"/>
              </p:cNvPicPr>
              <p:nvPr/>
            </p:nvPicPr>
            <p:blipFill>
              <a:blip r:embed="rId4"/>
              <a:stretch>
                <a:fillRect/>
              </a:stretch>
            </p:blipFill>
            <p:spPr>
              <a:xfrm>
                <a:off x="5678967" y="5822394"/>
                <a:ext cx="220102" cy="221952"/>
              </a:xfrm>
              <a:prstGeom prst="rect">
                <a:avLst/>
              </a:prstGeom>
            </p:spPr>
          </p:pic>
          <p:pic>
            <p:nvPicPr>
              <p:cNvPr id="16" name="Image 15">
                <a:extLst>
                  <a:ext uri="{FF2B5EF4-FFF2-40B4-BE49-F238E27FC236}">
                    <a16:creationId xmlns:a16="http://schemas.microsoft.com/office/drawing/2014/main" id="{27042CFD-3C37-9E89-F9E8-D1CD0866F660}"/>
                  </a:ext>
                </a:extLst>
              </p:cNvPr>
              <p:cNvPicPr>
                <a:picLocks noChangeAspect="1"/>
              </p:cNvPicPr>
              <p:nvPr/>
            </p:nvPicPr>
            <p:blipFill>
              <a:blip r:embed="rId5"/>
              <a:stretch>
                <a:fillRect/>
              </a:stretch>
            </p:blipFill>
            <p:spPr>
              <a:xfrm>
                <a:off x="5985949" y="5820137"/>
                <a:ext cx="220102" cy="218422"/>
              </a:xfrm>
              <a:prstGeom prst="rect">
                <a:avLst/>
              </a:prstGeom>
            </p:spPr>
          </p:pic>
          <p:pic>
            <p:nvPicPr>
              <p:cNvPr id="17" name="Image 16" descr="Une image contenant Graphique, Police, symbole, logo&#10;&#10;Description générée automatiquement">
                <a:extLst>
                  <a:ext uri="{FF2B5EF4-FFF2-40B4-BE49-F238E27FC236}">
                    <a16:creationId xmlns:a16="http://schemas.microsoft.com/office/drawing/2014/main" id="{A83BD78B-8186-4CF6-32D4-6156FF0A1C18}"/>
                  </a:ext>
                </a:extLst>
              </p:cNvPr>
              <p:cNvPicPr>
                <a:picLocks noChangeAspect="1"/>
              </p:cNvPicPr>
              <p:nvPr/>
            </p:nvPicPr>
            <p:blipFill>
              <a:blip r:embed="rId6"/>
              <a:stretch>
                <a:fillRect/>
              </a:stretch>
            </p:blipFill>
            <p:spPr>
              <a:xfrm>
                <a:off x="6282706" y="5821273"/>
                <a:ext cx="243068" cy="223536"/>
              </a:xfrm>
              <a:prstGeom prst="rect">
                <a:avLst/>
              </a:prstGeom>
            </p:spPr>
          </p:pic>
        </p:grpSp>
      </p:grpSp>
      <p:grpSp>
        <p:nvGrpSpPr>
          <p:cNvPr id="18" name="Groupe 17">
            <a:extLst>
              <a:ext uri="{FF2B5EF4-FFF2-40B4-BE49-F238E27FC236}">
                <a16:creationId xmlns:a16="http://schemas.microsoft.com/office/drawing/2014/main" id="{4442AF41-6DE0-1A1A-88D1-0B506C332F30}"/>
              </a:ext>
            </a:extLst>
          </p:cNvPr>
          <p:cNvGrpSpPr/>
          <p:nvPr/>
        </p:nvGrpSpPr>
        <p:grpSpPr>
          <a:xfrm>
            <a:off x="315845" y="216892"/>
            <a:ext cx="1858438" cy="1478925"/>
            <a:chOff x="315845" y="216892"/>
            <a:chExt cx="1858438" cy="1478925"/>
          </a:xfrm>
        </p:grpSpPr>
        <p:cxnSp>
          <p:nvCxnSpPr>
            <p:cNvPr id="19" name="Connecteur droit 18">
              <a:extLst>
                <a:ext uri="{FF2B5EF4-FFF2-40B4-BE49-F238E27FC236}">
                  <a16:creationId xmlns:a16="http://schemas.microsoft.com/office/drawing/2014/main" id="{6CC8D262-5661-FB01-16FD-12373838D60B}"/>
                </a:ext>
              </a:extLst>
            </p:cNvPr>
            <p:cNvCxnSpPr>
              <a:cxnSpLocks/>
            </p:cNvCxnSpPr>
            <p:nvPr/>
          </p:nvCxnSpPr>
          <p:spPr>
            <a:xfrm>
              <a:off x="1676866" y="1687350"/>
              <a:ext cx="497417"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78DFAE09-8EE9-765E-51AA-91EF3F9459EC}"/>
                </a:ext>
              </a:extLst>
            </p:cNvPr>
            <p:cNvCxnSpPr>
              <a:cxnSpLocks/>
            </p:cNvCxnSpPr>
            <p:nvPr/>
          </p:nvCxnSpPr>
          <p:spPr>
            <a:xfrm flipH="1">
              <a:off x="2157349" y="1218386"/>
              <a:ext cx="16934" cy="477431"/>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40A8C892-220A-52D6-80FB-2B2FD47F8036}"/>
                </a:ext>
              </a:extLst>
            </p:cNvPr>
            <p:cNvCxnSpPr>
              <a:cxnSpLocks/>
            </p:cNvCxnSpPr>
            <p:nvPr/>
          </p:nvCxnSpPr>
          <p:spPr>
            <a:xfrm flipH="1">
              <a:off x="315845" y="263716"/>
              <a:ext cx="478634"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2" name="Connecteur droit 21">
              <a:extLst>
                <a:ext uri="{FF2B5EF4-FFF2-40B4-BE49-F238E27FC236}">
                  <a16:creationId xmlns:a16="http://schemas.microsoft.com/office/drawing/2014/main" id="{435DEC98-DD35-80F4-01B2-C495EE315B2E}"/>
                </a:ext>
              </a:extLst>
            </p:cNvPr>
            <p:cNvCxnSpPr>
              <a:cxnSpLocks/>
            </p:cNvCxnSpPr>
            <p:nvPr/>
          </p:nvCxnSpPr>
          <p:spPr>
            <a:xfrm flipV="1">
              <a:off x="332778" y="255251"/>
              <a:ext cx="0" cy="49425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FDF778F-48A1-5222-D020-8C6A56E01162}"/>
                </a:ext>
              </a:extLst>
            </p:cNvPr>
            <p:cNvSpPr txBox="1"/>
            <p:nvPr/>
          </p:nvSpPr>
          <p:spPr>
            <a:xfrm>
              <a:off x="578363" y="216892"/>
              <a:ext cx="1414170" cy="1246495"/>
            </a:xfrm>
            <a:prstGeom prst="rect">
              <a:avLst/>
            </a:prstGeom>
            <a:noFill/>
          </p:spPr>
          <p:txBody>
            <a:bodyPr wrap="none" rtlCol="0">
              <a:spAutoFit/>
            </a:bodyPr>
            <a:lstStyle/>
            <a:p>
              <a:r>
                <a:rPr lang="fr-FR" sz="7500" b="1" dirty="0">
                  <a:latin typeface=""/>
                </a:rPr>
                <a:t>4D</a:t>
              </a:r>
            </a:p>
          </p:txBody>
        </p:sp>
        <p:sp>
          <p:nvSpPr>
            <p:cNvPr id="24" name="Rectangle 23">
              <a:extLst>
                <a:ext uri="{FF2B5EF4-FFF2-40B4-BE49-F238E27FC236}">
                  <a16:creationId xmlns:a16="http://schemas.microsoft.com/office/drawing/2014/main" id="{AAB23231-A1C9-2555-D662-58205E266EB6}"/>
                </a:ext>
              </a:extLst>
            </p:cNvPr>
            <p:cNvSpPr/>
            <p:nvPr/>
          </p:nvSpPr>
          <p:spPr>
            <a:xfrm>
              <a:off x="578363" y="1274068"/>
              <a:ext cx="1346200" cy="12993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DA23B3D3-8142-8EC9-63CD-94B3979E923F}"/>
                </a:ext>
              </a:extLst>
            </p:cNvPr>
            <p:cNvSpPr txBox="1"/>
            <p:nvPr/>
          </p:nvSpPr>
          <p:spPr>
            <a:xfrm>
              <a:off x="535083" y="1218386"/>
              <a:ext cx="1457450" cy="246221"/>
            </a:xfrm>
            <a:prstGeom prst="rect">
              <a:avLst/>
            </a:prstGeom>
            <a:noFill/>
            <a:ln>
              <a:noFill/>
            </a:ln>
          </p:spPr>
          <p:txBody>
            <a:bodyPr wrap="none" rtlCol="0" anchor="ctr">
              <a:spAutoFit/>
            </a:bodyPr>
            <a:lstStyle/>
            <a:p>
              <a:pPr algn="ctr"/>
              <a:r>
                <a:rPr lang="fr-FR" sz="1000" dirty="0">
                  <a:solidFill>
                    <a:schemeClr val="accent2">
                      <a:lumMod val="40000"/>
                      <a:lumOff val="60000"/>
                    </a:schemeClr>
                  </a:solidFill>
                  <a:latin typeface=""/>
                </a:rPr>
                <a:t>FOR DEVELOPMENT</a:t>
              </a:r>
            </a:p>
          </p:txBody>
        </p:sp>
      </p:grpSp>
    </p:spTree>
    <p:extLst>
      <p:ext uri="{BB962C8B-B14F-4D97-AF65-F5344CB8AC3E}">
        <p14:creationId xmlns:p14="http://schemas.microsoft.com/office/powerpoint/2010/main" val="300564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Contact</a:t>
            </a:r>
          </a:p>
        </p:txBody>
      </p:sp>
      <p:grpSp>
        <p:nvGrpSpPr>
          <p:cNvPr id="2" name="Groupe 1">
            <a:extLst>
              <a:ext uri="{FF2B5EF4-FFF2-40B4-BE49-F238E27FC236}">
                <a16:creationId xmlns:a16="http://schemas.microsoft.com/office/drawing/2014/main" id="{33C92BF5-743B-F781-867F-7A9397043255}"/>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C25E5DC4-78DF-2AA5-9F8E-FB4FFE846CF9}"/>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5A00311C-2603-05A3-7A91-3E7B2734CB7C}"/>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5" name="Connecteur droit 4">
              <a:extLst>
                <a:ext uri="{FF2B5EF4-FFF2-40B4-BE49-F238E27FC236}">
                  <a16:creationId xmlns:a16="http://schemas.microsoft.com/office/drawing/2014/main" id="{88FAAEC7-780D-BAF0-D581-F019D2476E8A}"/>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grpSp>
        <p:nvGrpSpPr>
          <p:cNvPr id="18" name="Groupe 17">
            <a:extLst>
              <a:ext uri="{FF2B5EF4-FFF2-40B4-BE49-F238E27FC236}">
                <a16:creationId xmlns:a16="http://schemas.microsoft.com/office/drawing/2014/main" id="{6D06CF40-2C54-4468-DB22-C32F0DB7DDC4}"/>
              </a:ext>
            </a:extLst>
          </p:cNvPr>
          <p:cNvGrpSpPr/>
          <p:nvPr/>
        </p:nvGrpSpPr>
        <p:grpSpPr>
          <a:xfrm>
            <a:off x="-19498" y="10852277"/>
            <a:ext cx="5207448" cy="1319464"/>
            <a:chOff x="-19498" y="10852277"/>
            <a:chExt cx="5207448" cy="1319464"/>
          </a:xfrm>
        </p:grpSpPr>
        <p:sp>
          <p:nvSpPr>
            <p:cNvPr id="6" name="ZoneTexte 5">
              <a:extLst>
                <a:ext uri="{FF2B5EF4-FFF2-40B4-BE49-F238E27FC236}">
                  <a16:creationId xmlns:a16="http://schemas.microsoft.com/office/drawing/2014/main" id="{822A31EC-C83F-7AFB-58DC-FD1E7453DDE3}"/>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chemeClr val="accent1">
                    <a:lumMod val="60000"/>
                    <a:lumOff val="40000"/>
                  </a:schemeClr>
                </a:solidFill>
                <a:latin typeface=""/>
              </a:endParaRPr>
            </a:p>
            <a:p>
              <a:r>
                <a:rPr lang="fr-FR" sz="2000" dirty="0">
                  <a:solidFill>
                    <a:schemeClr val="accent1">
                      <a:lumMod val="60000"/>
                      <a:lumOff val="40000"/>
                    </a:schemeClr>
                  </a:solidFill>
                  <a:latin typeface=""/>
                </a:rPr>
                <a:t>David Furrer</a:t>
              </a:r>
            </a:p>
            <a:p>
              <a:r>
                <a:rPr lang="fr-FR" sz="1600" dirty="0">
                  <a:solidFill>
                    <a:schemeClr val="accent1">
                      <a:lumMod val="60000"/>
                      <a:lumOff val="40000"/>
                    </a:schemeClr>
                  </a:solidFill>
                  <a:latin typeface=""/>
                </a:rPr>
                <a:t>+41792783503</a:t>
              </a:r>
            </a:p>
            <a:p>
              <a:r>
                <a:rPr lang="fr-FR" dirty="0">
                  <a:solidFill>
                    <a:schemeClr val="accent1">
                      <a:lumMod val="60000"/>
                      <a:lumOff val="40000"/>
                    </a:schemeClr>
                  </a:solidFill>
                  <a:latin typeface=""/>
                  <a:hlinkClick r:id="rId4">
                    <a:extLst>
                      <a:ext uri="{A12FA001-AC4F-418D-AE19-62706E023703}">
                        <ahyp:hlinkClr xmlns:ahyp="http://schemas.microsoft.com/office/drawing/2018/hyperlinkcolor" val="tx"/>
                      </a:ext>
                    </a:extLst>
                  </a:hlinkClick>
                </a:rPr>
                <a:t>david@4development.ch</a:t>
              </a:r>
              <a:endParaRPr lang="fr-FR" dirty="0">
                <a:solidFill>
                  <a:schemeClr val="accent1">
                    <a:lumMod val="60000"/>
                    <a:lumOff val="40000"/>
                  </a:schemeClr>
                </a:solidFill>
                <a:latin typeface=""/>
              </a:endParaRPr>
            </a:p>
          </p:txBody>
        </p:sp>
        <p:grpSp>
          <p:nvGrpSpPr>
            <p:cNvPr id="7" name="Groupe 6">
              <a:extLst>
                <a:ext uri="{FF2B5EF4-FFF2-40B4-BE49-F238E27FC236}">
                  <a16:creationId xmlns:a16="http://schemas.microsoft.com/office/drawing/2014/main" id="{F8ED27E9-B467-C22A-8C9A-7985C08F4C86}"/>
                </a:ext>
              </a:extLst>
            </p:cNvPr>
            <p:cNvGrpSpPr/>
            <p:nvPr/>
          </p:nvGrpSpPr>
          <p:grpSpPr>
            <a:xfrm>
              <a:off x="3027336" y="11521463"/>
              <a:ext cx="2160614" cy="571003"/>
              <a:chOff x="5678967" y="5820137"/>
              <a:chExt cx="846807" cy="224672"/>
            </a:xfrm>
          </p:grpSpPr>
          <p:pic>
            <p:nvPicPr>
              <p:cNvPr id="8" name="Image 7">
                <a:extLst>
                  <a:ext uri="{FF2B5EF4-FFF2-40B4-BE49-F238E27FC236}">
                    <a16:creationId xmlns:a16="http://schemas.microsoft.com/office/drawing/2014/main" id="{5A8E5C21-2786-10E7-772D-9B3C3D36A676}"/>
                  </a:ext>
                </a:extLst>
              </p:cNvPr>
              <p:cNvPicPr>
                <a:picLocks noChangeAspect="1"/>
              </p:cNvPicPr>
              <p:nvPr/>
            </p:nvPicPr>
            <p:blipFill>
              <a:blip r:embed="rId5"/>
              <a:stretch>
                <a:fillRect/>
              </a:stretch>
            </p:blipFill>
            <p:spPr>
              <a:xfrm>
                <a:off x="5678967" y="5822394"/>
                <a:ext cx="220102" cy="221952"/>
              </a:xfrm>
              <a:prstGeom prst="rect">
                <a:avLst/>
              </a:prstGeom>
            </p:spPr>
          </p:pic>
          <p:pic>
            <p:nvPicPr>
              <p:cNvPr id="9" name="Image 8">
                <a:extLst>
                  <a:ext uri="{FF2B5EF4-FFF2-40B4-BE49-F238E27FC236}">
                    <a16:creationId xmlns:a16="http://schemas.microsoft.com/office/drawing/2014/main" id="{C7748EC3-A9D0-9D6F-19EE-3A571645584C}"/>
                  </a:ext>
                </a:extLst>
              </p:cNvPr>
              <p:cNvPicPr>
                <a:picLocks noChangeAspect="1"/>
              </p:cNvPicPr>
              <p:nvPr/>
            </p:nvPicPr>
            <p:blipFill>
              <a:blip r:embed="rId6"/>
              <a:stretch>
                <a:fillRect/>
              </a:stretch>
            </p:blipFill>
            <p:spPr>
              <a:xfrm>
                <a:off x="5985949" y="5820137"/>
                <a:ext cx="220102" cy="218422"/>
              </a:xfrm>
              <a:prstGeom prst="rect">
                <a:avLst/>
              </a:prstGeom>
            </p:spPr>
          </p:pic>
          <p:pic>
            <p:nvPicPr>
              <p:cNvPr id="10" name="Image 9" descr="Une image contenant Graphique, Police, symbole, logo&#10;&#10;Description générée automatiquement">
                <a:extLst>
                  <a:ext uri="{FF2B5EF4-FFF2-40B4-BE49-F238E27FC236}">
                    <a16:creationId xmlns:a16="http://schemas.microsoft.com/office/drawing/2014/main" id="{7F3CEC91-0FC9-EE06-5E7D-B65B2907C70D}"/>
                  </a:ext>
                </a:extLst>
              </p:cNvPr>
              <p:cNvPicPr>
                <a:picLocks noChangeAspect="1"/>
              </p:cNvPicPr>
              <p:nvPr/>
            </p:nvPicPr>
            <p:blipFill>
              <a:blip r:embed="rId7"/>
              <a:stretch>
                <a:fillRect/>
              </a:stretch>
            </p:blipFill>
            <p:spPr>
              <a:xfrm>
                <a:off x="6282706" y="5821273"/>
                <a:ext cx="243068" cy="223536"/>
              </a:xfrm>
              <a:prstGeom prst="rect">
                <a:avLst/>
              </a:prstGeom>
            </p:spPr>
          </p:pic>
        </p:grpSp>
      </p:grpSp>
      <p:sp>
        <p:nvSpPr>
          <p:cNvPr id="12" name="ZoneTexte 11">
            <a:extLst>
              <a:ext uri="{FF2B5EF4-FFF2-40B4-BE49-F238E27FC236}">
                <a16:creationId xmlns:a16="http://schemas.microsoft.com/office/drawing/2014/main" id="{30101D0C-CAAA-96BA-6713-107239E88AF0}"/>
              </a:ext>
            </a:extLst>
          </p:cNvPr>
          <p:cNvSpPr txBox="1"/>
          <p:nvPr/>
        </p:nvSpPr>
        <p:spPr>
          <a:xfrm>
            <a:off x="17109" y="2256893"/>
            <a:ext cx="5383566" cy="2554545"/>
          </a:xfrm>
          <a:prstGeom prst="rect">
            <a:avLst/>
          </a:prstGeom>
          <a:noFill/>
        </p:spPr>
        <p:txBody>
          <a:bodyPr wrap="square" rtlCol="0">
            <a:spAutoFit/>
          </a:bodyPr>
          <a:lstStyle/>
          <a:p>
            <a:r>
              <a:rPr lang="fr-FR" sz="2000" dirty="0">
                <a:solidFill>
                  <a:schemeClr val="accent1">
                    <a:lumMod val="50000"/>
                  </a:schemeClr>
                </a:solidFill>
                <a:latin typeface=""/>
              </a:rPr>
              <a:t>Faites votre prochain petit pas</a:t>
            </a:r>
          </a:p>
          <a:p>
            <a:endParaRPr lang="fr-FR" sz="1400" dirty="0">
              <a:latin typeface=""/>
            </a:endParaRPr>
          </a:p>
          <a:p>
            <a:r>
              <a:rPr lang="fr-FR" dirty="0">
                <a:latin typeface=""/>
              </a:rPr>
              <a:t>Avant de vous mettre en route, il convient de savoir où vous voulez aller.</a:t>
            </a:r>
          </a:p>
          <a:p>
            <a:r>
              <a:rPr lang="fr-FR" dirty="0">
                <a:latin typeface=""/>
              </a:rPr>
              <a:t>Il en va de même pour votre évolution personnelle et professionnelle.</a:t>
            </a:r>
          </a:p>
          <a:p>
            <a:r>
              <a:rPr lang="fr-FR" dirty="0">
                <a:latin typeface=""/>
              </a:rPr>
              <a:t>Contactez-moi pour une première rencontre gratuite afin de clarifier vos besoins et identifier l’approche qui vous convient.</a:t>
            </a:r>
          </a:p>
        </p:txBody>
      </p:sp>
      <p:sp>
        <p:nvSpPr>
          <p:cNvPr id="14" name="ZoneTexte 13">
            <a:extLst>
              <a:ext uri="{FF2B5EF4-FFF2-40B4-BE49-F238E27FC236}">
                <a16:creationId xmlns:a16="http://schemas.microsoft.com/office/drawing/2014/main" id="{5A58F454-36C6-DCC6-9676-A62EF3A12581}"/>
              </a:ext>
            </a:extLst>
          </p:cNvPr>
          <p:cNvSpPr txBox="1"/>
          <p:nvPr/>
        </p:nvSpPr>
        <p:spPr>
          <a:xfrm>
            <a:off x="208429" y="6300788"/>
            <a:ext cx="5000926" cy="400110"/>
          </a:xfrm>
          <a:prstGeom prst="rect">
            <a:avLst/>
          </a:prstGeom>
          <a:noFill/>
          <a:ln>
            <a:solidFill>
              <a:srgbClr val="A7650D"/>
            </a:solidFill>
          </a:ln>
        </p:spPr>
        <p:txBody>
          <a:bodyPr wrap="square" rtlCol="0">
            <a:spAutoFit/>
          </a:bodyPr>
          <a:lstStyle/>
          <a:p>
            <a:r>
              <a:rPr lang="fr-FR" sz="2000" dirty="0">
                <a:solidFill>
                  <a:schemeClr val="accent1">
                    <a:lumMod val="40000"/>
                    <a:lumOff val="60000"/>
                  </a:schemeClr>
                </a:solidFill>
                <a:latin typeface=""/>
              </a:rPr>
              <a:t>Prénom et Nom</a:t>
            </a:r>
          </a:p>
        </p:txBody>
      </p:sp>
      <p:sp>
        <p:nvSpPr>
          <p:cNvPr id="15" name="ZoneTexte 14">
            <a:extLst>
              <a:ext uri="{FF2B5EF4-FFF2-40B4-BE49-F238E27FC236}">
                <a16:creationId xmlns:a16="http://schemas.microsoft.com/office/drawing/2014/main" id="{D6E6DDA3-C231-BA6F-6FD7-27BF72412058}"/>
              </a:ext>
            </a:extLst>
          </p:cNvPr>
          <p:cNvSpPr txBox="1"/>
          <p:nvPr/>
        </p:nvSpPr>
        <p:spPr>
          <a:xfrm>
            <a:off x="208429" y="6949406"/>
            <a:ext cx="5000926" cy="369332"/>
          </a:xfrm>
          <a:prstGeom prst="rect">
            <a:avLst/>
          </a:prstGeom>
          <a:noFill/>
          <a:ln>
            <a:solidFill>
              <a:srgbClr val="A7650D"/>
            </a:solidFill>
          </a:ln>
        </p:spPr>
        <p:txBody>
          <a:bodyPr wrap="square" rtlCol="0">
            <a:spAutoFit/>
          </a:bodyPr>
          <a:lstStyle/>
          <a:p>
            <a:r>
              <a:rPr lang="fr-FR" dirty="0">
                <a:solidFill>
                  <a:schemeClr val="accent1">
                    <a:lumMod val="40000"/>
                    <a:lumOff val="60000"/>
                  </a:schemeClr>
                </a:solidFill>
                <a:latin typeface=""/>
              </a:rPr>
              <a:t>Adresse courriel</a:t>
            </a:r>
          </a:p>
        </p:txBody>
      </p:sp>
      <p:sp>
        <p:nvSpPr>
          <p:cNvPr id="16" name="ZoneTexte 15">
            <a:extLst>
              <a:ext uri="{FF2B5EF4-FFF2-40B4-BE49-F238E27FC236}">
                <a16:creationId xmlns:a16="http://schemas.microsoft.com/office/drawing/2014/main" id="{66BB59E8-6F32-EFD8-E488-16FD649ECCDD}"/>
              </a:ext>
            </a:extLst>
          </p:cNvPr>
          <p:cNvSpPr txBox="1"/>
          <p:nvPr/>
        </p:nvSpPr>
        <p:spPr>
          <a:xfrm>
            <a:off x="208429" y="7682416"/>
            <a:ext cx="5000926" cy="1323439"/>
          </a:xfrm>
          <a:prstGeom prst="rect">
            <a:avLst/>
          </a:prstGeom>
          <a:noFill/>
          <a:ln>
            <a:solidFill>
              <a:srgbClr val="A7650D"/>
            </a:solidFill>
          </a:ln>
        </p:spPr>
        <p:txBody>
          <a:bodyPr wrap="square" rtlCol="0">
            <a:spAutoFit/>
          </a:bodyPr>
          <a:lstStyle/>
          <a:p>
            <a:r>
              <a:rPr lang="fr-FR" sz="2000" dirty="0">
                <a:solidFill>
                  <a:schemeClr val="accent1">
                    <a:lumMod val="40000"/>
                    <a:lumOff val="60000"/>
                  </a:schemeClr>
                </a:solidFill>
                <a:latin typeface=""/>
              </a:rPr>
              <a:t>Indiquez en quelques mots votre besoin</a:t>
            </a:r>
          </a:p>
          <a:p>
            <a:endParaRPr lang="fr-FR" sz="2000" dirty="0">
              <a:solidFill>
                <a:schemeClr val="accent1">
                  <a:lumMod val="40000"/>
                  <a:lumOff val="60000"/>
                </a:schemeClr>
              </a:solidFill>
              <a:latin typeface=""/>
            </a:endParaRPr>
          </a:p>
          <a:p>
            <a:endParaRPr lang="fr-FR" sz="2000" dirty="0">
              <a:solidFill>
                <a:schemeClr val="accent1">
                  <a:lumMod val="40000"/>
                  <a:lumOff val="60000"/>
                </a:schemeClr>
              </a:solidFill>
              <a:latin typeface=""/>
            </a:endParaRPr>
          </a:p>
          <a:p>
            <a:endParaRPr lang="fr-FR" sz="2000" dirty="0">
              <a:solidFill>
                <a:schemeClr val="accent1">
                  <a:lumMod val="40000"/>
                  <a:lumOff val="60000"/>
                </a:schemeClr>
              </a:solidFill>
              <a:latin typeface=""/>
            </a:endParaRPr>
          </a:p>
        </p:txBody>
      </p:sp>
      <p:pic>
        <p:nvPicPr>
          <p:cNvPr id="17" name="Image 16" descr="Une image contenant logo&#10;&#10;Description générée automatiquement">
            <a:extLst>
              <a:ext uri="{FF2B5EF4-FFF2-40B4-BE49-F238E27FC236}">
                <a16:creationId xmlns:a16="http://schemas.microsoft.com/office/drawing/2014/main" id="{AF6680F6-5A89-421B-7AA5-6631FD83BE23}"/>
              </a:ext>
            </a:extLst>
          </p:cNvPr>
          <p:cNvPicPr>
            <a:picLocks noChangeAspect="1"/>
          </p:cNvPicPr>
          <p:nvPr/>
        </p:nvPicPr>
        <p:blipFill>
          <a:blip r:embed="rId8">
            <a:alphaModFix amt="85000"/>
            <a:duotone>
              <a:schemeClr val="accent1">
                <a:shade val="45000"/>
                <a:satMod val="135000"/>
              </a:schemeClr>
              <a:prstClr val="white"/>
            </a:duotone>
            <a:extLst>
              <a:ext uri="{BEBA8EAE-BF5A-486C-A8C5-ECC9F3942E4B}">
                <a14:imgProps xmlns:a14="http://schemas.microsoft.com/office/drawing/2010/main">
                  <a14:imgLayer r:embed="rId9">
                    <a14:imgEffect>
                      <a14:colorTemperature colorTemp="11200"/>
                    </a14:imgEffect>
                  </a14:imgLayer>
                </a14:imgProps>
              </a:ext>
            </a:extLst>
          </a:blip>
          <a:stretch>
            <a:fillRect/>
          </a:stretch>
        </p:blipFill>
        <p:spPr>
          <a:xfrm>
            <a:off x="2729489" y="9317946"/>
            <a:ext cx="2479866" cy="550168"/>
          </a:xfrm>
          <a:prstGeom prst="rect">
            <a:avLst/>
          </a:prstGeom>
        </p:spPr>
      </p:pic>
    </p:spTree>
    <p:extLst>
      <p:ext uri="{BB962C8B-B14F-4D97-AF65-F5344CB8AC3E}">
        <p14:creationId xmlns:p14="http://schemas.microsoft.com/office/powerpoint/2010/main" val="298460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707886"/>
          </a:xfrm>
          <a:prstGeom prst="rect">
            <a:avLst/>
          </a:prstGeom>
          <a:noFill/>
        </p:spPr>
        <p:txBody>
          <a:bodyPr wrap="square" rtlCol="0">
            <a:spAutoFit/>
          </a:bodyPr>
          <a:lstStyle/>
          <a:p>
            <a:pPr algn="ctr"/>
            <a:r>
              <a:rPr lang="fr-FR" sz="2000" b="1" i="1" dirty="0">
                <a:solidFill>
                  <a:srgbClr val="FFFF00"/>
                </a:solidFill>
                <a:latin typeface=""/>
              </a:rPr>
              <a:t>En bas de chaque page</a:t>
            </a:r>
          </a:p>
        </p:txBody>
      </p:sp>
      <p:grpSp>
        <p:nvGrpSpPr>
          <p:cNvPr id="2" name="Groupe 1">
            <a:extLst>
              <a:ext uri="{FF2B5EF4-FFF2-40B4-BE49-F238E27FC236}">
                <a16:creationId xmlns:a16="http://schemas.microsoft.com/office/drawing/2014/main" id="{33C92BF5-743B-F781-867F-7A9397043255}"/>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C25E5DC4-78DF-2AA5-9F8E-FB4FFE846CF9}"/>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5A00311C-2603-05A3-7A91-3E7B2734CB7C}"/>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5" name="Connecteur droit 4">
              <a:extLst>
                <a:ext uri="{FF2B5EF4-FFF2-40B4-BE49-F238E27FC236}">
                  <a16:creationId xmlns:a16="http://schemas.microsoft.com/office/drawing/2014/main" id="{88FAAEC7-780D-BAF0-D581-F019D2476E8A}"/>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grpSp>
        <p:nvGrpSpPr>
          <p:cNvPr id="14" name="Groupe 13">
            <a:extLst>
              <a:ext uri="{FF2B5EF4-FFF2-40B4-BE49-F238E27FC236}">
                <a16:creationId xmlns:a16="http://schemas.microsoft.com/office/drawing/2014/main" id="{4451901A-51B0-87F2-438B-39E01577C352}"/>
              </a:ext>
            </a:extLst>
          </p:cNvPr>
          <p:cNvGrpSpPr/>
          <p:nvPr/>
        </p:nvGrpSpPr>
        <p:grpSpPr>
          <a:xfrm>
            <a:off x="-19498" y="10852277"/>
            <a:ext cx="5207448" cy="1319464"/>
            <a:chOff x="-19498" y="10852277"/>
            <a:chExt cx="5207448" cy="1319464"/>
          </a:xfrm>
        </p:grpSpPr>
        <p:sp>
          <p:nvSpPr>
            <p:cNvPr id="6" name="ZoneTexte 5">
              <a:extLst>
                <a:ext uri="{FF2B5EF4-FFF2-40B4-BE49-F238E27FC236}">
                  <a16:creationId xmlns:a16="http://schemas.microsoft.com/office/drawing/2014/main" id="{822A31EC-C83F-7AFB-58DC-FD1E7453DDE3}"/>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chemeClr val="accent1">
                    <a:lumMod val="60000"/>
                    <a:lumOff val="40000"/>
                  </a:schemeClr>
                </a:solidFill>
                <a:latin typeface=""/>
              </a:endParaRPr>
            </a:p>
            <a:p>
              <a:r>
                <a:rPr lang="fr-FR" sz="2000" dirty="0">
                  <a:solidFill>
                    <a:schemeClr val="accent1">
                      <a:lumMod val="60000"/>
                      <a:lumOff val="40000"/>
                    </a:schemeClr>
                  </a:solidFill>
                  <a:latin typeface=""/>
                </a:rPr>
                <a:t>David Furrer</a:t>
              </a:r>
            </a:p>
            <a:p>
              <a:r>
                <a:rPr lang="fr-FR" sz="1600" dirty="0">
                  <a:solidFill>
                    <a:schemeClr val="accent1">
                      <a:lumMod val="60000"/>
                      <a:lumOff val="40000"/>
                    </a:schemeClr>
                  </a:solidFill>
                  <a:latin typeface=""/>
                </a:rPr>
                <a:t>+41792783503</a:t>
              </a:r>
            </a:p>
            <a:p>
              <a:r>
                <a:rPr lang="fr-FR" dirty="0">
                  <a:solidFill>
                    <a:schemeClr val="accent1">
                      <a:lumMod val="60000"/>
                      <a:lumOff val="40000"/>
                    </a:schemeClr>
                  </a:solidFill>
                  <a:latin typeface=""/>
                  <a:hlinkClick r:id="rId4">
                    <a:extLst>
                      <a:ext uri="{A12FA001-AC4F-418D-AE19-62706E023703}">
                        <ahyp:hlinkClr xmlns:ahyp="http://schemas.microsoft.com/office/drawing/2018/hyperlinkcolor" val="tx"/>
                      </a:ext>
                    </a:extLst>
                  </a:hlinkClick>
                </a:rPr>
                <a:t>david@4development.ch</a:t>
              </a:r>
              <a:endParaRPr lang="fr-FR" dirty="0">
                <a:solidFill>
                  <a:schemeClr val="accent1">
                    <a:lumMod val="60000"/>
                    <a:lumOff val="40000"/>
                  </a:schemeClr>
                </a:solidFill>
                <a:latin typeface=""/>
              </a:endParaRPr>
            </a:p>
          </p:txBody>
        </p:sp>
        <p:grpSp>
          <p:nvGrpSpPr>
            <p:cNvPr id="7" name="Groupe 6">
              <a:extLst>
                <a:ext uri="{FF2B5EF4-FFF2-40B4-BE49-F238E27FC236}">
                  <a16:creationId xmlns:a16="http://schemas.microsoft.com/office/drawing/2014/main" id="{F8ED27E9-B467-C22A-8C9A-7985C08F4C86}"/>
                </a:ext>
              </a:extLst>
            </p:cNvPr>
            <p:cNvGrpSpPr/>
            <p:nvPr/>
          </p:nvGrpSpPr>
          <p:grpSpPr>
            <a:xfrm>
              <a:off x="3027336" y="11521463"/>
              <a:ext cx="2160614" cy="571003"/>
              <a:chOff x="5678967" y="5820137"/>
              <a:chExt cx="846807" cy="224672"/>
            </a:xfrm>
          </p:grpSpPr>
          <p:pic>
            <p:nvPicPr>
              <p:cNvPr id="8" name="Image 7">
                <a:extLst>
                  <a:ext uri="{FF2B5EF4-FFF2-40B4-BE49-F238E27FC236}">
                    <a16:creationId xmlns:a16="http://schemas.microsoft.com/office/drawing/2014/main" id="{5A8E5C21-2786-10E7-772D-9B3C3D36A676}"/>
                  </a:ext>
                </a:extLst>
              </p:cNvPr>
              <p:cNvPicPr>
                <a:picLocks noChangeAspect="1"/>
              </p:cNvPicPr>
              <p:nvPr/>
            </p:nvPicPr>
            <p:blipFill>
              <a:blip r:embed="rId5"/>
              <a:stretch>
                <a:fillRect/>
              </a:stretch>
            </p:blipFill>
            <p:spPr>
              <a:xfrm>
                <a:off x="5678967" y="5822394"/>
                <a:ext cx="220102" cy="221952"/>
              </a:xfrm>
              <a:prstGeom prst="rect">
                <a:avLst/>
              </a:prstGeom>
            </p:spPr>
          </p:pic>
          <p:pic>
            <p:nvPicPr>
              <p:cNvPr id="9" name="Image 8">
                <a:extLst>
                  <a:ext uri="{FF2B5EF4-FFF2-40B4-BE49-F238E27FC236}">
                    <a16:creationId xmlns:a16="http://schemas.microsoft.com/office/drawing/2014/main" id="{C7748EC3-A9D0-9D6F-19EE-3A571645584C}"/>
                  </a:ext>
                </a:extLst>
              </p:cNvPr>
              <p:cNvPicPr>
                <a:picLocks noChangeAspect="1"/>
              </p:cNvPicPr>
              <p:nvPr/>
            </p:nvPicPr>
            <p:blipFill>
              <a:blip r:embed="rId6"/>
              <a:stretch>
                <a:fillRect/>
              </a:stretch>
            </p:blipFill>
            <p:spPr>
              <a:xfrm>
                <a:off x="5985949" y="5820137"/>
                <a:ext cx="220102" cy="218422"/>
              </a:xfrm>
              <a:prstGeom prst="rect">
                <a:avLst/>
              </a:prstGeom>
            </p:spPr>
          </p:pic>
          <p:pic>
            <p:nvPicPr>
              <p:cNvPr id="10" name="Image 9" descr="Une image contenant Graphique, Police, symbole, logo&#10;&#10;Description générée automatiquement">
                <a:extLst>
                  <a:ext uri="{FF2B5EF4-FFF2-40B4-BE49-F238E27FC236}">
                    <a16:creationId xmlns:a16="http://schemas.microsoft.com/office/drawing/2014/main" id="{7F3CEC91-0FC9-EE06-5E7D-B65B2907C70D}"/>
                  </a:ext>
                </a:extLst>
              </p:cNvPr>
              <p:cNvPicPr>
                <a:picLocks noChangeAspect="1"/>
              </p:cNvPicPr>
              <p:nvPr/>
            </p:nvPicPr>
            <p:blipFill>
              <a:blip r:embed="rId7"/>
              <a:stretch>
                <a:fillRect/>
              </a:stretch>
            </p:blipFill>
            <p:spPr>
              <a:xfrm>
                <a:off x="6282706" y="5821273"/>
                <a:ext cx="243068" cy="223536"/>
              </a:xfrm>
              <a:prstGeom prst="rect">
                <a:avLst/>
              </a:prstGeom>
            </p:spPr>
          </p:pic>
        </p:grpSp>
      </p:grpSp>
      <p:pic>
        <p:nvPicPr>
          <p:cNvPr id="19" name="Image 18" descr="Une image contenant jaune, orange&#10;&#10;Description générée automatiquement">
            <a:extLst>
              <a:ext uri="{FF2B5EF4-FFF2-40B4-BE49-F238E27FC236}">
                <a16:creationId xmlns:a16="http://schemas.microsoft.com/office/drawing/2014/main" id="{4D16D3DC-9EDF-B256-BCD8-E77C9993A407}"/>
              </a:ext>
            </a:extLst>
          </p:cNvPr>
          <p:cNvPicPr>
            <a:picLocks noChangeAspect="1"/>
          </p:cNvPicPr>
          <p:nvPr/>
        </p:nvPicPr>
        <p:blipFill>
          <a:blip r:embed="rId8"/>
          <a:stretch>
            <a:fillRect/>
          </a:stretch>
        </p:blipFill>
        <p:spPr>
          <a:xfrm>
            <a:off x="147887" y="2403568"/>
            <a:ext cx="2637742" cy="1580927"/>
          </a:xfrm>
          <a:prstGeom prst="rect">
            <a:avLst/>
          </a:prstGeom>
        </p:spPr>
      </p:pic>
      <p:pic>
        <p:nvPicPr>
          <p:cNvPr id="21" name="Image 20" descr="Une image contenant bleu, Bleu électrique, ciel&#10;&#10;Description générée automatiquement">
            <a:extLst>
              <a:ext uri="{FF2B5EF4-FFF2-40B4-BE49-F238E27FC236}">
                <a16:creationId xmlns:a16="http://schemas.microsoft.com/office/drawing/2014/main" id="{8880B7A6-EB8B-CBCA-7ED2-3045164E962D}"/>
              </a:ext>
            </a:extLst>
          </p:cNvPr>
          <p:cNvPicPr>
            <a:picLocks noChangeAspect="1"/>
          </p:cNvPicPr>
          <p:nvPr/>
        </p:nvPicPr>
        <p:blipFill>
          <a:blip r:embed="rId9"/>
          <a:stretch>
            <a:fillRect/>
          </a:stretch>
        </p:blipFill>
        <p:spPr>
          <a:xfrm>
            <a:off x="1125165" y="4321180"/>
            <a:ext cx="2643040" cy="2186750"/>
          </a:xfrm>
          <a:prstGeom prst="rect">
            <a:avLst/>
          </a:prstGeom>
        </p:spPr>
      </p:pic>
      <p:pic>
        <p:nvPicPr>
          <p:cNvPr id="23" name="Image 22" descr="Une image contenant rose, conception&#10;&#10;Description générée automatiquement">
            <a:extLst>
              <a:ext uri="{FF2B5EF4-FFF2-40B4-BE49-F238E27FC236}">
                <a16:creationId xmlns:a16="http://schemas.microsoft.com/office/drawing/2014/main" id="{1848342B-0F08-5B41-7C29-240405C92571}"/>
              </a:ext>
            </a:extLst>
          </p:cNvPr>
          <p:cNvPicPr>
            <a:picLocks noChangeAspect="1"/>
          </p:cNvPicPr>
          <p:nvPr/>
        </p:nvPicPr>
        <p:blipFill>
          <a:blip r:embed="rId10"/>
          <a:stretch>
            <a:fillRect/>
          </a:stretch>
        </p:blipFill>
        <p:spPr>
          <a:xfrm>
            <a:off x="1128533" y="6737081"/>
            <a:ext cx="2639671" cy="1929398"/>
          </a:xfrm>
          <a:prstGeom prst="rect">
            <a:avLst/>
          </a:prstGeom>
        </p:spPr>
      </p:pic>
      <p:pic>
        <p:nvPicPr>
          <p:cNvPr id="11" name="Image 10" descr="Une image contenant Beige, kaki, tissu&#10;&#10;Description générée automatiquement">
            <a:extLst>
              <a:ext uri="{FF2B5EF4-FFF2-40B4-BE49-F238E27FC236}">
                <a16:creationId xmlns:a16="http://schemas.microsoft.com/office/drawing/2014/main" id="{03DF5D95-619A-1D5A-EA5D-C5833AABA183}"/>
              </a:ext>
            </a:extLst>
          </p:cNvPr>
          <p:cNvPicPr>
            <a:picLocks noChangeAspect="1"/>
          </p:cNvPicPr>
          <p:nvPr/>
        </p:nvPicPr>
        <p:blipFill>
          <a:blip r:embed="rId11"/>
          <a:stretch>
            <a:fillRect/>
          </a:stretch>
        </p:blipFill>
        <p:spPr>
          <a:xfrm>
            <a:off x="1125165" y="8991852"/>
            <a:ext cx="2609024" cy="1605553"/>
          </a:xfrm>
          <a:prstGeom prst="rect">
            <a:avLst/>
          </a:prstGeom>
        </p:spPr>
      </p:pic>
      <p:pic>
        <p:nvPicPr>
          <p:cNvPr id="15" name="Image 14" descr="Une image contenant motif, carré, pixel, mots croisés&#10;&#10;Description générée automatiquement">
            <a:extLst>
              <a:ext uri="{FF2B5EF4-FFF2-40B4-BE49-F238E27FC236}">
                <a16:creationId xmlns:a16="http://schemas.microsoft.com/office/drawing/2014/main" id="{5029B9C1-4798-7E15-3F4A-DAC0804313FA}"/>
              </a:ext>
            </a:extLst>
          </p:cNvPr>
          <p:cNvPicPr>
            <a:picLocks noChangeAspect="1"/>
          </p:cNvPicPr>
          <p:nvPr/>
        </p:nvPicPr>
        <p:blipFill>
          <a:blip r:embed="rId12">
            <a:alphaModFix/>
            <a:duotone>
              <a:prstClr val="black"/>
              <a:schemeClr val="accent1">
                <a:tint val="45000"/>
                <a:satMod val="400000"/>
              </a:schemeClr>
            </a:duotone>
          </a:blip>
          <a:stretch>
            <a:fillRect/>
          </a:stretch>
        </p:blipFill>
        <p:spPr>
          <a:xfrm>
            <a:off x="3419682" y="2301605"/>
            <a:ext cx="1905000" cy="1905000"/>
          </a:xfrm>
          <a:prstGeom prst="rect">
            <a:avLst/>
          </a:prstGeom>
        </p:spPr>
      </p:pic>
    </p:spTree>
    <p:extLst>
      <p:ext uri="{BB962C8B-B14F-4D97-AF65-F5344CB8AC3E}">
        <p14:creationId xmlns:p14="http://schemas.microsoft.com/office/powerpoint/2010/main" val="212296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0" name="ZoneTexte 59">
            <a:extLst>
              <a:ext uri="{FF2B5EF4-FFF2-40B4-BE49-F238E27FC236}">
                <a16:creationId xmlns:a16="http://schemas.microsoft.com/office/drawing/2014/main" id="{0801C92F-CEEE-15E3-EFAF-DDEFBA771CE3}"/>
              </a:ext>
            </a:extLst>
          </p:cNvPr>
          <p:cNvSpPr txBox="1"/>
          <p:nvPr/>
        </p:nvSpPr>
        <p:spPr>
          <a:xfrm>
            <a:off x="0" y="2250313"/>
            <a:ext cx="5392724" cy="3970318"/>
          </a:xfrm>
          <a:prstGeom prst="rect">
            <a:avLst/>
          </a:prstGeom>
          <a:noFill/>
        </p:spPr>
        <p:txBody>
          <a:bodyPr wrap="square" rtlCol="0">
            <a:spAutoFit/>
          </a:bodyPr>
          <a:lstStyle>
            <a:defPPr>
              <a:defRPr lang="en-US"/>
            </a:defPPr>
            <a:lvl1pPr>
              <a:defRPr sz="1600">
                <a:solidFill>
                  <a:schemeClr val="accent1">
                    <a:lumMod val="40000"/>
                    <a:lumOff val="60000"/>
                  </a:schemeClr>
                </a:solidFill>
                <a:effectLst/>
                <a:latin typeface="Helvetica Neue" panose="02000503000000020004" pitchFamily="2" charset="0"/>
              </a:defRPr>
            </a:lvl1pPr>
          </a:lstStyle>
          <a:p>
            <a:r>
              <a:rPr lang="fr-CH" sz="1800" dirty="0">
                <a:solidFill>
                  <a:srgbClr val="FFFF00"/>
                </a:solidFill>
                <a:latin typeface=""/>
              </a:rPr>
              <a:t>... &lt; scroll</a:t>
            </a:r>
            <a:endParaRPr lang="fr-FR" sz="1800" dirty="0">
              <a:solidFill>
                <a:srgbClr val="FFFF00"/>
              </a:solidFill>
              <a:latin typeface=""/>
            </a:endParaRPr>
          </a:p>
          <a:p>
            <a:endParaRPr lang="fr-FR" sz="1800" dirty="0">
              <a:solidFill>
                <a:schemeClr val="tx1"/>
              </a:solidFill>
              <a:latin typeface=""/>
            </a:endParaRPr>
          </a:p>
          <a:p>
            <a:r>
              <a:rPr lang="fr-CH" sz="1800" dirty="0">
                <a:solidFill>
                  <a:schemeClr val="tx1"/>
                </a:solidFill>
                <a:latin typeface=""/>
              </a:rPr>
              <a:t>On commencera par </a:t>
            </a:r>
            <a:r>
              <a:rPr lang="fr-CH" sz="1800" dirty="0">
                <a:solidFill>
                  <a:schemeClr val="tx1"/>
                </a:solidFill>
                <a:effectLst/>
                <a:latin typeface=""/>
              </a:rPr>
              <a:t>l’exploration. Elle permet de découvrir les ressources que nous avons en nous.</a:t>
            </a:r>
          </a:p>
          <a:p>
            <a:endParaRPr lang="fr-CH" sz="1800" dirty="0">
              <a:solidFill>
                <a:schemeClr val="tx1"/>
              </a:solidFill>
              <a:effectLst/>
              <a:latin typeface=""/>
            </a:endParaRPr>
          </a:p>
          <a:p>
            <a:r>
              <a:rPr lang="fr-CH" sz="1800" dirty="0">
                <a:solidFill>
                  <a:schemeClr val="tx1"/>
                </a:solidFill>
                <a:latin typeface=""/>
              </a:rPr>
              <a:t>Parfois, l’utilisation de notre passé permettra le renforcement de la confiance et l’identification d’une capacité déjà connue.</a:t>
            </a:r>
          </a:p>
          <a:p>
            <a:endParaRPr lang="fr-CH" sz="1800" dirty="0">
              <a:solidFill>
                <a:schemeClr val="tx1"/>
              </a:solidFill>
              <a:latin typeface=""/>
            </a:endParaRPr>
          </a:p>
          <a:p>
            <a:r>
              <a:rPr lang="fr-CH" sz="1800" dirty="0">
                <a:solidFill>
                  <a:schemeClr val="tx1"/>
                </a:solidFill>
                <a:effectLst/>
                <a:latin typeface=""/>
              </a:rPr>
              <a:t>Puis, en faisant tomber les barrières et les croyances qui limitent, tout deviendra possible.</a:t>
            </a:r>
          </a:p>
          <a:p>
            <a:endParaRPr lang="fr-CH" sz="1800" dirty="0">
              <a:solidFill>
                <a:schemeClr val="tx1"/>
              </a:solidFill>
              <a:effectLst/>
              <a:latin typeface=""/>
            </a:endParaRPr>
          </a:p>
          <a:p>
            <a:r>
              <a:rPr lang="fr-CH" sz="1800" dirty="0">
                <a:solidFill>
                  <a:schemeClr val="tx1"/>
                </a:solidFill>
                <a:effectLst/>
                <a:latin typeface=""/>
              </a:rPr>
              <a:t>Alors, </a:t>
            </a:r>
            <a:r>
              <a:rPr lang="fr-CH" sz="1800" dirty="0">
                <a:solidFill>
                  <a:schemeClr val="tx1"/>
                </a:solidFill>
                <a:latin typeface=""/>
              </a:rPr>
              <a:t>vous</a:t>
            </a:r>
            <a:r>
              <a:rPr lang="fr-CH" sz="1800" dirty="0">
                <a:solidFill>
                  <a:schemeClr val="tx1"/>
                </a:solidFill>
                <a:effectLst/>
                <a:latin typeface=""/>
              </a:rPr>
              <a:t> avancerez  avec clarté et détermination car vous saurez qu’il y a toujours une solution.</a:t>
            </a:r>
            <a:endParaRPr lang="fr-CH" sz="1800" dirty="0">
              <a:solidFill>
                <a:schemeClr val="tx1"/>
              </a:solidFill>
              <a:latin typeface=""/>
            </a:endParaRPr>
          </a:p>
        </p:txBody>
      </p:sp>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Accueil</a:t>
            </a:r>
          </a:p>
        </p:txBody>
      </p:sp>
      <p:grpSp>
        <p:nvGrpSpPr>
          <p:cNvPr id="62" name="Groupe 61">
            <a:extLst>
              <a:ext uri="{FF2B5EF4-FFF2-40B4-BE49-F238E27FC236}">
                <a16:creationId xmlns:a16="http://schemas.microsoft.com/office/drawing/2014/main" id="{BF1744FE-4781-8334-33AE-7F62C7BF3676}"/>
              </a:ext>
            </a:extLst>
          </p:cNvPr>
          <p:cNvGrpSpPr/>
          <p:nvPr/>
        </p:nvGrpSpPr>
        <p:grpSpPr>
          <a:xfrm>
            <a:off x="3495272" y="1235805"/>
            <a:ext cx="777322" cy="441490"/>
            <a:chOff x="3495272" y="1259658"/>
            <a:chExt cx="777322" cy="441490"/>
          </a:xfrm>
        </p:grpSpPr>
        <p:cxnSp>
          <p:nvCxnSpPr>
            <p:cNvPr id="63" name="Connecteur droit 62">
              <a:extLst>
                <a:ext uri="{FF2B5EF4-FFF2-40B4-BE49-F238E27FC236}">
                  <a16:creationId xmlns:a16="http://schemas.microsoft.com/office/drawing/2014/main" id="{D5029E10-87C2-E09C-AEC3-759A97234595}"/>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4" name="Connecteur droit 63">
              <a:extLst>
                <a:ext uri="{FF2B5EF4-FFF2-40B4-BE49-F238E27FC236}">
                  <a16:creationId xmlns:a16="http://schemas.microsoft.com/office/drawing/2014/main" id="{759A2E81-964F-B8E7-EA62-921D6DC467DD}"/>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5" name="Connecteur droit 64">
              <a:extLst>
                <a:ext uri="{FF2B5EF4-FFF2-40B4-BE49-F238E27FC236}">
                  <a16:creationId xmlns:a16="http://schemas.microsoft.com/office/drawing/2014/main" id="{FB0B6AF2-20F8-D0CD-E660-53797862FFAC}"/>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Groupe 7">
            <a:extLst>
              <a:ext uri="{FF2B5EF4-FFF2-40B4-BE49-F238E27FC236}">
                <a16:creationId xmlns:a16="http://schemas.microsoft.com/office/drawing/2014/main" id="{88EA3262-FC79-B792-2636-4864602483C8}"/>
              </a:ext>
            </a:extLst>
          </p:cNvPr>
          <p:cNvGrpSpPr/>
          <p:nvPr/>
        </p:nvGrpSpPr>
        <p:grpSpPr>
          <a:xfrm>
            <a:off x="-19498" y="10852277"/>
            <a:ext cx="5207448" cy="1319464"/>
            <a:chOff x="-19498" y="10852277"/>
            <a:chExt cx="5207448" cy="1319464"/>
          </a:xfrm>
        </p:grpSpPr>
        <p:sp>
          <p:nvSpPr>
            <p:cNvPr id="2" name="ZoneTexte 1">
              <a:extLst>
                <a:ext uri="{FF2B5EF4-FFF2-40B4-BE49-F238E27FC236}">
                  <a16:creationId xmlns:a16="http://schemas.microsoft.com/office/drawing/2014/main" id="{166CE775-36CB-60E1-F524-B0691FC2C64F}"/>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chemeClr val="accent1">
                    <a:lumMod val="60000"/>
                    <a:lumOff val="40000"/>
                  </a:schemeClr>
                </a:solidFill>
                <a:latin typeface=""/>
              </a:endParaRPr>
            </a:p>
            <a:p>
              <a:r>
                <a:rPr lang="fr-FR" sz="2000" dirty="0">
                  <a:solidFill>
                    <a:schemeClr val="accent1">
                      <a:lumMod val="60000"/>
                      <a:lumOff val="40000"/>
                    </a:schemeClr>
                  </a:solidFill>
                  <a:latin typeface=""/>
                </a:rPr>
                <a:t>David Furrer</a:t>
              </a:r>
            </a:p>
            <a:p>
              <a:r>
                <a:rPr lang="fr-FR" sz="1600" dirty="0">
                  <a:solidFill>
                    <a:schemeClr val="accent1">
                      <a:lumMod val="60000"/>
                      <a:lumOff val="40000"/>
                    </a:schemeClr>
                  </a:solidFill>
                  <a:latin typeface=""/>
                </a:rPr>
                <a:t>+41792783503</a:t>
              </a:r>
            </a:p>
            <a:p>
              <a:r>
                <a:rPr lang="fr-FR" dirty="0">
                  <a:solidFill>
                    <a:schemeClr val="accent1">
                      <a:lumMod val="60000"/>
                      <a:lumOff val="40000"/>
                    </a:schemeClr>
                  </a:solidFill>
                  <a:latin typeface=""/>
                  <a:hlinkClick r:id="rId4">
                    <a:extLst>
                      <a:ext uri="{A12FA001-AC4F-418D-AE19-62706E023703}">
                        <ahyp:hlinkClr xmlns:ahyp="http://schemas.microsoft.com/office/drawing/2018/hyperlinkcolor" val="tx"/>
                      </a:ext>
                    </a:extLst>
                  </a:hlinkClick>
                </a:rPr>
                <a:t>david@4development.ch</a:t>
              </a:r>
              <a:endParaRPr lang="fr-FR" dirty="0">
                <a:solidFill>
                  <a:schemeClr val="accent1">
                    <a:lumMod val="60000"/>
                    <a:lumOff val="40000"/>
                  </a:schemeClr>
                </a:solidFill>
                <a:latin typeface=""/>
              </a:endParaRPr>
            </a:p>
          </p:txBody>
        </p:sp>
        <p:grpSp>
          <p:nvGrpSpPr>
            <p:cNvPr id="3" name="Groupe 2">
              <a:extLst>
                <a:ext uri="{FF2B5EF4-FFF2-40B4-BE49-F238E27FC236}">
                  <a16:creationId xmlns:a16="http://schemas.microsoft.com/office/drawing/2014/main" id="{83EEBA10-6E60-01BE-51A2-4F58F3E65648}"/>
                </a:ext>
              </a:extLst>
            </p:cNvPr>
            <p:cNvGrpSpPr/>
            <p:nvPr/>
          </p:nvGrpSpPr>
          <p:grpSpPr>
            <a:xfrm>
              <a:off x="3027336" y="11521463"/>
              <a:ext cx="2160614" cy="571003"/>
              <a:chOff x="5678967" y="5820137"/>
              <a:chExt cx="846807" cy="224672"/>
            </a:xfrm>
          </p:grpSpPr>
          <p:pic>
            <p:nvPicPr>
              <p:cNvPr id="4" name="Image 3">
                <a:extLst>
                  <a:ext uri="{FF2B5EF4-FFF2-40B4-BE49-F238E27FC236}">
                    <a16:creationId xmlns:a16="http://schemas.microsoft.com/office/drawing/2014/main" id="{7922A214-F0F8-0CCB-0887-96E49157C9F2}"/>
                  </a:ext>
                </a:extLst>
              </p:cNvPr>
              <p:cNvPicPr>
                <a:picLocks noChangeAspect="1"/>
              </p:cNvPicPr>
              <p:nvPr/>
            </p:nvPicPr>
            <p:blipFill>
              <a:blip r:embed="rId5"/>
              <a:stretch>
                <a:fillRect/>
              </a:stretch>
            </p:blipFill>
            <p:spPr>
              <a:xfrm>
                <a:off x="5678967" y="5822394"/>
                <a:ext cx="220102" cy="221952"/>
              </a:xfrm>
              <a:prstGeom prst="rect">
                <a:avLst/>
              </a:prstGeom>
            </p:spPr>
          </p:pic>
          <p:pic>
            <p:nvPicPr>
              <p:cNvPr id="6" name="Image 5">
                <a:extLst>
                  <a:ext uri="{FF2B5EF4-FFF2-40B4-BE49-F238E27FC236}">
                    <a16:creationId xmlns:a16="http://schemas.microsoft.com/office/drawing/2014/main" id="{75BB13CA-0308-61AC-71A1-5F6308531F6F}"/>
                  </a:ext>
                </a:extLst>
              </p:cNvPr>
              <p:cNvPicPr>
                <a:picLocks noChangeAspect="1"/>
              </p:cNvPicPr>
              <p:nvPr/>
            </p:nvPicPr>
            <p:blipFill>
              <a:blip r:embed="rId6"/>
              <a:stretch>
                <a:fillRect/>
              </a:stretch>
            </p:blipFill>
            <p:spPr>
              <a:xfrm>
                <a:off x="5985949" y="5820137"/>
                <a:ext cx="220102" cy="218422"/>
              </a:xfrm>
              <a:prstGeom prst="rect">
                <a:avLst/>
              </a:prstGeom>
            </p:spPr>
          </p:pic>
          <p:pic>
            <p:nvPicPr>
              <p:cNvPr id="7" name="Image 6" descr="Une image contenant Graphique, Police, symbole, logo&#10;&#10;Description générée automatiquement">
                <a:extLst>
                  <a:ext uri="{FF2B5EF4-FFF2-40B4-BE49-F238E27FC236}">
                    <a16:creationId xmlns:a16="http://schemas.microsoft.com/office/drawing/2014/main" id="{2216F372-2A31-4FA6-33DA-527C7EE26564}"/>
                  </a:ext>
                </a:extLst>
              </p:cNvPr>
              <p:cNvPicPr>
                <a:picLocks noChangeAspect="1"/>
              </p:cNvPicPr>
              <p:nvPr/>
            </p:nvPicPr>
            <p:blipFill>
              <a:blip r:embed="rId7"/>
              <a:stretch>
                <a:fillRect/>
              </a:stretch>
            </p:blipFill>
            <p:spPr>
              <a:xfrm>
                <a:off x="6282706" y="5821273"/>
                <a:ext cx="243068" cy="223536"/>
              </a:xfrm>
              <a:prstGeom prst="rect">
                <a:avLst/>
              </a:prstGeom>
            </p:spPr>
          </p:pic>
        </p:grpSp>
      </p:grpSp>
    </p:spTree>
    <p:extLst>
      <p:ext uri="{BB962C8B-B14F-4D97-AF65-F5344CB8AC3E}">
        <p14:creationId xmlns:p14="http://schemas.microsoft.com/office/powerpoint/2010/main" val="105125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7" name="ZoneTexte 6">
            <a:extLst>
              <a:ext uri="{FF2B5EF4-FFF2-40B4-BE49-F238E27FC236}">
                <a16:creationId xmlns:a16="http://schemas.microsoft.com/office/drawing/2014/main" id="{B4A09D61-DF1D-68EA-540D-98D6CFC8D13B}"/>
              </a:ext>
            </a:extLst>
          </p:cNvPr>
          <p:cNvSpPr txBox="1"/>
          <p:nvPr/>
        </p:nvSpPr>
        <p:spPr>
          <a:xfrm>
            <a:off x="1342203" y="4899691"/>
            <a:ext cx="2716268" cy="646331"/>
          </a:xfrm>
          <a:prstGeom prst="rect">
            <a:avLst/>
          </a:prstGeom>
          <a:noFill/>
        </p:spPr>
        <p:txBody>
          <a:bodyPr wrap="square" rtlCol="0">
            <a:spAutoFit/>
          </a:bodyPr>
          <a:lstStyle/>
          <a:p>
            <a:pPr algn="ctr"/>
            <a:r>
              <a:rPr lang="fr-FR" sz="3600" b="1" dirty="0">
                <a:latin typeface=""/>
              </a:rPr>
              <a:t>Coaching</a:t>
            </a:r>
          </a:p>
        </p:txBody>
      </p:sp>
      <p:grpSp>
        <p:nvGrpSpPr>
          <p:cNvPr id="33" name="Groupe 32">
            <a:extLst>
              <a:ext uri="{FF2B5EF4-FFF2-40B4-BE49-F238E27FC236}">
                <a16:creationId xmlns:a16="http://schemas.microsoft.com/office/drawing/2014/main" id="{5C2A3F70-3031-C182-9CA3-BFF6A521E767}"/>
              </a:ext>
            </a:extLst>
          </p:cNvPr>
          <p:cNvGrpSpPr/>
          <p:nvPr/>
        </p:nvGrpSpPr>
        <p:grpSpPr>
          <a:xfrm>
            <a:off x="3591283" y="1090433"/>
            <a:ext cx="599054" cy="596348"/>
            <a:chOff x="3591283" y="811033"/>
            <a:chExt cx="599054" cy="596348"/>
          </a:xfrm>
        </p:grpSpPr>
        <p:cxnSp>
          <p:nvCxnSpPr>
            <p:cNvPr id="24" name="Connecteur droit 23">
              <a:extLst>
                <a:ext uri="{FF2B5EF4-FFF2-40B4-BE49-F238E27FC236}">
                  <a16:creationId xmlns:a16="http://schemas.microsoft.com/office/drawing/2014/main" id="{8449A383-9BC5-4432-B65D-C2301E1AD9E7}"/>
                </a:ext>
              </a:extLst>
            </p:cNvPr>
            <p:cNvCxnSpPr>
              <a:cxnSpLocks/>
            </p:cNvCxnSpPr>
            <p:nvPr/>
          </p:nvCxnSpPr>
          <p:spPr>
            <a:xfrm flipV="1">
              <a:off x="3591283" y="811033"/>
              <a:ext cx="599054" cy="596348"/>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C31F12D5-7780-5830-0D2E-33929EA6791C}"/>
                </a:ext>
              </a:extLst>
            </p:cNvPr>
            <p:cNvCxnSpPr>
              <a:cxnSpLocks/>
            </p:cNvCxnSpPr>
            <p:nvPr/>
          </p:nvCxnSpPr>
          <p:spPr>
            <a:xfrm>
              <a:off x="3591283" y="811033"/>
              <a:ext cx="599054" cy="58839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34" name="ZoneTexte 33">
            <a:extLst>
              <a:ext uri="{FF2B5EF4-FFF2-40B4-BE49-F238E27FC236}">
                <a16:creationId xmlns:a16="http://schemas.microsoft.com/office/drawing/2014/main" id="{42E6B721-0C27-07C9-15E3-385519EAAEA3}"/>
              </a:ext>
            </a:extLst>
          </p:cNvPr>
          <p:cNvSpPr txBox="1"/>
          <p:nvPr/>
        </p:nvSpPr>
        <p:spPr>
          <a:xfrm>
            <a:off x="1342203" y="9539219"/>
            <a:ext cx="2716268" cy="646331"/>
          </a:xfrm>
          <a:prstGeom prst="rect">
            <a:avLst/>
          </a:prstGeom>
          <a:noFill/>
        </p:spPr>
        <p:txBody>
          <a:bodyPr wrap="square" rtlCol="0">
            <a:spAutoFit/>
          </a:bodyPr>
          <a:lstStyle/>
          <a:p>
            <a:pPr algn="ctr"/>
            <a:r>
              <a:rPr lang="fr-FR" sz="3600" b="1" dirty="0">
                <a:latin typeface=""/>
              </a:rPr>
              <a:t>Contact</a:t>
            </a:r>
          </a:p>
        </p:txBody>
      </p:sp>
      <p:sp>
        <p:nvSpPr>
          <p:cNvPr id="35" name="ZoneTexte 34">
            <a:extLst>
              <a:ext uri="{FF2B5EF4-FFF2-40B4-BE49-F238E27FC236}">
                <a16:creationId xmlns:a16="http://schemas.microsoft.com/office/drawing/2014/main" id="{A4B9DE91-C37E-F7D2-1E0A-6654E5D3A7EF}"/>
              </a:ext>
            </a:extLst>
          </p:cNvPr>
          <p:cNvSpPr txBox="1"/>
          <p:nvPr/>
        </p:nvSpPr>
        <p:spPr>
          <a:xfrm>
            <a:off x="1406943" y="3781089"/>
            <a:ext cx="2716268" cy="646331"/>
          </a:xfrm>
          <a:prstGeom prst="rect">
            <a:avLst/>
          </a:prstGeom>
          <a:noFill/>
        </p:spPr>
        <p:txBody>
          <a:bodyPr wrap="square" rtlCol="0">
            <a:spAutoFit/>
          </a:bodyPr>
          <a:lstStyle/>
          <a:p>
            <a:pPr algn="ctr"/>
            <a:r>
              <a:rPr lang="fr-FR" sz="3600" b="1" dirty="0">
                <a:latin typeface=""/>
              </a:rPr>
              <a:t>A propos</a:t>
            </a:r>
          </a:p>
        </p:txBody>
      </p:sp>
      <p:sp>
        <p:nvSpPr>
          <p:cNvPr id="37" name="ZoneTexte 36">
            <a:extLst>
              <a:ext uri="{FF2B5EF4-FFF2-40B4-BE49-F238E27FC236}">
                <a16:creationId xmlns:a16="http://schemas.microsoft.com/office/drawing/2014/main" id="{B6335E1F-45EB-C6F9-6A90-B586A612634F}"/>
              </a:ext>
            </a:extLst>
          </p:cNvPr>
          <p:cNvSpPr txBox="1"/>
          <p:nvPr/>
        </p:nvSpPr>
        <p:spPr>
          <a:xfrm>
            <a:off x="1406943" y="6021355"/>
            <a:ext cx="2716268" cy="646331"/>
          </a:xfrm>
          <a:prstGeom prst="rect">
            <a:avLst/>
          </a:prstGeom>
          <a:noFill/>
        </p:spPr>
        <p:txBody>
          <a:bodyPr wrap="square" rtlCol="0">
            <a:spAutoFit/>
          </a:bodyPr>
          <a:lstStyle/>
          <a:p>
            <a:pPr algn="ctr"/>
            <a:r>
              <a:rPr lang="fr-FR" sz="3600" b="1" dirty="0">
                <a:latin typeface=""/>
              </a:rPr>
              <a:t>Mentoring</a:t>
            </a:r>
          </a:p>
        </p:txBody>
      </p:sp>
      <p:sp>
        <p:nvSpPr>
          <p:cNvPr id="38" name="ZoneTexte 37">
            <a:extLst>
              <a:ext uri="{FF2B5EF4-FFF2-40B4-BE49-F238E27FC236}">
                <a16:creationId xmlns:a16="http://schemas.microsoft.com/office/drawing/2014/main" id="{6311FE76-5EC4-C351-F3AE-B260452A28F3}"/>
              </a:ext>
            </a:extLst>
          </p:cNvPr>
          <p:cNvSpPr txBox="1"/>
          <p:nvPr/>
        </p:nvSpPr>
        <p:spPr>
          <a:xfrm>
            <a:off x="1406943" y="7121972"/>
            <a:ext cx="2716268" cy="646331"/>
          </a:xfrm>
          <a:prstGeom prst="rect">
            <a:avLst/>
          </a:prstGeom>
          <a:noFill/>
        </p:spPr>
        <p:txBody>
          <a:bodyPr wrap="square" rtlCol="0">
            <a:spAutoFit/>
          </a:bodyPr>
          <a:lstStyle/>
          <a:p>
            <a:pPr algn="ctr"/>
            <a:r>
              <a:rPr lang="fr-FR" sz="3600" b="1" dirty="0">
                <a:latin typeface=""/>
              </a:rPr>
              <a:t>Résilience</a:t>
            </a:r>
          </a:p>
        </p:txBody>
      </p:sp>
      <p:sp>
        <p:nvSpPr>
          <p:cNvPr id="39" name="ZoneTexte 38">
            <a:extLst>
              <a:ext uri="{FF2B5EF4-FFF2-40B4-BE49-F238E27FC236}">
                <a16:creationId xmlns:a16="http://schemas.microsoft.com/office/drawing/2014/main" id="{AEFE6C70-1F1C-7151-7C6E-85F2A49BAABA}"/>
              </a:ext>
            </a:extLst>
          </p:cNvPr>
          <p:cNvSpPr txBox="1"/>
          <p:nvPr/>
        </p:nvSpPr>
        <p:spPr>
          <a:xfrm>
            <a:off x="1356143" y="8444036"/>
            <a:ext cx="2716268" cy="646331"/>
          </a:xfrm>
          <a:prstGeom prst="rect">
            <a:avLst/>
          </a:prstGeom>
          <a:noFill/>
        </p:spPr>
        <p:txBody>
          <a:bodyPr wrap="square" rtlCol="0">
            <a:spAutoFit/>
          </a:bodyPr>
          <a:lstStyle/>
          <a:p>
            <a:pPr algn="ctr"/>
            <a:r>
              <a:rPr lang="fr-FR" sz="3600" b="1" dirty="0">
                <a:latin typeface=""/>
              </a:rPr>
              <a:t>Ateliers</a:t>
            </a:r>
          </a:p>
        </p:txBody>
      </p:sp>
      <p:sp>
        <p:nvSpPr>
          <p:cNvPr id="42" name="ZoneTexte 41">
            <a:extLst>
              <a:ext uri="{FF2B5EF4-FFF2-40B4-BE49-F238E27FC236}">
                <a16:creationId xmlns:a16="http://schemas.microsoft.com/office/drawing/2014/main" id="{2976A198-8466-FBB4-0193-0D82830FB8EC}"/>
              </a:ext>
            </a:extLst>
          </p:cNvPr>
          <p:cNvSpPr txBox="1"/>
          <p:nvPr/>
        </p:nvSpPr>
        <p:spPr>
          <a:xfrm>
            <a:off x="1356143" y="2666980"/>
            <a:ext cx="2716268" cy="646331"/>
          </a:xfrm>
          <a:prstGeom prst="rect">
            <a:avLst/>
          </a:prstGeom>
          <a:noFill/>
        </p:spPr>
        <p:txBody>
          <a:bodyPr wrap="square" rtlCol="0">
            <a:spAutoFit/>
          </a:bodyPr>
          <a:lstStyle/>
          <a:p>
            <a:pPr algn="ctr"/>
            <a:r>
              <a:rPr lang="fr-FR" sz="3600" b="1" dirty="0">
                <a:latin typeface=""/>
              </a:rPr>
              <a:t>Accueil</a:t>
            </a:r>
          </a:p>
        </p:txBody>
      </p:sp>
      <p:grpSp>
        <p:nvGrpSpPr>
          <p:cNvPr id="44" name="Groupe 43">
            <a:extLst>
              <a:ext uri="{FF2B5EF4-FFF2-40B4-BE49-F238E27FC236}">
                <a16:creationId xmlns:a16="http://schemas.microsoft.com/office/drawing/2014/main" id="{F5361D49-3BD4-4791-EF15-7B633B4FF450}"/>
              </a:ext>
            </a:extLst>
          </p:cNvPr>
          <p:cNvGrpSpPr/>
          <p:nvPr/>
        </p:nvGrpSpPr>
        <p:grpSpPr>
          <a:xfrm>
            <a:off x="1603714" y="11435534"/>
            <a:ext cx="2160614" cy="571003"/>
            <a:chOff x="5678967" y="5820137"/>
            <a:chExt cx="846807" cy="224672"/>
          </a:xfrm>
        </p:grpSpPr>
        <p:pic>
          <p:nvPicPr>
            <p:cNvPr id="46" name="Image 45">
              <a:extLst>
                <a:ext uri="{FF2B5EF4-FFF2-40B4-BE49-F238E27FC236}">
                  <a16:creationId xmlns:a16="http://schemas.microsoft.com/office/drawing/2014/main" id="{532F54D6-4EB1-D558-3A2E-54804E106BE9}"/>
                </a:ext>
              </a:extLst>
            </p:cNvPr>
            <p:cNvPicPr>
              <a:picLocks noChangeAspect="1"/>
            </p:cNvPicPr>
            <p:nvPr/>
          </p:nvPicPr>
          <p:blipFill>
            <a:blip r:embed="rId4"/>
            <a:stretch>
              <a:fillRect/>
            </a:stretch>
          </p:blipFill>
          <p:spPr>
            <a:xfrm>
              <a:off x="5678967" y="5822394"/>
              <a:ext cx="220102" cy="221952"/>
            </a:xfrm>
            <a:prstGeom prst="rect">
              <a:avLst/>
            </a:prstGeom>
          </p:spPr>
        </p:pic>
        <p:pic>
          <p:nvPicPr>
            <p:cNvPr id="48" name="Image 47">
              <a:extLst>
                <a:ext uri="{FF2B5EF4-FFF2-40B4-BE49-F238E27FC236}">
                  <a16:creationId xmlns:a16="http://schemas.microsoft.com/office/drawing/2014/main" id="{D36A1DAC-D088-2A7A-2304-B5EC50A0AF72}"/>
                </a:ext>
              </a:extLst>
            </p:cNvPr>
            <p:cNvPicPr>
              <a:picLocks noChangeAspect="1"/>
            </p:cNvPicPr>
            <p:nvPr/>
          </p:nvPicPr>
          <p:blipFill>
            <a:blip r:embed="rId5"/>
            <a:stretch>
              <a:fillRect/>
            </a:stretch>
          </p:blipFill>
          <p:spPr>
            <a:xfrm>
              <a:off x="5985949" y="5820137"/>
              <a:ext cx="220102" cy="218422"/>
            </a:xfrm>
            <a:prstGeom prst="rect">
              <a:avLst/>
            </a:prstGeom>
          </p:spPr>
        </p:pic>
        <p:pic>
          <p:nvPicPr>
            <p:cNvPr id="49" name="Image 48" descr="Une image contenant Graphique, Police, symbole, logo&#10;&#10;Description générée automatiquement">
              <a:extLst>
                <a:ext uri="{FF2B5EF4-FFF2-40B4-BE49-F238E27FC236}">
                  <a16:creationId xmlns:a16="http://schemas.microsoft.com/office/drawing/2014/main" id="{465C9009-910B-B46D-4C76-4866CA5CFEF3}"/>
                </a:ext>
              </a:extLst>
            </p:cNvPr>
            <p:cNvPicPr>
              <a:picLocks noChangeAspect="1"/>
            </p:cNvPicPr>
            <p:nvPr/>
          </p:nvPicPr>
          <p:blipFill>
            <a:blip r:embed="rId6"/>
            <a:stretch>
              <a:fillRect/>
            </a:stretch>
          </p:blipFill>
          <p:spPr>
            <a:xfrm>
              <a:off x="6282706" y="5821273"/>
              <a:ext cx="243068" cy="223536"/>
            </a:xfrm>
            <a:prstGeom prst="rect">
              <a:avLst/>
            </a:prstGeom>
          </p:spPr>
        </p:pic>
      </p:grpSp>
    </p:spTree>
    <p:extLst>
      <p:ext uri="{BB962C8B-B14F-4D97-AF65-F5344CB8AC3E}">
        <p14:creationId xmlns:p14="http://schemas.microsoft.com/office/powerpoint/2010/main" val="331463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 propos</a:t>
            </a:r>
          </a:p>
        </p:txBody>
      </p:sp>
      <p:grpSp>
        <p:nvGrpSpPr>
          <p:cNvPr id="2" name="Groupe 1">
            <a:extLst>
              <a:ext uri="{FF2B5EF4-FFF2-40B4-BE49-F238E27FC236}">
                <a16:creationId xmlns:a16="http://schemas.microsoft.com/office/drawing/2014/main" id="{80C1040D-2EE8-FA33-1CAA-DA9249D2280D}"/>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BCEAF286-F0FA-3DE0-33CE-EF7BBA76294D}"/>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2C73F37F-95B3-2DAB-44CD-97B574BF214C}"/>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87BD601D-1920-E186-EDF6-6BAAF27E4785}"/>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5" name="ZoneTexte 4">
            <a:extLst>
              <a:ext uri="{FF2B5EF4-FFF2-40B4-BE49-F238E27FC236}">
                <a16:creationId xmlns:a16="http://schemas.microsoft.com/office/drawing/2014/main" id="{9C4AA585-42C6-9F31-5128-1DCB23655FE3}"/>
              </a:ext>
            </a:extLst>
          </p:cNvPr>
          <p:cNvSpPr txBox="1"/>
          <p:nvPr/>
        </p:nvSpPr>
        <p:spPr>
          <a:xfrm>
            <a:off x="17109" y="6174031"/>
            <a:ext cx="5400675" cy="5940088"/>
          </a:xfrm>
          <a:prstGeom prst="rect">
            <a:avLst/>
          </a:prstGeom>
          <a:noFill/>
        </p:spPr>
        <p:txBody>
          <a:bodyPr wrap="square" rtlCol="0">
            <a:spAutoFit/>
          </a:bodyPr>
          <a:lstStyle/>
          <a:p>
            <a:r>
              <a:rPr lang="fr-FR" sz="2000" dirty="0">
                <a:solidFill>
                  <a:schemeClr val="accent1">
                    <a:lumMod val="50000"/>
                  </a:schemeClr>
                </a:solidFill>
                <a:latin typeface=""/>
              </a:rPr>
              <a:t>Qui suis-je</a:t>
            </a:r>
          </a:p>
          <a:p>
            <a:endParaRPr lang="fr-FR" dirty="0">
              <a:latin typeface=""/>
            </a:endParaRPr>
          </a:p>
          <a:p>
            <a:r>
              <a:rPr lang="fr-FR" dirty="0">
                <a:latin typeface=""/>
              </a:rPr>
              <a:t>Issu d’un cursus universitaire HEC, j’ai</a:t>
            </a:r>
            <a:br>
              <a:rPr lang="fr-FR" dirty="0">
                <a:latin typeface=""/>
              </a:rPr>
            </a:br>
            <a:r>
              <a:rPr lang="fr-FR" dirty="0">
                <a:latin typeface=""/>
              </a:rPr>
              <a:t>commencé ma carrière comme consultant</a:t>
            </a:r>
            <a:br>
              <a:rPr lang="fr-FR" dirty="0">
                <a:latin typeface=""/>
              </a:rPr>
            </a:br>
            <a:r>
              <a:rPr lang="fr-FR" dirty="0">
                <a:latin typeface=""/>
              </a:rPr>
              <a:t>spécialisé dans l’accompagnement au</a:t>
            </a:r>
            <a:br>
              <a:rPr lang="fr-FR" dirty="0">
                <a:latin typeface=""/>
              </a:rPr>
            </a:br>
            <a:r>
              <a:rPr lang="fr-FR" dirty="0">
                <a:latin typeface=""/>
              </a:rPr>
              <a:t>changement et le contrôle de gestion.</a:t>
            </a:r>
            <a:br>
              <a:rPr lang="fr-FR" dirty="0">
                <a:latin typeface=""/>
              </a:rPr>
            </a:br>
            <a:r>
              <a:rPr lang="fr-FR" dirty="0">
                <a:latin typeface=""/>
              </a:rPr>
              <a:t>Puis, pendant plus de 20 ans, j’ai été</a:t>
            </a:r>
            <a:br>
              <a:rPr lang="fr-FR" dirty="0">
                <a:latin typeface=""/>
              </a:rPr>
            </a:br>
            <a:r>
              <a:rPr lang="fr-FR" dirty="0">
                <a:latin typeface=""/>
              </a:rPr>
              <a:t>cadre dans une grande entreprise où j’ai</a:t>
            </a:r>
            <a:br>
              <a:rPr lang="fr-FR" dirty="0">
                <a:latin typeface=""/>
              </a:rPr>
            </a:br>
            <a:r>
              <a:rPr lang="fr-FR" dirty="0">
                <a:latin typeface=""/>
              </a:rPr>
              <a:t>pratiqué la gestion d’équipe, la gestion de</a:t>
            </a:r>
            <a:br>
              <a:rPr lang="fr-FR" dirty="0">
                <a:latin typeface=""/>
              </a:rPr>
            </a:br>
            <a:r>
              <a:rPr lang="fr-FR" dirty="0">
                <a:latin typeface=""/>
              </a:rPr>
              <a:t>projets et le pilotage financier tout en formant des collaborateurs et des chefs d’équipe aux outils de gestion.</a:t>
            </a:r>
          </a:p>
          <a:p>
            <a:r>
              <a:rPr lang="fr-FR" dirty="0">
                <a:latin typeface=""/>
              </a:rPr>
              <a:t>J’ai aussi eu l’occasion de fonder une entreprise et d’aider à la mise en œuvre de plusieurs autres.</a:t>
            </a:r>
          </a:p>
          <a:p>
            <a:r>
              <a:rPr lang="fr-FR" dirty="0">
                <a:latin typeface=""/>
              </a:rPr>
              <a:t>Toutes ces compétences me servent aujourd’hui dans l’accompagnement des entreprises, des managers et des individus.</a:t>
            </a:r>
          </a:p>
          <a:p>
            <a:br>
              <a:rPr lang="fr-FR" dirty="0">
                <a:solidFill>
                  <a:schemeClr val="accent1">
                    <a:lumMod val="40000"/>
                    <a:lumOff val="60000"/>
                  </a:schemeClr>
                </a:solidFill>
                <a:latin typeface=""/>
              </a:rPr>
            </a:br>
            <a:r>
              <a:rPr lang="fr-CH" sz="1800" dirty="0">
                <a:solidFill>
                  <a:srgbClr val="FFFF00"/>
                </a:solidFill>
                <a:latin typeface=""/>
              </a:rPr>
              <a:t>scroll &gt; …</a:t>
            </a:r>
          </a:p>
          <a:p>
            <a:endParaRPr lang="fr-FR" dirty="0">
              <a:latin typeface=""/>
            </a:endParaRPr>
          </a:p>
          <a:p>
            <a:endParaRPr lang="fr-FR" dirty="0">
              <a:latin typeface=""/>
            </a:endParaRPr>
          </a:p>
        </p:txBody>
      </p:sp>
      <p:pic>
        <p:nvPicPr>
          <p:cNvPr id="8" name="Image 7" descr="Une image contenant homme, personne, mur, intérieur&#10;&#10;Description générée automatiquement">
            <a:extLst>
              <a:ext uri="{FF2B5EF4-FFF2-40B4-BE49-F238E27FC236}">
                <a16:creationId xmlns:a16="http://schemas.microsoft.com/office/drawing/2014/main" id="{A632B7B3-A364-1F40-29DD-4916D8C8124E}"/>
              </a:ext>
            </a:extLst>
          </p:cNvPr>
          <p:cNvPicPr>
            <a:picLocks noChangeAspect="1"/>
          </p:cNvPicPr>
          <p:nvPr/>
        </p:nvPicPr>
        <p:blipFill>
          <a:blip r:embed="rId4">
            <a:duotone>
              <a:schemeClr val="accent1">
                <a:shade val="45000"/>
                <a:satMod val="135000"/>
              </a:schemeClr>
              <a:prstClr val="white"/>
            </a:duotone>
          </a:blip>
          <a:stretch>
            <a:fillRect/>
          </a:stretch>
        </p:blipFill>
        <p:spPr>
          <a:xfrm>
            <a:off x="828710" y="2256291"/>
            <a:ext cx="3443884" cy="3593616"/>
          </a:xfrm>
          <a:prstGeom prst="rect">
            <a:avLst/>
          </a:prstGeom>
        </p:spPr>
      </p:pic>
    </p:spTree>
    <p:extLst>
      <p:ext uri="{BB962C8B-B14F-4D97-AF65-F5344CB8AC3E}">
        <p14:creationId xmlns:p14="http://schemas.microsoft.com/office/powerpoint/2010/main" val="173132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 propos</a:t>
            </a:r>
          </a:p>
        </p:txBody>
      </p:sp>
      <p:grpSp>
        <p:nvGrpSpPr>
          <p:cNvPr id="2" name="Groupe 1">
            <a:extLst>
              <a:ext uri="{FF2B5EF4-FFF2-40B4-BE49-F238E27FC236}">
                <a16:creationId xmlns:a16="http://schemas.microsoft.com/office/drawing/2014/main" id="{80C1040D-2EE8-FA33-1CAA-DA9249D2280D}"/>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BCEAF286-F0FA-3DE0-33CE-EF7BBA76294D}"/>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2C73F37F-95B3-2DAB-44CD-97B574BF214C}"/>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87BD601D-1920-E186-EDF6-6BAAF27E4785}"/>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5" name="ZoneTexte 4">
            <a:extLst>
              <a:ext uri="{FF2B5EF4-FFF2-40B4-BE49-F238E27FC236}">
                <a16:creationId xmlns:a16="http://schemas.microsoft.com/office/drawing/2014/main" id="{9C4AA585-42C6-9F31-5128-1DCB23655FE3}"/>
              </a:ext>
            </a:extLst>
          </p:cNvPr>
          <p:cNvSpPr txBox="1"/>
          <p:nvPr/>
        </p:nvSpPr>
        <p:spPr>
          <a:xfrm>
            <a:off x="17109" y="2250922"/>
            <a:ext cx="5400675" cy="10495181"/>
          </a:xfrm>
          <a:prstGeom prst="rect">
            <a:avLst/>
          </a:prstGeom>
          <a:noFill/>
        </p:spPr>
        <p:txBody>
          <a:bodyPr wrap="square" rtlCol="0">
            <a:spAutoFit/>
          </a:bodyPr>
          <a:lstStyle/>
          <a:p>
            <a:r>
              <a:rPr lang="fr-CH" sz="1800" dirty="0">
                <a:solidFill>
                  <a:srgbClr val="FFFF00"/>
                </a:solidFill>
                <a:latin typeface=""/>
              </a:rPr>
              <a:t>... &lt; scroll</a:t>
            </a:r>
            <a:endParaRPr lang="fr-FR" sz="1800" dirty="0">
              <a:solidFill>
                <a:schemeClr val="accent4">
                  <a:lumMod val="50000"/>
                </a:schemeClr>
              </a:solidFill>
              <a:latin typeface=""/>
            </a:endParaRPr>
          </a:p>
          <a:p>
            <a:endParaRPr lang="fr-FR" dirty="0">
              <a:solidFill>
                <a:schemeClr val="accent1">
                  <a:lumMod val="40000"/>
                  <a:lumOff val="60000"/>
                </a:schemeClr>
              </a:solidFill>
              <a:latin typeface=""/>
            </a:endParaRPr>
          </a:p>
          <a:p>
            <a:r>
              <a:rPr lang="fr-FR" sz="2000" dirty="0">
                <a:solidFill>
                  <a:schemeClr val="accent1">
                    <a:lumMod val="50000"/>
                  </a:schemeClr>
                </a:solidFill>
                <a:latin typeface=""/>
              </a:rPr>
              <a:t>Mon art de vivre</a:t>
            </a:r>
          </a:p>
          <a:p>
            <a:endParaRPr lang="fr-FR" dirty="0">
              <a:solidFill>
                <a:schemeClr val="accent1">
                  <a:lumMod val="40000"/>
                  <a:lumOff val="60000"/>
                </a:schemeClr>
              </a:solidFill>
              <a:latin typeface=""/>
            </a:endParaRPr>
          </a:p>
          <a:p>
            <a:r>
              <a:rPr lang="fr-CH" dirty="0">
                <a:latin typeface=""/>
              </a:rPr>
              <a:t>La joie dans la simplicité</a:t>
            </a:r>
          </a:p>
          <a:p>
            <a:r>
              <a:rPr lang="fr-CH" dirty="0">
                <a:latin typeface=""/>
              </a:rPr>
              <a:t>L’accueil du moment présent</a:t>
            </a:r>
          </a:p>
          <a:p>
            <a:r>
              <a:rPr lang="fr-CH" dirty="0">
                <a:latin typeface=""/>
              </a:rPr>
              <a:t>La pleine conscience de ce qui est </a:t>
            </a:r>
          </a:p>
          <a:p>
            <a:endParaRPr lang="fr-CH" dirty="0">
              <a:latin typeface=""/>
            </a:endParaRPr>
          </a:p>
          <a:p>
            <a:endParaRPr lang="fr-CH" dirty="0">
              <a:latin typeface=""/>
            </a:endParaRPr>
          </a:p>
          <a:p>
            <a:r>
              <a:rPr lang="fr-FR" sz="2000" dirty="0">
                <a:solidFill>
                  <a:schemeClr val="accent1">
                    <a:lumMod val="50000"/>
                  </a:schemeClr>
                </a:solidFill>
                <a:latin typeface=""/>
              </a:rPr>
              <a:t>Ma raison d’être</a:t>
            </a:r>
          </a:p>
          <a:p>
            <a:endParaRPr lang="fr-CH" sz="2000" dirty="0">
              <a:solidFill>
                <a:schemeClr val="accent1">
                  <a:lumMod val="20000"/>
                  <a:lumOff val="80000"/>
                </a:schemeClr>
              </a:solidFill>
              <a:latin typeface="Helvetica Neue" panose="02000503000000020004" pitchFamily="2" charset="0"/>
            </a:endParaRPr>
          </a:p>
          <a:p>
            <a:r>
              <a:rPr lang="fr-CH" dirty="0">
                <a:latin typeface=""/>
              </a:rPr>
              <a:t>Ma raison d'être est d'aider les gens à évoluer dans leur développement personnel et leur chemin professionnel. Doté d'une écoute active et bienveillante, j'utilise des outils puissants pour emmener les humains vers une transformation profonde.</a:t>
            </a:r>
          </a:p>
          <a:p>
            <a:endParaRPr lang="fr-FR" dirty="0">
              <a:latin typeface=""/>
            </a:endParaRPr>
          </a:p>
          <a:p>
            <a:r>
              <a:rPr lang="fr-CH" dirty="0">
                <a:latin typeface=""/>
              </a:rPr>
              <a:t>Sans forcer les choses et dans le but de nourrir votre sentiment de bien-être je vous amène à identifier, toucher et vivre vos moments de plénitude, qu’ils soient personnels ou professionnels.</a:t>
            </a:r>
          </a:p>
          <a:p>
            <a:endParaRPr lang="fr-FR" sz="1800" dirty="0">
              <a:solidFill>
                <a:schemeClr val="accent1">
                  <a:lumMod val="40000"/>
                  <a:lumOff val="60000"/>
                </a:schemeClr>
              </a:solidFill>
            </a:endParaRPr>
          </a:p>
          <a:p>
            <a:endParaRPr lang="fr-FR" sz="1800" dirty="0">
              <a:solidFill>
                <a:schemeClr val="accent1">
                  <a:lumMod val="40000"/>
                  <a:lumOff val="60000"/>
                </a:schemeClr>
              </a:solidFill>
              <a:latin typeface=""/>
            </a:endParaRPr>
          </a:p>
          <a:p>
            <a:r>
              <a:rPr lang="fr-FR" sz="2000" dirty="0">
                <a:solidFill>
                  <a:schemeClr val="accent1">
                    <a:lumMod val="50000"/>
                  </a:schemeClr>
                </a:solidFill>
                <a:latin typeface=""/>
              </a:rPr>
              <a:t>Ce que je peux vous apporter</a:t>
            </a:r>
          </a:p>
          <a:p>
            <a:endParaRPr lang="fr-FR" sz="2000" dirty="0">
              <a:solidFill>
                <a:schemeClr val="accent1">
                  <a:lumMod val="40000"/>
                  <a:lumOff val="60000"/>
                </a:schemeClr>
              </a:solidFill>
              <a:latin typeface=""/>
            </a:endParaRPr>
          </a:p>
          <a:p>
            <a:r>
              <a:rPr lang="fr-FR" dirty="0">
                <a:latin typeface=""/>
              </a:rPr>
              <a:t>Compréhension de l’humain</a:t>
            </a:r>
          </a:p>
          <a:p>
            <a:r>
              <a:rPr lang="fr-FR" dirty="0">
                <a:latin typeface=""/>
              </a:rPr>
              <a:t>Compétence de manager</a:t>
            </a:r>
          </a:p>
          <a:p>
            <a:r>
              <a:rPr lang="fr-FR" dirty="0">
                <a:latin typeface=""/>
              </a:rPr>
              <a:t>Expérience d’entrepreneur</a:t>
            </a:r>
          </a:p>
          <a:p>
            <a:r>
              <a:rPr lang="fr-FR" dirty="0">
                <a:latin typeface=""/>
              </a:rPr>
              <a:t>Pratique de consultant</a:t>
            </a:r>
          </a:p>
          <a:p>
            <a:r>
              <a:rPr lang="fr-FR" dirty="0">
                <a:latin typeface=""/>
              </a:rPr>
              <a:t>Capacité à accompagner</a:t>
            </a:r>
          </a:p>
          <a:p>
            <a:endParaRPr lang="fr-FR" sz="1800" dirty="0">
              <a:solidFill>
                <a:schemeClr val="accent1">
                  <a:lumMod val="40000"/>
                  <a:lumOff val="60000"/>
                </a:schemeClr>
              </a:solidFill>
              <a:latin typeface=""/>
            </a:endParaRPr>
          </a:p>
          <a:p>
            <a:r>
              <a:rPr lang="fr-CH" sz="1800" dirty="0">
                <a:solidFill>
                  <a:srgbClr val="FFFF00"/>
                </a:solidFill>
                <a:latin typeface=""/>
              </a:rPr>
              <a:t>scroll &gt; …</a:t>
            </a:r>
            <a:endParaRPr lang="fr-FR" sz="1800" dirty="0">
              <a:solidFill>
                <a:schemeClr val="accent1">
                  <a:lumMod val="40000"/>
                  <a:lumOff val="60000"/>
                </a:schemeClr>
              </a:solidFill>
              <a:latin typeface=""/>
            </a:endParaRPr>
          </a:p>
          <a:p>
            <a:endParaRPr lang="fr-CH" dirty="0">
              <a:latin typeface=""/>
            </a:endParaRPr>
          </a:p>
          <a:p>
            <a:endParaRPr lang="fr-CH" dirty="0">
              <a:latin typeface=""/>
            </a:endParaRPr>
          </a:p>
          <a:p>
            <a:endParaRPr lang="fr-FR" dirty="0">
              <a:latin typeface=""/>
            </a:endParaRPr>
          </a:p>
        </p:txBody>
      </p:sp>
    </p:spTree>
    <p:extLst>
      <p:ext uri="{BB962C8B-B14F-4D97-AF65-F5344CB8AC3E}">
        <p14:creationId xmlns:p14="http://schemas.microsoft.com/office/powerpoint/2010/main" val="376165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 propos</a:t>
            </a:r>
          </a:p>
        </p:txBody>
      </p:sp>
      <p:grpSp>
        <p:nvGrpSpPr>
          <p:cNvPr id="2" name="Groupe 1">
            <a:extLst>
              <a:ext uri="{FF2B5EF4-FFF2-40B4-BE49-F238E27FC236}">
                <a16:creationId xmlns:a16="http://schemas.microsoft.com/office/drawing/2014/main" id="{80C1040D-2EE8-FA33-1CAA-DA9249D2280D}"/>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BCEAF286-F0FA-3DE0-33CE-EF7BBA76294D}"/>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2C73F37F-95B3-2DAB-44CD-97B574BF214C}"/>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87BD601D-1920-E186-EDF6-6BAAF27E4785}"/>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5" name="ZoneTexte 4">
            <a:extLst>
              <a:ext uri="{FF2B5EF4-FFF2-40B4-BE49-F238E27FC236}">
                <a16:creationId xmlns:a16="http://schemas.microsoft.com/office/drawing/2014/main" id="{9C4AA585-42C6-9F31-5128-1DCB23655FE3}"/>
              </a:ext>
            </a:extLst>
          </p:cNvPr>
          <p:cNvSpPr txBox="1"/>
          <p:nvPr/>
        </p:nvSpPr>
        <p:spPr>
          <a:xfrm>
            <a:off x="17109" y="2250922"/>
            <a:ext cx="5400675" cy="9294852"/>
          </a:xfrm>
          <a:prstGeom prst="rect">
            <a:avLst/>
          </a:prstGeom>
          <a:noFill/>
        </p:spPr>
        <p:txBody>
          <a:bodyPr wrap="square" rtlCol="0">
            <a:spAutoFit/>
          </a:bodyPr>
          <a:lstStyle/>
          <a:p>
            <a:r>
              <a:rPr lang="fr-CH" sz="1800" dirty="0">
                <a:solidFill>
                  <a:srgbClr val="FFFF00"/>
                </a:solidFill>
                <a:latin typeface=""/>
              </a:rPr>
              <a:t>... &lt; scroll</a:t>
            </a:r>
            <a:endParaRPr lang="fr-FR" sz="1800" dirty="0">
              <a:solidFill>
                <a:schemeClr val="accent4">
                  <a:lumMod val="50000"/>
                </a:schemeClr>
              </a:solidFill>
              <a:latin typeface=""/>
            </a:endParaRPr>
          </a:p>
          <a:p>
            <a:endParaRPr lang="fr-FR" dirty="0">
              <a:solidFill>
                <a:schemeClr val="accent1">
                  <a:lumMod val="40000"/>
                  <a:lumOff val="60000"/>
                </a:schemeClr>
              </a:solidFill>
              <a:latin typeface=""/>
            </a:endParaRPr>
          </a:p>
          <a:p>
            <a:r>
              <a:rPr lang="fr-FR" sz="2000" dirty="0">
                <a:solidFill>
                  <a:schemeClr val="accent1">
                    <a:lumMod val="50000"/>
                  </a:schemeClr>
                </a:solidFill>
                <a:latin typeface=""/>
              </a:rPr>
              <a:t>Références professionnelles</a:t>
            </a:r>
          </a:p>
          <a:p>
            <a:endParaRPr lang="fr-FR" sz="2000" dirty="0">
              <a:latin typeface=""/>
            </a:endParaRPr>
          </a:p>
          <a:p>
            <a:r>
              <a:rPr lang="fr-FR" sz="1800" dirty="0">
                <a:latin typeface=""/>
              </a:rPr>
              <a:t>Coach professionnel, diplômé IDC, je vous propose un coaching de qualité grâce à des outils expérimentés.</a:t>
            </a:r>
          </a:p>
          <a:p>
            <a:endParaRPr lang="fr-FR" sz="1800" dirty="0">
              <a:latin typeface=""/>
            </a:endParaRPr>
          </a:p>
          <a:p>
            <a:r>
              <a:rPr lang="fr-FR" sz="1800" dirty="0">
                <a:latin typeface=""/>
              </a:rPr>
              <a:t>Le coaching professionnel est encadré par des références de formation et de qualité.</a:t>
            </a:r>
          </a:p>
          <a:p>
            <a:r>
              <a:rPr lang="fr-FR" sz="1800" dirty="0">
                <a:latin typeface=""/>
              </a:rPr>
              <a:t>La certification garanti un niveau de pratique élevé et éprouvé.</a:t>
            </a:r>
          </a:p>
          <a:p>
            <a:endParaRPr lang="fr-FR" sz="1800" dirty="0">
              <a:solidFill>
                <a:schemeClr val="accent1">
                  <a:lumMod val="40000"/>
                  <a:lumOff val="60000"/>
                </a:schemeClr>
              </a:solidFill>
              <a:latin typeface=""/>
            </a:endParaRPr>
          </a:p>
          <a:p>
            <a:r>
              <a:rPr lang="fr-FR" sz="1800" dirty="0">
                <a:solidFill>
                  <a:schemeClr val="bg2"/>
                </a:solidFill>
                <a:latin typeface=""/>
                <a:hlinkClick r:id="rId4">
                  <a:extLst>
                    <a:ext uri="{A12FA001-AC4F-418D-AE19-62706E023703}">
                      <ahyp:hlinkClr xmlns:ahyp="http://schemas.microsoft.com/office/drawing/2018/hyperlinkcolor" val="tx"/>
                    </a:ext>
                  </a:extLst>
                </a:hlinkClick>
              </a:rPr>
              <a:t>www.idc-coaching.com</a:t>
            </a:r>
            <a:endParaRPr lang="fr-FR" sz="1800" dirty="0">
              <a:solidFill>
                <a:schemeClr val="bg2"/>
              </a:solidFill>
              <a:latin typeface=""/>
            </a:endParaRPr>
          </a:p>
          <a:p>
            <a:r>
              <a:rPr lang="fr-FR" sz="1800" dirty="0">
                <a:solidFill>
                  <a:schemeClr val="bg2"/>
                </a:solidFill>
                <a:latin typeface=""/>
                <a:hlinkClick r:id="rId5">
                  <a:extLst>
                    <a:ext uri="{A12FA001-AC4F-418D-AE19-62706E023703}">
                      <ahyp:hlinkClr xmlns:ahyp="http://schemas.microsoft.com/office/drawing/2018/hyperlinkcolor" val="tx"/>
                    </a:ext>
                  </a:extLst>
                </a:hlinkClick>
              </a:rPr>
              <a:t>https://coachingfederation.org</a:t>
            </a:r>
            <a:r>
              <a:rPr lang="fr-FR" sz="1800" dirty="0">
                <a:solidFill>
                  <a:schemeClr val="bg2"/>
                </a:solidFill>
                <a:latin typeface=""/>
              </a:rPr>
              <a:t> </a:t>
            </a:r>
            <a:endParaRPr lang="fr-FR" sz="1800" dirty="0">
              <a:latin typeface=""/>
            </a:endParaRPr>
          </a:p>
          <a:p>
            <a:endParaRPr lang="fr-FR" sz="1800" dirty="0">
              <a:latin typeface=""/>
            </a:endParaRPr>
          </a:p>
          <a:p>
            <a:r>
              <a:rPr lang="fr-FR" sz="1800" dirty="0">
                <a:latin typeface=""/>
              </a:rPr>
              <a:t>Vous trouverez ici la charte éthique et le code déontologique d’un coach professionnel : </a:t>
            </a:r>
          </a:p>
          <a:p>
            <a:endParaRPr lang="fr-FR" sz="1800" dirty="0">
              <a:latin typeface=""/>
            </a:endParaRPr>
          </a:p>
          <a:p>
            <a:r>
              <a:rPr lang="fr-FR" sz="1800" dirty="0">
                <a:solidFill>
                  <a:schemeClr val="bg2"/>
                </a:solidFill>
                <a:latin typeface=""/>
                <a:hlinkClick r:id="rId6">
                  <a:extLst>
                    <a:ext uri="{A12FA001-AC4F-418D-AE19-62706E023703}">
                      <ahyp:hlinkClr xmlns:ahyp="http://schemas.microsoft.com/office/drawing/2018/hyperlinkcolor" val="tx"/>
                    </a:ext>
                  </a:extLst>
                </a:hlinkClick>
              </a:rPr>
              <a:t>https://www.idc-coaching.com/nos-chartes/</a:t>
            </a:r>
            <a:endParaRPr lang="fr-FR" sz="1800" dirty="0">
              <a:solidFill>
                <a:schemeClr val="bg2"/>
              </a:solidFill>
              <a:latin typeface=""/>
            </a:endParaRPr>
          </a:p>
          <a:p>
            <a:r>
              <a:rPr lang="fr-FR" sz="1800" dirty="0">
                <a:solidFill>
                  <a:schemeClr val="bg2"/>
                </a:solidFill>
                <a:latin typeface=""/>
                <a:hlinkClick r:id="rId7">
                  <a:extLst>
                    <a:ext uri="{A12FA001-AC4F-418D-AE19-62706E023703}">
                      <ahyp:hlinkClr xmlns:ahyp="http://schemas.microsoft.com/office/drawing/2018/hyperlinkcolor" val="tx"/>
                    </a:ext>
                  </a:extLst>
                </a:hlinkClick>
              </a:rPr>
              <a:t>https://coachfederation.org/app/uploads/2020/03/Code_of_Ethics_FRENCH_2020.pdf</a:t>
            </a:r>
            <a:r>
              <a:rPr lang="fr-FR" sz="1800" dirty="0">
                <a:solidFill>
                  <a:schemeClr val="bg2"/>
                </a:solidFill>
                <a:latin typeface=""/>
              </a:rPr>
              <a:t> </a:t>
            </a: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r>
              <a:rPr lang="fr-CH" sz="1800" dirty="0">
                <a:solidFill>
                  <a:srgbClr val="FFFF00"/>
                </a:solidFill>
                <a:latin typeface=""/>
              </a:rPr>
              <a:t>scroll &gt; …</a:t>
            </a:r>
            <a:endParaRPr lang="fr-FR" sz="1800" dirty="0">
              <a:solidFill>
                <a:schemeClr val="accent1">
                  <a:lumMod val="40000"/>
                  <a:lumOff val="60000"/>
                </a:schemeClr>
              </a:solidFill>
              <a:latin typeface=""/>
            </a:endParaRPr>
          </a:p>
          <a:p>
            <a:endParaRPr lang="fr-FR" sz="1800" dirty="0">
              <a:solidFill>
                <a:schemeClr val="accent1">
                  <a:lumMod val="40000"/>
                  <a:lumOff val="60000"/>
                </a:schemeClr>
              </a:solidFill>
              <a:latin typeface=""/>
            </a:endParaRPr>
          </a:p>
        </p:txBody>
      </p:sp>
      <p:pic>
        <p:nvPicPr>
          <p:cNvPr id="7" name="Image 6" descr="Une image contenant diagramme&#10;&#10;Description générée automatiquement">
            <a:extLst>
              <a:ext uri="{FF2B5EF4-FFF2-40B4-BE49-F238E27FC236}">
                <a16:creationId xmlns:a16="http://schemas.microsoft.com/office/drawing/2014/main" id="{FF3459BF-37D7-24AB-E335-967C67DA49F1}"/>
              </a:ext>
            </a:extLst>
          </p:cNvPr>
          <p:cNvPicPr>
            <a:picLocks noChangeAspect="1"/>
          </p:cNvPicPr>
          <p:nvPr/>
        </p:nvPicPr>
        <p:blipFill>
          <a:blip r:embed="rId8">
            <a:alphaModFix amt="85000"/>
          </a:blip>
          <a:stretch>
            <a:fillRect/>
          </a:stretch>
        </p:blipFill>
        <p:spPr>
          <a:xfrm>
            <a:off x="3154854" y="8832542"/>
            <a:ext cx="1831738" cy="1681116"/>
          </a:xfrm>
          <a:prstGeom prst="rect">
            <a:avLst/>
          </a:prstGeom>
        </p:spPr>
      </p:pic>
      <p:pic>
        <p:nvPicPr>
          <p:cNvPr id="8" name="Image 7" descr="Une image contenant texte, Police, logo, Graphique&#10;&#10;Description générée automatiquement">
            <a:extLst>
              <a:ext uri="{FF2B5EF4-FFF2-40B4-BE49-F238E27FC236}">
                <a16:creationId xmlns:a16="http://schemas.microsoft.com/office/drawing/2014/main" id="{6CE3F77C-3972-2DF5-C00D-B02673381A03}"/>
              </a:ext>
            </a:extLst>
          </p:cNvPr>
          <p:cNvPicPr>
            <a:picLocks noChangeAspect="1"/>
          </p:cNvPicPr>
          <p:nvPr/>
        </p:nvPicPr>
        <p:blipFill>
          <a:blip r:embed="rId9">
            <a:alphaModFix amt="85000"/>
          </a:blip>
          <a:stretch>
            <a:fillRect/>
          </a:stretch>
        </p:blipFill>
        <p:spPr>
          <a:xfrm>
            <a:off x="405298" y="8832542"/>
            <a:ext cx="2145283" cy="1686639"/>
          </a:xfrm>
          <a:prstGeom prst="rect">
            <a:avLst/>
          </a:prstGeom>
        </p:spPr>
      </p:pic>
    </p:spTree>
    <p:extLst>
      <p:ext uri="{BB962C8B-B14F-4D97-AF65-F5344CB8AC3E}">
        <p14:creationId xmlns:p14="http://schemas.microsoft.com/office/powerpoint/2010/main" val="224651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rgbClr val="FFB016"/>
            </a:gs>
            <a:gs pos="97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 propos</a:t>
            </a:r>
          </a:p>
        </p:txBody>
      </p:sp>
      <p:grpSp>
        <p:nvGrpSpPr>
          <p:cNvPr id="2" name="Groupe 1">
            <a:extLst>
              <a:ext uri="{FF2B5EF4-FFF2-40B4-BE49-F238E27FC236}">
                <a16:creationId xmlns:a16="http://schemas.microsoft.com/office/drawing/2014/main" id="{80C1040D-2EE8-FA33-1CAA-DA9249D2280D}"/>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BCEAF286-F0FA-3DE0-33CE-EF7BBA76294D}"/>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2C73F37F-95B3-2DAB-44CD-97B574BF214C}"/>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87BD601D-1920-E186-EDF6-6BAAF27E4785}"/>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5" name="ZoneTexte 4">
            <a:extLst>
              <a:ext uri="{FF2B5EF4-FFF2-40B4-BE49-F238E27FC236}">
                <a16:creationId xmlns:a16="http://schemas.microsoft.com/office/drawing/2014/main" id="{9C4AA585-42C6-9F31-5128-1DCB23655FE3}"/>
              </a:ext>
            </a:extLst>
          </p:cNvPr>
          <p:cNvSpPr txBox="1"/>
          <p:nvPr/>
        </p:nvSpPr>
        <p:spPr>
          <a:xfrm>
            <a:off x="17109" y="2250922"/>
            <a:ext cx="5400675" cy="9818072"/>
          </a:xfrm>
          <a:prstGeom prst="rect">
            <a:avLst/>
          </a:prstGeom>
          <a:noFill/>
        </p:spPr>
        <p:txBody>
          <a:bodyPr wrap="square" rtlCol="0">
            <a:spAutoFit/>
          </a:bodyPr>
          <a:lstStyle/>
          <a:p>
            <a:r>
              <a:rPr lang="fr-CH" sz="1800" dirty="0">
                <a:solidFill>
                  <a:srgbClr val="FFFF00"/>
                </a:solidFill>
                <a:latin typeface=""/>
              </a:rPr>
              <a:t>... &lt; scroll</a:t>
            </a:r>
            <a:endParaRPr lang="fr-FR" sz="1800" dirty="0">
              <a:solidFill>
                <a:schemeClr val="accent4">
                  <a:lumMod val="50000"/>
                </a:schemeClr>
              </a:solidFill>
              <a:latin typeface=""/>
            </a:endParaRPr>
          </a:p>
          <a:p>
            <a:endParaRPr lang="fr-FR" dirty="0">
              <a:solidFill>
                <a:schemeClr val="accent1">
                  <a:lumMod val="40000"/>
                  <a:lumOff val="60000"/>
                </a:schemeClr>
              </a:solidFill>
              <a:latin typeface=""/>
            </a:endParaRPr>
          </a:p>
          <a:p>
            <a:r>
              <a:rPr lang="fr-FR" sz="2000" dirty="0">
                <a:solidFill>
                  <a:schemeClr val="accent1">
                    <a:lumMod val="50000"/>
                  </a:schemeClr>
                </a:solidFill>
                <a:latin typeface=""/>
              </a:rPr>
              <a:t>Ce que les gens en disent</a:t>
            </a: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r>
              <a:rPr lang="fr-CH" sz="1800" dirty="0">
                <a:solidFill>
                  <a:srgbClr val="FFFF00"/>
                </a:solidFill>
                <a:latin typeface=""/>
              </a:rPr>
              <a:t>scroll &gt; …</a:t>
            </a:r>
            <a:endParaRPr lang="fr-CH" sz="1800" dirty="0">
              <a:solidFill>
                <a:schemeClr val="accent1">
                  <a:lumMod val="40000"/>
                  <a:lumOff val="60000"/>
                </a:schemeClr>
              </a:solidFill>
              <a:latin typeface=""/>
            </a:endParaRPr>
          </a:p>
        </p:txBody>
      </p:sp>
      <p:sp>
        <p:nvSpPr>
          <p:cNvPr id="17" name="ZoneTexte 16">
            <a:extLst>
              <a:ext uri="{FF2B5EF4-FFF2-40B4-BE49-F238E27FC236}">
                <a16:creationId xmlns:a16="http://schemas.microsoft.com/office/drawing/2014/main" id="{A1E35ED7-FC1F-84A4-83A6-0E65595E551C}"/>
              </a:ext>
            </a:extLst>
          </p:cNvPr>
          <p:cNvSpPr txBox="1"/>
          <p:nvPr/>
        </p:nvSpPr>
        <p:spPr>
          <a:xfrm>
            <a:off x="334996" y="6303782"/>
            <a:ext cx="4965333" cy="2129301"/>
          </a:xfrm>
          <a:prstGeom prst="rect">
            <a:avLst/>
          </a:prstGeom>
          <a:noFill/>
        </p:spPr>
        <p:txBody>
          <a:bodyPr wrap="square" rtlCol="0">
            <a:spAutoFit/>
          </a:bodyPr>
          <a:lstStyle/>
          <a:p>
            <a:r>
              <a:rPr lang="fr-FR" sz="3309" dirty="0">
                <a:solidFill>
                  <a:schemeClr val="accent1">
                    <a:lumMod val="40000"/>
                    <a:lumOff val="60000"/>
                  </a:schemeClr>
                </a:solidFill>
                <a:latin typeface="Dreaming Outloud Pro" panose="020F0502020204030204" pitchFamily="34" charset="0"/>
                <a:cs typeface="Dreaming Outloud Pro" panose="020F0502020204030204" pitchFamily="34" charset="0"/>
              </a:rPr>
              <a:t>Tu aides les autres à progresser sans qu’ils ne s’en rendent compte.</a:t>
            </a:r>
          </a:p>
          <a:p>
            <a:pPr algn="r"/>
            <a:r>
              <a:rPr lang="fr-FR" sz="3309" dirty="0">
                <a:solidFill>
                  <a:schemeClr val="accent1">
                    <a:lumMod val="40000"/>
                    <a:lumOff val="60000"/>
                  </a:schemeClr>
                </a:solidFill>
                <a:latin typeface="Dreaming Outloud Pro" panose="020F0502020204030204" pitchFamily="34" charset="0"/>
                <a:cs typeface="Dreaming Outloud Pro" panose="020F0502020204030204" pitchFamily="34" charset="0"/>
              </a:rPr>
              <a:t>Serge</a:t>
            </a:r>
          </a:p>
        </p:txBody>
      </p:sp>
      <p:sp>
        <p:nvSpPr>
          <p:cNvPr id="18" name="ZoneTexte 17">
            <a:extLst>
              <a:ext uri="{FF2B5EF4-FFF2-40B4-BE49-F238E27FC236}">
                <a16:creationId xmlns:a16="http://schemas.microsoft.com/office/drawing/2014/main" id="{68EF5FEC-6DA2-B75C-34AA-8D827152648C}"/>
              </a:ext>
            </a:extLst>
          </p:cNvPr>
          <p:cNvSpPr txBox="1"/>
          <p:nvPr/>
        </p:nvSpPr>
        <p:spPr>
          <a:xfrm>
            <a:off x="334995" y="3769803"/>
            <a:ext cx="4965333" cy="2129301"/>
          </a:xfrm>
          <a:prstGeom prst="rect">
            <a:avLst/>
          </a:prstGeom>
          <a:noFill/>
        </p:spPr>
        <p:txBody>
          <a:bodyPr wrap="square" rtlCol="0">
            <a:spAutoFit/>
          </a:bodyPr>
          <a:lstStyle/>
          <a:p>
            <a:r>
              <a:rPr lang="fr-FR" sz="3309" dirty="0">
                <a:solidFill>
                  <a:schemeClr val="accent1">
                    <a:lumMod val="40000"/>
                    <a:lumOff val="60000"/>
                  </a:schemeClr>
                </a:solidFill>
                <a:latin typeface="Bradley Hand" pitchFamily="2" charset="77"/>
                <a:cs typeface="Dreaming Outloud Pro" panose="020F0502020204030204" pitchFamily="34" charset="0"/>
              </a:rPr>
              <a:t>Une grande qualité de présence, douce mais puissante.</a:t>
            </a:r>
          </a:p>
          <a:p>
            <a:pPr algn="r"/>
            <a:r>
              <a:rPr lang="fr-FR" sz="3309" dirty="0">
                <a:solidFill>
                  <a:schemeClr val="accent1">
                    <a:lumMod val="40000"/>
                    <a:lumOff val="60000"/>
                  </a:schemeClr>
                </a:solidFill>
                <a:latin typeface="Bradley Hand" pitchFamily="2" charset="77"/>
                <a:cs typeface="Dreaming Outloud Pro" panose="020F0502020204030204" pitchFamily="34" charset="0"/>
              </a:rPr>
              <a:t>Léa</a:t>
            </a:r>
          </a:p>
        </p:txBody>
      </p:sp>
      <p:sp>
        <p:nvSpPr>
          <p:cNvPr id="19" name="ZoneTexte 18">
            <a:extLst>
              <a:ext uri="{FF2B5EF4-FFF2-40B4-BE49-F238E27FC236}">
                <a16:creationId xmlns:a16="http://schemas.microsoft.com/office/drawing/2014/main" id="{F1D99742-E7EE-8B2F-FD0E-8517EF47FD70}"/>
              </a:ext>
            </a:extLst>
          </p:cNvPr>
          <p:cNvSpPr txBox="1"/>
          <p:nvPr/>
        </p:nvSpPr>
        <p:spPr>
          <a:xfrm>
            <a:off x="334996" y="8916430"/>
            <a:ext cx="4965332" cy="2865272"/>
          </a:xfrm>
          <a:prstGeom prst="rect">
            <a:avLst/>
          </a:prstGeom>
          <a:noFill/>
        </p:spPr>
        <p:txBody>
          <a:bodyPr wrap="square" rtlCol="0">
            <a:spAutoFit/>
          </a:bodyPr>
          <a:lstStyle>
            <a:defPPr>
              <a:defRPr lang="en-US"/>
            </a:defPPr>
            <a:lvl1pPr>
              <a:defRPr>
                <a:solidFill>
                  <a:schemeClr val="accent1">
                    <a:lumMod val="20000"/>
                    <a:lumOff val="80000"/>
                  </a:schemeClr>
                </a:solidFill>
                <a:latin typeface="Dreaming Outloud Pro" panose="020F0502020204030204" pitchFamily="34" charset="0"/>
                <a:cs typeface="Dreaming Outloud Pro" panose="020F0502020204030204" pitchFamily="34" charset="0"/>
              </a:defRPr>
            </a:lvl1pPr>
          </a:lstStyle>
          <a:p>
            <a:r>
              <a:rPr lang="fr-CH" sz="2574" dirty="0">
                <a:solidFill>
                  <a:schemeClr val="accent1">
                    <a:lumMod val="40000"/>
                    <a:lumOff val="60000"/>
                  </a:schemeClr>
                </a:solidFill>
                <a:latin typeface="Lucida Calligraphy" panose="03010101010101010101" pitchFamily="66" charset="77"/>
              </a:rPr>
              <a:t>Mon coach m'a aidé à comprendre ce qui m'empêchait d'avancer et à réaliser toutes les possibilités qui s'offrent à moi.</a:t>
            </a:r>
          </a:p>
          <a:p>
            <a:pPr algn="r"/>
            <a:r>
              <a:rPr lang="fr-CH" sz="2574" dirty="0">
                <a:solidFill>
                  <a:schemeClr val="accent1">
                    <a:lumMod val="40000"/>
                    <a:lumOff val="60000"/>
                  </a:schemeClr>
                </a:solidFill>
                <a:latin typeface="Lucida Calligraphy" panose="03010101010101010101" pitchFamily="66" charset="77"/>
              </a:rPr>
              <a:t>Rebecca</a:t>
            </a:r>
          </a:p>
        </p:txBody>
      </p:sp>
    </p:spTree>
    <p:extLst>
      <p:ext uri="{BB962C8B-B14F-4D97-AF65-F5344CB8AC3E}">
        <p14:creationId xmlns:p14="http://schemas.microsoft.com/office/powerpoint/2010/main" val="209326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rgbClr val="FFB016"/>
            </a:gs>
            <a:gs pos="100000">
              <a:schemeClr val="bg2">
                <a:shade val="100000"/>
                <a:hueMod val="100000"/>
                <a:satMod val="110000"/>
                <a:lumMod val="130000"/>
              </a:schemeClr>
            </a:gs>
          </a:gsLst>
          <a:lin ang="5400000" scaled="1"/>
          <a:tileRect/>
        </a:gradFill>
        <a:effectLst/>
      </p:bgPr>
    </p:bg>
    <p:spTree>
      <p:nvGrpSpPr>
        <p:cNvPr id="1" name=""/>
        <p:cNvGrpSpPr/>
        <p:nvPr/>
      </p:nvGrpSpPr>
      <p:grpSpPr>
        <a:xfrm>
          <a:off x="0" y="0"/>
          <a:ext cx="0" cy="0"/>
          <a:chOff x="0" y="0"/>
          <a:chExt cx="0" cy="0"/>
        </a:xfrm>
      </p:grpSpPr>
      <p:pic>
        <p:nvPicPr>
          <p:cNvPr id="13" name="Image 12" descr="Une image contenant texte, Police, logo, conception&#10;&#10;Description générée automatiquement">
            <a:extLst>
              <a:ext uri="{FF2B5EF4-FFF2-40B4-BE49-F238E27FC236}">
                <a16:creationId xmlns:a16="http://schemas.microsoft.com/office/drawing/2014/main" id="{CD48E46F-EB2E-2B4E-06C9-FD2610AC425A}"/>
              </a:ext>
            </a:extLst>
          </p:cNvPr>
          <p:cNvPicPr>
            <a:picLocks noChangeAspect="1"/>
          </p:cNvPicPr>
          <p:nvPr/>
        </p:nvPicPr>
        <p:blipFill>
          <a:blip r:embed="rId3"/>
          <a:stretch>
            <a:fillRect/>
          </a:stretch>
        </p:blipFill>
        <p:spPr>
          <a:xfrm>
            <a:off x="17109" y="0"/>
            <a:ext cx="2401793" cy="1932167"/>
          </a:xfrm>
          <a:prstGeom prst="rect">
            <a:avLst/>
          </a:prstGeom>
        </p:spPr>
      </p:pic>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A propos</a:t>
            </a:r>
          </a:p>
        </p:txBody>
      </p:sp>
      <p:grpSp>
        <p:nvGrpSpPr>
          <p:cNvPr id="2" name="Groupe 1">
            <a:extLst>
              <a:ext uri="{FF2B5EF4-FFF2-40B4-BE49-F238E27FC236}">
                <a16:creationId xmlns:a16="http://schemas.microsoft.com/office/drawing/2014/main" id="{80C1040D-2EE8-FA33-1CAA-DA9249D2280D}"/>
              </a:ext>
            </a:extLst>
          </p:cNvPr>
          <p:cNvGrpSpPr/>
          <p:nvPr/>
        </p:nvGrpSpPr>
        <p:grpSpPr>
          <a:xfrm>
            <a:off x="3495272" y="1235805"/>
            <a:ext cx="777322" cy="441490"/>
            <a:chOff x="3495272" y="1259658"/>
            <a:chExt cx="777322" cy="441490"/>
          </a:xfrm>
        </p:grpSpPr>
        <p:cxnSp>
          <p:nvCxnSpPr>
            <p:cNvPr id="3" name="Connecteur droit 2">
              <a:extLst>
                <a:ext uri="{FF2B5EF4-FFF2-40B4-BE49-F238E27FC236}">
                  <a16:creationId xmlns:a16="http://schemas.microsoft.com/office/drawing/2014/main" id="{BCEAF286-F0FA-3DE0-33CE-EF7BBA76294D}"/>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4" name="Connecteur droit 3">
              <a:extLst>
                <a:ext uri="{FF2B5EF4-FFF2-40B4-BE49-F238E27FC236}">
                  <a16:creationId xmlns:a16="http://schemas.microsoft.com/office/drawing/2014/main" id="{2C73F37F-95B3-2DAB-44CD-97B574BF214C}"/>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87BD601D-1920-E186-EDF6-6BAAF27E4785}"/>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5" name="ZoneTexte 4">
            <a:extLst>
              <a:ext uri="{FF2B5EF4-FFF2-40B4-BE49-F238E27FC236}">
                <a16:creationId xmlns:a16="http://schemas.microsoft.com/office/drawing/2014/main" id="{9C4AA585-42C6-9F31-5128-1DCB23655FE3}"/>
              </a:ext>
            </a:extLst>
          </p:cNvPr>
          <p:cNvSpPr txBox="1"/>
          <p:nvPr/>
        </p:nvSpPr>
        <p:spPr>
          <a:xfrm>
            <a:off x="17109" y="2250922"/>
            <a:ext cx="5400675" cy="8710077"/>
          </a:xfrm>
          <a:prstGeom prst="rect">
            <a:avLst/>
          </a:prstGeom>
          <a:noFill/>
        </p:spPr>
        <p:txBody>
          <a:bodyPr wrap="square" rtlCol="0">
            <a:spAutoFit/>
          </a:bodyPr>
          <a:lstStyle/>
          <a:p>
            <a:r>
              <a:rPr lang="fr-CH" sz="1800" dirty="0">
                <a:solidFill>
                  <a:srgbClr val="FFFF00"/>
                </a:solidFill>
                <a:latin typeface=""/>
              </a:rPr>
              <a:t>... &lt; scroll</a:t>
            </a:r>
            <a:endParaRPr lang="fr-FR" sz="1800" dirty="0">
              <a:solidFill>
                <a:schemeClr val="accent4">
                  <a:lumMod val="50000"/>
                </a:schemeClr>
              </a:solidFill>
              <a:latin typeface=""/>
            </a:endParaRPr>
          </a:p>
          <a:p>
            <a:endParaRPr lang="fr-FR"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CH" sz="1800" dirty="0">
              <a:solidFill>
                <a:schemeClr val="accent1">
                  <a:lumMod val="40000"/>
                  <a:lumOff val="60000"/>
                </a:schemeClr>
              </a:solidFill>
              <a:latin typeface=""/>
            </a:endParaRPr>
          </a:p>
          <a:p>
            <a:endParaRPr lang="fr-CH"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FR" dirty="0">
              <a:solidFill>
                <a:schemeClr val="accent1">
                  <a:lumMod val="40000"/>
                  <a:lumOff val="60000"/>
                </a:schemeClr>
              </a:solidFill>
              <a:latin typeface=""/>
            </a:endParaRPr>
          </a:p>
          <a:p>
            <a:endParaRPr lang="fr-CH" dirty="0">
              <a:solidFill>
                <a:schemeClr val="accent1">
                  <a:lumMod val="40000"/>
                  <a:lumOff val="60000"/>
                </a:schemeClr>
              </a:solidFill>
              <a:latin typeface=""/>
            </a:endParaRPr>
          </a:p>
        </p:txBody>
      </p:sp>
      <p:grpSp>
        <p:nvGrpSpPr>
          <p:cNvPr id="10" name="Groupe 9">
            <a:extLst>
              <a:ext uri="{FF2B5EF4-FFF2-40B4-BE49-F238E27FC236}">
                <a16:creationId xmlns:a16="http://schemas.microsoft.com/office/drawing/2014/main" id="{9C357D3C-7CB6-16DE-71EA-8F74E5226365}"/>
              </a:ext>
            </a:extLst>
          </p:cNvPr>
          <p:cNvGrpSpPr/>
          <p:nvPr/>
        </p:nvGrpSpPr>
        <p:grpSpPr>
          <a:xfrm>
            <a:off x="-19498" y="10852277"/>
            <a:ext cx="5207448" cy="1319464"/>
            <a:chOff x="-19498" y="10852277"/>
            <a:chExt cx="5207448" cy="1319464"/>
          </a:xfrm>
        </p:grpSpPr>
        <p:sp>
          <p:nvSpPr>
            <p:cNvPr id="11" name="ZoneTexte 10">
              <a:extLst>
                <a:ext uri="{FF2B5EF4-FFF2-40B4-BE49-F238E27FC236}">
                  <a16:creationId xmlns:a16="http://schemas.microsoft.com/office/drawing/2014/main" id="{9B91A661-DB00-EE0B-087D-D422C9325F36}"/>
                </a:ext>
              </a:extLst>
            </p:cNvPr>
            <p:cNvSpPr txBox="1"/>
            <p:nvPr/>
          </p:nvSpPr>
          <p:spPr>
            <a:xfrm>
              <a:off x="-19498" y="10852277"/>
              <a:ext cx="4012331" cy="1319464"/>
            </a:xfrm>
            <a:prstGeom prst="rect">
              <a:avLst/>
            </a:prstGeom>
            <a:noFill/>
          </p:spPr>
          <p:txBody>
            <a:bodyPr wrap="square" rtlCol="0">
              <a:spAutoFit/>
            </a:bodyPr>
            <a:lstStyle/>
            <a:p>
              <a:endParaRPr lang="fr-FR" sz="2574" dirty="0">
                <a:solidFill>
                  <a:schemeClr val="accent1">
                    <a:lumMod val="60000"/>
                    <a:lumOff val="40000"/>
                  </a:schemeClr>
                </a:solidFill>
                <a:latin typeface=""/>
              </a:endParaRPr>
            </a:p>
            <a:p>
              <a:r>
                <a:rPr lang="fr-FR" sz="2000" dirty="0">
                  <a:solidFill>
                    <a:schemeClr val="accent1">
                      <a:lumMod val="60000"/>
                      <a:lumOff val="40000"/>
                    </a:schemeClr>
                  </a:solidFill>
                  <a:latin typeface=""/>
                </a:rPr>
                <a:t>David Furrer</a:t>
              </a:r>
            </a:p>
            <a:p>
              <a:r>
                <a:rPr lang="fr-FR" sz="1600" dirty="0">
                  <a:solidFill>
                    <a:schemeClr val="accent1">
                      <a:lumMod val="60000"/>
                      <a:lumOff val="40000"/>
                    </a:schemeClr>
                  </a:solidFill>
                  <a:latin typeface=""/>
                </a:rPr>
                <a:t>+41792783503</a:t>
              </a:r>
            </a:p>
            <a:p>
              <a:r>
                <a:rPr lang="fr-FR" dirty="0">
                  <a:solidFill>
                    <a:schemeClr val="accent1">
                      <a:lumMod val="60000"/>
                      <a:lumOff val="40000"/>
                    </a:schemeClr>
                  </a:solidFill>
                  <a:latin typeface=""/>
                  <a:hlinkClick r:id="rId4">
                    <a:extLst>
                      <a:ext uri="{A12FA001-AC4F-418D-AE19-62706E023703}">
                        <ahyp:hlinkClr xmlns:ahyp="http://schemas.microsoft.com/office/drawing/2018/hyperlinkcolor" val="tx"/>
                      </a:ext>
                    </a:extLst>
                  </a:hlinkClick>
                </a:rPr>
                <a:t>david@4development.ch</a:t>
              </a:r>
              <a:endParaRPr lang="fr-FR" dirty="0">
                <a:solidFill>
                  <a:schemeClr val="accent1">
                    <a:lumMod val="60000"/>
                    <a:lumOff val="40000"/>
                  </a:schemeClr>
                </a:solidFill>
                <a:latin typeface=""/>
              </a:endParaRPr>
            </a:p>
          </p:txBody>
        </p:sp>
        <p:grpSp>
          <p:nvGrpSpPr>
            <p:cNvPr id="12" name="Groupe 11">
              <a:extLst>
                <a:ext uri="{FF2B5EF4-FFF2-40B4-BE49-F238E27FC236}">
                  <a16:creationId xmlns:a16="http://schemas.microsoft.com/office/drawing/2014/main" id="{468CAEEC-252A-06B8-EA1F-09F225466FD4}"/>
                </a:ext>
              </a:extLst>
            </p:cNvPr>
            <p:cNvGrpSpPr/>
            <p:nvPr/>
          </p:nvGrpSpPr>
          <p:grpSpPr>
            <a:xfrm>
              <a:off x="3027336" y="11521463"/>
              <a:ext cx="2160614" cy="571003"/>
              <a:chOff x="5678967" y="5820137"/>
              <a:chExt cx="846807" cy="224672"/>
            </a:xfrm>
          </p:grpSpPr>
          <p:pic>
            <p:nvPicPr>
              <p:cNvPr id="14" name="Image 13">
                <a:extLst>
                  <a:ext uri="{FF2B5EF4-FFF2-40B4-BE49-F238E27FC236}">
                    <a16:creationId xmlns:a16="http://schemas.microsoft.com/office/drawing/2014/main" id="{871B8B86-50A9-76DA-DE06-2A43B69F5173}"/>
                  </a:ext>
                </a:extLst>
              </p:cNvPr>
              <p:cNvPicPr>
                <a:picLocks noChangeAspect="1"/>
              </p:cNvPicPr>
              <p:nvPr/>
            </p:nvPicPr>
            <p:blipFill>
              <a:blip r:embed="rId5"/>
              <a:stretch>
                <a:fillRect/>
              </a:stretch>
            </p:blipFill>
            <p:spPr>
              <a:xfrm>
                <a:off x="5678967" y="5822394"/>
                <a:ext cx="220102" cy="221952"/>
              </a:xfrm>
              <a:prstGeom prst="rect">
                <a:avLst/>
              </a:prstGeom>
            </p:spPr>
          </p:pic>
          <p:pic>
            <p:nvPicPr>
              <p:cNvPr id="15" name="Image 14">
                <a:extLst>
                  <a:ext uri="{FF2B5EF4-FFF2-40B4-BE49-F238E27FC236}">
                    <a16:creationId xmlns:a16="http://schemas.microsoft.com/office/drawing/2014/main" id="{07A7EA9B-7FB7-B4BE-76BA-E8ABB183AC07}"/>
                  </a:ext>
                </a:extLst>
              </p:cNvPr>
              <p:cNvPicPr>
                <a:picLocks noChangeAspect="1"/>
              </p:cNvPicPr>
              <p:nvPr/>
            </p:nvPicPr>
            <p:blipFill>
              <a:blip r:embed="rId6"/>
              <a:stretch>
                <a:fillRect/>
              </a:stretch>
            </p:blipFill>
            <p:spPr>
              <a:xfrm>
                <a:off x="5985949" y="5820137"/>
                <a:ext cx="220102" cy="218422"/>
              </a:xfrm>
              <a:prstGeom prst="rect">
                <a:avLst/>
              </a:prstGeom>
            </p:spPr>
          </p:pic>
          <p:pic>
            <p:nvPicPr>
              <p:cNvPr id="16" name="Image 15" descr="Une image contenant Graphique, Police, symbole, logo&#10;&#10;Description générée automatiquement">
                <a:extLst>
                  <a:ext uri="{FF2B5EF4-FFF2-40B4-BE49-F238E27FC236}">
                    <a16:creationId xmlns:a16="http://schemas.microsoft.com/office/drawing/2014/main" id="{FEC9F42C-91B6-DD1D-7CE0-926C040629A7}"/>
                  </a:ext>
                </a:extLst>
              </p:cNvPr>
              <p:cNvPicPr>
                <a:picLocks noChangeAspect="1"/>
              </p:cNvPicPr>
              <p:nvPr/>
            </p:nvPicPr>
            <p:blipFill>
              <a:blip r:embed="rId7"/>
              <a:stretch>
                <a:fillRect/>
              </a:stretch>
            </p:blipFill>
            <p:spPr>
              <a:xfrm>
                <a:off x="6282706" y="5821273"/>
                <a:ext cx="243068" cy="223536"/>
              </a:xfrm>
              <a:prstGeom prst="rect">
                <a:avLst/>
              </a:prstGeom>
            </p:spPr>
          </p:pic>
        </p:grpSp>
      </p:grpSp>
      <p:sp>
        <p:nvSpPr>
          <p:cNvPr id="20" name="ZoneTexte 19">
            <a:extLst>
              <a:ext uri="{FF2B5EF4-FFF2-40B4-BE49-F238E27FC236}">
                <a16:creationId xmlns:a16="http://schemas.microsoft.com/office/drawing/2014/main" id="{E839DB1F-0317-4528-F647-FD7ED9D447C7}"/>
              </a:ext>
            </a:extLst>
          </p:cNvPr>
          <p:cNvSpPr txBox="1"/>
          <p:nvPr/>
        </p:nvSpPr>
        <p:spPr>
          <a:xfrm>
            <a:off x="200370" y="2879082"/>
            <a:ext cx="4965333" cy="1280735"/>
          </a:xfrm>
          <a:prstGeom prst="rect">
            <a:avLst/>
          </a:prstGeom>
          <a:noFill/>
        </p:spPr>
        <p:txBody>
          <a:bodyPr wrap="square" rtlCol="0">
            <a:spAutoFit/>
          </a:bodyPr>
          <a:lstStyle/>
          <a:p>
            <a:r>
              <a:rPr lang="fr-FR" sz="2574" dirty="0">
                <a:solidFill>
                  <a:schemeClr val="accent1">
                    <a:lumMod val="40000"/>
                    <a:lumOff val="60000"/>
                  </a:schemeClr>
                </a:solidFill>
                <a:latin typeface="Monaco" pitchFamily="2" charset="77"/>
                <a:cs typeface="Dreaming Outloud Pro" panose="020F0502020204030204" pitchFamily="34" charset="0"/>
              </a:rPr>
              <a:t>J’ai découvert le moteur qui est en moi.</a:t>
            </a:r>
          </a:p>
          <a:p>
            <a:pPr algn="r"/>
            <a:r>
              <a:rPr lang="fr-FR" sz="2574" dirty="0">
                <a:solidFill>
                  <a:schemeClr val="accent1">
                    <a:lumMod val="40000"/>
                    <a:lumOff val="60000"/>
                  </a:schemeClr>
                </a:solidFill>
                <a:latin typeface="Monaco" pitchFamily="2" charset="77"/>
                <a:cs typeface="Dreaming Outloud Pro" panose="020F0502020204030204" pitchFamily="34" charset="0"/>
              </a:rPr>
              <a:t>Vanessa</a:t>
            </a:r>
          </a:p>
        </p:txBody>
      </p:sp>
      <p:sp>
        <p:nvSpPr>
          <p:cNvPr id="21" name="ZoneTexte 20">
            <a:extLst>
              <a:ext uri="{FF2B5EF4-FFF2-40B4-BE49-F238E27FC236}">
                <a16:creationId xmlns:a16="http://schemas.microsoft.com/office/drawing/2014/main" id="{AEC8EA5A-4E56-E9ED-1820-B82179330A43}"/>
              </a:ext>
            </a:extLst>
          </p:cNvPr>
          <p:cNvSpPr txBox="1"/>
          <p:nvPr/>
        </p:nvSpPr>
        <p:spPr>
          <a:xfrm>
            <a:off x="509465" y="5008384"/>
            <a:ext cx="4470605" cy="2129301"/>
          </a:xfrm>
          <a:prstGeom prst="rect">
            <a:avLst/>
          </a:prstGeom>
          <a:noFill/>
        </p:spPr>
        <p:txBody>
          <a:bodyPr wrap="square" rtlCol="0">
            <a:spAutoFit/>
          </a:bodyPr>
          <a:lstStyle/>
          <a:p>
            <a:r>
              <a:rPr lang="fr-FR" sz="3309" dirty="0">
                <a:solidFill>
                  <a:schemeClr val="accent1">
                    <a:lumMod val="40000"/>
                    <a:lumOff val="60000"/>
                  </a:schemeClr>
                </a:solidFill>
                <a:latin typeface="Apple Chancery" panose="03020702040506060504" pitchFamily="66" charset="-79"/>
                <a:cs typeface="Apple Chancery" panose="03020702040506060504" pitchFamily="66" charset="-79"/>
              </a:rPr>
              <a:t>D’une grande écoute, il m’a permis de trouver mes réponses.</a:t>
            </a:r>
          </a:p>
          <a:p>
            <a:pPr algn="r"/>
            <a:r>
              <a:rPr lang="fr-FR" sz="3309" dirty="0">
                <a:solidFill>
                  <a:schemeClr val="accent1">
                    <a:lumMod val="40000"/>
                    <a:lumOff val="60000"/>
                  </a:schemeClr>
                </a:solidFill>
                <a:latin typeface="Apple Chancery" panose="03020702040506060504" pitchFamily="66" charset="-79"/>
                <a:cs typeface="Apple Chancery" panose="03020702040506060504" pitchFamily="66" charset="-79"/>
              </a:rPr>
              <a:t>Jérôme</a:t>
            </a:r>
          </a:p>
        </p:txBody>
      </p:sp>
    </p:spTree>
    <p:extLst>
      <p:ext uri="{BB962C8B-B14F-4D97-AF65-F5344CB8AC3E}">
        <p14:creationId xmlns:p14="http://schemas.microsoft.com/office/powerpoint/2010/main" val="235599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F0C05A"/>
            </a:gs>
            <a:gs pos="100000">
              <a:schemeClr val="accent1">
                <a:lumMod val="75000"/>
                <a:alpha val="98266"/>
              </a:schemeClr>
            </a:gs>
          </a:gsLst>
          <a:lin ang="5400000" scaled="1"/>
          <a:tileRect/>
        </a:gradFill>
        <a:effectLst/>
      </p:bgPr>
    </p:bg>
    <p:spTree>
      <p:nvGrpSpPr>
        <p:cNvPr id="1" name=""/>
        <p:cNvGrpSpPr/>
        <p:nvPr/>
      </p:nvGrpSpPr>
      <p:grpSpPr>
        <a:xfrm>
          <a:off x="0" y="0"/>
          <a:ext cx="0" cy="0"/>
          <a:chOff x="0" y="0"/>
          <a:chExt cx="0" cy="0"/>
        </a:xfrm>
      </p:grpSpPr>
      <p:sp>
        <p:nvSpPr>
          <p:cNvPr id="61" name="ZoneTexte 60">
            <a:extLst>
              <a:ext uri="{FF2B5EF4-FFF2-40B4-BE49-F238E27FC236}">
                <a16:creationId xmlns:a16="http://schemas.microsoft.com/office/drawing/2014/main" id="{174209E1-D0A0-FAAF-1FD2-DBFC55061654}"/>
              </a:ext>
            </a:extLst>
          </p:cNvPr>
          <p:cNvSpPr txBox="1"/>
          <p:nvPr/>
        </p:nvSpPr>
        <p:spPr>
          <a:xfrm>
            <a:off x="2683037" y="216892"/>
            <a:ext cx="2401793" cy="400110"/>
          </a:xfrm>
          <a:prstGeom prst="rect">
            <a:avLst/>
          </a:prstGeom>
          <a:noFill/>
        </p:spPr>
        <p:txBody>
          <a:bodyPr wrap="square" rtlCol="0">
            <a:spAutoFit/>
          </a:bodyPr>
          <a:lstStyle/>
          <a:p>
            <a:pPr algn="ctr"/>
            <a:r>
              <a:rPr lang="fr-FR" sz="2000" b="1" dirty="0">
                <a:latin typeface=""/>
              </a:rPr>
              <a:t>Coaching</a:t>
            </a:r>
          </a:p>
        </p:txBody>
      </p:sp>
      <p:grpSp>
        <p:nvGrpSpPr>
          <p:cNvPr id="16" name="Groupe 15">
            <a:extLst>
              <a:ext uri="{FF2B5EF4-FFF2-40B4-BE49-F238E27FC236}">
                <a16:creationId xmlns:a16="http://schemas.microsoft.com/office/drawing/2014/main" id="{5C8D4444-1651-CF35-5CBB-A64EF9FA329B}"/>
              </a:ext>
            </a:extLst>
          </p:cNvPr>
          <p:cNvGrpSpPr/>
          <p:nvPr/>
        </p:nvGrpSpPr>
        <p:grpSpPr>
          <a:xfrm>
            <a:off x="3495272" y="1235805"/>
            <a:ext cx="777322" cy="441490"/>
            <a:chOff x="3495272" y="1259658"/>
            <a:chExt cx="777322" cy="441490"/>
          </a:xfrm>
        </p:grpSpPr>
        <p:cxnSp>
          <p:nvCxnSpPr>
            <p:cNvPr id="17" name="Connecteur droit 16">
              <a:extLst>
                <a:ext uri="{FF2B5EF4-FFF2-40B4-BE49-F238E27FC236}">
                  <a16:creationId xmlns:a16="http://schemas.microsoft.com/office/drawing/2014/main" id="{5E46EDBD-367F-F656-3712-04CF49D705B2}"/>
                </a:ext>
              </a:extLst>
            </p:cNvPr>
            <p:cNvCxnSpPr>
              <a:cxnSpLocks/>
            </p:cNvCxnSpPr>
            <p:nvPr/>
          </p:nvCxnSpPr>
          <p:spPr>
            <a:xfrm>
              <a:off x="3495272" y="125965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8" name="Connecteur droit 17">
              <a:extLst>
                <a:ext uri="{FF2B5EF4-FFF2-40B4-BE49-F238E27FC236}">
                  <a16:creationId xmlns:a16="http://schemas.microsoft.com/office/drawing/2014/main" id="{22804BE7-4167-BD8D-27DB-8D0AD89A981E}"/>
                </a:ext>
              </a:extLst>
            </p:cNvPr>
            <p:cNvCxnSpPr>
              <a:cxnSpLocks/>
            </p:cNvCxnSpPr>
            <p:nvPr/>
          </p:nvCxnSpPr>
          <p:spPr>
            <a:xfrm>
              <a:off x="3495272" y="1477185"/>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FEB10BA5-FE09-E9B3-0FB2-99A70CD37819}"/>
                </a:ext>
              </a:extLst>
            </p:cNvPr>
            <p:cNvCxnSpPr>
              <a:cxnSpLocks/>
            </p:cNvCxnSpPr>
            <p:nvPr/>
          </p:nvCxnSpPr>
          <p:spPr>
            <a:xfrm>
              <a:off x="3495272" y="1701148"/>
              <a:ext cx="777322"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grpSp>
      <p:sp>
        <p:nvSpPr>
          <p:cNvPr id="21" name="ZoneTexte 20">
            <a:extLst>
              <a:ext uri="{FF2B5EF4-FFF2-40B4-BE49-F238E27FC236}">
                <a16:creationId xmlns:a16="http://schemas.microsoft.com/office/drawing/2014/main" id="{EE313C3F-094F-4B53-EF7F-7B2068B3AC69}"/>
              </a:ext>
            </a:extLst>
          </p:cNvPr>
          <p:cNvSpPr txBox="1"/>
          <p:nvPr/>
        </p:nvSpPr>
        <p:spPr>
          <a:xfrm>
            <a:off x="0" y="2256291"/>
            <a:ext cx="5400675" cy="8525411"/>
          </a:xfrm>
          <a:prstGeom prst="rect">
            <a:avLst/>
          </a:prstGeom>
          <a:noFill/>
        </p:spPr>
        <p:txBody>
          <a:bodyPr wrap="square" rtlCol="0">
            <a:spAutoFit/>
          </a:bodyPr>
          <a:lstStyle/>
          <a:p>
            <a:r>
              <a:rPr lang="fr-FR" sz="2000" dirty="0">
                <a:solidFill>
                  <a:srgbClr val="A7650D"/>
                </a:solidFill>
                <a:latin typeface=""/>
              </a:rPr>
              <a:t>Le coaching c'est …</a:t>
            </a:r>
          </a:p>
          <a:p>
            <a:endParaRPr lang="fr-FR" sz="2000" dirty="0">
              <a:latin typeface=""/>
            </a:endParaRPr>
          </a:p>
          <a:p>
            <a:r>
              <a:rPr lang="fr-FR" dirty="0">
                <a:latin typeface=""/>
              </a:rPr>
              <a:t>Parce que nous sommes tous différents, parce que nous évoluons différemment, le coaching permet, offre et propose des solutions qui dépendent de vous, vous correspondent et vous appartiennent.</a:t>
            </a:r>
          </a:p>
          <a:p>
            <a:endParaRPr lang="fr-FR" dirty="0">
              <a:latin typeface=""/>
            </a:endParaRPr>
          </a:p>
          <a:p>
            <a:r>
              <a:rPr lang="fr-CH" dirty="0">
                <a:latin typeface=""/>
              </a:rPr>
              <a:t>Il est important de souligner ici que le coaching n’est ni du conseil, ni du mentorat, ni de la psychothérapie. Il s’agit bien d’un partenariat où le coach s’engage à collaborer avec vous, à vous soutenir dans l’identification et l’atteinte de vos objectifs et où vous êtes vous-même responsable de votre démarche et de l’atteinte de vos résultats.</a:t>
            </a:r>
          </a:p>
          <a:p>
            <a:endParaRPr lang="fr-CH" dirty="0">
              <a:latin typeface=""/>
            </a:endParaRPr>
          </a:p>
          <a:p>
            <a:endParaRPr lang="fr-CH" dirty="0">
              <a:latin typeface=""/>
            </a:endParaRPr>
          </a:p>
          <a:p>
            <a:r>
              <a:rPr lang="fr-FR" sz="2000" dirty="0">
                <a:solidFill>
                  <a:srgbClr val="A7650D"/>
                </a:solidFill>
                <a:latin typeface=""/>
              </a:rPr>
              <a:t>Comment ça fonctionne</a:t>
            </a:r>
          </a:p>
          <a:p>
            <a:endParaRPr lang="fr-FR" sz="2000" dirty="0">
              <a:latin typeface=""/>
            </a:endParaRPr>
          </a:p>
          <a:p>
            <a:r>
              <a:rPr lang="fr-CH" dirty="0">
                <a:latin typeface=""/>
              </a:rPr>
              <a:t>Dans la vie professionnelle comme dans la vie privée, le coaching est une boite à outils qui permet la transformation.</a:t>
            </a:r>
          </a:p>
          <a:p>
            <a:r>
              <a:rPr lang="fr-CH" dirty="0">
                <a:latin typeface=""/>
              </a:rPr>
              <a:t>Il permet de transformer une difficulté en ressource, un échec en réussite, la peur en confiance et ainsi de transformer un problème en une solution.</a:t>
            </a:r>
            <a:endParaRPr lang="fr-FR" dirty="0">
              <a:latin typeface=""/>
            </a:endParaRPr>
          </a:p>
          <a:p>
            <a:endParaRPr lang="fr-FR" dirty="0">
              <a:latin typeface=""/>
            </a:endParaRPr>
          </a:p>
          <a:p>
            <a:r>
              <a:rPr lang="fr-CH" sz="1800" dirty="0">
                <a:solidFill>
                  <a:srgbClr val="FFFF00"/>
                </a:solidFill>
                <a:latin typeface=""/>
              </a:rPr>
              <a:t>scroll &gt; …</a:t>
            </a:r>
          </a:p>
          <a:p>
            <a:endParaRPr lang="fr-CH" dirty="0">
              <a:latin typeface=""/>
            </a:endParaRPr>
          </a:p>
          <a:p>
            <a:endParaRPr lang="fr-FR" dirty="0">
              <a:latin typeface=""/>
            </a:endParaRPr>
          </a:p>
          <a:p>
            <a:endParaRPr lang="fr-FR" dirty="0">
              <a:latin typeface=""/>
            </a:endParaRPr>
          </a:p>
        </p:txBody>
      </p:sp>
      <p:grpSp>
        <p:nvGrpSpPr>
          <p:cNvPr id="23" name="Groupe 22">
            <a:extLst>
              <a:ext uri="{FF2B5EF4-FFF2-40B4-BE49-F238E27FC236}">
                <a16:creationId xmlns:a16="http://schemas.microsoft.com/office/drawing/2014/main" id="{B68AAC07-F6AA-7F1C-79FE-2E6A4AF2FE65}"/>
              </a:ext>
            </a:extLst>
          </p:cNvPr>
          <p:cNvGrpSpPr/>
          <p:nvPr/>
        </p:nvGrpSpPr>
        <p:grpSpPr>
          <a:xfrm>
            <a:off x="315845" y="216892"/>
            <a:ext cx="1858438" cy="1478925"/>
            <a:chOff x="315845" y="216892"/>
            <a:chExt cx="1858438" cy="1478925"/>
          </a:xfrm>
        </p:grpSpPr>
        <p:cxnSp>
          <p:nvCxnSpPr>
            <p:cNvPr id="24" name="Connecteur droit 23">
              <a:extLst>
                <a:ext uri="{FF2B5EF4-FFF2-40B4-BE49-F238E27FC236}">
                  <a16:creationId xmlns:a16="http://schemas.microsoft.com/office/drawing/2014/main" id="{2161032C-92C2-0B0A-5697-33EA8C2701F6}"/>
                </a:ext>
              </a:extLst>
            </p:cNvPr>
            <p:cNvCxnSpPr>
              <a:cxnSpLocks/>
            </p:cNvCxnSpPr>
            <p:nvPr/>
          </p:nvCxnSpPr>
          <p:spPr>
            <a:xfrm>
              <a:off x="1676866" y="1687350"/>
              <a:ext cx="497417"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49DE37AD-4446-BCC2-8AC6-C5445882EEE3}"/>
                </a:ext>
              </a:extLst>
            </p:cNvPr>
            <p:cNvCxnSpPr>
              <a:cxnSpLocks/>
            </p:cNvCxnSpPr>
            <p:nvPr/>
          </p:nvCxnSpPr>
          <p:spPr>
            <a:xfrm flipH="1">
              <a:off x="2157349" y="1218386"/>
              <a:ext cx="16934" cy="477431"/>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3D64FC71-E344-B53E-ABEC-DD14424D5AEA}"/>
                </a:ext>
              </a:extLst>
            </p:cNvPr>
            <p:cNvCxnSpPr>
              <a:cxnSpLocks/>
            </p:cNvCxnSpPr>
            <p:nvPr/>
          </p:nvCxnSpPr>
          <p:spPr>
            <a:xfrm flipH="1">
              <a:off x="315845" y="263716"/>
              <a:ext cx="478634" cy="0"/>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E353041E-CBE5-CF9B-6572-C1EF27794B09}"/>
                </a:ext>
              </a:extLst>
            </p:cNvPr>
            <p:cNvCxnSpPr>
              <a:cxnSpLocks/>
            </p:cNvCxnSpPr>
            <p:nvPr/>
          </p:nvCxnSpPr>
          <p:spPr>
            <a:xfrm flipV="1">
              <a:off x="332778" y="255251"/>
              <a:ext cx="0" cy="494257"/>
            </a:xfrm>
            <a:prstGeom prst="line">
              <a:avLst/>
            </a:prstGeom>
            <a:ln w="44450">
              <a:solidFill>
                <a:schemeClr val="tx1"/>
              </a:solidFill>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A1EE2F6B-4583-FB70-90E2-F10B8D1417AC}"/>
                </a:ext>
              </a:extLst>
            </p:cNvPr>
            <p:cNvSpPr txBox="1"/>
            <p:nvPr/>
          </p:nvSpPr>
          <p:spPr>
            <a:xfrm>
              <a:off x="578363" y="216892"/>
              <a:ext cx="1414170" cy="1246495"/>
            </a:xfrm>
            <a:prstGeom prst="rect">
              <a:avLst/>
            </a:prstGeom>
            <a:noFill/>
          </p:spPr>
          <p:txBody>
            <a:bodyPr wrap="none" rtlCol="0">
              <a:spAutoFit/>
            </a:bodyPr>
            <a:lstStyle/>
            <a:p>
              <a:r>
                <a:rPr lang="fr-FR" sz="7500" b="1" dirty="0">
                  <a:latin typeface=""/>
                </a:rPr>
                <a:t>4D</a:t>
              </a:r>
            </a:p>
          </p:txBody>
        </p:sp>
        <p:sp>
          <p:nvSpPr>
            <p:cNvPr id="29" name="Rectangle 28">
              <a:extLst>
                <a:ext uri="{FF2B5EF4-FFF2-40B4-BE49-F238E27FC236}">
                  <a16:creationId xmlns:a16="http://schemas.microsoft.com/office/drawing/2014/main" id="{C83192E2-F6FE-B60D-66B5-A6C5EC5BB5F8}"/>
                </a:ext>
              </a:extLst>
            </p:cNvPr>
            <p:cNvSpPr/>
            <p:nvPr/>
          </p:nvSpPr>
          <p:spPr>
            <a:xfrm>
              <a:off x="578363" y="1274068"/>
              <a:ext cx="1346200" cy="12993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488EFFCB-0CF6-2539-987C-9052E6BB60BC}"/>
                </a:ext>
              </a:extLst>
            </p:cNvPr>
            <p:cNvSpPr txBox="1"/>
            <p:nvPr/>
          </p:nvSpPr>
          <p:spPr>
            <a:xfrm>
              <a:off x="535083" y="1218386"/>
              <a:ext cx="1457450" cy="246221"/>
            </a:xfrm>
            <a:prstGeom prst="rect">
              <a:avLst/>
            </a:prstGeom>
            <a:noFill/>
            <a:ln>
              <a:noFill/>
            </a:ln>
          </p:spPr>
          <p:txBody>
            <a:bodyPr wrap="none" rtlCol="0" anchor="ctr">
              <a:spAutoFit/>
            </a:bodyPr>
            <a:lstStyle/>
            <a:p>
              <a:pPr algn="ctr"/>
              <a:r>
                <a:rPr lang="fr-FR" sz="1000" dirty="0">
                  <a:solidFill>
                    <a:schemeClr val="accent1">
                      <a:lumMod val="40000"/>
                      <a:lumOff val="60000"/>
                    </a:schemeClr>
                  </a:solidFill>
                  <a:latin typeface=""/>
                </a:rPr>
                <a:t>FOR </a:t>
              </a:r>
              <a:r>
                <a:rPr lang="fr-FR" sz="1000" dirty="0">
                  <a:solidFill>
                    <a:srgbClr val="F0C05A"/>
                  </a:solidFill>
                  <a:latin typeface=""/>
                </a:rPr>
                <a:t>DEVELOPMENT</a:t>
              </a:r>
            </a:p>
          </p:txBody>
        </p:sp>
      </p:grpSp>
    </p:spTree>
    <p:extLst>
      <p:ext uri="{BB962C8B-B14F-4D97-AF65-F5344CB8AC3E}">
        <p14:creationId xmlns:p14="http://schemas.microsoft.com/office/powerpoint/2010/main" val="7184772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33025</TotalTime>
  <Words>2138</Words>
  <Application>Microsoft Macintosh PowerPoint</Application>
  <PresentationFormat>Personnalisé</PresentationFormat>
  <Paragraphs>360</Paragraphs>
  <Slides>17</Slides>
  <Notes>17</Notes>
  <HiddenSlides>1</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Apple Chancery</vt:lpstr>
      <vt:lpstr>Arial</vt:lpstr>
      <vt:lpstr>Bradley Hand</vt:lpstr>
      <vt:lpstr>Calibri</vt:lpstr>
      <vt:lpstr>Dreaming Outloud Pro</vt:lpstr>
      <vt:lpstr>Helvetica Neue</vt:lpstr>
      <vt:lpstr>Lucida Calligraphy</vt:lpstr>
      <vt:lpstr>Monaco</vt:lpstr>
      <vt:lpstr>Trebuchet MS</vt:lpstr>
      <vt:lpstr>Berlin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Furrer</dc:creator>
  <cp:lastModifiedBy>David Furrer</cp:lastModifiedBy>
  <cp:revision>154</cp:revision>
  <dcterms:created xsi:type="dcterms:W3CDTF">2023-03-07T20:53:17Z</dcterms:created>
  <dcterms:modified xsi:type="dcterms:W3CDTF">2023-07-14T16:09:26Z</dcterms:modified>
</cp:coreProperties>
</file>