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7" r:id="rId3"/>
    <p:sldId id="321" r:id="rId4"/>
    <p:sldId id="323" r:id="rId5"/>
    <p:sldId id="322" r:id="rId6"/>
    <p:sldId id="324" r:id="rId7"/>
    <p:sldId id="32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ind Vadodara Light" panose="02000000000000000000" pitchFamily="2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Teko Ligh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5BFAF-49FA-4FE3-8A27-90D6179E3029}">
  <a:tblStyle styleId="{98B5BFAF-49FA-4FE3-8A27-90D6179E3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26" autoAdjust="0"/>
  </p:normalViewPr>
  <p:slideViewPr>
    <p:cSldViewPr snapToGrid="0">
      <p:cViewPr varScale="1">
        <p:scale>
          <a:sx n="147" d="100"/>
          <a:sy n="147" d="100"/>
        </p:scale>
        <p:origin x="906" y="126"/>
      </p:cViewPr>
      <p:guideLst>
        <p:guide pos="2880"/>
        <p:guide orient="horz" pos="28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498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7814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li.download/virtual-images/kali-2022.1/kali-linux-2022.1-virtualbox-amd64.o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able.com/downloads/nessus?loginAttempted=true" TargetMode="External"/><Relationship Id="rId4" Type="http://schemas.openxmlformats.org/officeDocument/2006/relationships/hyperlink" Target="https://sourceforge.net/projects/metasploitable/files/latest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0" y="1548000"/>
            <a:ext cx="9143999" cy="19953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  <a:alpha val="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8SEC201-01 Cybersécurité défensive : vulnérabilité et incidents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197671" y="3672585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Hajar Moudoud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Hajar.moudoud@uqac.ca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F68A2E-208B-C0D9-28C2-ECF83AF0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2585"/>
            <a:ext cx="2554941" cy="14171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152165" y="53132"/>
            <a:ext cx="5377367" cy="50372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221176" y="683132"/>
            <a:ext cx="5239343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sz="4000" dirty="0"/>
              <a:t>S’INITIER À L’AUDIT DE SÉCURITÉ DES SI</a:t>
            </a:r>
          </a:p>
        </p:txBody>
      </p:sp>
      <p:pic>
        <p:nvPicPr>
          <p:cNvPr id="1026" name="Picture 2" descr="Cyber security - Free security icons">
            <a:extLst>
              <a:ext uri="{FF2B5EF4-FFF2-40B4-BE49-F238E27FC236}">
                <a16:creationId xmlns:a16="http://schemas.microsoft.com/office/drawing/2014/main" id="{45632F52-C31A-EF5F-3146-CA862EFB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00" y="1450150"/>
            <a:ext cx="3902400" cy="39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020ED186-A596-4BD8-38FB-CE37B496B999}"/>
              </a:ext>
            </a:extLst>
          </p:cNvPr>
          <p:cNvSpPr txBox="1">
            <a:spLocks/>
          </p:cNvSpPr>
          <p:nvPr/>
        </p:nvSpPr>
        <p:spPr>
          <a:xfrm>
            <a:off x="2012313" y="683132"/>
            <a:ext cx="1310005" cy="454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97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marL="12700">
              <a:spcBef>
                <a:spcPts val="110"/>
              </a:spcBef>
            </a:pPr>
            <a:r>
              <a:rPr lang="fr-CA" spc="-35"/>
              <a:t>TP3</a:t>
            </a:r>
            <a:endParaRPr lang="fr-CA" spc="5" dirty="0"/>
          </a:p>
        </p:txBody>
      </p:sp>
    </p:spTree>
    <p:extLst>
      <p:ext uri="{BB962C8B-B14F-4D97-AF65-F5344CB8AC3E}">
        <p14:creationId xmlns:p14="http://schemas.microsoft.com/office/powerpoint/2010/main" val="236592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90C03BD-8055-96FD-0618-E7B38896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50CF2D-2B40-D539-5FFA-D13CCD1651E2}"/>
              </a:ext>
            </a:extLst>
          </p:cNvPr>
          <p:cNvSpPr txBox="1"/>
          <p:nvPr/>
        </p:nvSpPr>
        <p:spPr>
          <a:xfrm>
            <a:off x="2286000" y="1773817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CA" sz="1600" b="1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CA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600" b="1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CA" b="1" spc="-10" dirty="0">
                <a:solidFill>
                  <a:srgbClr val="555555"/>
                </a:solidFill>
                <a:latin typeface="Calibri"/>
                <a:cs typeface="Calibri"/>
              </a:rPr>
              <a:t> TP</a:t>
            </a:r>
            <a:r>
              <a:rPr lang="fr-CA" sz="1600" b="1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CA" sz="16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600" b="1" spc="-1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CA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600" b="1" spc="-10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lang="fr-CA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CA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CA" sz="16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Apprendre</a:t>
            </a:r>
            <a:r>
              <a:rPr lang="fr-CA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lang="fr-CA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lang="fr-CA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lang="fr-CA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CA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20" dirty="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lang="fr-CA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d’intrusion</a:t>
            </a:r>
            <a:endParaRPr lang="fr-CA" sz="1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CA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CA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failles </a:t>
            </a:r>
            <a:r>
              <a:rPr lang="fr-CA"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 sécurité</a:t>
            </a:r>
            <a:r>
              <a:rPr lang="fr-CA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CA"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2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lang="fr-CA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endParaRPr lang="fr-CA" sz="1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Exploiter</a:t>
            </a:r>
            <a:r>
              <a:rPr lang="fr-CA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lang="fr-CA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lang="fr-CA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identifiées</a:t>
            </a:r>
            <a:r>
              <a:rPr lang="fr-CA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CA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dirty="0">
                <a:solidFill>
                  <a:srgbClr val="555555"/>
                </a:solidFill>
                <a:latin typeface="Calibri"/>
                <a:cs typeface="Calibri"/>
              </a:rPr>
              <a:t>mener</a:t>
            </a:r>
            <a:r>
              <a:rPr lang="fr-CA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endParaRPr lang="fr-CA" sz="1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lang="fr-CA" sz="1400" spc="-5" dirty="0">
                <a:solidFill>
                  <a:srgbClr val="555555"/>
                </a:solidFill>
                <a:latin typeface="Calibri"/>
                <a:cs typeface="Calibri"/>
              </a:rPr>
              <a:t>scénarios</a:t>
            </a:r>
            <a:r>
              <a:rPr lang="fr-CA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CA" sz="1400" spc="-25" dirty="0">
                <a:solidFill>
                  <a:srgbClr val="555555"/>
                </a:solidFill>
                <a:latin typeface="Calibri"/>
                <a:cs typeface="Calibri"/>
              </a:rPr>
              <a:t>d’attaques.</a:t>
            </a:r>
            <a:endParaRPr lang="fr-CA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85F8EC99-C03B-913B-A34C-18A2D35DA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72144" y="-1492138"/>
            <a:ext cx="7816342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7758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</a:t>
            </a:r>
            <a:r>
              <a:rPr dirty="0"/>
              <a:t>ON</a:t>
            </a:r>
            <a:r>
              <a:rPr spc="-15" dirty="0"/>
              <a:t>S</a:t>
            </a:r>
            <a:r>
              <a:rPr dirty="0"/>
              <a:t>IGN</a:t>
            </a:r>
            <a:r>
              <a:rPr spc="-2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8076DAA7-2E19-E89B-DD78-EF82E7891F12}"/>
              </a:ext>
            </a:extLst>
          </p:cNvPr>
          <p:cNvSpPr txBox="1"/>
          <p:nvPr/>
        </p:nvSpPr>
        <p:spPr>
          <a:xfrm>
            <a:off x="2278598" y="1053830"/>
            <a:ext cx="53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9A39304-A3E4-06BF-C2F9-42EF99B93882}"/>
              </a:ext>
            </a:extLst>
          </p:cNvPr>
          <p:cNvSpPr txBox="1"/>
          <p:nvPr/>
        </p:nvSpPr>
        <p:spPr>
          <a:xfrm>
            <a:off x="2265898" y="1419210"/>
            <a:ext cx="79375" cy="5448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1EB20B6D-5C16-98A8-A266-C22F4DF434B5}"/>
              </a:ext>
            </a:extLst>
          </p:cNvPr>
          <p:cNvSpPr txBox="1"/>
          <p:nvPr/>
        </p:nvSpPr>
        <p:spPr>
          <a:xfrm>
            <a:off x="2265898" y="3442828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8B67DA62-88CD-766D-B888-2FD5A8003D87}"/>
              </a:ext>
            </a:extLst>
          </p:cNvPr>
          <p:cNvSpPr txBox="1"/>
          <p:nvPr/>
        </p:nvSpPr>
        <p:spPr>
          <a:xfrm>
            <a:off x="2265898" y="3884838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E365D9DA-342E-7E9F-F7DA-EB3BEC18FCC5}"/>
              </a:ext>
            </a:extLst>
          </p:cNvPr>
          <p:cNvSpPr txBox="1"/>
          <p:nvPr/>
        </p:nvSpPr>
        <p:spPr>
          <a:xfrm>
            <a:off x="2278598" y="4537110"/>
            <a:ext cx="53975" cy="54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0CE39AF1-D75F-1454-3ED8-46361D38F4BE}"/>
              </a:ext>
            </a:extLst>
          </p:cNvPr>
          <p:cNvSpPr txBox="1"/>
          <p:nvPr/>
        </p:nvSpPr>
        <p:spPr>
          <a:xfrm>
            <a:off x="2187158" y="806760"/>
            <a:ext cx="5588635" cy="1091966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75"/>
              </a:spcBef>
              <a:tabLst>
                <a:tab pos="344170" algn="l"/>
              </a:tabLst>
            </a:pPr>
            <a:r>
              <a:rPr lang="fr-CA" sz="1600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.	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d’intrusion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connaitre </a:t>
            </a:r>
            <a:r>
              <a:rPr sz="1200" spc="-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attaques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sécurités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courantes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décrites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l’énoncé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commandes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fournies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l’activité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D0E885C-C2BB-6131-91A1-BABED2F41F35}"/>
              </a:ext>
            </a:extLst>
          </p:cNvPr>
          <p:cNvSpPr txBox="1"/>
          <p:nvPr/>
        </p:nvSpPr>
        <p:spPr>
          <a:xfrm>
            <a:off x="2187158" y="2098980"/>
            <a:ext cx="5154295" cy="19970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85"/>
              </a:spcBef>
              <a:tabLst>
                <a:tab pos="344170" algn="l"/>
              </a:tabLst>
            </a:pP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3.	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344170" indent="-34480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VirtualBox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installé</a:t>
            </a:r>
            <a:endParaRPr sz="1200" dirty="0">
              <a:latin typeface="Calibri"/>
              <a:cs typeface="Calibri"/>
            </a:endParaRPr>
          </a:p>
          <a:p>
            <a:pPr marL="344170" marR="5080" indent="-34480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Linux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2022.1.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Lien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téléchargement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 </a:t>
            </a:r>
            <a:r>
              <a:rPr sz="1200" b="1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https://kali.download/virtual-images/kali-2022.1/kali-linux-2022.1-virtualbox- </a:t>
            </a:r>
            <a:r>
              <a:rPr sz="12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amd64.ova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Metasploitable.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Lien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téléchargement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https://sourceforge.net/projects/metasploitable/files/latest/download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Nessus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Linux.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Lien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téléchargement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Download</a:t>
            </a:r>
            <a:r>
              <a:rPr sz="120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Nessus</a:t>
            </a:r>
            <a:r>
              <a:rPr sz="12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|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Tenable®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9B12EE8-CED1-7C85-5C10-2CE68D4384FD}"/>
              </a:ext>
            </a:extLst>
          </p:cNvPr>
          <p:cNvSpPr txBox="1"/>
          <p:nvPr/>
        </p:nvSpPr>
        <p:spPr>
          <a:xfrm>
            <a:off x="2278598" y="4146436"/>
            <a:ext cx="4604385" cy="93471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5"/>
              </a:spcBef>
              <a:tabLst>
                <a:tab pos="344170" algn="l"/>
              </a:tabLst>
            </a:pP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4.	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Critères</a:t>
            </a:r>
            <a:r>
              <a:rPr sz="16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réussite</a:t>
            </a:r>
            <a:r>
              <a:rPr sz="16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endParaRPr sz="1200" dirty="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600"/>
              </a:spcBef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vulnérabilité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généré par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Nessus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FC58A14-5335-252D-70BF-4DE41BB933CC}"/>
              </a:ext>
            </a:extLst>
          </p:cNvPr>
          <p:cNvSpPr txBox="1">
            <a:spLocks/>
          </p:cNvSpPr>
          <p:nvPr/>
        </p:nvSpPr>
        <p:spPr>
          <a:xfrm>
            <a:off x="-5780315" y="-58190"/>
            <a:ext cx="7816342" cy="4533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35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marL="6077585">
              <a:spcBef>
                <a:spcPts val="105"/>
              </a:spcBef>
            </a:pPr>
            <a:r>
              <a:rPr lang="fr-CA" spc="-25" dirty="0"/>
              <a:t>C</a:t>
            </a:r>
            <a:r>
              <a:rPr lang="fr-CA" dirty="0"/>
              <a:t>ON</a:t>
            </a:r>
            <a:r>
              <a:rPr lang="fr-CA" spc="-15" dirty="0"/>
              <a:t>S</a:t>
            </a:r>
            <a:r>
              <a:rPr lang="fr-CA" dirty="0"/>
              <a:t>IGN</a:t>
            </a:r>
            <a:r>
              <a:rPr lang="fr-CA" spc="-25" dirty="0"/>
              <a:t>E</a:t>
            </a:r>
            <a:r>
              <a:rPr lang="fr-CA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34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5BA936E8-48A1-8887-534A-B8CD2FE66504}"/>
              </a:ext>
            </a:extLst>
          </p:cNvPr>
          <p:cNvSpPr txBox="1"/>
          <p:nvPr/>
        </p:nvSpPr>
        <p:spPr>
          <a:xfrm>
            <a:off x="0" y="169545"/>
            <a:ext cx="9144000" cy="4544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1 :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2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05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05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activité</a:t>
            </a:r>
            <a:r>
              <a:rPr sz="105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d’identifier</a:t>
            </a:r>
            <a:r>
              <a:rPr sz="105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05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sz="105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associés</a:t>
            </a:r>
            <a:r>
              <a:rPr sz="105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système.</a:t>
            </a:r>
            <a:r>
              <a:rPr sz="105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atteindre</a:t>
            </a:r>
            <a:r>
              <a:rPr sz="105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sz="105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objectif,</a:t>
            </a:r>
            <a:r>
              <a:rPr sz="105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05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05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05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05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test,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 composé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05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05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05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Linux</a:t>
            </a:r>
            <a:r>
              <a:rPr sz="105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présenté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précédemment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distribution</a:t>
            </a:r>
            <a:r>
              <a:rPr sz="10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Linux</a:t>
            </a:r>
            <a:r>
              <a:rPr sz="105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implémente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d’outils</a:t>
            </a:r>
            <a:endParaRPr sz="105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70"/>
              </a:spcBef>
            </a:pP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niveau de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d'information</a:t>
            </a:r>
            <a:r>
              <a:rPr sz="10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l’identification</a:t>
            </a:r>
            <a:r>
              <a:rPr sz="105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0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l’exploitation</a:t>
            </a:r>
            <a:r>
              <a:rPr sz="105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endParaRPr sz="105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65"/>
              </a:spcBef>
            </a:pP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identifiés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05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640715" algn="l"/>
              </a:tabLst>
            </a:pP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Metasploit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implémenté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l’exploitation</a:t>
            </a:r>
            <a:r>
              <a:rPr sz="105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vulnérabilités.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effet,</a:t>
            </a:r>
            <a:r>
              <a:rPr sz="10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05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vulnérabilités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informatiques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exploite.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équipé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intégrant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vulnérabilités</a:t>
            </a:r>
            <a:r>
              <a:rPr sz="105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existantes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050" dirty="0">
              <a:latin typeface="Calibri"/>
              <a:cs typeface="Calibri"/>
            </a:endParaRPr>
          </a:p>
          <a:p>
            <a:pPr marL="640080" marR="62230" lvl="1" indent="-170815">
              <a:lnSpc>
                <a:spcPct val="110000"/>
              </a:lnSpc>
              <a:spcBef>
                <a:spcPts val="630"/>
              </a:spcBef>
              <a:buFont typeface="Arial MT"/>
              <a:buChar char="•"/>
              <a:tabLst>
                <a:tab pos="640715" algn="l"/>
              </a:tabLst>
            </a:pP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05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parmi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installés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Kali.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scan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détecter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ouverts,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identifier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hébergés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obtenir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d'exploitation.</a:t>
            </a:r>
            <a:endParaRPr sz="105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0715" algn="l"/>
              </a:tabLst>
            </a:pP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Nessus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scan</a:t>
            </a:r>
            <a:r>
              <a:rPr sz="105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vulnérabilité</a:t>
            </a:r>
            <a:r>
              <a:rPr sz="105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performant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puissant.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 fournit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avancées</a:t>
            </a:r>
            <a:r>
              <a:rPr sz="10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comparant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Nmap.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endParaRPr sz="105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70"/>
              </a:spcBef>
            </a:pP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payant</a:t>
            </a:r>
            <a:r>
              <a:rPr sz="10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professionnels.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pourra</a:t>
            </a:r>
            <a:r>
              <a:rPr sz="10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utilisée.</a:t>
            </a:r>
            <a:endParaRPr sz="105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machine virtuelle</a:t>
            </a:r>
            <a:r>
              <a:rPr sz="105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Metasploitable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Linux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intentionnellement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vulnérable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0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effectuer une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05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70"/>
              </a:spcBef>
            </a:pP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sécurité,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05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pratiquer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05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d’intrusion</a:t>
            </a:r>
            <a:r>
              <a:rPr sz="10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courantes.</a:t>
            </a:r>
            <a:endParaRPr sz="105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05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demandé</a:t>
            </a:r>
            <a:r>
              <a:rPr sz="105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05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05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05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8500" algn="l"/>
              </a:tabLst>
            </a:pP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Lancez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deux machines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virtuelles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0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Métasploitable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05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8500" algn="l"/>
              </a:tabLst>
            </a:pP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Identifiez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 adresses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IP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deux machines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virtuelles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05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98500" algn="l"/>
              </a:tabLst>
            </a:pPr>
            <a:r>
              <a:rPr sz="1050" spc="-20" dirty="0">
                <a:solidFill>
                  <a:srgbClr val="555555"/>
                </a:solidFill>
                <a:latin typeface="Calibri"/>
                <a:cs typeface="Calibri"/>
              </a:rPr>
              <a:t>Vérifiez</a:t>
            </a:r>
            <a:r>
              <a:rPr sz="10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0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050" spc="-25" dirty="0">
                <a:solidFill>
                  <a:srgbClr val="555555"/>
                </a:solidFill>
                <a:latin typeface="Calibri"/>
                <a:cs typeface="Calibri"/>
              </a:rPr>
              <a:t>qu’elle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implémente</a:t>
            </a:r>
            <a:r>
              <a:rPr sz="10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0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Metasploit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05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8500" algn="l"/>
              </a:tabLst>
            </a:pPr>
            <a:r>
              <a:rPr sz="1050" spc="-15" dirty="0">
                <a:solidFill>
                  <a:srgbClr val="555555"/>
                </a:solidFill>
                <a:latin typeface="Calibri"/>
                <a:cs typeface="Calibri"/>
              </a:rPr>
              <a:t>Téléchargez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Installez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55555"/>
                </a:solidFill>
                <a:latin typeface="Calibri"/>
                <a:cs typeface="Calibri"/>
              </a:rPr>
              <a:t>Nessus</a:t>
            </a:r>
            <a:r>
              <a:rPr sz="10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0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0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0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55555"/>
                </a:solidFill>
                <a:latin typeface="Calibri"/>
                <a:cs typeface="Calibri"/>
              </a:rPr>
              <a:t>Kali.</a:t>
            </a:r>
            <a:endParaRPr sz="1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9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291ED82B-AF61-154B-E7FE-D411ED39D1F7}"/>
              </a:ext>
            </a:extLst>
          </p:cNvPr>
          <p:cNvSpPr txBox="1"/>
          <p:nvPr/>
        </p:nvSpPr>
        <p:spPr>
          <a:xfrm>
            <a:off x="110724" y="601345"/>
            <a:ext cx="9103360" cy="394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2 :</a:t>
            </a:r>
            <a:r>
              <a:rPr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Identification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vulnérabilités</a:t>
            </a:r>
            <a:endParaRPr sz="16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préparé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travail,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maintenant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d’identifier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vulnérabilités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associés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cible.</a:t>
            </a:r>
            <a:endParaRPr sz="12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cette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activité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Métasploitable.</a:t>
            </a:r>
            <a:endParaRPr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scan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Nessus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installés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Linux.</a:t>
            </a:r>
            <a:endParaRPr sz="12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demandez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ouverts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d’exploitation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système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Calibri"/>
              <a:buAutoNum type="arabicPeriod"/>
            </a:pPr>
            <a:endParaRPr sz="1250" dirty="0">
              <a:latin typeface="Calibri"/>
              <a:cs typeface="Calibri"/>
            </a:endParaRPr>
          </a:p>
          <a:p>
            <a:pPr marL="1913889">
              <a:lnSpc>
                <a:spcPct val="100000"/>
              </a:lnSpc>
            </a:pP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Remarques</a:t>
            </a:r>
            <a:endParaRPr sz="1400" dirty="0">
              <a:latin typeface="Calibri"/>
              <a:cs typeface="Calibri"/>
            </a:endParaRPr>
          </a:p>
          <a:p>
            <a:pPr marL="1922145" lvl="1" indent="-17145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922780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lancé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terminal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Kali.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pourront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2379345" lvl="2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37998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-sV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sondez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ouverts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 service/version</a:t>
            </a:r>
            <a:endParaRPr sz="1200" dirty="0">
              <a:latin typeface="Calibri"/>
              <a:cs typeface="Calibri"/>
            </a:endParaRPr>
          </a:p>
          <a:p>
            <a:pPr marL="2379345" lvl="2" indent="-17145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379980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-O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Activer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d’exploitation</a:t>
            </a:r>
            <a:endParaRPr sz="1200" dirty="0">
              <a:latin typeface="Calibri"/>
              <a:cs typeface="Calibri"/>
            </a:endParaRPr>
          </a:p>
          <a:p>
            <a:pPr marL="1922145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92278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sudo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nmap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[options]</a:t>
            </a:r>
            <a:r>
              <a:rPr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@IP</a:t>
            </a:r>
            <a:endParaRPr sz="1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55555"/>
              </a:buClr>
              <a:buFont typeface="Arial MT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697865" indent="-228600">
              <a:lnSpc>
                <a:spcPct val="100000"/>
              </a:lnSpc>
              <a:buAutoNum type="arabicPeriod" startAt="2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Nessus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failles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vulnérabilités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Metasploitable.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34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20E2AFCA-798B-5E21-4D18-C433A0D9CB16}"/>
              </a:ext>
            </a:extLst>
          </p:cNvPr>
          <p:cNvSpPr txBox="1"/>
          <p:nvPr/>
        </p:nvSpPr>
        <p:spPr>
          <a:xfrm>
            <a:off x="258209" y="0"/>
            <a:ext cx="28842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1 :</a:t>
            </a:r>
            <a:r>
              <a:rPr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C2653381-BCF4-A792-8007-B23BE6EF5162}"/>
              </a:ext>
            </a:extLst>
          </p:cNvPr>
          <p:cNvGrpSpPr/>
          <p:nvPr/>
        </p:nvGrpSpPr>
        <p:grpSpPr>
          <a:xfrm>
            <a:off x="169029" y="1284288"/>
            <a:ext cx="8896314" cy="2634615"/>
            <a:chOff x="709802" y="2883090"/>
            <a:chExt cx="10766425" cy="263461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6290B7F-9E3D-34D9-B322-6DA89764FC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2892551"/>
              <a:ext cx="5376672" cy="2615184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42DC101A-BCB1-F3A6-5DD8-94EB3BBEA9D5}"/>
                </a:ext>
              </a:extLst>
            </p:cNvPr>
            <p:cNvSpPr/>
            <p:nvPr/>
          </p:nvSpPr>
          <p:spPr>
            <a:xfrm>
              <a:off x="714565" y="2887852"/>
              <a:ext cx="5386705" cy="2625090"/>
            </a:xfrm>
            <a:custGeom>
              <a:avLst/>
              <a:gdLst/>
              <a:ahLst/>
              <a:cxnLst/>
              <a:rect l="l" t="t" r="r" b="b"/>
              <a:pathLst>
                <a:path w="5386705" h="2625090">
                  <a:moveTo>
                    <a:pt x="0" y="2624709"/>
                  </a:moveTo>
                  <a:lnTo>
                    <a:pt x="5386197" y="2624709"/>
                  </a:lnTo>
                  <a:lnTo>
                    <a:pt x="5386197" y="0"/>
                  </a:lnTo>
                  <a:lnTo>
                    <a:pt x="0" y="0"/>
                  </a:lnTo>
                  <a:lnTo>
                    <a:pt x="0" y="2624709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5AFDBD5E-6CC3-994C-F37E-02D3D24E5E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192" y="2892551"/>
              <a:ext cx="4977384" cy="2615184"/>
            </a:xfrm>
            <a:prstGeom prst="rect">
              <a:avLst/>
            </a:prstGeom>
          </p:spPr>
        </p:pic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06014945-1FCC-7399-FF83-B79F38E3E2D5}"/>
                </a:ext>
              </a:extLst>
            </p:cNvPr>
            <p:cNvSpPr/>
            <p:nvPr/>
          </p:nvSpPr>
          <p:spPr>
            <a:xfrm>
              <a:off x="6484366" y="2887852"/>
              <a:ext cx="4987290" cy="2625090"/>
            </a:xfrm>
            <a:custGeom>
              <a:avLst/>
              <a:gdLst/>
              <a:ahLst/>
              <a:cxnLst/>
              <a:rect l="l" t="t" r="r" b="b"/>
              <a:pathLst>
                <a:path w="4987290" h="2625090">
                  <a:moveTo>
                    <a:pt x="0" y="2624709"/>
                  </a:moveTo>
                  <a:lnTo>
                    <a:pt x="4986909" y="2624709"/>
                  </a:lnTo>
                  <a:lnTo>
                    <a:pt x="4986909" y="0"/>
                  </a:lnTo>
                  <a:lnTo>
                    <a:pt x="0" y="0"/>
                  </a:lnTo>
                  <a:lnTo>
                    <a:pt x="0" y="2624709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>
            <a:extLst>
              <a:ext uri="{FF2B5EF4-FFF2-40B4-BE49-F238E27FC236}">
                <a16:creationId xmlns:a16="http://schemas.microsoft.com/office/drawing/2014/main" id="{5506974A-6C68-D1C2-F24A-198F0312843F}"/>
              </a:ext>
            </a:extLst>
          </p:cNvPr>
          <p:cNvSpPr txBox="1"/>
          <p:nvPr/>
        </p:nvSpPr>
        <p:spPr>
          <a:xfrm>
            <a:off x="868672" y="753111"/>
            <a:ext cx="3472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L’adresse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IP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Metasploitable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192.168.1.8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161433F-A6A7-5C48-34A3-93B5487F7322}"/>
              </a:ext>
            </a:extLst>
          </p:cNvPr>
          <p:cNvSpPr txBox="1"/>
          <p:nvPr/>
        </p:nvSpPr>
        <p:spPr>
          <a:xfrm>
            <a:off x="5393667" y="768803"/>
            <a:ext cx="28816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L’adresse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IP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virtuelle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Kali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192.168.1.7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419161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704</Words>
  <Application>Microsoft Office PowerPoint</Application>
  <PresentationFormat>Affichage à l'écran (16:9)</PresentationFormat>
  <Paragraphs>68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Hind Vadodara Light</vt:lpstr>
      <vt:lpstr>Arial MT</vt:lpstr>
      <vt:lpstr>Teko Light</vt:lpstr>
      <vt:lpstr>Calibri</vt:lpstr>
      <vt:lpstr>Arial</vt:lpstr>
      <vt:lpstr>Nunito Light</vt:lpstr>
      <vt:lpstr>Science Fair Newsletter by Slidesgo</vt:lpstr>
      <vt:lpstr>8SEC201-01 Cybersécurité défensive : vulnérabilité et incidents</vt:lpstr>
      <vt:lpstr>Présentation PowerPoint</vt:lpstr>
      <vt:lpstr>Présentation PowerPoint</vt:lpstr>
      <vt:lpstr>CONSIGNES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8SEC201-01 Cybersécurité défensive : vulnérabilité et incidents</dc:title>
  <dc:creator>Hajar Moudoud</dc:creator>
  <cp:lastModifiedBy>Hajar Moudoud</cp:lastModifiedBy>
  <cp:revision>185</cp:revision>
  <dcterms:modified xsi:type="dcterms:W3CDTF">2023-04-14T14:25:57Z</dcterms:modified>
</cp:coreProperties>
</file>