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0"/>
  </p:notesMasterIdLst>
  <p:sldIdLst>
    <p:sldId id="256" r:id="rId2"/>
    <p:sldId id="257" r:id="rId3"/>
    <p:sldId id="273" r:id="rId4"/>
    <p:sldId id="258" r:id="rId5"/>
    <p:sldId id="259" r:id="rId6"/>
    <p:sldId id="272" r:id="rId7"/>
    <p:sldId id="260" r:id="rId8"/>
    <p:sldId id="267" r:id="rId9"/>
    <p:sldId id="261" r:id="rId10"/>
    <p:sldId id="268" r:id="rId11"/>
    <p:sldId id="265" r:id="rId12"/>
    <p:sldId id="266" r:id="rId13"/>
    <p:sldId id="275" r:id="rId14"/>
    <p:sldId id="270" r:id="rId15"/>
    <p:sldId id="269" r:id="rId16"/>
    <p:sldId id="271" r:id="rId17"/>
    <p:sldId id="263" r:id="rId18"/>
    <p:sldId id="26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22" autoAdjust="0"/>
    <p:restoredTop sz="80336" autoAdjust="0"/>
  </p:normalViewPr>
  <p:slideViewPr>
    <p:cSldViewPr snapToGrid="0">
      <p:cViewPr varScale="1">
        <p:scale>
          <a:sx n="69" d="100"/>
          <a:sy n="69" d="100"/>
        </p:scale>
        <p:origin x="104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EE7E3-3747-4852-9FFD-BE8C94A3E538}" type="datetimeFigureOut">
              <a:rPr lang="fr-FR" smtClean="0"/>
              <a:t>04/07/2018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2987CE-69F8-438B-A16B-8F9D28B899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0650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Préparer </a:t>
            </a:r>
            <a:br>
              <a:rPr lang="fr-FR" dirty="0"/>
            </a:br>
            <a:r>
              <a:rPr lang="fr-FR" dirty="0"/>
              <a:t>host:</a:t>
            </a:r>
            <a:br>
              <a:rPr lang="fr-FR" dirty="0"/>
            </a:br>
            <a:r>
              <a:rPr lang="fr-FR" dirty="0"/>
              <a:t>127.0.0.1 </a:t>
            </a:r>
            <a:r>
              <a:rPr lang="fr-FR" dirty="0" err="1"/>
              <a:t>oidc</a:t>
            </a:r>
            <a:r>
              <a:rPr lang="fr-FR" dirty="0"/>
              <a:t>-server</a:t>
            </a:r>
            <a:br>
              <a:rPr lang="fr-FR" dirty="0"/>
            </a:br>
            <a:r>
              <a:rPr lang="fr-FR" dirty="0"/>
              <a:t>127.0.0.1 </a:t>
            </a:r>
            <a:r>
              <a:rPr lang="fr-FR" dirty="0" err="1"/>
              <a:t>codeflow</a:t>
            </a:r>
            <a:br>
              <a:rPr lang="fr-FR" dirty="0"/>
            </a:br>
            <a:r>
              <a:rPr lang="fr-FR" dirty="0"/>
              <a:t>127.0.0.1 </a:t>
            </a:r>
            <a:r>
              <a:rPr lang="fr-FR" dirty="0" err="1"/>
              <a:t>implicit</a:t>
            </a:r>
            <a:br>
              <a:rPr lang="fr-FR" dirty="0"/>
            </a:br>
            <a:r>
              <a:rPr lang="fr-FR" dirty="0"/>
              <a:t>127.0.0.1 api</a:t>
            </a:r>
            <a:br>
              <a:rPr lang="fr-FR" dirty="0"/>
            </a:br>
            <a:br>
              <a:rPr lang="fr-FR" dirty="0"/>
            </a:br>
            <a:r>
              <a:rPr lang="fr-FR" dirty="0"/>
              <a:t>Vs Code</a:t>
            </a:r>
            <a:br>
              <a:rPr lang="fr-FR" dirty="0"/>
            </a:br>
            <a:r>
              <a:rPr lang="fr-FR" dirty="0"/>
              <a:t>Postman</a:t>
            </a:r>
            <a:br>
              <a:rPr lang="fr-FR" dirty="0"/>
            </a:br>
            <a:r>
              <a:rPr lang="fr-FR" dirty="0" err="1"/>
              <a:t>Cmder</a:t>
            </a:r>
            <a:br>
              <a:rPr lang="fr-FR" dirty="0"/>
            </a:br>
            <a:br>
              <a:rPr lang="fr-FR" dirty="0"/>
            </a:br>
            <a:r>
              <a:rPr lang="fr-FR" dirty="0"/>
              <a:t>Mettre </a:t>
            </a:r>
            <a:r>
              <a:rPr lang="fr-FR" dirty="0" err="1"/>
              <a:t>watch</a:t>
            </a:r>
            <a:r>
              <a:rPr lang="fr-FR" dirty="0"/>
              <a:t> dans les projets server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987CE-69F8-438B-A16B-8F9D28B8991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80740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</a:t>
            </a:r>
          </a:p>
          <a:p>
            <a:r>
              <a:rPr lang="fr-FR" dirty="0"/>
              <a:t>Cible : </a:t>
            </a:r>
            <a:r>
              <a:rPr lang="fr-FR" dirty="0" err="1"/>
              <a:t>demo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4</a:t>
            </a:r>
          </a:p>
          <a:p>
            <a:r>
              <a:rPr lang="fr-FR" dirty="0"/>
              <a:t>1- Postman récupérer un </a:t>
            </a:r>
            <a:r>
              <a:rPr lang="fr-FR" dirty="0" err="1"/>
              <a:t>access</a:t>
            </a:r>
            <a:r>
              <a:rPr lang="fr-FR" dirty="0"/>
              <a:t> </a:t>
            </a:r>
            <a:r>
              <a:rPr lang="fr-FR" dirty="0" err="1"/>
              <a:t>token</a:t>
            </a:r>
            <a:r>
              <a:rPr lang="fr-FR" dirty="0"/>
              <a:t> (+ </a:t>
            </a:r>
            <a:r>
              <a:rPr lang="fr-FR" dirty="0" err="1"/>
              <a:t>id_token</a:t>
            </a:r>
            <a:r>
              <a:rPr lang="fr-FR" dirty="0"/>
              <a:t>)</a:t>
            </a:r>
          </a:p>
          <a:p>
            <a:r>
              <a:rPr lang="fr-FR" dirty="0"/>
              <a:t>2- montrer le contenu des </a:t>
            </a:r>
            <a:r>
              <a:rPr lang="fr-FR" dirty="0" err="1"/>
              <a:t>jwt</a:t>
            </a:r>
            <a:r>
              <a:rPr lang="fr-FR" dirty="0"/>
              <a:t> dans jwt.io</a:t>
            </a:r>
          </a:p>
          <a:p>
            <a:r>
              <a:rPr lang="fr-FR" dirty="0"/>
              <a:t>3- Appels API sans et avec </a:t>
            </a:r>
            <a:r>
              <a:rPr lang="fr-FR" dirty="0" err="1"/>
              <a:t>access</a:t>
            </a:r>
            <a:r>
              <a:rPr lang="fr-FR" dirty="0"/>
              <a:t> </a:t>
            </a:r>
            <a:r>
              <a:rPr lang="fr-FR" dirty="0" err="1"/>
              <a:t>token</a:t>
            </a:r>
            <a:r>
              <a:rPr lang="fr-FR" dirty="0"/>
              <a:t> pour montrer que c’est protégé</a:t>
            </a:r>
          </a:p>
          <a:p>
            <a:r>
              <a:rPr lang="fr-FR" dirty="0"/>
              <a:t>4- en option implémenter dans une app </a:t>
            </a:r>
            <a:r>
              <a:rPr lang="fr-FR" dirty="0" err="1"/>
              <a:t>js</a:t>
            </a:r>
            <a:r>
              <a:rPr lang="fr-FR" dirty="0"/>
              <a:t> + API </a:t>
            </a:r>
            <a:r>
              <a:rPr lang="fr-FR" dirty="0" err="1"/>
              <a:t>aspnet</a:t>
            </a:r>
            <a:r>
              <a:rPr lang="fr-FR" dirty="0"/>
              <a:t> protégée en </a:t>
            </a:r>
            <a:r>
              <a:rPr lang="fr-FR" dirty="0" err="1"/>
              <a:t>jwt</a:t>
            </a:r>
            <a:r>
              <a:rPr lang="fr-FR" dirty="0"/>
              <a:t> </a:t>
            </a:r>
            <a:r>
              <a:rPr lang="fr-FR" dirty="0" err="1"/>
              <a:t>bearer</a:t>
            </a:r>
            <a:endParaRPr lang="fr-FR" dirty="0"/>
          </a:p>
          <a:p>
            <a:endParaRPr lang="fr-FR" dirty="0"/>
          </a:p>
          <a:p>
            <a:r>
              <a:rPr lang="fr-FR" dirty="0"/>
              <a:t>En </a:t>
            </a:r>
            <a:r>
              <a:rPr lang="fr-FR" dirty="0" err="1"/>
              <a:t>React</a:t>
            </a:r>
            <a:r>
              <a:rPr lang="fr-FR" dirty="0"/>
              <a:t> il existe </a:t>
            </a:r>
            <a:r>
              <a:rPr lang="fr-FR" dirty="0" err="1"/>
              <a:t>React-oidc</a:t>
            </a:r>
            <a:r>
              <a:rPr lang="fr-FR" dirty="0"/>
              <a:t>, en </a:t>
            </a:r>
            <a:r>
              <a:rPr lang="fr-FR" dirty="0" err="1"/>
              <a:t>angular</a:t>
            </a:r>
            <a:r>
              <a:rPr lang="fr-FR" dirty="0"/>
              <a:t> ou </a:t>
            </a:r>
            <a:r>
              <a:rPr lang="fr-FR" dirty="0" err="1"/>
              <a:t>js</a:t>
            </a:r>
            <a:r>
              <a:rPr lang="fr-FR" dirty="0"/>
              <a:t> il existe oidc-client.js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987CE-69F8-438B-A16B-8F9D28B89917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35381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987CE-69F8-438B-A16B-8F9D28B89917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89406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http://docs.identityserver.io/en/release/index.html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987CE-69F8-438B-A16B-8F9D28B89917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13724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</a:t>
            </a:r>
          </a:p>
          <a:p>
            <a:endParaRPr lang="fr-FR" dirty="0"/>
          </a:p>
          <a:p>
            <a:r>
              <a:rPr lang="fr-FR" dirty="0" err="1"/>
              <a:t>Dotnet</a:t>
            </a:r>
            <a:r>
              <a:rPr lang="fr-FR" dirty="0"/>
              <a:t> new </a:t>
            </a:r>
            <a:r>
              <a:rPr lang="fr-FR" dirty="0" err="1"/>
              <a:t>webapi</a:t>
            </a:r>
            <a:endParaRPr lang="fr-FR" dirty="0"/>
          </a:p>
          <a:p>
            <a:r>
              <a:rPr lang="fr-FR" dirty="0"/>
              <a:t>Ajouter le package is4 server</a:t>
            </a:r>
          </a:p>
          <a:p>
            <a:r>
              <a:rPr lang="fr-FR" dirty="0"/>
              <a:t>Ajouter le code dans Configure et </a:t>
            </a:r>
            <a:r>
              <a:rPr lang="fr-FR" dirty="0" err="1"/>
              <a:t>ConfigureServices</a:t>
            </a:r>
            <a:endParaRPr lang="fr-FR" dirty="0"/>
          </a:p>
          <a:p>
            <a:r>
              <a:rPr lang="fr-FR" dirty="0"/>
              <a:t>Ajouter scope, client</a:t>
            </a:r>
          </a:p>
          <a:p>
            <a:endParaRPr lang="fr-FR" dirty="0"/>
          </a:p>
          <a:p>
            <a:r>
              <a:rPr lang="fr-FR" dirty="0" err="1"/>
              <a:t>Dotnet</a:t>
            </a:r>
            <a:r>
              <a:rPr lang="fr-FR" dirty="0"/>
              <a:t> run </a:t>
            </a:r>
          </a:p>
          <a:p>
            <a:r>
              <a:rPr lang="fr-FR" dirty="0"/>
              <a:t>Discovery ?</a:t>
            </a:r>
          </a:p>
          <a:p>
            <a:r>
              <a:rPr lang="fr-FR" dirty="0"/>
              <a:t>Basculer démo web app vers le nouveau OIDC server créé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987CE-69F8-438B-A16B-8F9D28B89917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3137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987CE-69F8-438B-A16B-8F9D28B89917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48645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987CE-69F8-438B-A16B-8F9D28B89917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22953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987CE-69F8-438B-A16B-8F9D28B89917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4200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Jérôme</a:t>
            </a:r>
            <a:br>
              <a:rPr lang="fr-FR" dirty="0"/>
            </a:br>
            <a:br>
              <a:rPr lang="fr-FR" dirty="0"/>
            </a:b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 connait OIDC ?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Donc OIDC est une norme d'identification et d'autorisation étendu d'OAuth2.</a:t>
            </a:r>
            <a:b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but est de centralisé toutes les informations de l'utilisateur tout en gagnant en sécurité. 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==&gt; On a plus à gérer les problématiques de sécurité sur l'identification en tant que consommateur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==&gt; On ne les gère qu'une seule fois en tant que fournisseur  OIDC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Facilité pour l'utilisateur qui n'a plus qu'un seul compte.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plus c'est un standard répandu.</a:t>
            </a:r>
            <a:b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GDPR =&gt; Consentement centralisé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987CE-69F8-438B-A16B-8F9D28B8991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6926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987CE-69F8-438B-A16B-8F9D28B8991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4069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Simon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987CE-69F8-438B-A16B-8F9D28B8991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5224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</a:t>
            </a:r>
            <a:br>
              <a:rPr lang="fr-FR" dirty="0"/>
            </a:br>
            <a:br>
              <a:rPr lang="fr-FR" dirty="0"/>
            </a:br>
            <a:r>
              <a:rPr lang="fr-FR" dirty="0"/>
              <a:t>Montrer https://demo.identityserver.io/.well-known/openid-configuration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987CE-69F8-438B-A16B-8F9D28B8991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9017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987CE-69F8-438B-A16B-8F9D28B8991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6509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</a:t>
            </a:r>
          </a:p>
          <a:p>
            <a:r>
              <a:rPr lang="fr-FR" dirty="0"/>
              <a:t>Contexte web application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987CE-69F8-438B-A16B-8F9D28B8991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7415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</a:t>
            </a:r>
            <a:br>
              <a:rPr lang="fr-FR" dirty="0"/>
            </a:br>
            <a:br>
              <a:rPr lang="fr-FR" dirty="0"/>
            </a:br>
            <a:r>
              <a:rPr lang="fr-FR" dirty="0" err="1"/>
              <a:t>aspnet</a:t>
            </a:r>
            <a:r>
              <a:rPr lang="fr-FR" dirty="0"/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Microsoft.Owin.Security.OpenIdConnect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987CE-69F8-438B-A16B-8F9D28B89917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82467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987CE-69F8-438B-A16B-8F9D28B89917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7709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5DE3747-A71A-4323-B182-59653B97B97C}" type="datetimeFigureOut">
              <a:rPr lang="fr-FR" smtClean="0"/>
              <a:t>04/07/2018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E26C9DE-8594-4452-BD6C-9B882C842461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27853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E3747-A71A-4323-B182-59653B97B97C}" type="datetimeFigureOut">
              <a:rPr lang="fr-FR" smtClean="0"/>
              <a:t>04/07/2018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6C9DE-8594-4452-BD6C-9B882C8424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6103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E3747-A71A-4323-B182-59653B97B97C}" type="datetimeFigureOut">
              <a:rPr lang="fr-FR" smtClean="0"/>
              <a:t>04/07/2018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6C9DE-8594-4452-BD6C-9B882C8424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577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E3747-A71A-4323-B182-59653B97B97C}" type="datetimeFigureOut">
              <a:rPr lang="fr-FR" smtClean="0"/>
              <a:t>04/07/2018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6C9DE-8594-4452-BD6C-9B882C8424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1786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5DE3747-A71A-4323-B182-59653B97B97C}" type="datetimeFigureOut">
              <a:rPr lang="fr-FR" smtClean="0"/>
              <a:t>04/07/2018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E26C9DE-8594-4452-BD6C-9B882C842461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621479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E3747-A71A-4323-B182-59653B97B97C}" type="datetimeFigureOut">
              <a:rPr lang="fr-FR" smtClean="0"/>
              <a:t>04/07/2018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6C9DE-8594-4452-BD6C-9B882C8424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143537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E3747-A71A-4323-B182-59653B97B97C}" type="datetimeFigureOut">
              <a:rPr lang="fr-FR" smtClean="0"/>
              <a:t>04/07/2018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6C9DE-8594-4452-BD6C-9B882C8424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73425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E3747-A71A-4323-B182-59653B97B97C}" type="datetimeFigureOut">
              <a:rPr lang="fr-FR" smtClean="0"/>
              <a:t>04/07/2018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6C9DE-8594-4452-BD6C-9B882C8424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1016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E3747-A71A-4323-B182-59653B97B97C}" type="datetimeFigureOut">
              <a:rPr lang="fr-FR" smtClean="0"/>
              <a:t>04/07/2018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6C9DE-8594-4452-BD6C-9B882C8424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9072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F5DE3747-A71A-4323-B182-59653B97B97C}" type="datetimeFigureOut">
              <a:rPr lang="fr-FR" smtClean="0"/>
              <a:t>04/07/2018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1E26C9DE-8594-4452-BD6C-9B882C842461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094209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F5DE3747-A71A-4323-B182-59653B97B97C}" type="datetimeFigureOut">
              <a:rPr lang="fr-FR" smtClean="0"/>
              <a:t>04/07/2018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1E26C9DE-8594-4452-BD6C-9B882C8424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4250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5DE3747-A71A-4323-B182-59653B97B97C}" type="datetimeFigureOut">
              <a:rPr lang="fr-FR" smtClean="0"/>
              <a:t>04/07/2018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E26C9DE-8594-4452-BD6C-9B882C842461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912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openid.net/specs/openid-connect-core-1_0.html" TargetMode="External"/><Relationship Id="rId2" Type="http://schemas.openxmlformats.org/officeDocument/2006/relationships/hyperlink" Target="https://openid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emo.identityserver.io/" TargetMode="External"/><Relationship Id="rId5" Type="http://schemas.openxmlformats.org/officeDocument/2006/relationships/hyperlink" Target="http://docs.identityserver.io/en/release/" TargetMode="External"/><Relationship Id="rId4" Type="http://schemas.openxmlformats.org/officeDocument/2006/relationships/hyperlink" Target="http://www.bubblecode.net/fr/2016/01/22/comprendre-oauth2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F3271F-BA32-4E98-AD23-8A8DA99327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Présentation OIDC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9C62875-F3DA-4202-ADC8-743B7810D9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Jérôme </a:t>
            </a:r>
            <a:r>
              <a:rPr lang="fr-FR" dirty="0" err="1"/>
              <a:t>Firlej</a:t>
            </a:r>
            <a:r>
              <a:rPr lang="fr-FR" dirty="0"/>
              <a:t> et Simon Dib</a:t>
            </a:r>
          </a:p>
        </p:txBody>
      </p:sp>
    </p:spTree>
    <p:extLst>
      <p:ext uri="{BB962C8B-B14F-4D97-AF65-F5344CB8AC3E}">
        <p14:creationId xmlns:p14="http://schemas.microsoft.com/office/powerpoint/2010/main" val="3283262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65767D-94A7-46D1-8414-6C9097D6F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956" y="2597579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Démo – </a:t>
            </a:r>
            <a:r>
              <a:rPr lang="fr-FR" dirty="0" err="1"/>
              <a:t>Implicit</a:t>
            </a:r>
            <a:r>
              <a:rPr lang="fr-FR" dirty="0"/>
              <a:t> flow</a:t>
            </a:r>
          </a:p>
        </p:txBody>
      </p:sp>
    </p:spTree>
    <p:extLst>
      <p:ext uri="{BB962C8B-B14F-4D97-AF65-F5344CB8AC3E}">
        <p14:creationId xmlns:p14="http://schemas.microsoft.com/office/powerpoint/2010/main" val="434051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65767D-94A7-46D1-8414-6C9097D6F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Principaux serveurs OIDC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B4873E-33B9-448D-93BC-D8155AEB0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Microsoft</a:t>
            </a:r>
          </a:p>
          <a:p>
            <a:r>
              <a:rPr lang="fr-FR" dirty="0"/>
              <a:t>Google</a:t>
            </a:r>
          </a:p>
          <a:p>
            <a:r>
              <a:rPr lang="fr-FR" dirty="0"/>
              <a:t>Twitter</a:t>
            </a:r>
          </a:p>
          <a:p>
            <a:r>
              <a:rPr lang="fr-FR" dirty="0"/>
              <a:t>LinkedIn</a:t>
            </a:r>
          </a:p>
          <a:p>
            <a:r>
              <a:rPr lang="fr-FR" dirty="0"/>
              <a:t>Facebook</a:t>
            </a:r>
          </a:p>
          <a:p>
            <a:r>
              <a:rPr lang="fr-FR"/>
              <a:t>Github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4674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65767D-94A7-46D1-8414-6C9097D6F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956" y="259757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Identity server 4</a:t>
            </a:r>
          </a:p>
        </p:txBody>
      </p:sp>
    </p:spTree>
    <p:extLst>
      <p:ext uri="{BB962C8B-B14F-4D97-AF65-F5344CB8AC3E}">
        <p14:creationId xmlns:p14="http://schemas.microsoft.com/office/powerpoint/2010/main" val="950428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65767D-94A7-46D1-8414-6C9097D6F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956" y="2597579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Démo – Mise en place d’un serveur OIDC</a:t>
            </a:r>
          </a:p>
        </p:txBody>
      </p:sp>
    </p:spTree>
    <p:extLst>
      <p:ext uri="{BB962C8B-B14F-4D97-AF65-F5344CB8AC3E}">
        <p14:creationId xmlns:p14="http://schemas.microsoft.com/office/powerpoint/2010/main" val="2605461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65767D-94A7-46D1-8414-6C9097D6F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956" y="2597579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2593654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65767D-94A7-46D1-8414-6C9097D6F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Resources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B4873E-33B9-448D-93BC-D8155AEB0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https://openid.net/</a:t>
            </a:r>
            <a:r>
              <a:rPr lang="fr-FR" dirty="0"/>
              <a:t> </a:t>
            </a:r>
          </a:p>
          <a:p>
            <a:r>
              <a:rPr lang="fr-FR" dirty="0">
                <a:hlinkClick r:id="rId3"/>
              </a:rPr>
              <a:t>http://openid.net/specs/openid-connect-core-1_0.html</a:t>
            </a:r>
            <a:r>
              <a:rPr lang="fr-FR" dirty="0"/>
              <a:t> </a:t>
            </a:r>
          </a:p>
          <a:p>
            <a:r>
              <a:rPr lang="fr-FR" dirty="0">
                <a:hlinkClick r:id="rId4"/>
              </a:rPr>
              <a:t>http://www.bubblecode.net/fr/2016/01/22/comprendre-oauth2/</a:t>
            </a:r>
            <a:r>
              <a:rPr lang="fr-FR" dirty="0"/>
              <a:t> </a:t>
            </a:r>
          </a:p>
          <a:p>
            <a:r>
              <a:rPr lang="fr-FR" dirty="0">
                <a:hlinkClick r:id="rId5"/>
              </a:rPr>
              <a:t>http://docs.identityserver.io/en/release/</a:t>
            </a:r>
            <a:endParaRPr lang="fr-FR" dirty="0"/>
          </a:p>
          <a:p>
            <a:r>
              <a:rPr lang="fr-FR" dirty="0">
                <a:hlinkClick r:id="rId6"/>
              </a:rPr>
              <a:t>http://demo.identityserver.io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4059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FD2F15-9092-4F85-8B09-B6FCCE3C3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2238" y="2851265"/>
            <a:ext cx="10178322" cy="1492132"/>
          </a:xfrm>
        </p:spPr>
        <p:txBody>
          <a:bodyPr/>
          <a:lstStyle/>
          <a:p>
            <a:r>
              <a:rPr lang="fr-FR" dirty="0"/>
              <a:t>Annexes</a:t>
            </a:r>
          </a:p>
        </p:txBody>
      </p:sp>
    </p:spTree>
    <p:extLst>
      <p:ext uri="{BB962C8B-B14F-4D97-AF65-F5344CB8AC3E}">
        <p14:creationId xmlns:p14="http://schemas.microsoft.com/office/powerpoint/2010/main" val="4134098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EE8AF8-CD3C-41FB-A1E4-6BFD42537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Autres flows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C61E459-B5C2-419E-8FAA-DB656F697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172" y="1211855"/>
            <a:ext cx="9073656" cy="515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420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EE8AF8-CD3C-41FB-A1E4-6BFD42537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Autres flows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6F07EE8-943B-4215-96D1-316984A73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842" y="1244326"/>
            <a:ext cx="6754316" cy="526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428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12A24A-335F-4D8B-A6EA-10C95D35E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4F13B9-CCB1-4119-A00A-A5DCE647B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Standardiser l’authentification et l’autorisation sur des applications</a:t>
            </a:r>
          </a:p>
          <a:p>
            <a:r>
              <a:rPr lang="fr-FR" dirty="0"/>
              <a:t>Centraliser les informations d’identité</a:t>
            </a:r>
          </a:p>
          <a:p>
            <a:r>
              <a:rPr lang="fr-FR" dirty="0"/>
              <a:t>Sécuriser les échanges d’information d’identité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3530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65767D-94A7-46D1-8414-6C9097D6F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956" y="259757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Concepts clés</a:t>
            </a:r>
          </a:p>
        </p:txBody>
      </p:sp>
    </p:spTree>
    <p:extLst>
      <p:ext uri="{BB962C8B-B14F-4D97-AF65-F5344CB8AC3E}">
        <p14:creationId xmlns:p14="http://schemas.microsoft.com/office/powerpoint/2010/main" val="4059112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93BC70-816E-498E-B2C7-DCF6FF75F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Concepts clés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72F325-1D31-4C79-8868-9DCF9F22F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Resource </a:t>
            </a:r>
            <a:r>
              <a:rPr lang="fr-FR" dirty="0" err="1"/>
              <a:t>Owner</a:t>
            </a:r>
            <a:endParaRPr lang="fr-FR" dirty="0"/>
          </a:p>
          <a:p>
            <a:pPr lvl="1"/>
            <a:r>
              <a:rPr lang="fr-FR" dirty="0"/>
              <a:t>Utilisateur propriétaire de la donnée</a:t>
            </a:r>
          </a:p>
          <a:p>
            <a:r>
              <a:rPr lang="fr-FR" dirty="0"/>
              <a:t>Client</a:t>
            </a:r>
          </a:p>
          <a:p>
            <a:pPr lvl="1"/>
            <a:r>
              <a:rPr lang="fr-FR" dirty="0"/>
              <a:t>Initiateur de la demande d’information</a:t>
            </a:r>
          </a:p>
          <a:p>
            <a:r>
              <a:rPr lang="fr-FR" dirty="0"/>
              <a:t>OIDC Provider</a:t>
            </a:r>
          </a:p>
          <a:p>
            <a:pPr lvl="1"/>
            <a:r>
              <a:rPr lang="fr-FR" dirty="0"/>
              <a:t>Serveur d’authentification et d’autorisation</a:t>
            </a:r>
          </a:p>
          <a:p>
            <a:r>
              <a:rPr lang="fr-FR" dirty="0"/>
              <a:t>Resource Server</a:t>
            </a:r>
          </a:p>
          <a:p>
            <a:pPr lvl="1"/>
            <a:r>
              <a:rPr lang="fr-FR" dirty="0"/>
              <a:t>Ressource à laquelle on souhaite accéder</a:t>
            </a:r>
          </a:p>
        </p:txBody>
      </p:sp>
    </p:spTree>
    <p:extLst>
      <p:ext uri="{BB962C8B-B14F-4D97-AF65-F5344CB8AC3E}">
        <p14:creationId xmlns:p14="http://schemas.microsoft.com/office/powerpoint/2010/main" val="3773530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07F7C2-C2C7-43BB-B4F4-8557C6BB3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Concepts clés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7BEF32-2977-4021-A36A-713867F0A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536" y="1377973"/>
            <a:ext cx="4895004" cy="5185501"/>
          </a:xfrm>
        </p:spPr>
        <p:txBody>
          <a:bodyPr numCol="1">
            <a:noAutofit/>
          </a:bodyPr>
          <a:lstStyle/>
          <a:p>
            <a:r>
              <a:rPr lang="fr-FR" sz="1800" dirty="0" err="1"/>
              <a:t>Client_id</a:t>
            </a:r>
            <a:r>
              <a:rPr lang="fr-FR" sz="1800" dirty="0"/>
              <a:t> / Client secret</a:t>
            </a:r>
          </a:p>
          <a:p>
            <a:pPr lvl="1"/>
            <a:r>
              <a:rPr lang="fr-FR" sz="1600" dirty="0" err="1"/>
              <a:t>Crédentials</a:t>
            </a:r>
            <a:r>
              <a:rPr lang="fr-FR" sz="1600" dirty="0"/>
              <a:t> de l’application cliente</a:t>
            </a:r>
          </a:p>
          <a:p>
            <a:r>
              <a:rPr lang="fr-FR" sz="1800" dirty="0" err="1"/>
              <a:t>Redirect_uri</a:t>
            </a:r>
            <a:endParaRPr lang="fr-FR" sz="1800" dirty="0"/>
          </a:p>
          <a:p>
            <a:pPr lvl="1"/>
            <a:r>
              <a:rPr lang="fr-FR" sz="1600" dirty="0"/>
              <a:t>URL de l’application cliente permettant de récupérer les jetons</a:t>
            </a:r>
            <a:endParaRPr lang="fr-FR" sz="1800" dirty="0"/>
          </a:p>
          <a:p>
            <a:r>
              <a:rPr lang="fr-FR" sz="1800" dirty="0"/>
              <a:t>Scope </a:t>
            </a:r>
          </a:p>
          <a:p>
            <a:pPr lvl="1"/>
            <a:r>
              <a:rPr lang="fr-FR" sz="1600" dirty="0"/>
              <a:t>Périmètre d’information / de ressources</a:t>
            </a:r>
          </a:p>
          <a:p>
            <a:r>
              <a:rPr lang="fr-FR" sz="1800" dirty="0"/>
              <a:t>State</a:t>
            </a:r>
          </a:p>
          <a:p>
            <a:pPr lvl="1"/>
            <a:r>
              <a:rPr lang="fr-FR" sz="1600" dirty="0"/>
              <a:t>Conteneur de contexte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32591C57-C0D7-4A93-98EC-3680CDC38989}"/>
              </a:ext>
            </a:extLst>
          </p:cNvPr>
          <p:cNvSpPr txBox="1">
            <a:spLocks/>
          </p:cNvSpPr>
          <p:nvPr/>
        </p:nvSpPr>
        <p:spPr>
          <a:xfrm>
            <a:off x="5858540" y="1364154"/>
            <a:ext cx="5859602" cy="4909054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 err="1"/>
              <a:t>Authorization</a:t>
            </a:r>
            <a:r>
              <a:rPr lang="fr-FR" sz="1800" dirty="0"/>
              <a:t> code</a:t>
            </a:r>
          </a:p>
          <a:p>
            <a:pPr lvl="1"/>
            <a:r>
              <a:rPr lang="fr-FR" sz="1600" dirty="0"/>
              <a:t>Jeton donnant accès à un </a:t>
            </a:r>
            <a:r>
              <a:rPr lang="fr-FR" sz="1600" dirty="0" err="1"/>
              <a:t>access</a:t>
            </a:r>
            <a:r>
              <a:rPr lang="fr-FR" sz="1600" dirty="0"/>
              <a:t> </a:t>
            </a:r>
            <a:r>
              <a:rPr lang="fr-FR" sz="1600" dirty="0" err="1"/>
              <a:t>token</a:t>
            </a:r>
            <a:endParaRPr lang="fr-FR" sz="1600" dirty="0"/>
          </a:p>
          <a:p>
            <a:r>
              <a:rPr lang="fr-FR" sz="1800" dirty="0"/>
              <a:t>Id </a:t>
            </a:r>
            <a:r>
              <a:rPr lang="fr-FR" sz="1800" dirty="0" err="1"/>
              <a:t>token</a:t>
            </a:r>
            <a:r>
              <a:rPr lang="fr-FR" sz="1800" dirty="0"/>
              <a:t> </a:t>
            </a:r>
          </a:p>
          <a:p>
            <a:pPr lvl="1"/>
            <a:r>
              <a:rPr lang="fr-FR" sz="1600" dirty="0"/>
              <a:t>Jeton contenant les informations d’identité</a:t>
            </a:r>
          </a:p>
          <a:p>
            <a:r>
              <a:rPr lang="fr-FR" sz="1800" dirty="0"/>
              <a:t>Claim </a:t>
            </a:r>
          </a:p>
          <a:p>
            <a:pPr lvl="1"/>
            <a:r>
              <a:rPr lang="fr-FR" sz="1600" dirty="0"/>
              <a:t>Clé / valeur représentant des informations d’identité</a:t>
            </a:r>
          </a:p>
          <a:p>
            <a:r>
              <a:rPr lang="fr-FR" sz="1800" dirty="0"/>
              <a:t>Access </a:t>
            </a:r>
            <a:r>
              <a:rPr lang="fr-FR" sz="1800" dirty="0" err="1"/>
              <a:t>token</a:t>
            </a:r>
            <a:r>
              <a:rPr lang="fr-FR" sz="1800" dirty="0"/>
              <a:t> </a:t>
            </a:r>
          </a:p>
          <a:p>
            <a:pPr lvl="1"/>
            <a:r>
              <a:rPr lang="fr-FR" sz="1600" dirty="0"/>
              <a:t>Jeton contenant les informations d’autorisation</a:t>
            </a:r>
            <a:endParaRPr lang="fr-FR" dirty="0"/>
          </a:p>
          <a:p>
            <a:r>
              <a:rPr lang="fr-FR" sz="1800" dirty="0" err="1"/>
              <a:t>Refresh</a:t>
            </a:r>
            <a:r>
              <a:rPr lang="fr-FR" sz="1800" dirty="0"/>
              <a:t> </a:t>
            </a:r>
            <a:r>
              <a:rPr lang="fr-FR" sz="1800" dirty="0" err="1"/>
              <a:t>token</a:t>
            </a:r>
            <a:endParaRPr lang="fr-FR" sz="1800" dirty="0"/>
          </a:p>
          <a:p>
            <a:pPr lvl="1"/>
            <a:r>
              <a:rPr lang="fr-FR" sz="1600" dirty="0"/>
              <a:t>Jeton permettant d’obtenir un nouvel </a:t>
            </a:r>
            <a:r>
              <a:rPr lang="fr-FR" sz="1600" dirty="0" err="1"/>
              <a:t>access</a:t>
            </a:r>
            <a:r>
              <a:rPr lang="fr-FR" sz="1600" dirty="0"/>
              <a:t> </a:t>
            </a:r>
            <a:r>
              <a:rPr lang="fr-FR" sz="1600" dirty="0" err="1"/>
              <a:t>token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76131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65767D-94A7-46D1-8414-6C9097D6F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956" y="259757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Principaux flows</a:t>
            </a:r>
          </a:p>
        </p:txBody>
      </p:sp>
    </p:spTree>
    <p:extLst>
      <p:ext uri="{BB962C8B-B14F-4D97-AF65-F5344CB8AC3E}">
        <p14:creationId xmlns:p14="http://schemas.microsoft.com/office/powerpoint/2010/main" val="829559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EE8AF8-CD3C-41FB-A1E4-6BFD42537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Principaux flows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E58708A-48BD-45D4-A530-8665543B2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8039" y="1180210"/>
            <a:ext cx="6655923" cy="549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10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65767D-94A7-46D1-8414-6C9097D6F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956" y="2597579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Démo – </a:t>
            </a:r>
            <a:r>
              <a:rPr lang="fr-FR" dirty="0" err="1"/>
              <a:t>Authorization</a:t>
            </a:r>
            <a:r>
              <a:rPr lang="fr-FR" dirty="0"/>
              <a:t> code </a:t>
            </a:r>
            <a:r>
              <a:rPr lang="fr-FR" dirty="0" err="1"/>
              <a:t>grant</a:t>
            </a:r>
            <a:r>
              <a:rPr lang="fr-FR" dirty="0"/>
              <a:t> flow</a:t>
            </a:r>
          </a:p>
        </p:txBody>
      </p:sp>
    </p:spTree>
    <p:extLst>
      <p:ext uri="{BB962C8B-B14F-4D97-AF65-F5344CB8AC3E}">
        <p14:creationId xmlns:p14="http://schemas.microsoft.com/office/powerpoint/2010/main" val="1106621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EE8AF8-CD3C-41FB-A1E4-6BFD42537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Principaux flows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1376335-844C-4DBA-B651-0A7225899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0436" y="1244013"/>
            <a:ext cx="7271129" cy="533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769377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3718</TotalTime>
  <Words>374</Words>
  <Application>Microsoft Office PowerPoint</Application>
  <PresentationFormat>Grand écran</PresentationFormat>
  <Paragraphs>114</Paragraphs>
  <Slides>18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Arial</vt:lpstr>
      <vt:lpstr>Calibri</vt:lpstr>
      <vt:lpstr>Gill Sans MT</vt:lpstr>
      <vt:lpstr>Impact</vt:lpstr>
      <vt:lpstr>Badge</vt:lpstr>
      <vt:lpstr>Présentation OIDC</vt:lpstr>
      <vt:lpstr>Objectifs</vt:lpstr>
      <vt:lpstr>Concepts clés</vt:lpstr>
      <vt:lpstr>Concepts clés</vt:lpstr>
      <vt:lpstr>Concepts clés</vt:lpstr>
      <vt:lpstr>Principaux flows</vt:lpstr>
      <vt:lpstr>Principaux flows</vt:lpstr>
      <vt:lpstr>Démo – Authorization code grant flow</vt:lpstr>
      <vt:lpstr>Principaux flows</vt:lpstr>
      <vt:lpstr>Démo – Implicit flow</vt:lpstr>
      <vt:lpstr>Principaux serveurs OIDC</vt:lpstr>
      <vt:lpstr>Identity server 4</vt:lpstr>
      <vt:lpstr>Démo – Mise en place d’un serveur OIDC</vt:lpstr>
      <vt:lpstr>Questions ?</vt:lpstr>
      <vt:lpstr>Resources</vt:lpstr>
      <vt:lpstr>Annexes</vt:lpstr>
      <vt:lpstr>Autres flows</vt:lpstr>
      <vt:lpstr>Autres flows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DIB Simon</dc:creator>
  <cp:lastModifiedBy>Firlej Jérôme</cp:lastModifiedBy>
  <cp:revision>23</cp:revision>
  <dcterms:created xsi:type="dcterms:W3CDTF">2018-06-20T14:10:46Z</dcterms:created>
  <dcterms:modified xsi:type="dcterms:W3CDTF">2018-07-04T13:02:01Z</dcterms:modified>
</cp:coreProperties>
</file>