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83" r:id="rId3"/>
    <p:sldId id="258" r:id="rId4"/>
    <p:sldId id="260" r:id="rId5"/>
    <p:sldId id="262" r:id="rId6"/>
    <p:sldId id="284" r:id="rId7"/>
    <p:sldId id="293" r:id="rId8"/>
    <p:sldId id="274" r:id="rId9"/>
    <p:sldId id="294" r:id="rId10"/>
    <p:sldId id="277" r:id="rId11"/>
    <p:sldId id="269" r:id="rId12"/>
    <p:sldId id="295" r:id="rId13"/>
    <p:sldId id="296" r:id="rId14"/>
    <p:sldId id="290" r:id="rId15"/>
    <p:sldId id="270" r:id="rId16"/>
    <p:sldId id="297" r:id="rId17"/>
    <p:sldId id="271" r:id="rId18"/>
    <p:sldId id="272" r:id="rId19"/>
    <p:sldId id="264" r:id="rId20"/>
    <p:sldId id="285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31" autoAdjust="0"/>
  </p:normalViewPr>
  <p:slideViewPr>
    <p:cSldViewPr snapToGrid="0"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E46CD-5AFE-4992-B916-65D93ABB4AEE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6FF5F-8C73-440F-870C-387CAC4AA4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85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Date missing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6FF5F-8C73-440F-870C-387CAC4AA49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043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6FF5F-8C73-440F-870C-387CAC4AA49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0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4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5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82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55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185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4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2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8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31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53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D46B-B7A0-4B55-A512-D57122A47F5E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F39-9AA7-4F00-B831-BE9A75945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7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DD46B-B7A0-4B55-A512-D57122A47F5E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F5F39-9AA7-4F00-B831-BE9A759459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5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678036" y="759697"/>
            <a:ext cx="8001000" cy="761763"/>
          </a:xfrm>
        </p:spPr>
        <p:txBody>
          <a:bodyPr/>
          <a:lstStyle/>
          <a:p>
            <a:r>
              <a:rPr lang="en-US" b="1" spc="225" dirty="0" smtClean="0">
                <a:latin typeface="Bookman Old Style" panose="020506040505050202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Heart Disease </a:t>
            </a:r>
            <a:r>
              <a:rPr lang="en-US" b="1" spc="225" dirty="0" smtClean="0">
                <a:latin typeface="Bookman Old Style" panose="020506040505050202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Diagnosis</a:t>
            </a:r>
            <a:r>
              <a:rPr lang="en-US" b="1" spc="225" dirty="0" smtClean="0">
                <a:latin typeface="Bookman Old Style" panose="020506040505050202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b="1" spc="225" dirty="0" smtClean="0">
                <a:latin typeface="Bookman Old Style" panose="020506040505050202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System </a:t>
            </a:r>
            <a:r>
              <a:rPr lang="en-US" b="1" spc="225" dirty="0">
                <a:latin typeface="Bookman Old Style" panose="020506040505050202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using </a:t>
            </a:r>
            <a:r>
              <a:rPr lang="en-US" b="1" spc="225" dirty="0" smtClean="0">
                <a:latin typeface="Bookman Old Style" panose="020506040505050202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Random Forest.</a:t>
            </a:r>
            <a:endParaRPr lang="en-US" b="1" spc="225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49536" y="5063613"/>
            <a:ext cx="6858000" cy="113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Dated 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27th Mar, 2019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3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7290" y="2276874"/>
            <a:ext cx="3262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:-</a:t>
            </a:r>
          </a:p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Mohammed Saaduddin Ahmed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mohammedsaadua@gmail.com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68" y="2408373"/>
            <a:ext cx="1692323" cy="176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5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246665" y="5363117"/>
            <a:ext cx="465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3: Block diagram of 10-fold cross validation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192" y="1861131"/>
            <a:ext cx="6549610" cy="31885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42632" y="641444"/>
            <a:ext cx="4258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TECHNIQUE 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6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5" y="1"/>
            <a:ext cx="7886700" cy="1009934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10-FOLD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331" y="846162"/>
            <a:ext cx="7123327" cy="150125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points of 303 instances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randomly assigned to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 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(approximately 30 instance in each dataset) </a:t>
            </a:r>
            <a: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all the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are equal in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size.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then train on 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test on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on 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,..., </a:t>
            </a:r>
            <a: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IN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(except </a:t>
            </a:r>
            <a: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test on </a:t>
            </a:r>
            <a: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similarly followed by testing every single set.</a:t>
            </a:r>
            <a:r>
              <a:rPr lang="en-I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203752"/>
              </p:ext>
            </p:extLst>
          </p:nvPr>
        </p:nvGraphicFramePr>
        <p:xfrm>
          <a:off x="1523994" y="2456597"/>
          <a:ext cx="609600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9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6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0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043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Iteration No.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Set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r>
                        <a:rPr lang="en-IN" sz="1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Set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aseline="0" dirty="0" smtClean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 smtClean="0"/>
                        <a:t>d</a:t>
                      </a:r>
                      <a:r>
                        <a:rPr lang="en-IN" i="0" baseline="-25000" dirty="0" smtClean="0"/>
                        <a:t>1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2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3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4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5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6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7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8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 smtClean="0"/>
                        <a:t>d</a:t>
                      </a:r>
                      <a:r>
                        <a:rPr lang="en-IN" i="0" baseline="-25000" dirty="0" smtClean="0"/>
                        <a:t>0</a:t>
                      </a:r>
                      <a:endParaRPr lang="en-IN" i="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 smtClean="0"/>
                        <a:t>d</a:t>
                      </a:r>
                      <a:r>
                        <a:rPr lang="en-IN" i="0" baseline="-25000" dirty="0" smtClean="0"/>
                        <a:t>0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2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3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4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5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6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7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8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 smtClean="0"/>
                        <a:t>d</a:t>
                      </a:r>
                      <a:r>
                        <a:rPr lang="en-IN" i="0" baseline="-25000" dirty="0" smtClean="0"/>
                        <a:t>1</a:t>
                      </a:r>
                      <a:endParaRPr lang="en-IN" i="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 smtClean="0"/>
                        <a:t>d</a:t>
                      </a:r>
                      <a:r>
                        <a:rPr lang="en-IN" i="0" baseline="-25000" dirty="0" smtClean="0"/>
                        <a:t>0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1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3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4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5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6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7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8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 smtClean="0"/>
                        <a:t>d</a:t>
                      </a:r>
                      <a:r>
                        <a:rPr lang="en-IN" i="0" baseline="-25000" dirty="0" smtClean="0"/>
                        <a:t>2</a:t>
                      </a:r>
                      <a:endParaRPr lang="en-IN" i="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 smtClean="0"/>
                        <a:t>d</a:t>
                      </a:r>
                      <a:r>
                        <a:rPr lang="en-IN" i="0" baseline="-25000" dirty="0" smtClean="0"/>
                        <a:t>0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1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2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4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5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6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7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8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 smtClean="0"/>
                        <a:t>d</a:t>
                      </a:r>
                      <a:r>
                        <a:rPr lang="en-IN" i="0" baseline="-25000" dirty="0" smtClean="0"/>
                        <a:t>3</a:t>
                      </a:r>
                      <a:endParaRPr lang="en-IN" i="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 smtClean="0"/>
                        <a:t>d</a:t>
                      </a:r>
                      <a:r>
                        <a:rPr lang="en-IN" i="0" baseline="-25000" dirty="0" smtClean="0"/>
                        <a:t>0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1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2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3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5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6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7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8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 smtClean="0"/>
                        <a:t>d</a:t>
                      </a:r>
                      <a:r>
                        <a:rPr lang="en-IN" i="0" baseline="-25000" dirty="0" smtClean="0"/>
                        <a:t>4</a:t>
                      </a:r>
                      <a:endParaRPr lang="en-IN" i="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 smtClean="0"/>
                        <a:t>d</a:t>
                      </a:r>
                      <a:r>
                        <a:rPr lang="en-IN" i="0" baseline="-25000" dirty="0" smtClean="0"/>
                        <a:t>0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1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2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3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4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6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7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8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 smtClean="0"/>
                        <a:t>d</a:t>
                      </a:r>
                      <a:r>
                        <a:rPr lang="en-IN" i="0" baseline="-25000" dirty="0" smtClean="0"/>
                        <a:t>5</a:t>
                      </a:r>
                      <a:endParaRPr lang="en-IN" i="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 smtClean="0"/>
                        <a:t>d</a:t>
                      </a:r>
                      <a:r>
                        <a:rPr lang="en-IN" i="0" baseline="-25000" dirty="0" smtClean="0"/>
                        <a:t>0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1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2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3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4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5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7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8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 smtClean="0"/>
                        <a:t>d</a:t>
                      </a:r>
                      <a:r>
                        <a:rPr lang="en-IN" i="0" baseline="-25000" dirty="0" smtClean="0"/>
                        <a:t>6</a:t>
                      </a:r>
                      <a:endParaRPr lang="en-IN" i="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 smtClean="0"/>
                        <a:t>d</a:t>
                      </a:r>
                      <a:r>
                        <a:rPr lang="en-IN" i="0" baseline="-25000" dirty="0" smtClean="0"/>
                        <a:t>0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1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2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3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4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5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6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8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 smtClean="0"/>
                        <a:t>d</a:t>
                      </a:r>
                      <a:r>
                        <a:rPr lang="en-IN" i="0" baseline="-25000" dirty="0" smtClean="0"/>
                        <a:t>7</a:t>
                      </a:r>
                      <a:endParaRPr lang="en-IN" i="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 smtClean="0"/>
                        <a:t>d</a:t>
                      </a:r>
                      <a:r>
                        <a:rPr lang="en-IN" i="0" baseline="-25000" dirty="0" smtClean="0"/>
                        <a:t>0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1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2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3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4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5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6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7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 smtClean="0"/>
                        <a:t>d</a:t>
                      </a:r>
                      <a:r>
                        <a:rPr lang="en-IN" i="0" baseline="-25000" dirty="0" smtClean="0"/>
                        <a:t>8</a:t>
                      </a:r>
                      <a:endParaRPr lang="en-IN" i="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 smtClean="0"/>
                        <a:t>d</a:t>
                      </a:r>
                      <a:r>
                        <a:rPr lang="en-IN" i="0" baseline="-25000" dirty="0" smtClean="0"/>
                        <a:t>0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1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2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3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4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5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6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7</a:t>
                      </a:r>
                      <a:r>
                        <a:rPr lang="en-IN" i="0" dirty="0" smtClean="0"/>
                        <a:t>,d</a:t>
                      </a:r>
                      <a:r>
                        <a:rPr lang="en-IN" i="0" baseline="-250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 smtClean="0"/>
                        <a:t>d</a:t>
                      </a:r>
                      <a:r>
                        <a:rPr lang="en-IN" i="0" baseline="-25000" dirty="0" smtClean="0"/>
                        <a:t>9</a:t>
                      </a:r>
                      <a:endParaRPr lang="en-IN" i="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7230" y="1187354"/>
            <a:ext cx="7519062" cy="4950395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have 76 raw attributes,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them are actually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used.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attributes used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 : age in years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Sex : sex (1 = male; 0 = female)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 :   Chest Pain Type </a:t>
            </a:r>
          </a:p>
          <a:p>
            <a:pPr marL="0" indent="0" algn="just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Value 1: typical angina</a:t>
            </a:r>
          </a:p>
          <a:p>
            <a:pPr marL="0" indent="0" algn="just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Value 2: atypical angina</a:t>
            </a:r>
          </a:p>
          <a:p>
            <a:pPr marL="0" indent="0" algn="just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Value 3: non‐anginal pain</a:t>
            </a:r>
          </a:p>
          <a:p>
            <a:pPr marL="0" indent="0" algn="just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Value 4: asymptomatic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Trestbps :  Resting blood pressure (in mm Hg on admission to the hospital)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Chol : serum cholestoral in mg/dl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Fbs : (fasting blood sugar &gt; 120 mg/dl) (1 = true; 0 = false)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Thalach : maximum heart rate achieved</a:t>
            </a:r>
          </a:p>
          <a:p>
            <a:pPr marL="0" lvl="0" indent="0" algn="just">
              <a:buNone/>
            </a:pP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69592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USED: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3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060" y="382136"/>
            <a:ext cx="7886700" cy="5822121"/>
          </a:xfrm>
        </p:spPr>
        <p:txBody>
          <a:bodyPr>
            <a:noAutofit/>
          </a:bodyPr>
          <a:lstStyle/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Restecg : resting electrocardiographic results</a:t>
            </a:r>
          </a:p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 0: normal</a:t>
            </a:r>
          </a:p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 1: having ST‐T wave abnormality (T wave   inversions and/or ST 		elevation or depression of &gt; 0.05 mV)</a:t>
            </a:r>
          </a:p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 2: showing probable or definite left ventricular hypertrophy by 		Estes'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criteria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Exang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exercise induced angina (1 = yes; 0 = no)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diagnosis of heart disease (angiographic disease status)</a:t>
            </a:r>
          </a:p>
          <a:p>
            <a:pPr marL="0" indent="0" algn="just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Value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0: &lt; 50% diameter narrowing</a:t>
            </a:r>
          </a:p>
          <a:p>
            <a:pPr marL="0" indent="0" algn="just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Value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&gt; 50% diameter narrowing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8332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85900"/>
            <a:ext cx="7886700" cy="33655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94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67" y="24591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DEPENDENCY: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40954" y="5343257"/>
            <a:ext cx="3990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8: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Linear Regression with Logistic Regression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:\Users\yeshvendra\Desktop\Graph0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036" y="1403551"/>
            <a:ext cx="6112562" cy="37762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3616657" y="2470245"/>
            <a:ext cx="2074459" cy="382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19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67" y="24591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DEPENDENCY: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10490" y="5343256"/>
            <a:ext cx="5051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8: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Linear Regression, Logistic Regression and SVM showing decrease in accuracy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C:\Users\yeshvendra\Desktop\Graph0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623" y="1329265"/>
            <a:ext cx="5665386" cy="39248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3357349" y="2442949"/>
            <a:ext cx="1296538" cy="382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4653887" y="2825087"/>
            <a:ext cx="1282889" cy="17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7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5645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3921" y="5687471"/>
            <a:ext cx="4676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9: Accuracy obtained by varying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in Decision Tree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C:\Users\yeshvendra\AppData\Local\Microsoft\Windows\INetCache\Content.Word\Graph03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662" y="1250630"/>
            <a:ext cx="6250671" cy="4272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736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269" y="29305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9180" y="5704763"/>
            <a:ext cx="394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10: Accuracy achieved with variable number of Splits and Trees</a:t>
            </a:r>
          </a:p>
        </p:txBody>
      </p:sp>
      <p:pic>
        <p:nvPicPr>
          <p:cNvPr id="6" name="Picture 5" descr="Graph0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979" y="1287230"/>
            <a:ext cx="6537278" cy="4417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50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2895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Chart 3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165" y="1287067"/>
            <a:ext cx="6111677" cy="4072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09857" y="5595436"/>
            <a:ext cx="5124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result with different validation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</a:t>
            </a:r>
          </a:p>
        </p:txBody>
      </p:sp>
    </p:spTree>
    <p:extLst>
      <p:ext uri="{BB962C8B-B14F-4D97-AF65-F5344CB8AC3E}">
        <p14:creationId xmlns:p14="http://schemas.microsoft.com/office/powerpoint/2010/main" val="175290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003" y="223532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337802"/>
              </p:ext>
            </p:extLst>
          </p:nvPr>
        </p:nvGraphicFramePr>
        <p:xfrm>
          <a:off x="997140" y="1958527"/>
          <a:ext cx="7226300" cy="341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No.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SURVEY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 STRATERGY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88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430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5563"/>
            <a:ext cx="7886700" cy="49831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dataset set had Non-Linear dependency.</a:t>
            </a:r>
          </a:p>
          <a:p>
            <a:pPr marL="0" indent="0" algn="just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correctly adjusting the parameters of Random Forest we were able to achieve better accuracy.</a:t>
            </a:r>
          </a:p>
          <a:p>
            <a:pPr marL="0" indent="0" algn="just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 had lesser amount of dataset so 10-fold cross-validation gave us better result.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strategy is not so Robust in nature, every time it needs a few adjustment in parameter.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achieved is satisfactory but can be future improved.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 can use data warehouses in hospital so that the amount of data increases and a greater accuracy could be achieved.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97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215" y="2768826"/>
            <a:ext cx="2544455" cy="994172"/>
          </a:xfrm>
        </p:spPr>
        <p:txBody>
          <a:bodyPr>
            <a:normAutofit/>
          </a:bodyPr>
          <a:lstStyle/>
          <a:p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233653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56395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881" y="1350567"/>
            <a:ext cx="7540240" cy="481853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3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can be used to predict the 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7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dataset has some non-linear tendency.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7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on Heart Disease Prediction technique by correctly adjusting the Random Forest Machine Learning Model (fetching 85.81% accuracy).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7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 data contains hidden information which is useful for making effective decisions.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help patients in getting a quick diagnosis with a lot less cost.</a:t>
            </a:r>
          </a:p>
        </p:txBody>
      </p:sp>
    </p:spTree>
    <p:extLst>
      <p:ext uri="{BB962C8B-B14F-4D97-AF65-F5344CB8AC3E}">
        <p14:creationId xmlns:p14="http://schemas.microsoft.com/office/powerpoint/2010/main" val="290991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765" y="349251"/>
            <a:ext cx="7886700" cy="696036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345388"/>
              </p:ext>
            </p:extLst>
          </p:nvPr>
        </p:nvGraphicFramePr>
        <p:xfrm>
          <a:off x="450377" y="1045287"/>
          <a:ext cx="8235573" cy="5129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5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5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8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653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S.No.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lang="en-US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Paper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15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US" sz="15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245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Artificial Neural Network Model for Neonatal Disease Diagnosis 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Dilip Roy Chowdhury,</a:t>
                      </a:r>
                    </a:p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Mridula Chatterjee,</a:t>
                      </a:r>
                    </a:p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R.K. Samanta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</a:t>
                      </a:r>
                      <a:r>
                        <a:rPr lang="en-US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-Layered Perceptron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They</a:t>
                      </a:r>
                      <a:r>
                        <a:rPr lang="en-US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used 94 attributes(which is a great number) to train the NN which gives a lesser accuracy of 75%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836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Comparative Study of Data Mining Classification Methods in Cardiovascular Disease Prediction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Milan Kumari, </a:t>
                      </a:r>
                    </a:p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Sunila Godara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</a:t>
                      </a:r>
                      <a:r>
                        <a:rPr lang="en-US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Tree,</a:t>
                      </a:r>
                    </a:p>
                    <a:p>
                      <a:pPr algn="ctr"/>
                      <a:r>
                        <a:rPr lang="en-US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Neural Network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r>
                        <a:rPr lang="en-US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was closer to 80 % which could be improved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245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</a:t>
                      </a:r>
                      <a:r>
                        <a:rPr lang="en-US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Support System for Heart Disease Diagnosis using Neural Network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Niti Guru,</a:t>
                      </a:r>
                    </a:p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Anil Dahiya,</a:t>
                      </a:r>
                    </a:p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Navin Rajpal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Network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</a:t>
                      </a:r>
                      <a:r>
                        <a:rPr lang="en-US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78 instances were used to train neural network which tends to be less effective.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883314" y="633256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12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159" y="285127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199" y="1613681"/>
            <a:ext cx="7512619" cy="267733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has estimated that 12 million deaths occur worldwide, where heart disease is the major cause of deaths.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Millions of health related data being generated every day which is difficult to be analyzed.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 amount of time and cost is required to detect heart disease.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6789" y="5122484"/>
            <a:ext cx="694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“To build a Heart Disease prediction system to overcome the shortcomings of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detection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techniques.”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93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159" y="285127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STRATEGY: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199" y="1866732"/>
            <a:ext cx="7512619" cy="34122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 a dataset for Heart Disease prediction.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dependent attributes from the total number of attributes.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 the dataset.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Machine Learning algorithms according to the nature of dataset.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Cross-validate the algorithms accuracy.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06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5002"/>
            <a:ext cx="7886700" cy="1325563"/>
          </a:xfrm>
        </p:spPr>
        <p:txBody>
          <a:bodyPr/>
          <a:lstStyle/>
          <a:p>
            <a:pPr algn="ctr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032" y="1540565"/>
            <a:ext cx="6753935" cy="423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used (using sklearn library of python):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Linear Regression            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Logistic Regression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Support Vector Machine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 Tree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Validation Techniques used: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3-fold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5-fold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10-fold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139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30" y="418421"/>
            <a:ext cx="7886700" cy="72427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09945" y="5683579"/>
            <a:ext cx="375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 : Flow Chart of implementation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528282" y="1412673"/>
            <a:ext cx="6164403" cy="3974414"/>
            <a:chOff x="2054637" y="842276"/>
            <a:chExt cx="8219204" cy="5299217"/>
          </a:xfrm>
        </p:grpSpPr>
        <p:grpSp>
          <p:nvGrpSpPr>
            <p:cNvPr id="54" name="Group 53"/>
            <p:cNvGrpSpPr/>
            <p:nvPr/>
          </p:nvGrpSpPr>
          <p:grpSpPr>
            <a:xfrm>
              <a:off x="2054637" y="842276"/>
              <a:ext cx="8219204" cy="5299217"/>
              <a:chOff x="2567073" y="1070379"/>
              <a:chExt cx="8219204" cy="5562433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549713" y="1070379"/>
                <a:ext cx="1296537" cy="36848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Start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567073" y="1813291"/>
                <a:ext cx="3261815" cy="4367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Get </a:t>
                </a:r>
                <a:r>
                  <a:rPr lang="en-US" sz="1351" dirty="0" smtClean="0"/>
                  <a:t>dataset</a:t>
                </a:r>
                <a:endParaRPr lang="en-US" sz="1351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567073" y="2649565"/>
                <a:ext cx="3261815" cy="6804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Preprocess dataset</a:t>
                </a:r>
              </a:p>
              <a:p>
                <a:pPr algn="ctr"/>
                <a:r>
                  <a:rPr lang="en-US" sz="1351" dirty="0"/>
                  <a:t>(replace missing value, etc.)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567073" y="3729579"/>
                <a:ext cx="3261815" cy="817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Analyze dataset for different type of Machine Learning Algorithm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 rot="2685007">
                <a:off x="3686934" y="5142312"/>
                <a:ext cx="1059315" cy="10842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1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524461" y="2843292"/>
                <a:ext cx="3261815" cy="6427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Apply Supervised Learning Algorithm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524462" y="1762892"/>
                <a:ext cx="3261815" cy="6211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Create training set and testing set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524460" y="3873804"/>
                <a:ext cx="3261815" cy="4367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Do cross-validation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524460" y="4667411"/>
                <a:ext cx="3261815" cy="4367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Show the accuracy</a:t>
                </a: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8507098" y="5663579"/>
                <a:ext cx="1296537" cy="36848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1" dirty="0"/>
                  <a:t>Stop</a:t>
                </a:r>
              </a:p>
            </p:txBody>
          </p:sp>
          <p:cxnSp>
            <p:nvCxnSpPr>
              <p:cNvPr id="19" name="Straight Arrow Connector 18"/>
              <p:cNvCxnSpPr>
                <a:stCxn id="4" idx="4"/>
                <a:endCxn id="5" idx="0"/>
              </p:cNvCxnSpPr>
              <p:nvPr/>
            </p:nvCxnSpPr>
            <p:spPr>
              <a:xfrm flipH="1">
                <a:off x="4197981" y="1438868"/>
                <a:ext cx="1" cy="3744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2" name="Straight Arrow Connector 21"/>
              <p:cNvCxnSpPr>
                <a:stCxn id="5" idx="2"/>
                <a:endCxn id="7" idx="0"/>
              </p:cNvCxnSpPr>
              <p:nvPr/>
            </p:nvCxnSpPr>
            <p:spPr>
              <a:xfrm>
                <a:off x="4197981" y="2250020"/>
                <a:ext cx="0" cy="3995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4" name="Straight Arrow Connector 23"/>
              <p:cNvCxnSpPr>
                <a:stCxn id="7" idx="2"/>
                <a:endCxn id="8" idx="0"/>
              </p:cNvCxnSpPr>
              <p:nvPr/>
            </p:nvCxnSpPr>
            <p:spPr>
              <a:xfrm>
                <a:off x="4197981" y="3330034"/>
                <a:ext cx="0" cy="3995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" name="Straight Arrow Connector 25"/>
              <p:cNvCxnSpPr>
                <a:stCxn id="8" idx="2"/>
              </p:cNvCxnSpPr>
              <p:nvPr/>
            </p:nvCxnSpPr>
            <p:spPr>
              <a:xfrm flipH="1">
                <a:off x="4197980" y="4546623"/>
                <a:ext cx="1" cy="3391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4938157" y="5663580"/>
                <a:ext cx="1367109" cy="20877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6305266" y="2073460"/>
                <a:ext cx="0" cy="3590119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" name="Straight Arrow Connector 34"/>
              <p:cNvCxnSpPr>
                <a:endCxn id="13" idx="1"/>
              </p:cNvCxnSpPr>
              <p:nvPr/>
            </p:nvCxnSpPr>
            <p:spPr>
              <a:xfrm>
                <a:off x="6305266" y="2073460"/>
                <a:ext cx="12191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7" name="Straight Arrow Connector 36"/>
              <p:cNvCxnSpPr>
                <a:stCxn id="13" idx="2"/>
              </p:cNvCxnSpPr>
              <p:nvPr/>
            </p:nvCxnSpPr>
            <p:spPr>
              <a:xfrm flipH="1">
                <a:off x="9155366" y="2384028"/>
                <a:ext cx="4" cy="4592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9" name="Straight Arrow Connector 38"/>
              <p:cNvCxnSpPr>
                <a:stCxn id="11" idx="2"/>
                <a:endCxn id="14" idx="0"/>
              </p:cNvCxnSpPr>
              <p:nvPr/>
            </p:nvCxnSpPr>
            <p:spPr>
              <a:xfrm flipH="1">
                <a:off x="9155368" y="3486032"/>
                <a:ext cx="1" cy="3877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1" name="Straight Arrow Connector 40"/>
              <p:cNvCxnSpPr>
                <a:stCxn id="14" idx="2"/>
                <a:endCxn id="15" idx="0"/>
              </p:cNvCxnSpPr>
              <p:nvPr/>
            </p:nvCxnSpPr>
            <p:spPr>
              <a:xfrm>
                <a:off x="9155368" y="4310533"/>
                <a:ext cx="0" cy="3568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3" name="Straight Arrow Connector 42"/>
              <p:cNvCxnSpPr>
                <a:stCxn id="15" idx="2"/>
                <a:endCxn id="16" idx="0"/>
              </p:cNvCxnSpPr>
              <p:nvPr/>
            </p:nvCxnSpPr>
            <p:spPr>
              <a:xfrm flipH="1">
                <a:off x="9155367" y="5104140"/>
                <a:ext cx="1" cy="5594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2567073" y="5663579"/>
                <a:ext cx="895249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2567073" y="5663579"/>
                <a:ext cx="0" cy="969233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567073" y="6632812"/>
                <a:ext cx="4347791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6914864" y="5478491"/>
                <a:ext cx="0" cy="1154321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6914864" y="5478491"/>
                <a:ext cx="2240502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2916332" y="5051729"/>
              <a:ext cx="1575645" cy="9546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1" dirty="0"/>
                <a:t>If supervised</a:t>
              </a:r>
            </a:p>
            <a:p>
              <a:pPr algn="ctr"/>
              <a:r>
                <a:rPr lang="en-US" sz="1351" dirty="0"/>
                <a:t>?</a:t>
              </a:r>
            </a:p>
            <a:p>
              <a:endParaRPr lang="en-US" sz="1351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529302" y="4464497"/>
            <a:ext cx="411075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1" dirty="0"/>
              <a:t>Yes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43739" y="4464497"/>
            <a:ext cx="38824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06663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 (steps):-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464"/>
            <a:ext cx="7886700" cy="4351338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</a:t>
            </a: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dataset. </a:t>
            </a:r>
            <a:endParaRPr lang="en-US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the dependent attribute.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 the data.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dataset for different type of machine learning algorithm.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supervised : </a:t>
            </a:r>
          </a:p>
          <a:p>
            <a:pPr marL="0" lv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6.1.  Create </a:t>
            </a: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set and testing set using 10-fold cross-validation.</a:t>
            </a:r>
          </a:p>
          <a:p>
            <a:pPr marL="0" lv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6.2.  Apply </a:t>
            </a: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 algorithm. </a:t>
            </a:r>
          </a:p>
          <a:p>
            <a:pPr marL="0" lv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.3   Do </a:t>
            </a: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using the test set.</a:t>
            </a:r>
          </a:p>
          <a:p>
            <a:pPr marL="0" lv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6.4.  Show </a:t>
            </a: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accuracy.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  Stop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64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2396</TotalTime>
  <Words>696</Words>
  <Application>Microsoft Office PowerPoint</Application>
  <PresentationFormat>On-screen Show (4:3)</PresentationFormat>
  <Paragraphs>209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Adobe Heiti Std R</vt:lpstr>
      <vt:lpstr>Arial</vt:lpstr>
      <vt:lpstr>Bookman Old Style</vt:lpstr>
      <vt:lpstr>Calibri</vt:lpstr>
      <vt:lpstr>Calibri Light</vt:lpstr>
      <vt:lpstr>Tahoma</vt:lpstr>
      <vt:lpstr>Times New Roman</vt:lpstr>
      <vt:lpstr>Wingdings</vt:lpstr>
      <vt:lpstr>Office Theme</vt:lpstr>
      <vt:lpstr>PowerPoint Presentation</vt:lpstr>
      <vt:lpstr>TABLE OF CONTENTS:</vt:lpstr>
      <vt:lpstr>ABSTRACT:</vt:lpstr>
      <vt:lpstr>LITERATURE SURVEY:</vt:lpstr>
      <vt:lpstr>PROBLEM DEFINITION:</vt:lpstr>
      <vt:lpstr>SOLUTION STRATEGY:</vt:lpstr>
      <vt:lpstr>METHODOLOGY:</vt:lpstr>
      <vt:lpstr>IMPLEMENTATION:</vt:lpstr>
      <vt:lpstr>IMPLEMENTATION DETAILS (steps):-</vt:lpstr>
      <vt:lpstr>PowerPoint Presentation</vt:lpstr>
      <vt:lpstr>10-FOLD CROSS VALIDATION:</vt:lpstr>
      <vt:lpstr>ATTRIBUTES USED:</vt:lpstr>
      <vt:lpstr>PowerPoint Presentation</vt:lpstr>
      <vt:lpstr>RESULTS</vt:lpstr>
      <vt:lpstr>LINEAR DEPENDENCY:</vt:lpstr>
      <vt:lpstr>LINEAR DEPENDENCY:</vt:lpstr>
      <vt:lpstr>DECISION TREE:</vt:lpstr>
      <vt:lpstr>RANDOM FOREST:</vt:lpstr>
      <vt:lpstr>COMPARISON:</vt:lpstr>
      <vt:lpstr>CONCLUSION:</vt:lpstr>
      <vt:lpstr>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IT</dc:title>
  <dc:creator>lenovo</dc:creator>
  <cp:lastModifiedBy>Mohammed Saad</cp:lastModifiedBy>
  <cp:revision>383</cp:revision>
  <dcterms:created xsi:type="dcterms:W3CDTF">2015-12-06T04:20:06Z</dcterms:created>
  <dcterms:modified xsi:type="dcterms:W3CDTF">2019-04-05T08:49:18Z</dcterms:modified>
</cp:coreProperties>
</file>