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68" r:id="rId5"/>
    <p:sldId id="261" r:id="rId6"/>
    <p:sldId id="275" r:id="rId7"/>
    <p:sldId id="258" r:id="rId8"/>
    <p:sldId id="260" r:id="rId9"/>
    <p:sldId id="269" r:id="rId10"/>
    <p:sldId id="262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BC85-0027-4007-9338-1650892E49B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5330-F7CD-49D1-9777-6D8B892FD4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73110-CEFE-4984-817B-F7623477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763BB-0BB5-4ECC-B9E8-669BAA28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DE85D-98EB-4A5E-A06E-83645A19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88B8-7CF0-4936-8894-E29E620520A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4A887-8EA4-482C-B6A8-6EB5230B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FF052-57F6-46B5-B9BF-CB387227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48FFE-FD47-4DF2-B27F-3554A7C6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0FB8-BF5D-434F-A695-E6C19843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39C0C-DB8D-44C0-8F6D-90B5A8F1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7DF6-74B6-44BB-8F12-8F41B401CA5B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AD053-3DCA-42DE-8084-8E0AA428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DA765-B785-48D8-83D5-8464824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E0274C-23A8-434F-8E25-BACA1B5A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90C28-7BA1-471F-B2CD-D6281DD7C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1E7BD-0EC1-4857-9C5C-B50C6B2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7AF-4675-4427-9296-EE2DA3D6CCB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2278F-ECCE-40EF-8DFF-EDB8B9F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B698-91A9-4937-9723-971B9F7E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A89D-C897-4FFF-BDA8-19C27F68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F26BA-3DBB-470B-A159-84B5BD37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8654-0494-457D-ABA2-A5C96918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DEAF-B0E2-4056-9E30-B7498786D97E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6BD62-75B4-4919-B39A-4E0661E2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5D260-D42E-4E5C-BCF1-9597B52E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24DCF-9E84-4BA4-B737-C8839BA0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C373E4-637E-4BC7-B900-35D503AA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AE602-7C81-4401-A347-4599F4AE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18BD-BE7A-4DD1-A5EF-2B7B7C661B01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1CA09-B5A0-4418-8051-D9934490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E018B-9A0B-417F-9EEA-9A3ABDD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76650-FD52-49A6-90AE-B3F5AE9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331F1-6BBF-4F90-9483-6F4410E3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87BE9-EB68-46EA-9F10-19BE6C1D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4593A0-AF86-4F63-8CE5-CE75AF65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7D6-A86C-41BC-8F2B-4929DECDC99B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D0BBB-13C9-4CAC-8ADF-BBBD007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0C6A2-B3FD-4271-B321-C4071FC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996FD-41CD-4B19-86D3-2709B5A8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D7177-26A7-47F4-BA31-C6D98C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1598EE-7FCF-4897-894C-EE8934DD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D79CB-9422-42E2-A56F-0155EBFB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5430A-77DF-4099-80A3-B2F94A38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FA521-5A03-471D-804B-05F8D7A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52B-7BFE-4587-9FDC-522258B61562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AFACB-9673-46A5-BCF8-1412D0B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399BBF-A2F7-46DD-A05F-90995F6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6D7FA-B49C-4BAF-A1A7-8BC6951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F3F8FD-4DF4-461A-B1CE-5FDABDE6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5636-13A5-48E5-B764-618D3B523716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B8E943-C559-4703-AA0E-DF6C2787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E5CAF0-A9FE-4EB3-B376-00714075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EC2296-7F5E-4330-A837-04539370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12DF-611E-49CD-B0F2-1C01921090F8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A4C6F-ABA3-4276-BA99-77E5E77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0FA34-DFCE-4474-8F46-BA3A1A8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A6C46-5CE7-4197-8605-8610A09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046F1-DE7C-44AB-A35B-9D4EA100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DE0AC9-8312-4D8E-A7B8-94B638EC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5D5E48-11A3-4086-AE94-F2C030DF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CC4D-68F7-40F0-AB33-47E334E82B1A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4A64B-448B-4572-98F2-BF2EE804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F5D7C-C091-4E82-B160-3924EC9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72E21-4C43-4A47-AA45-195CA63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D78CBC-BB07-4FF4-ACDF-8B9BB5E1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9F2151-D576-46B2-BC2A-E1AFDF28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C2139-CDF6-4D2B-AF84-32C85A34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594-DA0A-4A6C-B8B3-1AAF69EB71BB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BA5770-97CB-4EFD-AE6F-97CE88E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EC6D-B5EA-4526-A4BB-7C54B49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8AC53-2C5E-4393-8C4B-79636682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82D5-55E3-4478-A9AD-7931691F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68C31-5221-424F-A2DB-434D3E3B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72D-90AD-4049-B90E-9B0437977241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28794-B74B-4BD3-8B30-F2A42797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71FBB-89B9-4EEA-B819-BB6F53793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4B2D-9C0F-4103-8340-E315732B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5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Météo:</a:t>
            </a:r>
            <a:br>
              <a:rPr lang="fr-FR" dirty="0"/>
            </a:br>
            <a:br>
              <a:rPr lang="fr-FR" sz="2200" dirty="0"/>
            </a:br>
            <a:r>
              <a:rPr lang="fr-FR" i="1" dirty="0"/>
              <a:t>Allier le hardware au software Embarquer sous le soleil</a:t>
            </a:r>
            <a:endParaRPr lang="en-US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AAB069-FB4A-4361-8AA7-206E17ED3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Katia Gasperi, Jerome Lane</a:t>
            </a:r>
          </a:p>
          <a:p>
            <a:r>
              <a:rPr lang="fr-FR" i="1" dirty="0"/>
              <a:t>Le 18 Avril 2019</a:t>
            </a:r>
          </a:p>
          <a:p>
            <a:r>
              <a:rPr lang="fr-FR" dirty="0"/>
              <a:t>AJC Formation - </a:t>
            </a:r>
            <a:r>
              <a:rPr lang="fr-FR" dirty="0" err="1"/>
              <a:t>Ausy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3AD9B7-1D88-41BC-90D0-2F3AF08D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7" y="5452680"/>
            <a:ext cx="2184127" cy="4571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EE90EC-646A-4EA0-AC19-7DF739B42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6" y="5099901"/>
            <a:ext cx="1196623" cy="9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Historisation des métriques météo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 err="1"/>
              <a:t>Negretti</a:t>
            </a:r>
            <a:r>
              <a:rPr lang="fr-FR" sz="4000" dirty="0"/>
              <a:t> &amp; </a:t>
            </a:r>
            <a:r>
              <a:rPr lang="fr-FR" sz="4000" dirty="0" err="1"/>
              <a:t>Zambra</a:t>
            </a:r>
            <a:endParaRPr lang="fr-FR" sz="4000" dirty="0"/>
          </a:p>
        </p:txBody>
      </p:sp>
      <p:pic>
        <p:nvPicPr>
          <p:cNvPr id="8" name="Image 7" descr="wor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39" y="1428736"/>
            <a:ext cx="3127053" cy="47863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238876" y="1225690"/>
            <a:ext cx="3571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Negretti</a:t>
            </a:r>
            <a:r>
              <a:rPr lang="fr-FR" dirty="0"/>
              <a:t> et </a:t>
            </a:r>
            <a:r>
              <a:rPr lang="fr-FR" dirty="0" err="1"/>
              <a:t>Zambra</a:t>
            </a:r>
            <a:r>
              <a:rPr lang="fr-FR" dirty="0"/>
              <a:t>: Londres</a:t>
            </a:r>
          </a:p>
          <a:p>
            <a:endParaRPr lang="fr-FR" dirty="0"/>
          </a:p>
          <a:p>
            <a:r>
              <a:rPr lang="fr-FR" dirty="0"/>
              <a:t>Fondateurs:</a:t>
            </a:r>
          </a:p>
          <a:p>
            <a:r>
              <a:rPr lang="fr-FR" dirty="0"/>
              <a:t>Henry </a:t>
            </a:r>
            <a:r>
              <a:rPr lang="fr-FR" dirty="0" err="1"/>
              <a:t>Negretti</a:t>
            </a:r>
            <a:r>
              <a:rPr lang="fr-FR" dirty="0"/>
              <a:t> (1818–1879)</a:t>
            </a:r>
          </a:p>
          <a:p>
            <a:r>
              <a:rPr lang="fr-FR" dirty="0"/>
              <a:t>Joseph </a:t>
            </a:r>
            <a:r>
              <a:rPr lang="fr-FR" dirty="0" err="1"/>
              <a:t>Zambra</a:t>
            </a:r>
            <a:r>
              <a:rPr lang="fr-FR" dirty="0"/>
              <a:t> (1822–1897)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i="1" dirty="0"/>
              <a:t> A </a:t>
            </a:r>
            <a:r>
              <a:rPr lang="fr-FR" i="1" dirty="0" err="1"/>
              <a:t>Treatise</a:t>
            </a:r>
            <a:r>
              <a:rPr lang="fr-FR" i="1" dirty="0"/>
              <a:t> on </a:t>
            </a:r>
            <a:r>
              <a:rPr lang="fr-FR" i="1" dirty="0" err="1"/>
              <a:t>Meteorological</a:t>
            </a:r>
            <a:r>
              <a:rPr lang="fr-FR" i="1" dirty="0"/>
              <a:t> Instruments</a:t>
            </a:r>
            <a:r>
              <a:rPr lang="fr-FR" dirty="0"/>
              <a:t>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 Optiques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Thermomètres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Lunettes astronomiques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Photo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 Expéditions (Egypte, Chine, Japon)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Queen</a:t>
            </a:r>
            <a:r>
              <a:rPr lang="fr-FR" dirty="0"/>
              <a:t> Victoria, Prince Albert, Edouard VII …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old_zambret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24" y="1357299"/>
            <a:ext cx="3143272" cy="3446373"/>
          </a:xfrm>
          <a:prstGeom prst="rect">
            <a:avLst/>
          </a:prstGeom>
        </p:spPr>
      </p:pic>
      <p:pic>
        <p:nvPicPr>
          <p:cNvPr id="4" name="Image 3" descr="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5" y="3643314"/>
            <a:ext cx="2703451" cy="2643206"/>
          </a:xfrm>
          <a:prstGeom prst="rect">
            <a:avLst/>
          </a:prstGeom>
        </p:spPr>
      </p:pic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Algorithme de </a:t>
            </a:r>
            <a:r>
              <a:rPr lang="fr-FR" sz="4000" dirty="0" err="1"/>
              <a:t>Zambretti</a:t>
            </a:r>
            <a:endParaRPr lang="fr-FR" sz="4000" dirty="0"/>
          </a:p>
        </p:txBody>
      </p:sp>
      <p:sp>
        <p:nvSpPr>
          <p:cNvPr id="7" name="Flèche vers le bas 6"/>
          <p:cNvSpPr/>
          <p:nvPr/>
        </p:nvSpPr>
        <p:spPr>
          <a:xfrm rot="3640838">
            <a:off x="5606968" y="1129536"/>
            <a:ext cx="279094" cy="20545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4933272">
            <a:off x="5967497" y="1563846"/>
            <a:ext cx="279094" cy="260611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67504" y="1428736"/>
            <a:ext cx="18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Direction du vent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381885" y="2500306"/>
            <a:ext cx="287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 au niveau de la mer</a:t>
            </a:r>
          </a:p>
        </p:txBody>
      </p:sp>
      <p:sp>
        <p:nvSpPr>
          <p:cNvPr id="12" name="Flèche vers le bas 11"/>
          <p:cNvSpPr/>
          <p:nvPr/>
        </p:nvSpPr>
        <p:spPr>
          <a:xfrm rot="11452063">
            <a:off x="2954305" y="3334631"/>
            <a:ext cx="279094" cy="203173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 rot="11856606">
            <a:off x="3449764" y="3717956"/>
            <a:ext cx="279094" cy="166494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738282" y="5357827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Lecture:</a:t>
            </a:r>
          </a:p>
          <a:p>
            <a:pPr algn="ctr"/>
            <a:r>
              <a:rPr lang="fr-FR" dirty="0"/>
              <a:t>Lettre de l’alphabet</a:t>
            </a:r>
          </a:p>
          <a:p>
            <a:pPr algn="ctr"/>
            <a:r>
              <a:rPr lang="fr-FR" i="1" dirty="0"/>
              <a:t>Fonction de la tendance</a:t>
            </a:r>
          </a:p>
          <a:p>
            <a:pPr algn="ctr"/>
            <a:r>
              <a:rPr lang="fr-FR" i="1" dirty="0"/>
              <a:t>de pression</a:t>
            </a:r>
          </a:p>
        </p:txBody>
      </p:sp>
      <p:sp>
        <p:nvSpPr>
          <p:cNvPr id="15" name="Flèche vers le bas 14"/>
          <p:cNvSpPr/>
          <p:nvPr/>
        </p:nvSpPr>
        <p:spPr>
          <a:xfrm rot="12170335">
            <a:off x="3964614" y="3369517"/>
            <a:ext cx="279094" cy="205488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4204621">
            <a:off x="5942702" y="3835955"/>
            <a:ext cx="285752" cy="2783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524497" y="5640190"/>
            <a:ext cx="179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</a:t>
            </a:r>
          </a:p>
          <a:p>
            <a:r>
              <a:rPr lang="fr-FR" dirty="0"/>
              <a:t>Lettre / prévision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Algorithme de </a:t>
            </a:r>
            <a:r>
              <a:rPr lang="fr-FR" sz="4000" dirty="0" err="1"/>
              <a:t>Zambretti</a:t>
            </a:r>
            <a:r>
              <a:rPr lang="fr-FR" sz="4000" dirty="0"/>
              <a:t> implémenté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024034" y="2714620"/>
            <a:ext cx="1571636" cy="928694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dP</a:t>
            </a:r>
            <a:r>
              <a:rPr lang="fr-FR" sz="2400" dirty="0">
                <a:solidFill>
                  <a:schemeClr val="tx1"/>
                </a:solidFill>
              </a:rPr>
              <a:t>/</a:t>
            </a:r>
            <a:r>
              <a:rPr lang="fr-FR" sz="2400" dirty="0" err="1">
                <a:solidFill>
                  <a:schemeClr val="tx1"/>
                </a:solidFill>
              </a:rPr>
              <a:t>dt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10380" y="1714488"/>
            <a:ext cx="1143008" cy="714380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 (Pa)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809984" y="3143248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738678" y="2714620"/>
            <a:ext cx="1571636" cy="928694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Choix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Equation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8310578" y="2714620"/>
            <a:ext cx="1571636" cy="928694"/>
          </a:xfrm>
          <a:prstGeom prst="round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fr-FR" sz="2400" dirty="0" err="1">
                <a:solidFill>
                  <a:schemeClr val="tx1"/>
                </a:solidFill>
              </a:rPr>
              <a:t>Zambretti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6453190" y="3071810"/>
            <a:ext cx="171451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5400000">
            <a:off x="7203289" y="2750339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309786" y="199685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Echelle: </a:t>
            </a:r>
          </a:p>
          <a:p>
            <a:pPr algn="ctr"/>
            <a:r>
              <a:rPr lang="fr-FR" dirty="0"/>
              <a:t>heure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738678" y="1285860"/>
            <a:ext cx="15001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1. </a:t>
            </a:r>
            <a:r>
              <a:rPr lang="fr-FR" dirty="0" err="1"/>
              <a:t>dP</a:t>
            </a:r>
            <a:r>
              <a:rPr lang="fr-FR" dirty="0"/>
              <a:t>/</a:t>
            </a:r>
            <a:r>
              <a:rPr lang="fr-FR" dirty="0" err="1"/>
              <a:t>dt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2. </a:t>
            </a:r>
            <a:r>
              <a:rPr lang="fr-FR" dirty="0" err="1"/>
              <a:t>dP</a:t>
            </a:r>
            <a:r>
              <a:rPr lang="fr-FR" dirty="0"/>
              <a:t>/</a:t>
            </a:r>
            <a:r>
              <a:rPr lang="fr-FR" dirty="0" err="1"/>
              <a:t>dt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3. </a:t>
            </a:r>
            <a:r>
              <a:rPr lang="fr-FR" dirty="0" err="1"/>
              <a:t>dP</a:t>
            </a:r>
            <a:r>
              <a:rPr lang="fr-FR" dirty="0"/>
              <a:t>/</a:t>
            </a:r>
            <a:r>
              <a:rPr lang="fr-FR" dirty="0" err="1"/>
              <a:t>dt</a:t>
            </a:r>
            <a:r>
              <a:rPr lang="fr-FR" dirty="0"/>
              <a:t> 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rot="5400000" flipH="1" flipV="1">
            <a:off x="5625581" y="1399087"/>
            <a:ext cx="297894" cy="214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6200000" flipH="1">
            <a:off x="5703091" y="2250274"/>
            <a:ext cx="28575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667372" y="2000240"/>
            <a:ext cx="357190" cy="12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667504" y="1071547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Moyenne:</a:t>
            </a:r>
          </a:p>
          <a:p>
            <a:pPr algn="ctr"/>
            <a:r>
              <a:rPr lang="fr-FR" dirty="0"/>
              <a:t>10 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881158" y="3929067"/>
            <a:ext cx="2000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Historisation: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Phase 1: une tendance / heure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Phase 2: une tendance / minute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Phase essai: une tendance / 10 min</a:t>
            </a:r>
          </a:p>
          <a:p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452926" y="3929067"/>
            <a:ext cx="26432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Linéarisation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Z = 179-2P/129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Z = 147 -5P/376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Z = 130-P/81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rot="5400000" flipH="1" flipV="1">
            <a:off x="6125649" y="4328045"/>
            <a:ext cx="297894" cy="214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16200000" flipH="1">
            <a:off x="5988843" y="5179231"/>
            <a:ext cx="28575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6167438" y="4857760"/>
            <a:ext cx="357190" cy="12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vers le bas 39"/>
          <p:cNvSpPr/>
          <p:nvPr/>
        </p:nvSpPr>
        <p:spPr>
          <a:xfrm>
            <a:off x="8953520" y="3714752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453322" y="4357694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: Settled Fine	</a:t>
            </a:r>
          </a:p>
          <a:p>
            <a:r>
              <a:rPr lang="en-US" dirty="0"/>
              <a:t>2 : Fine Weather	</a:t>
            </a:r>
          </a:p>
          <a:p>
            <a:r>
              <a:rPr lang="en-US" dirty="0"/>
              <a:t>3 : Fine Becoming  les settled</a:t>
            </a:r>
          </a:p>
          <a:p>
            <a:r>
              <a:rPr lang="en-US" dirty="0"/>
              <a:t>…	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Algorithme de </a:t>
            </a:r>
            <a:r>
              <a:rPr lang="fr-FR" sz="4000" dirty="0" err="1"/>
              <a:t>Zambretti</a:t>
            </a:r>
            <a:r>
              <a:rPr lang="fr-FR" sz="4000" dirty="0"/>
              <a:t> implémenté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881290" y="1714488"/>
            <a:ext cx="59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Remarques sup (optionnel:</a:t>
            </a:r>
          </a:p>
          <a:p>
            <a:endParaRPr lang="fr-FR" dirty="0"/>
          </a:p>
          <a:p>
            <a:r>
              <a:rPr lang="fr-FR" dirty="0"/>
              <a:t>Intervalles de pression</a:t>
            </a:r>
          </a:p>
          <a:p>
            <a:endParaRPr lang="fr-FR" dirty="0"/>
          </a:p>
          <a:p>
            <a:r>
              <a:rPr lang="fr-FR" dirty="0"/>
              <a:t>Transit de l’erreur au travers du code/ accords initiaux en binôme</a:t>
            </a:r>
          </a:p>
          <a:p>
            <a:endParaRPr lang="fr-FR" dirty="0"/>
          </a:p>
          <a:p>
            <a:r>
              <a:rPr lang="fr-FR" dirty="0"/>
              <a:t>Erreurs (+ ou – une unité de Z)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81158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Etat du travail: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81224" y="1571612"/>
            <a:ext cx="7000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Travail effectué: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Algorithme de </a:t>
            </a:r>
            <a:r>
              <a:rPr lang="fr-FR" dirty="0" err="1"/>
              <a:t>Zambretti</a:t>
            </a:r>
            <a:r>
              <a:rPr lang="fr-FR" dirty="0"/>
              <a:t> codé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Interface utilisateur réalisée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Prochaines étapes: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Assemblage (en cours)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Interface données capteur .C / code POO .C++ (en cours)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 Historisation des données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suite de tests unitaires </a:t>
            </a:r>
            <a:r>
              <a:rPr lang="fr-FR" dirty="0" err="1"/>
              <a:t>cppunit</a:t>
            </a:r>
            <a:endParaRPr lang="en-US" dirty="0"/>
          </a:p>
          <a:p>
            <a:endParaRPr lang="fr-FR" dirty="0"/>
          </a:p>
          <a:p>
            <a:r>
              <a:rPr lang="fr-FR" dirty="0"/>
              <a:t>Cas:</a:t>
            </a:r>
          </a:p>
          <a:p>
            <a:pPr lvl="1"/>
            <a:r>
              <a:rPr lang="fr-FR" dirty="0"/>
              <a:t> Pas de mesures produites par les capteurs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Déploiement: installation par paquet Debian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Téléchargement depuis GitHub du paquet contenant le binaire</a:t>
            </a:r>
          </a:p>
          <a:p>
            <a:r>
              <a:rPr lang="fr-FR" dirty="0"/>
              <a:t>Installation avec </a:t>
            </a:r>
            <a:r>
              <a:rPr lang="fr-FR" dirty="0" err="1"/>
              <a:t>dpkg</a:t>
            </a:r>
            <a:r>
              <a:rPr lang="fr-FR" dirty="0"/>
              <a:t> –i &lt;nom de l’application&gt;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efficace:</a:t>
            </a:r>
          </a:p>
          <a:p>
            <a:pPr lvl="1"/>
            <a:r>
              <a:rPr lang="fr-FR" dirty="0"/>
              <a:t>Prévoyance des contraintes.</a:t>
            </a:r>
          </a:p>
          <a:p>
            <a:pPr lvl="1"/>
            <a:r>
              <a:rPr lang="fr-FR" dirty="0"/>
              <a:t>Adaptation par le suivit quotidien de l’avance du projet.</a:t>
            </a:r>
          </a:p>
          <a:p>
            <a:pPr lvl="1"/>
            <a:r>
              <a:rPr lang="fr-FR" dirty="0"/>
              <a:t>Production d’un livrable.</a:t>
            </a:r>
          </a:p>
          <a:p>
            <a:pPr lvl="1"/>
            <a:endParaRPr lang="fr-FR" dirty="0"/>
          </a:p>
          <a:p>
            <a:r>
              <a:rPr lang="fr-FR" dirty="0"/>
              <a:t>Prototype valide par des tests.</a:t>
            </a:r>
          </a:p>
          <a:p>
            <a:r>
              <a:rPr lang="fr-FR" dirty="0"/>
              <a:t>Facilite de déploiement.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4" y="920953"/>
            <a:ext cx="10515600" cy="820298"/>
          </a:xfrm>
        </p:spPr>
        <p:txBody>
          <a:bodyPr/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19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BB2402-8562-48FB-BABC-0857F7BB0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19" y="4992597"/>
            <a:ext cx="1953640" cy="146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B07EB1-2253-4EEB-A4B8-1BBC77EFC0B2}"/>
              </a:ext>
            </a:extLst>
          </p:cNvPr>
          <p:cNvSpPr/>
          <p:nvPr/>
        </p:nvSpPr>
        <p:spPr>
          <a:xfrm>
            <a:off x="3756559" y="5252936"/>
            <a:ext cx="498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« Bill Gates &amp; </a:t>
            </a:r>
            <a:r>
              <a:rPr lang="fr-FR" dirty="0" err="1"/>
              <a:t>blue</a:t>
            </a:r>
            <a:r>
              <a:rPr lang="fr-FR" dirty="0"/>
              <a:t> screen (Windows 98)»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Même les plus grands ont failli a cet exercice.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F22D909-6FCB-4605-B41C-47ECD9BB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27" y="1911191"/>
            <a:ext cx="11029545" cy="1325563"/>
          </a:xfrm>
        </p:spPr>
        <p:txBody>
          <a:bodyPr/>
          <a:lstStyle/>
          <a:p>
            <a:pPr algn="ctr"/>
            <a:r>
              <a:rPr lang="fr-FR" dirty="0"/>
              <a:t>Place a la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2145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Météo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Depuis l’antiquité Grecs jusqu’à maintenant.</a:t>
            </a:r>
          </a:p>
          <a:p>
            <a:r>
              <a:rPr lang="fr-FR" dirty="0"/>
              <a:t>Nombreux proverbes, la sagesse populaire</a:t>
            </a:r>
          </a:p>
          <a:p>
            <a:pPr lvl="1"/>
            <a:r>
              <a:rPr lang="fr-FR" dirty="0"/>
              <a:t>"Buse planant, beau temps." </a:t>
            </a:r>
          </a:p>
          <a:p>
            <a:pPr lvl="1"/>
            <a:r>
              <a:rPr lang="fr-FR" dirty="0"/>
              <a:t>"Ciel vêtu de laine, eau peu lointaine. "</a:t>
            </a:r>
          </a:p>
          <a:p>
            <a:pPr lvl="1"/>
            <a:r>
              <a:rPr lang="fr-FR" dirty="0"/>
              <a:t>"Rouge le matin chagrin, rouge le soir espoir. "</a:t>
            </a:r>
          </a:p>
          <a:p>
            <a:r>
              <a:rPr lang="fr-FR" dirty="0"/>
              <a:t>Intérêt des prévisions:</a:t>
            </a:r>
          </a:p>
          <a:p>
            <a:pPr lvl="1"/>
            <a:r>
              <a:rPr lang="fr-FR" dirty="0"/>
              <a:t>Cultures agricoles</a:t>
            </a:r>
          </a:p>
          <a:p>
            <a:pPr lvl="1"/>
            <a:r>
              <a:rPr lang="fr-FR" dirty="0"/>
              <a:t>Pêche</a:t>
            </a:r>
          </a:p>
          <a:p>
            <a:pPr lvl="1"/>
            <a:r>
              <a:rPr lang="fr-FR" dirty="0"/>
              <a:t>Voyage en mer</a:t>
            </a:r>
          </a:p>
          <a:p>
            <a:pPr lvl="1"/>
            <a:r>
              <a:rPr lang="fr-FR" dirty="0"/>
              <a:t>Aviation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AE7319-A92E-429C-A9A6-90865FB9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96" y="2310606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Objectif: la météo embarquée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Hardware:</a:t>
            </a:r>
          </a:p>
          <a:p>
            <a:pPr lvl="1"/>
            <a:r>
              <a:rPr lang="fr-FR" dirty="0"/>
              <a:t>Système embarque</a:t>
            </a:r>
          </a:p>
          <a:p>
            <a:pPr lvl="1"/>
            <a:r>
              <a:rPr lang="fr-FR" dirty="0"/>
              <a:t>Capteur météo</a:t>
            </a:r>
          </a:p>
          <a:p>
            <a:endParaRPr lang="fr-FR" dirty="0"/>
          </a:p>
          <a:p>
            <a:r>
              <a:rPr lang="fr-FR" dirty="0"/>
              <a:t>Software	</a:t>
            </a:r>
          </a:p>
          <a:p>
            <a:pPr lvl="1"/>
            <a:r>
              <a:rPr lang="fr-FR" dirty="0"/>
              <a:t>Permettre à un utilisateur de contrôler visuellement les mesures météorologiques avec une interface graphique:</a:t>
            </a:r>
          </a:p>
          <a:p>
            <a:pPr lvl="2"/>
            <a:r>
              <a:rPr lang="fr-FR" dirty="0"/>
              <a:t>Humidité.</a:t>
            </a:r>
          </a:p>
          <a:p>
            <a:pPr lvl="2"/>
            <a:r>
              <a:rPr lang="fr-FR" dirty="0"/>
              <a:t>Pression.</a:t>
            </a:r>
          </a:p>
          <a:p>
            <a:pPr lvl="2"/>
            <a:r>
              <a:rPr lang="fr-FR" dirty="0"/>
              <a:t>Température.</a:t>
            </a:r>
          </a:p>
          <a:p>
            <a:pPr lvl="2"/>
            <a:r>
              <a:rPr lang="fr-FR" dirty="0"/>
              <a:t>Prévision météorologique a cours terme.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 Rendu:</a:t>
            </a:r>
          </a:p>
          <a:p>
            <a:pPr lvl="1"/>
            <a:r>
              <a:rPr lang="fr-FR" dirty="0"/>
              <a:t>Simple mais esthétique.</a:t>
            </a:r>
          </a:p>
          <a:p>
            <a:pPr lvl="1"/>
            <a:r>
              <a:rPr lang="fr-FR" dirty="0"/>
              <a:t>Fiabilité attestée par de nombreux tests.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1C783A-98AC-477D-AE97-32C84FE50913}"/>
              </a:ext>
            </a:extLst>
          </p:cNvPr>
          <p:cNvSpPr txBox="1"/>
          <p:nvPr/>
        </p:nvSpPr>
        <p:spPr>
          <a:xfrm>
            <a:off x="553156" y="1532527"/>
            <a:ext cx="35148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Hardware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Connection fils sur les bus pour le transfert de données branchement </a:t>
            </a:r>
            <a:r>
              <a:rPr lang="fr-FR" altLang="en-US" dirty="0"/>
              <a:t>microcontrôleurs et périphériques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I2C &gt; ISP </a:t>
            </a:r>
            <a:r>
              <a:rPr lang="fr-FR" altLang="en-US" dirty="0"/>
              <a:t>car moins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dirty="0"/>
              <a:t>Carte SD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14A3DF-B860-40A2-B5EB-F41233471E96}"/>
              </a:ext>
            </a:extLst>
          </p:cNvPr>
          <p:cNvSpPr txBox="1"/>
          <p:nvPr/>
        </p:nvSpPr>
        <p:spPr>
          <a:xfrm>
            <a:off x="469662" y="3906142"/>
            <a:ext cx="65595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image (</a:t>
            </a:r>
            <a:r>
              <a:rPr lang="en-US" dirty="0"/>
              <a:t>Raspbian Stretch</a:t>
            </a:r>
            <a:r>
              <a:rPr lang="fr-FR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Construction d’un système d’exploitation pour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Raspi</a:t>
            </a:r>
            <a:r>
              <a:rPr lang="fr-FR" dirty="0"/>
              <a:t>-config: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Gestion de la langue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Librairie graphique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Clavier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de </a:t>
            </a:r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err="1"/>
              <a:t>graphique</a:t>
            </a:r>
            <a:r>
              <a:rPr lang="en-US" dirty="0"/>
              <a:t> avec la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startx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</a:t>
            </a:r>
            <a:r>
              <a:rPr lang="en-US" dirty="0" err="1"/>
              <a:t>ssh</a:t>
            </a:r>
            <a:r>
              <a:rPr lang="en-US" dirty="0"/>
              <a:t> entre la Raspberry et les </a:t>
            </a:r>
            <a:r>
              <a:rPr lang="en-US" dirty="0" err="1"/>
              <a:t>ordinateurs</a:t>
            </a:r>
            <a:r>
              <a:rPr lang="en-US" dirty="0"/>
              <a:t> </a:t>
            </a:r>
            <a:r>
              <a:rPr lang="en-US" dirty="0" err="1"/>
              <a:t>personnels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6F17B9-1FCC-424D-A8F3-486EB3C48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10" y="1594392"/>
            <a:ext cx="3323358" cy="24925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ADE8C8-BCCD-4CBC-BA12-6F5A97BFA682}"/>
              </a:ext>
            </a:extLst>
          </p:cNvPr>
          <p:cNvSpPr/>
          <p:nvPr/>
        </p:nvSpPr>
        <p:spPr>
          <a:xfrm>
            <a:off x="3581401" y="6585945"/>
            <a:ext cx="337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https://www.raspberrypi.org/downloads/raspbian/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445106E-EEB7-43E0-83FF-085D3DAD2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12" y="1594392"/>
            <a:ext cx="3419688" cy="24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2"/>
            <a:ext cx="10766898" cy="1325563"/>
          </a:xfrm>
        </p:spPr>
        <p:txBody>
          <a:bodyPr/>
          <a:lstStyle/>
          <a:p>
            <a:r>
              <a:rPr lang="fr-FR" dirty="0"/>
              <a:t>Planification: méthodologie de type cycle en V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3A1C94-51E0-4F8A-A481-A2AE0B849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22" y="1235706"/>
            <a:ext cx="8129556" cy="54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2"/>
            <a:ext cx="10766898" cy="1325563"/>
          </a:xfrm>
        </p:spPr>
        <p:txBody>
          <a:bodyPr/>
          <a:lstStyle/>
          <a:p>
            <a:r>
              <a:rPr lang="fr-FR" dirty="0"/>
              <a:t>Planification: la gestion des taches avec Trello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6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F300FE-4182-4D6A-96F7-7D7724C7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446"/>
            <a:ext cx="12192000" cy="51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graphique: design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520699-FCFF-458E-A4A9-6834E0A9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56" y="1440216"/>
            <a:ext cx="2909575" cy="516660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6C7E744-0B75-474C-9417-3A0C50B174E2}"/>
              </a:ext>
            </a:extLst>
          </p:cNvPr>
          <p:cNvSpPr txBox="1"/>
          <p:nvPr/>
        </p:nvSpPr>
        <p:spPr>
          <a:xfrm>
            <a:off x="6592711" y="47187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F45036-692E-495B-89C3-84882FACB9E4}"/>
              </a:ext>
            </a:extLst>
          </p:cNvPr>
          <p:cNvCxnSpPr/>
          <p:nvPr/>
        </p:nvCxnSpPr>
        <p:spPr>
          <a:xfrm flipH="1">
            <a:off x="6389511" y="2517422"/>
            <a:ext cx="1535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B217C5A-111E-45D2-BFDC-F02DF36FC37F}"/>
              </a:ext>
            </a:extLst>
          </p:cNvPr>
          <p:cNvSpPr txBox="1"/>
          <p:nvPr/>
        </p:nvSpPr>
        <p:spPr>
          <a:xfrm>
            <a:off x="8289313" y="2100133"/>
            <a:ext cx="33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Icone reflétant la prévision météo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99381B-660D-4DB1-B2AA-71B8CA953085}"/>
              </a:ext>
            </a:extLst>
          </p:cNvPr>
          <p:cNvSpPr txBox="1"/>
          <p:nvPr/>
        </p:nvSpPr>
        <p:spPr>
          <a:xfrm>
            <a:off x="7804485" y="4388536"/>
            <a:ext cx="309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Symbol définissant la tendance</a:t>
            </a:r>
          </a:p>
          <a:p>
            <a:r>
              <a:rPr lang="fr-FR" dirty="0"/>
              <a:t>+: amélioration</a:t>
            </a:r>
          </a:p>
          <a:p>
            <a:r>
              <a:rPr lang="fr-FR" dirty="0"/>
              <a:t>=: stable</a:t>
            </a:r>
          </a:p>
          <a:p>
            <a:r>
              <a:rPr lang="fr-FR" dirty="0"/>
              <a:t>-: détérioration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1ACDE9-10F5-48C4-85B9-8782652F6280}"/>
              </a:ext>
            </a:extLst>
          </p:cNvPr>
          <p:cNvCxnSpPr>
            <a:cxnSpLocks/>
          </p:cNvCxnSpPr>
          <p:nvPr/>
        </p:nvCxnSpPr>
        <p:spPr>
          <a:xfrm flipH="1">
            <a:off x="6859865" y="4718756"/>
            <a:ext cx="857269" cy="9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7383894-6600-458C-A8F9-27B6C348808C}"/>
              </a:ext>
            </a:extLst>
          </p:cNvPr>
          <p:cNvSpPr txBox="1"/>
          <p:nvPr/>
        </p:nvSpPr>
        <p:spPr>
          <a:xfrm>
            <a:off x="1332143" y="4728631"/>
            <a:ext cx="25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Descriptif de la prévision</a:t>
            </a:r>
            <a:endParaRPr lang="en-US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6F6E98E-C565-4AF1-98D8-48A3D765D9FE}"/>
              </a:ext>
            </a:extLst>
          </p:cNvPr>
          <p:cNvCxnSpPr>
            <a:cxnSpLocks/>
          </p:cNvCxnSpPr>
          <p:nvPr/>
        </p:nvCxnSpPr>
        <p:spPr>
          <a:xfrm>
            <a:off x="3969099" y="4903422"/>
            <a:ext cx="1363037" cy="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3111DF7-5D3B-4177-AB3F-4C64431D3A76}"/>
              </a:ext>
            </a:extLst>
          </p:cNvPr>
          <p:cNvSpPr txBox="1"/>
          <p:nvPr/>
        </p:nvSpPr>
        <p:spPr>
          <a:xfrm>
            <a:off x="1150503" y="5733265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Mesures provenant du capteur</a:t>
            </a: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3EB69875-D8F0-42FF-BE5D-A047EFB9B143}"/>
              </a:ext>
            </a:extLst>
          </p:cNvPr>
          <p:cNvSpPr/>
          <p:nvPr/>
        </p:nvSpPr>
        <p:spPr>
          <a:xfrm>
            <a:off x="4431323" y="5575393"/>
            <a:ext cx="45719" cy="68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Interface graphique: diagramme de classe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486239-586A-4778-8022-A3E93932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386682"/>
            <a:ext cx="81438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Interface graphique: diagramme de séquence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9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564</Words>
  <Application>Microsoft Office PowerPoint</Application>
  <PresentationFormat>Grand écran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Projet Météo:  Allier le hardware au software Embarquer sous le soleil</vt:lpstr>
      <vt:lpstr>La Météo</vt:lpstr>
      <vt:lpstr>Objectif: la météo embarquée</vt:lpstr>
      <vt:lpstr>Mise en place</vt:lpstr>
      <vt:lpstr>Planification: méthodologie de type cycle en V</vt:lpstr>
      <vt:lpstr>Planification: la gestion des taches avec Trello</vt:lpstr>
      <vt:lpstr>Interface graphique: design</vt:lpstr>
      <vt:lpstr>Interface graphique: diagramme de classe</vt:lpstr>
      <vt:lpstr>Interface graphique: diagramme de séquence</vt:lpstr>
      <vt:lpstr>Historisation des métriques météo</vt:lpstr>
      <vt:lpstr>Negretti &amp; Zambra</vt:lpstr>
      <vt:lpstr>Algorithme de Zambretti</vt:lpstr>
      <vt:lpstr>Algorithme de Zambretti implémenté</vt:lpstr>
      <vt:lpstr>Algorithme de Zambretti implémenté</vt:lpstr>
      <vt:lpstr>Etat du travail:</vt:lpstr>
      <vt:lpstr>Tests</vt:lpstr>
      <vt:lpstr>Déploiement: installation par paquet Debian</vt:lpstr>
      <vt:lpstr>Conclusions</vt:lpstr>
      <vt:lpstr>Place a la 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Météo</dc:title>
  <dc:creator>jerome lane</dc:creator>
  <cp:lastModifiedBy>jerome lane</cp:lastModifiedBy>
  <cp:revision>44</cp:revision>
  <dcterms:created xsi:type="dcterms:W3CDTF">2019-04-15T17:58:44Z</dcterms:created>
  <dcterms:modified xsi:type="dcterms:W3CDTF">2019-04-17T20:44:11Z</dcterms:modified>
</cp:coreProperties>
</file>