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5.jpeg" ContentType="image/jpeg"/>
  <Override PartName="/ppt/media/image30.jpeg" ContentType="image/jpeg"/>
  <Override PartName="/ppt/media/image29.jpeg" ContentType="image/jpeg"/>
  <Override PartName="/ppt/media/image28.jpeg" ContentType="image/jpeg"/>
  <Override PartName="/ppt/media/image6.png" ContentType="image/png"/>
  <Override PartName="/ppt/media/image5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9.png" ContentType="image/png"/>
  <Override PartName="/ppt/media/image8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15.png" ContentType="image/png"/>
  <Override PartName="/ppt/media/image16.png" ContentType="image/png"/>
  <Override PartName="/ppt/media/image7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2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image" Target="../media/image30.jpeg"/><Relationship Id="rId3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523520" y="769680"/>
            <a:ext cx="9141840" cy="23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54000"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Projet Météo:</a:t>
            </a:r>
            <a:br/>
            <a:br/>
            <a:r>
              <a:rPr b="0" i="1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Allier le hardware au software Embarquer sous le soleil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523520" y="3602160"/>
            <a:ext cx="9141840" cy="165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Katia Gasperi, Jerome Lane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Le 18 Avril 2019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AJC Formation - Ausy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6" name="Image 3" descr=""/>
          <p:cNvPicPr/>
          <p:nvPr/>
        </p:nvPicPr>
        <p:blipFill>
          <a:blip r:embed="rId1"/>
          <a:stretch/>
        </p:blipFill>
        <p:spPr>
          <a:xfrm>
            <a:off x="6719400" y="5452560"/>
            <a:ext cx="2181960" cy="455040"/>
          </a:xfrm>
          <a:prstGeom prst="rect">
            <a:avLst/>
          </a:prstGeom>
          <a:ln>
            <a:noFill/>
          </a:ln>
        </p:spPr>
      </p:pic>
      <p:pic>
        <p:nvPicPr>
          <p:cNvPr id="117" name="Image 5" descr=""/>
          <p:cNvPicPr/>
          <p:nvPr/>
        </p:nvPicPr>
        <p:blipFill>
          <a:blip r:embed="rId2"/>
          <a:stretch/>
        </p:blipFill>
        <p:spPr>
          <a:xfrm>
            <a:off x="3882960" y="5099760"/>
            <a:ext cx="1194480" cy="93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Simplification du code démo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79" name="Picture 2" descr=""/>
          <p:cNvPicPr/>
          <p:nvPr/>
        </p:nvPicPr>
        <p:blipFill>
          <a:blip r:embed="rId1"/>
          <a:stretch/>
        </p:blipFill>
        <p:spPr>
          <a:xfrm>
            <a:off x="5297040" y="1689120"/>
            <a:ext cx="4914360" cy="3590280"/>
          </a:xfrm>
          <a:prstGeom prst="rect">
            <a:avLst/>
          </a:prstGeom>
          <a:ln w="9360">
            <a:noFill/>
          </a:ln>
        </p:spPr>
      </p:pic>
      <p:sp>
        <p:nvSpPr>
          <p:cNvPr id="180" name="CustomShape 2"/>
          <p:cNvSpPr/>
          <p:nvPr/>
        </p:nvSpPr>
        <p:spPr>
          <a:xfrm>
            <a:off x="4654080" y="3618000"/>
            <a:ext cx="570960" cy="1285200"/>
          </a:xfrm>
          <a:prstGeom prst="leftBrace">
            <a:avLst>
              <a:gd name="adj1" fmla="val 8333"/>
              <a:gd name="adj2" fmla="val 50000"/>
            </a:avLst>
          </a:prstGeom>
          <a:noFill/>
          <a:ln w="572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3"/>
          <p:cNvSpPr/>
          <p:nvPr/>
        </p:nvSpPr>
        <p:spPr>
          <a:xfrm>
            <a:off x="1168560" y="1920240"/>
            <a:ext cx="277380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 I2C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Fonctions démo 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Code erreur simplifié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4735080" y="1689120"/>
            <a:ext cx="570960" cy="1285200"/>
          </a:xfrm>
          <a:prstGeom prst="leftBrace">
            <a:avLst>
              <a:gd name="adj1" fmla="val 8333"/>
              <a:gd name="adj2" fmla="val 50000"/>
            </a:avLst>
          </a:prstGeom>
          <a:noFill/>
          <a:ln w="572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5"/>
          <p:cNvSpPr/>
          <p:nvPr/>
        </p:nvSpPr>
        <p:spPr>
          <a:xfrm>
            <a:off x="925200" y="3840480"/>
            <a:ext cx="437148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Ajout horodatage 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Juste aprés le délais  acquisition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Temps : unix, en secondes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4758120" y="1047600"/>
            <a:ext cx="5665680" cy="2294280"/>
          </a:xfrm>
          <a:prstGeom prst="rect">
            <a:avLst/>
          </a:prstGeom>
          <a:ln>
            <a:noFill/>
          </a:ln>
        </p:spPr>
      </p:pic>
      <p:sp>
        <p:nvSpPr>
          <p:cNvPr id="185" name="CustomShape 1"/>
          <p:cNvSpPr/>
          <p:nvPr/>
        </p:nvSpPr>
        <p:spPr>
          <a:xfrm>
            <a:off x="357480" y="357120"/>
            <a:ext cx="822888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6000"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Préparation des mesures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4754880" y="3067920"/>
            <a:ext cx="1221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80"/>
                </a:solidFill>
                <a:latin typeface="Arial"/>
              </a:rPr>
              <a:t>Affichage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2926080" y="3616560"/>
            <a:ext cx="6275160" cy="2875320"/>
          </a:xfrm>
          <a:prstGeom prst="rect">
            <a:avLst/>
          </a:prstGeom>
          <a:ln>
            <a:noFill/>
          </a:ln>
        </p:spPr>
      </p:pic>
      <p:sp>
        <p:nvSpPr>
          <p:cNvPr id="188" name="CustomShape 3"/>
          <p:cNvSpPr/>
          <p:nvPr/>
        </p:nvSpPr>
        <p:spPr>
          <a:xfrm>
            <a:off x="4023360" y="1239120"/>
            <a:ext cx="570960" cy="1285200"/>
          </a:xfrm>
          <a:prstGeom prst="leftBrace">
            <a:avLst>
              <a:gd name="adj1" fmla="val 8333"/>
              <a:gd name="adj2" fmla="val 50000"/>
            </a:avLst>
          </a:prstGeom>
          <a:noFill/>
          <a:ln w="572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4"/>
          <p:cNvSpPr/>
          <p:nvPr/>
        </p:nvSpPr>
        <p:spPr>
          <a:xfrm>
            <a:off x="1645920" y="1409760"/>
            <a:ext cx="237708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10 acquisitions/s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Ecart type Pression 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  <a:ea typeface="Arial"/>
              </a:rPr>
              <a:t>σ &lt; 1mbar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837720" y="2635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"/>
          <p:cNvSpPr/>
          <p:nvPr/>
        </p:nvSpPr>
        <p:spPr>
          <a:xfrm>
            <a:off x="861012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19ECD21-06F9-4419-B166-6E598404587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837720" y="248400"/>
            <a:ext cx="106833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Historisation des mesures de Pression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2194560" y="1737360"/>
            <a:ext cx="3818160" cy="3970440"/>
          </a:xfrm>
          <a:prstGeom prst="rect">
            <a:avLst/>
          </a:prstGeom>
          <a:ln>
            <a:noFill/>
          </a:ln>
        </p:spPr>
      </p:pic>
      <p:sp>
        <p:nvSpPr>
          <p:cNvPr id="194" name="CustomShape 4"/>
          <p:cNvSpPr/>
          <p:nvPr/>
        </p:nvSpPr>
        <p:spPr>
          <a:xfrm>
            <a:off x="6766560" y="1645920"/>
            <a:ext cx="37796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Les besoins: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latin typeface="Arial"/>
              </a:rPr>
              <a:t>Variation de Pression </a:t>
            </a:r>
            <a:r>
              <a:rPr b="1" lang="en-US" sz="1800" spc="-1" strike="noStrike">
                <a:latin typeface="Arial"/>
              </a:rPr>
              <a:t>sur l’heure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latin typeface="Arial"/>
              </a:rPr>
              <a:t>Affichage </a:t>
            </a:r>
            <a:r>
              <a:rPr b="1" lang="en-US" sz="1800" spc="-1" strike="noStrike">
                <a:latin typeface="Arial"/>
              </a:rPr>
              <a:t>~ 10 secondes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6749280" y="3291840"/>
            <a:ext cx="51375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1ère version (démo):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latin typeface="Arial"/>
              </a:rPr>
              <a:t>Variation de Pression </a:t>
            </a:r>
            <a:r>
              <a:rPr b="1" lang="en-US" sz="1800" spc="-1" strike="noStrike">
                <a:latin typeface="Arial"/>
              </a:rPr>
              <a:t>sur qqs minutes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latin typeface="Arial"/>
              </a:rPr>
              <a:t>Affichage : dès que la donnée est disponible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CustomShape 6"/>
          <p:cNvSpPr/>
          <p:nvPr/>
        </p:nvSpPr>
        <p:spPr>
          <a:xfrm>
            <a:off x="6824160" y="4940640"/>
            <a:ext cx="35636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Implémentation: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1. Vecteur de taille adéquate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2. Sqlite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CustomShape 7"/>
          <p:cNvSpPr/>
          <p:nvPr/>
        </p:nvSpPr>
        <p:spPr>
          <a:xfrm>
            <a:off x="1554480" y="3566160"/>
            <a:ext cx="570960" cy="548280"/>
          </a:xfrm>
          <a:prstGeom prst="leftBrace">
            <a:avLst>
              <a:gd name="adj1" fmla="val 8333"/>
              <a:gd name="adj2" fmla="val 50000"/>
            </a:avLst>
          </a:prstGeom>
          <a:noFill/>
          <a:ln w="572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8"/>
          <p:cNvSpPr/>
          <p:nvPr/>
        </p:nvSpPr>
        <p:spPr>
          <a:xfrm>
            <a:off x="185760" y="3310920"/>
            <a:ext cx="12092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H,T :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Inutile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pour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Zambretti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57120" y="357120"/>
            <a:ext cx="822888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6000"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Negretti &amp; Zambra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200" name="Image 7" descr=""/>
          <p:cNvPicPr/>
          <p:nvPr/>
        </p:nvPicPr>
        <p:blipFill>
          <a:blip r:embed="rId1"/>
          <a:stretch/>
        </p:blipFill>
        <p:spPr>
          <a:xfrm>
            <a:off x="1323360" y="1428840"/>
            <a:ext cx="3126240" cy="4785480"/>
          </a:xfrm>
          <a:prstGeom prst="rect">
            <a:avLst/>
          </a:prstGeom>
          <a:ln>
            <a:noFill/>
          </a:ln>
        </p:spPr>
      </p:pic>
      <p:sp>
        <p:nvSpPr>
          <p:cNvPr id="201" name="CustomShape 2"/>
          <p:cNvSpPr/>
          <p:nvPr/>
        </p:nvSpPr>
        <p:spPr>
          <a:xfrm>
            <a:off x="6297840" y="1225800"/>
            <a:ext cx="3571200" cy="53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Negretti et Zambra: Londres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Fondateurs: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Henry Negretti (1818–1879)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Joseph Zambra (1822–1897)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Treatise on Meteorological Instruments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Optiques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Thermomètres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Lunettes astronomiques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Photo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Expéditions (Egypte, Chine, Japon)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Queen Victoria, Prince Albert, Edouard VII …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Image 2" descr=""/>
          <p:cNvPicPr/>
          <p:nvPr/>
        </p:nvPicPr>
        <p:blipFill>
          <a:blip r:embed="rId1"/>
          <a:stretch/>
        </p:blipFill>
        <p:spPr>
          <a:xfrm>
            <a:off x="2081160" y="1357200"/>
            <a:ext cx="3142440" cy="3445560"/>
          </a:xfrm>
          <a:prstGeom prst="rect">
            <a:avLst/>
          </a:prstGeom>
          <a:ln>
            <a:noFill/>
          </a:ln>
        </p:spPr>
      </p:pic>
      <p:pic>
        <p:nvPicPr>
          <p:cNvPr id="203" name="Image 3" descr=""/>
          <p:cNvPicPr/>
          <p:nvPr/>
        </p:nvPicPr>
        <p:blipFill>
          <a:blip r:embed="rId2"/>
          <a:stretch/>
        </p:blipFill>
        <p:spPr>
          <a:xfrm>
            <a:off x="7081920" y="3643200"/>
            <a:ext cx="2702880" cy="2642400"/>
          </a:xfrm>
          <a:prstGeom prst="rect">
            <a:avLst/>
          </a:prstGeom>
          <a:ln>
            <a:noFill/>
          </a:ln>
        </p:spPr>
      </p:pic>
      <p:sp>
        <p:nvSpPr>
          <p:cNvPr id="204" name="CustomShape 1"/>
          <p:cNvSpPr/>
          <p:nvPr/>
        </p:nvSpPr>
        <p:spPr>
          <a:xfrm>
            <a:off x="1737720" y="465840"/>
            <a:ext cx="822888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6000"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Algorithme de Zambretti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 rot="4566600">
            <a:off x="4941000" y="922320"/>
            <a:ext cx="211320" cy="2172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3"/>
          <p:cNvSpPr/>
          <p:nvPr/>
        </p:nvSpPr>
        <p:spPr>
          <a:xfrm rot="5415600">
            <a:off x="5145480" y="1280880"/>
            <a:ext cx="193320" cy="29347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4"/>
          <p:cNvSpPr/>
          <p:nvPr/>
        </p:nvSpPr>
        <p:spPr>
          <a:xfrm>
            <a:off x="6191640" y="1428840"/>
            <a:ext cx="2159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Direction du vent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6770880" y="2500200"/>
            <a:ext cx="3495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Pression au niveau de la mer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CustomShape 6"/>
          <p:cNvSpPr/>
          <p:nvPr/>
        </p:nvSpPr>
        <p:spPr>
          <a:xfrm rot="11452200">
            <a:off x="2654640" y="3334680"/>
            <a:ext cx="278280" cy="2031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7"/>
          <p:cNvSpPr/>
          <p:nvPr/>
        </p:nvSpPr>
        <p:spPr>
          <a:xfrm rot="11857200">
            <a:off x="3150000" y="3718440"/>
            <a:ext cx="278280" cy="16642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8"/>
          <p:cNvSpPr/>
          <p:nvPr/>
        </p:nvSpPr>
        <p:spPr>
          <a:xfrm>
            <a:off x="1438200" y="5357880"/>
            <a:ext cx="314244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Lecture: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Lettre de l’alphabet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Fonction de la tendance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 pression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CustomShape 9"/>
          <p:cNvSpPr/>
          <p:nvPr/>
        </p:nvSpPr>
        <p:spPr>
          <a:xfrm rot="12170400">
            <a:off x="3664800" y="3369600"/>
            <a:ext cx="278280" cy="20541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10"/>
          <p:cNvSpPr/>
          <p:nvPr/>
        </p:nvSpPr>
        <p:spPr>
          <a:xfrm rot="14204400">
            <a:off x="5642280" y="3836160"/>
            <a:ext cx="285120" cy="278244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11"/>
          <p:cNvSpPr/>
          <p:nvPr/>
        </p:nvSpPr>
        <p:spPr>
          <a:xfrm>
            <a:off x="5061960" y="5640120"/>
            <a:ext cx="21168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Correspondance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Lettre / prévision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1463400" y="274320"/>
            <a:ext cx="822888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30000"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Algorithme de Zambretti implémenté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1768320" y="2050560"/>
            <a:ext cx="1571040" cy="928080"/>
          </a:xfrm>
          <a:prstGeom prst="roundRect">
            <a:avLst>
              <a:gd name="adj" fmla="val 16667"/>
            </a:avLst>
          </a:prstGeom>
          <a:noFill/>
          <a:ln w="414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dP/dt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4554360" y="5122440"/>
            <a:ext cx="1142280" cy="713520"/>
          </a:xfrm>
          <a:prstGeom prst="roundRect">
            <a:avLst>
              <a:gd name="adj" fmla="val 16667"/>
            </a:avLst>
          </a:prstGeom>
          <a:noFill/>
          <a:ln w="414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 (Pa)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3554280" y="2407680"/>
            <a:ext cx="642240" cy="142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5"/>
          <p:cNvSpPr/>
          <p:nvPr/>
        </p:nvSpPr>
        <p:spPr>
          <a:xfrm>
            <a:off x="4249800" y="1884600"/>
            <a:ext cx="1905480" cy="1150920"/>
          </a:xfrm>
          <a:prstGeom prst="roundRect">
            <a:avLst>
              <a:gd name="adj" fmla="val 16667"/>
            </a:avLst>
          </a:prstGeom>
          <a:noFill/>
          <a:ln w="414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Choix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Equation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0" name="CustomShape 6"/>
          <p:cNvSpPr/>
          <p:nvPr/>
        </p:nvSpPr>
        <p:spPr>
          <a:xfrm>
            <a:off x="8055000" y="1279080"/>
            <a:ext cx="2082600" cy="1699560"/>
          </a:xfrm>
          <a:prstGeom prst="roundRect">
            <a:avLst>
              <a:gd name="adj" fmla="val 16667"/>
            </a:avLst>
          </a:prstGeom>
          <a:noFill/>
          <a:ln w="414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Nombre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Zambretti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1" name="CustomShape 7"/>
          <p:cNvSpPr/>
          <p:nvPr/>
        </p:nvSpPr>
        <p:spPr>
          <a:xfrm>
            <a:off x="6269400" y="2407680"/>
            <a:ext cx="1713960" cy="142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8"/>
          <p:cNvSpPr/>
          <p:nvPr/>
        </p:nvSpPr>
        <p:spPr>
          <a:xfrm>
            <a:off x="1816920" y="1188720"/>
            <a:ext cx="13712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Echelle: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heure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9"/>
          <p:cNvSpPr/>
          <p:nvPr/>
        </p:nvSpPr>
        <p:spPr>
          <a:xfrm>
            <a:off x="4411440" y="5836680"/>
            <a:ext cx="14281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Moyenne: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sur 10 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CustomShape 10"/>
          <p:cNvSpPr/>
          <p:nvPr/>
        </p:nvSpPr>
        <p:spPr>
          <a:xfrm>
            <a:off x="1645920" y="3292560"/>
            <a:ext cx="2456640" cy="17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Historisation: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Phase 1: une tendance / minute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Phase finale: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une tendance/heure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CustomShape 11"/>
          <p:cNvSpPr/>
          <p:nvPr/>
        </p:nvSpPr>
        <p:spPr>
          <a:xfrm>
            <a:off x="4340160" y="3050640"/>
            <a:ext cx="2142360" cy="191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Linéarisation</a:t>
            </a: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Z = 179-2P/129</a:t>
            </a: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Z = 147 -5P/376</a:t>
            </a: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Z = 130-P/81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26" name="CustomShape 12"/>
          <p:cNvSpPr/>
          <p:nvPr/>
        </p:nvSpPr>
        <p:spPr>
          <a:xfrm>
            <a:off x="8913960" y="3193560"/>
            <a:ext cx="213480" cy="4993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3"/>
          <p:cNvSpPr/>
          <p:nvPr/>
        </p:nvSpPr>
        <p:spPr>
          <a:xfrm>
            <a:off x="7197480" y="3836520"/>
            <a:ext cx="299952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: Settled Fine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 : Fine Weather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 : Fine Becoming  less settled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28" name="CustomShape 14"/>
          <p:cNvSpPr/>
          <p:nvPr/>
        </p:nvSpPr>
        <p:spPr>
          <a:xfrm rot="10800000">
            <a:off x="5411160" y="5479560"/>
            <a:ext cx="213480" cy="42804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Line 15"/>
          <p:cNvSpPr/>
          <p:nvPr/>
        </p:nvSpPr>
        <p:spPr>
          <a:xfrm>
            <a:off x="4082400" y="3966840"/>
            <a:ext cx="365760" cy="36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Line 16"/>
          <p:cNvSpPr/>
          <p:nvPr/>
        </p:nvSpPr>
        <p:spPr>
          <a:xfrm flipV="1">
            <a:off x="4082400" y="3473640"/>
            <a:ext cx="365760" cy="2743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17"/>
          <p:cNvSpPr/>
          <p:nvPr/>
        </p:nvSpPr>
        <p:spPr>
          <a:xfrm>
            <a:off x="4047480" y="4178880"/>
            <a:ext cx="395280" cy="24516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2194560" y="374400"/>
            <a:ext cx="822888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30000"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Algorithme de Zambretti implémenté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2011680" y="1555560"/>
            <a:ext cx="4214160" cy="50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Tendance de pression « stable »: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± 3mbar/hour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Transit de l’erreur au travers du code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Accords initiaux en binôme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Erreurs linéarisation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6655320" y="1841400"/>
            <a:ext cx="2428200" cy="1142280"/>
          </a:xfrm>
          <a:prstGeom prst="rect">
            <a:avLst/>
          </a:prstGeom>
          <a:ln>
            <a:solidFill>
              <a:srgbClr val="f592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« Stable »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=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 ne change pas Z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5" name="CustomShape 4"/>
          <p:cNvSpPr/>
          <p:nvPr/>
        </p:nvSpPr>
        <p:spPr>
          <a:xfrm>
            <a:off x="6655320" y="4841640"/>
            <a:ext cx="2428200" cy="1142280"/>
          </a:xfrm>
          <a:prstGeom prst="rect">
            <a:avLst/>
          </a:prstGeom>
          <a:ln>
            <a:solidFill>
              <a:srgbClr val="f592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± une unité de Z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" name="CustomShape 5"/>
          <p:cNvSpPr/>
          <p:nvPr/>
        </p:nvSpPr>
        <p:spPr>
          <a:xfrm>
            <a:off x="6655320" y="3270240"/>
            <a:ext cx="2428200" cy="1142280"/>
          </a:xfrm>
          <a:prstGeom prst="rect">
            <a:avLst/>
          </a:prstGeom>
          <a:ln>
            <a:solidFill>
              <a:srgbClr val="f592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 = -1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Tendance = -1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2286360" y="2673720"/>
            <a:ext cx="822888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Ajouter ?: - traitement limites de pression pour chaque tendance ?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- résultat affichage VSC pour chaque tendance 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357120" y="357120"/>
            <a:ext cx="822888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6000"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Etat du travail: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857160" y="1571760"/>
            <a:ext cx="7000200" cy="39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Travail effectué: 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Algorithme de Zambretti codé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Interface utilisateur réalisée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Assemblage (en cours)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Interface données capteur .C / code POO .C++ 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Historisation des données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837720" y="2635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Architecture : J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861012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D6B3C65-6BAE-42DE-B098-4850F7E5ADC7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18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1907640" y="1656000"/>
            <a:ext cx="6816600" cy="4997520"/>
          </a:xfrm>
          <a:prstGeom prst="rect">
            <a:avLst/>
          </a:prstGeom>
          <a:ln>
            <a:noFill/>
          </a:ln>
        </p:spPr>
      </p:pic>
      <p:sp>
        <p:nvSpPr>
          <p:cNvPr id="243" name="CustomShape 3"/>
          <p:cNvSpPr/>
          <p:nvPr/>
        </p:nvSpPr>
        <p:spPr>
          <a:xfrm>
            <a:off x="6932880" y="4785840"/>
            <a:ext cx="4745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Création du diagramme avec Qt creator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772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La Météo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3772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Depuis l’antiquité Grecs jusqu’à maintenant.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Nombreux proverbes, la sagesse populaire</a:t>
            </a:r>
            <a:endParaRPr b="0" lang="en-US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"Ciel vêtu de laine, eau peu lointaine. "</a:t>
            </a:r>
            <a:endParaRPr b="0" lang="en-US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"Rouge le matin chagrin, rouge le soir espoir."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Intérêt des prévisions:</a:t>
            </a:r>
            <a:endParaRPr b="0" lang="en-US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Cultures agricoles</a:t>
            </a:r>
            <a:endParaRPr b="0" lang="en-US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Pêche</a:t>
            </a:r>
            <a:endParaRPr b="0" lang="en-US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Voyage en mer</a:t>
            </a:r>
            <a:endParaRPr b="0" lang="en-US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Aviation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861012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9D296E3-C0DA-44CE-B90A-7C560A7AB49C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21" name="Image 5" descr=""/>
          <p:cNvPicPr/>
          <p:nvPr/>
        </p:nvPicPr>
        <p:blipFill>
          <a:blip r:embed="rId1"/>
          <a:stretch/>
        </p:blipFill>
        <p:spPr>
          <a:xfrm>
            <a:off x="8606880" y="2808000"/>
            <a:ext cx="3379320" cy="337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83772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Interface graphique: design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861012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5D84DED-5286-4569-BFC9-AA2D1DF7C216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7940520" y="2100240"/>
            <a:ext cx="4044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Icone reflétant la prévision météo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7" name="Image 33" descr=""/>
          <p:cNvPicPr/>
          <p:nvPr/>
        </p:nvPicPr>
        <p:blipFill>
          <a:blip r:embed="rId1"/>
          <a:stretch/>
        </p:blipFill>
        <p:spPr>
          <a:xfrm>
            <a:off x="4564080" y="1356480"/>
            <a:ext cx="2899440" cy="5362920"/>
          </a:xfrm>
          <a:prstGeom prst="rect">
            <a:avLst/>
          </a:prstGeom>
          <a:ln>
            <a:noFill/>
          </a:ln>
        </p:spPr>
      </p:pic>
      <p:sp>
        <p:nvSpPr>
          <p:cNvPr id="248" name="CustomShape 4"/>
          <p:cNvSpPr/>
          <p:nvPr/>
        </p:nvSpPr>
        <p:spPr>
          <a:xfrm>
            <a:off x="6556320" y="4797720"/>
            <a:ext cx="371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9" name="CustomShape 5"/>
          <p:cNvSpPr/>
          <p:nvPr/>
        </p:nvSpPr>
        <p:spPr>
          <a:xfrm>
            <a:off x="7463520" y="4388400"/>
            <a:ext cx="37746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Symbol définissant la tendance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+: amélioration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=: stable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-: détérioration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CustomShape 6"/>
          <p:cNvSpPr/>
          <p:nvPr/>
        </p:nvSpPr>
        <p:spPr>
          <a:xfrm flipH="1">
            <a:off x="6890400" y="4718880"/>
            <a:ext cx="822240" cy="26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7"/>
          <p:cNvSpPr/>
          <p:nvPr/>
        </p:nvSpPr>
        <p:spPr>
          <a:xfrm>
            <a:off x="1067400" y="4728600"/>
            <a:ext cx="3027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Descriptif de la prévision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CustomShape 8"/>
          <p:cNvSpPr/>
          <p:nvPr/>
        </p:nvSpPr>
        <p:spPr>
          <a:xfrm>
            <a:off x="3968640" y="4903560"/>
            <a:ext cx="136080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9"/>
          <p:cNvSpPr/>
          <p:nvPr/>
        </p:nvSpPr>
        <p:spPr>
          <a:xfrm>
            <a:off x="846360" y="5733360"/>
            <a:ext cx="3684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Mesures provenant du capteur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4" name="CustomShape 10"/>
          <p:cNvSpPr/>
          <p:nvPr/>
        </p:nvSpPr>
        <p:spPr>
          <a:xfrm>
            <a:off x="4430880" y="5575320"/>
            <a:ext cx="43560" cy="68292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11"/>
          <p:cNvSpPr/>
          <p:nvPr/>
        </p:nvSpPr>
        <p:spPr>
          <a:xfrm flipH="1">
            <a:off x="6387120" y="2517480"/>
            <a:ext cx="1533240" cy="73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12"/>
          <p:cNvSpPr/>
          <p:nvPr/>
        </p:nvSpPr>
        <p:spPr>
          <a:xfrm>
            <a:off x="1067040" y="2194200"/>
            <a:ext cx="28994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Reprise du code d’une application de Qt creator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83772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83772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861012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9FBD5EF-02DE-4E94-AB16-EC734BAED99F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1126080" y="2176200"/>
            <a:ext cx="9168840" cy="4230720"/>
          </a:xfrm>
          <a:prstGeom prst="rect">
            <a:avLst/>
          </a:prstGeom>
          <a:ln>
            <a:noFill/>
          </a:ln>
        </p:spPr>
      </p:pic>
      <p:sp>
        <p:nvSpPr>
          <p:cNvPr id="261" name="CustomShape 4"/>
          <p:cNvSpPr/>
          <p:nvPr/>
        </p:nvSpPr>
        <p:spPr>
          <a:xfrm>
            <a:off x="1126080" y="1646640"/>
            <a:ext cx="103212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Environnement de suite de tests unitaires avec Qtest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83772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Déploiement: installation par paquet Debian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83772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Téléchargement via la commande « wget » depuis GitHub du paquet contenant le binaire compilé sur raspberry Pi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Installation avec dpkg –i &lt;nom de l’application&gt;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861012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9ABEFA7-5EEF-483B-A2FA-A6EAF92A224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65" name="" descr=""/>
          <p:cNvPicPr/>
          <p:nvPr/>
        </p:nvPicPr>
        <p:blipFill>
          <a:blip r:embed="rId1"/>
          <a:stretch/>
        </p:blipFill>
        <p:spPr>
          <a:xfrm>
            <a:off x="4680000" y="4536000"/>
            <a:ext cx="1522800" cy="152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83772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Conclusions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83772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Développement efficace:</a:t>
            </a:r>
            <a:endParaRPr b="0" lang="en-US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Prévoyance des contraintes.</a:t>
            </a:r>
            <a:endParaRPr b="0" lang="en-US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Adaptation par le suivit quotidien de l’avance du projet.</a:t>
            </a:r>
            <a:endParaRPr b="0" lang="en-US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Production d’un livrable.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Prototype validé par des tests.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Facilité de déploiement.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861012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21946D9-6241-491C-AE5A-90B315A2EEA2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905760" y="920880"/>
            <a:ext cx="10513440" cy="81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861012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1E28C9D-A914-48E6-A2DD-B6C9ECD305FA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71" name="Image 7" descr=""/>
          <p:cNvPicPr/>
          <p:nvPr/>
        </p:nvPicPr>
        <p:blipFill>
          <a:blip r:embed="rId1"/>
          <a:stretch/>
        </p:blipFill>
        <p:spPr>
          <a:xfrm>
            <a:off x="1802520" y="4992480"/>
            <a:ext cx="1951560" cy="1463040"/>
          </a:xfrm>
          <a:prstGeom prst="rect">
            <a:avLst/>
          </a:prstGeom>
          <a:ln>
            <a:noFill/>
          </a:ln>
        </p:spPr>
      </p:pic>
      <p:sp>
        <p:nvSpPr>
          <p:cNvPr id="272" name="CustomShape 3"/>
          <p:cNvSpPr/>
          <p:nvPr/>
        </p:nvSpPr>
        <p:spPr>
          <a:xfrm>
            <a:off x="3756240" y="5252760"/>
            <a:ext cx="49813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« Bill Gates &amp; blue screen (Windows 98)»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Même les plus grands ont failli a cet exercice.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" name="CustomShape 4"/>
          <p:cNvSpPr/>
          <p:nvPr/>
        </p:nvSpPr>
        <p:spPr>
          <a:xfrm>
            <a:off x="581040" y="1911240"/>
            <a:ext cx="1102752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Place a la démonstration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772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Objectif: la météo embarquée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772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5000"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Hardware</a:t>
            </a:r>
            <a:endParaRPr b="0" lang="en-US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Système embarqué.</a:t>
            </a:r>
            <a:endParaRPr b="0" lang="en-US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Capteur météo.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Software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US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Capture des mesures météorologiques.</a:t>
            </a:r>
            <a:endParaRPr b="0" lang="en-US" sz="2400" spc="-1" strike="noStrike">
              <a:latin typeface="Arial"/>
            </a:endParaRPr>
          </a:p>
          <a:p>
            <a:pPr lvl="1" marL="685800" indent="-22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Prévision météorologique a cours terme.</a:t>
            </a:r>
            <a:endParaRPr b="0" lang="en-US" sz="2400" spc="-1" strike="noStrike">
              <a:latin typeface="Arial"/>
            </a:endParaRPr>
          </a:p>
          <a:p>
            <a:pPr lvl="1" marL="685800" indent="-22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Visualisation sur une interface graphique. 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Rendu</a:t>
            </a:r>
            <a:endParaRPr b="0" lang="en-US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Simple, esthétique.</a:t>
            </a:r>
            <a:endParaRPr b="0" lang="en-US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Fiabilité attestée par de nombreux tests.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861012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2712174-EE5E-485E-A570-15FF3D005F8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772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Noto Sans CJK SC Regular"/>
              </a:rPr>
              <a:t>Mise en place 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61012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71E5E69-4719-4B20-9807-2F0B6E3C4C62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6861240" y="2542680"/>
            <a:ext cx="37785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Création d’une image Raspbian</a:t>
            </a: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OS pour Raspberry Pi</a:t>
            </a: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Environnement graphique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3298680" y="6585840"/>
            <a:ext cx="39409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https://www.raspberrypi.org/downloads/raspbian/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5116320" y="4068000"/>
            <a:ext cx="5466240" cy="225072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5724000" y="2559240"/>
            <a:ext cx="1151280" cy="970920"/>
          </a:xfrm>
          <a:prstGeom prst="rect">
            <a:avLst/>
          </a:prstGeom>
          <a:ln>
            <a:noFill/>
          </a:ln>
        </p:spPr>
      </p:pic>
      <p:sp>
        <p:nvSpPr>
          <p:cNvPr id="131" name="CustomShape 5"/>
          <p:cNvSpPr/>
          <p:nvPr/>
        </p:nvSpPr>
        <p:spPr>
          <a:xfrm>
            <a:off x="1291680" y="4289760"/>
            <a:ext cx="374760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Raspi-config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Gestion de la langue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Librairie graphique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Clavier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Réseau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Connection sécurisé a distance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2" name="Image 6" descr=""/>
          <p:cNvPicPr/>
          <p:nvPr/>
        </p:nvPicPr>
        <p:blipFill>
          <a:blip r:embed="rId3"/>
          <a:stretch/>
        </p:blipFill>
        <p:spPr>
          <a:xfrm>
            <a:off x="1440000" y="1440000"/>
            <a:ext cx="3465360" cy="2598120"/>
          </a:xfrm>
          <a:prstGeom prst="rect">
            <a:avLst/>
          </a:prstGeom>
          <a:ln>
            <a:noFill/>
          </a:ln>
        </p:spPr>
      </p:pic>
      <p:sp>
        <p:nvSpPr>
          <p:cNvPr id="133" name="CustomShape 6"/>
          <p:cNvSpPr/>
          <p:nvPr/>
        </p:nvSpPr>
        <p:spPr>
          <a:xfrm>
            <a:off x="4944960" y="1296000"/>
            <a:ext cx="48463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Hardware</a:t>
            </a: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Choix I2C &gt; ISP, moins de câblage</a:t>
            </a: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Carte SD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7720" y="-52200"/>
            <a:ext cx="1076472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Méthodologie de type cycle en V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61012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35555A2-9FAA-4132-B551-779A4D7936F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382760" y="1323360"/>
            <a:ext cx="9991080" cy="5082840"/>
          </a:xfrm>
          <a:prstGeom prst="rect">
            <a:avLst/>
          </a:prstGeom>
          <a:ln>
            <a:noFill/>
          </a:ln>
        </p:spPr>
      </p:pic>
      <p:sp>
        <p:nvSpPr>
          <p:cNvPr id="137" name="CustomShape 3"/>
          <p:cNvSpPr/>
          <p:nvPr/>
        </p:nvSpPr>
        <p:spPr>
          <a:xfrm>
            <a:off x="3551040" y="6585840"/>
            <a:ext cx="58093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https://fr.wikipedia.org/wiki/Cycle_de_developpement_(logiciel)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7720" y="199800"/>
            <a:ext cx="1076472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Outils de la gestion de projet et du code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61012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F27ABF3-C371-4BB0-BA2B-B9BC4A647C0C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40" name="Image 10" descr=""/>
          <p:cNvPicPr/>
          <p:nvPr/>
        </p:nvPicPr>
        <p:blipFill>
          <a:blip r:embed="rId1"/>
          <a:stretch/>
        </p:blipFill>
        <p:spPr>
          <a:xfrm>
            <a:off x="586440" y="1640520"/>
            <a:ext cx="5104800" cy="2651400"/>
          </a:xfrm>
          <a:prstGeom prst="rect">
            <a:avLst/>
          </a:prstGeom>
          <a:ln>
            <a:noFill/>
          </a:ln>
        </p:spPr>
      </p:pic>
      <p:sp>
        <p:nvSpPr>
          <p:cNvPr id="141" name="CustomShape 3"/>
          <p:cNvSpPr/>
          <p:nvPr/>
        </p:nvSpPr>
        <p:spPr>
          <a:xfrm>
            <a:off x="447120" y="1346760"/>
            <a:ext cx="891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Trello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2" name="Image 16" descr=""/>
          <p:cNvPicPr/>
          <p:nvPr/>
        </p:nvPicPr>
        <p:blipFill>
          <a:blip r:embed="rId2"/>
          <a:stretch/>
        </p:blipFill>
        <p:spPr>
          <a:xfrm>
            <a:off x="6095520" y="1856520"/>
            <a:ext cx="4221000" cy="2659320"/>
          </a:xfrm>
          <a:prstGeom prst="rect">
            <a:avLst/>
          </a:prstGeom>
          <a:ln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6064200" y="1568880"/>
            <a:ext cx="1500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Qt creator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4" name="Image 18" descr=""/>
          <p:cNvPicPr/>
          <p:nvPr/>
        </p:nvPicPr>
        <p:blipFill>
          <a:blip r:embed="rId3"/>
          <a:stretch/>
        </p:blipFill>
        <p:spPr>
          <a:xfrm>
            <a:off x="3879000" y="3258360"/>
            <a:ext cx="3414600" cy="2511000"/>
          </a:xfrm>
          <a:prstGeom prst="rect">
            <a:avLst/>
          </a:prstGeom>
          <a:ln>
            <a:noFill/>
          </a:ln>
        </p:spPr>
      </p:pic>
      <p:sp>
        <p:nvSpPr>
          <p:cNvPr id="145" name="CustomShape 5"/>
          <p:cNvSpPr/>
          <p:nvPr/>
        </p:nvSpPr>
        <p:spPr>
          <a:xfrm>
            <a:off x="3879000" y="2900880"/>
            <a:ext cx="1447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GitHub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6" name="Image 20" descr=""/>
          <p:cNvPicPr/>
          <p:nvPr/>
        </p:nvPicPr>
        <p:blipFill>
          <a:blip r:embed="rId4"/>
          <a:stretch/>
        </p:blipFill>
        <p:spPr>
          <a:xfrm>
            <a:off x="6494760" y="3806280"/>
            <a:ext cx="4369320" cy="2659320"/>
          </a:xfrm>
          <a:prstGeom prst="rect">
            <a:avLst/>
          </a:prstGeom>
          <a:ln>
            <a:noFill/>
          </a:ln>
        </p:spPr>
      </p:pic>
      <p:sp>
        <p:nvSpPr>
          <p:cNvPr id="147" name="CustomShape 6"/>
          <p:cNvSpPr/>
          <p:nvPr/>
        </p:nvSpPr>
        <p:spPr>
          <a:xfrm>
            <a:off x="6372720" y="3474720"/>
            <a:ext cx="1329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Doxygen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7"/>
          <p:cNvSpPr/>
          <p:nvPr/>
        </p:nvSpPr>
        <p:spPr>
          <a:xfrm>
            <a:off x="576000" y="5472000"/>
            <a:ext cx="1763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Règles meeting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837720" y="199800"/>
            <a:ext cx="1076472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Programmation &amp; compilation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861012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4CDF411-7ECF-467F-83D7-601F2E9F578C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8856000" y="5976000"/>
            <a:ext cx="1554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Compilation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144000" y="1919880"/>
            <a:ext cx="6047280" cy="3947400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4032720" y="3564720"/>
            <a:ext cx="862560" cy="85104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4842000" y="4446000"/>
            <a:ext cx="1061280" cy="106128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3"/>
          <a:stretch/>
        </p:blipFill>
        <p:spPr>
          <a:xfrm>
            <a:off x="2464920" y="2185200"/>
            <a:ext cx="1350720" cy="152208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4"/>
          <a:stretch/>
        </p:blipFill>
        <p:spPr>
          <a:xfrm>
            <a:off x="337680" y="2124720"/>
            <a:ext cx="1549800" cy="1549800"/>
          </a:xfrm>
          <a:prstGeom prst="rect">
            <a:avLst/>
          </a:prstGeom>
          <a:ln>
            <a:noFill/>
          </a:ln>
        </p:spPr>
      </p:pic>
      <p:sp>
        <p:nvSpPr>
          <p:cNvPr id="157" name="CustomShape 5"/>
          <p:cNvSpPr/>
          <p:nvPr/>
        </p:nvSpPr>
        <p:spPr>
          <a:xfrm>
            <a:off x="1980360" y="2628000"/>
            <a:ext cx="32184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6912000" y="1955880"/>
            <a:ext cx="5039280" cy="3947400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7"/>
          <p:cNvSpPr/>
          <p:nvPr/>
        </p:nvSpPr>
        <p:spPr>
          <a:xfrm>
            <a:off x="9382320" y="4378680"/>
            <a:ext cx="23605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autotools : Make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5"/>
          <a:stretch/>
        </p:blipFill>
        <p:spPr>
          <a:xfrm>
            <a:off x="9713520" y="2564640"/>
            <a:ext cx="2093760" cy="2046240"/>
          </a:xfrm>
          <a:prstGeom prst="rect">
            <a:avLst/>
          </a:prstGeom>
          <a:ln>
            <a:noFill/>
          </a:ln>
        </p:spPr>
      </p:pic>
      <p:sp>
        <p:nvSpPr>
          <p:cNvPr id="161" name="CustomShape 8"/>
          <p:cNvSpPr/>
          <p:nvPr/>
        </p:nvSpPr>
        <p:spPr>
          <a:xfrm>
            <a:off x="7147440" y="3564000"/>
            <a:ext cx="987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Qmake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CustomShape 9"/>
          <p:cNvSpPr/>
          <p:nvPr/>
        </p:nvSpPr>
        <p:spPr>
          <a:xfrm>
            <a:off x="8496000" y="3636000"/>
            <a:ext cx="935280" cy="215280"/>
          </a:xfrm>
          <a:custGeom>
            <a:avLst/>
            <a:gdLst/>
            <a:ahLst/>
            <a:rect l="l" t="t" r="r" b="b"/>
            <a:pathLst>
              <a:path w="2602" h="602">
                <a:moveTo>
                  <a:pt x="0" y="150"/>
                </a:moveTo>
                <a:lnTo>
                  <a:pt x="1950" y="150"/>
                </a:lnTo>
                <a:lnTo>
                  <a:pt x="1950" y="0"/>
                </a:lnTo>
                <a:lnTo>
                  <a:pt x="2601" y="300"/>
                </a:lnTo>
                <a:lnTo>
                  <a:pt x="1950" y="601"/>
                </a:lnTo>
                <a:lnTo>
                  <a:pt x="195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0"/>
          <p:cNvSpPr/>
          <p:nvPr/>
        </p:nvSpPr>
        <p:spPr>
          <a:xfrm>
            <a:off x="6211440" y="3632040"/>
            <a:ext cx="699840" cy="215280"/>
          </a:xfrm>
          <a:custGeom>
            <a:avLst/>
            <a:gdLst/>
            <a:ahLst/>
            <a:rect l="l" t="t" r="r" b="b"/>
            <a:pathLst>
              <a:path w="1948" h="602">
                <a:moveTo>
                  <a:pt x="0" y="150"/>
                </a:moveTo>
                <a:lnTo>
                  <a:pt x="1460" y="150"/>
                </a:lnTo>
                <a:lnTo>
                  <a:pt x="1460" y="0"/>
                </a:lnTo>
                <a:lnTo>
                  <a:pt x="1947" y="300"/>
                </a:lnTo>
                <a:lnTo>
                  <a:pt x="1460" y="601"/>
                </a:lnTo>
                <a:lnTo>
                  <a:pt x="146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1"/>
          <p:cNvSpPr/>
          <p:nvPr/>
        </p:nvSpPr>
        <p:spPr>
          <a:xfrm>
            <a:off x="2016000" y="5931000"/>
            <a:ext cx="2231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Programmation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837720" y="2635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Exécution : 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861012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695662F-3125-4AE5-B784-27B66BACAEC0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4127760" y="1286280"/>
            <a:ext cx="3128040" cy="4977000"/>
          </a:xfrm>
          <a:prstGeom prst="rect">
            <a:avLst/>
          </a:prstGeom>
          <a:ln>
            <a:noFill/>
          </a:ln>
        </p:spPr>
      </p:pic>
      <p:sp>
        <p:nvSpPr>
          <p:cNvPr id="168" name="TextShape 3"/>
          <p:cNvSpPr txBox="1"/>
          <p:nvPr/>
        </p:nvSpPr>
        <p:spPr>
          <a:xfrm>
            <a:off x="10698480" y="3383280"/>
            <a:ext cx="40032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400" spc="-1" strike="noStrike">
                <a:latin typeface="Arial"/>
              </a:rPr>
              <a:t>C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2" descr=""/>
          <p:cNvPicPr/>
          <p:nvPr/>
        </p:nvPicPr>
        <p:blipFill>
          <a:blip r:embed="rId1"/>
          <a:stretch/>
        </p:blipFill>
        <p:spPr>
          <a:xfrm>
            <a:off x="571320" y="1000080"/>
            <a:ext cx="11041200" cy="5409360"/>
          </a:xfrm>
          <a:prstGeom prst="rect">
            <a:avLst/>
          </a:prstGeom>
          <a:ln>
            <a:noFill/>
          </a:ln>
        </p:spPr>
      </p:pic>
      <p:sp>
        <p:nvSpPr>
          <p:cNvPr id="170" name="CustomShape 1"/>
          <p:cNvSpPr/>
          <p:nvPr/>
        </p:nvSpPr>
        <p:spPr>
          <a:xfrm>
            <a:off x="1737720" y="357120"/>
            <a:ext cx="822888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6000"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Diagramme de flux de données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71" name="Image 33" descr=""/>
          <p:cNvPicPr/>
          <p:nvPr/>
        </p:nvPicPr>
        <p:blipFill>
          <a:blip r:embed="rId2"/>
          <a:stretch/>
        </p:blipFill>
        <p:spPr>
          <a:xfrm>
            <a:off x="795960" y="4297680"/>
            <a:ext cx="1124280" cy="2079720"/>
          </a:xfrm>
          <a:prstGeom prst="rect">
            <a:avLst/>
          </a:prstGeom>
          <a:ln>
            <a:noFill/>
          </a:ln>
        </p:spPr>
      </p:pic>
      <p:pic>
        <p:nvPicPr>
          <p:cNvPr id="172" name="" descr=""/>
          <p:cNvPicPr/>
          <p:nvPr/>
        </p:nvPicPr>
        <p:blipFill>
          <a:blip r:embed="rId3"/>
          <a:stretch/>
        </p:blipFill>
        <p:spPr>
          <a:xfrm>
            <a:off x="8221320" y="1504800"/>
            <a:ext cx="294840" cy="323280"/>
          </a:xfrm>
          <a:prstGeom prst="rect">
            <a:avLst/>
          </a:prstGeom>
          <a:ln>
            <a:noFill/>
          </a:ln>
        </p:spPr>
      </p:pic>
      <p:pic>
        <p:nvPicPr>
          <p:cNvPr id="173" name="" descr=""/>
          <p:cNvPicPr/>
          <p:nvPr/>
        </p:nvPicPr>
        <p:blipFill>
          <a:blip r:embed="rId4"/>
          <a:stretch/>
        </p:blipFill>
        <p:spPr>
          <a:xfrm>
            <a:off x="4480560" y="1463040"/>
            <a:ext cx="246960" cy="29484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5"/>
          <a:stretch/>
        </p:blipFill>
        <p:spPr>
          <a:xfrm>
            <a:off x="6336720" y="1463040"/>
            <a:ext cx="246960" cy="313920"/>
          </a:xfrm>
          <a:prstGeom prst="rect">
            <a:avLst/>
          </a:prstGeom>
          <a:ln>
            <a:noFill/>
          </a:ln>
        </p:spPr>
      </p:pic>
      <p:sp>
        <p:nvSpPr>
          <p:cNvPr id="175" name="TextShape 2"/>
          <p:cNvSpPr txBox="1"/>
          <p:nvPr/>
        </p:nvSpPr>
        <p:spPr>
          <a:xfrm>
            <a:off x="4813200" y="1398600"/>
            <a:ext cx="40032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400" spc="-1" strike="noStrike">
                <a:latin typeface="Arial"/>
              </a:rPr>
              <a:t>C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6644880" y="1398600"/>
            <a:ext cx="94464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400" spc="-1" strike="noStrike">
                <a:latin typeface="Arial"/>
              </a:rPr>
              <a:t>C++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7" name="TextShape 4"/>
          <p:cNvSpPr txBox="1"/>
          <p:nvPr/>
        </p:nvSpPr>
        <p:spPr>
          <a:xfrm>
            <a:off x="8634240" y="1460520"/>
            <a:ext cx="94464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400" spc="-1" strike="noStrike">
                <a:latin typeface="Arial"/>
              </a:rPr>
              <a:t>QML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</TotalTime>
  <Application>LibreOffice/6.1.5.2$Linux_X86_64 LibreOffice_project/10$Build-2</Application>
  <Words>708</Words>
  <Paragraphs>187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2019-04-15T17:58:44Z</dcterms:created>
  <dc:creator>jerome lane</dc:creator>
  <dc:description/>
  <dc:language>fr-FR</dc:language>
  <cp:lastModifiedBy/>
  <dcterms:modified xsi:type="dcterms:W3CDTF">2019-04-25T13:34:49Z</dcterms:modified>
  <cp:revision>92</cp:revision>
  <dc:subject/>
  <dc:title>Projet Météo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