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31"/>
  </p:notesMasterIdLst>
  <p:sldIdLst>
    <p:sldId id="256" r:id="rId5"/>
    <p:sldId id="257" r:id="rId6"/>
    <p:sldId id="258" r:id="rId7"/>
    <p:sldId id="259" r:id="rId8"/>
    <p:sldId id="260" r:id="rId9"/>
    <p:sldId id="261" r:id="rId10"/>
    <p:sldId id="262" r:id="rId11"/>
    <p:sldId id="263" r:id="rId12"/>
    <p:sldId id="264" r:id="rId13"/>
    <p:sldId id="283" r:id="rId14"/>
    <p:sldId id="284" r:id="rId15"/>
    <p:sldId id="279" r:id="rId16"/>
    <p:sldId id="266" r:id="rId17"/>
    <p:sldId id="267" r:id="rId18"/>
    <p:sldId id="268" r:id="rId19"/>
    <p:sldId id="269" r:id="rId20"/>
    <p:sldId id="270" r:id="rId21"/>
    <p:sldId id="271" r:id="rId22"/>
    <p:sldId id="272" r:id="rId23"/>
    <p:sldId id="281" r:id="rId24"/>
    <p:sldId id="274" r:id="rId25"/>
    <p:sldId id="280" r:id="rId26"/>
    <p:sldId id="276" r:id="rId27"/>
    <p:sldId id="277" r:id="rId28"/>
    <p:sldId id="282" r:id="rId29"/>
    <p:sldId id="278" r:id="rId30"/>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699" autoAdjust="0"/>
  </p:normalViewPr>
  <p:slideViewPr>
    <p:cSldViewPr snapToGrid="0">
      <p:cViewPr varScale="1">
        <p:scale>
          <a:sx n="72" d="100"/>
          <a:sy n="72"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805DCC8-1CBC-4663-AF5B-D5B5220F4B0F}" type="datetimeFigureOut">
              <a:rPr lang="en-US" smtClean="0"/>
              <a:t>4/29/2019</a:t>
            </a:fld>
            <a:endParaRPr lang="en-US"/>
          </a:p>
        </p:txBody>
      </p:sp>
      <p:sp>
        <p:nvSpPr>
          <p:cNvPr id="4" name="Espace réservé de l'image des diapositives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3A417F8-F3CA-4880-B5A4-F5FE0CBF45BA}" type="slidenum">
              <a:rPr lang="en-US" smtClean="0"/>
              <a:t>‹N°›</a:t>
            </a:fld>
            <a:endParaRPr lang="en-US"/>
          </a:p>
        </p:txBody>
      </p:sp>
    </p:spTree>
    <p:extLst>
      <p:ext uri="{BB962C8B-B14F-4D97-AF65-F5344CB8AC3E}">
        <p14:creationId xmlns:p14="http://schemas.microsoft.com/office/powerpoint/2010/main" val="811668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Nous avons utilisé le Raspberry Pi modèle 3 pour servir de support au notre installation du système embarque. C’est un petit ordinateur abordable utiliser pour apprendre la programmation. La distribution Raspbian a été installée sur une carte SD. Ce système d’exploitation dédié à la Raspberry Pi nous a servit de système d’exploitation pour d’exécution de l’application météo. Nous avons choisi de connecte le capteur météo a la </a:t>
            </a:r>
            <a:r>
              <a:rPr lang="fr-FR" sz="1200" kern="1200" dirty="0" err="1">
                <a:solidFill>
                  <a:schemeClr val="tx1"/>
                </a:solidFill>
                <a:effectLst/>
                <a:latin typeface="+mn-lt"/>
                <a:ea typeface="+mn-ea"/>
                <a:cs typeface="+mn-cs"/>
              </a:rPr>
              <a:t>raspberry</a:t>
            </a:r>
            <a:r>
              <a:rPr lang="fr-FR" sz="1200" kern="1200" dirty="0">
                <a:solidFill>
                  <a:schemeClr val="tx1"/>
                </a:solidFill>
                <a:effectLst/>
                <a:latin typeface="+mn-lt"/>
                <a:ea typeface="+mn-ea"/>
                <a:cs typeface="+mn-cs"/>
              </a:rPr>
              <a:t> avec un bus I2C  car il nécessite moins de câblage compare a l’autre bus disponible.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La commande </a:t>
            </a:r>
            <a:r>
              <a:rPr lang="fr-FR" sz="1200" kern="1200" dirty="0" err="1">
                <a:solidFill>
                  <a:schemeClr val="tx1"/>
                </a:solidFill>
                <a:effectLst/>
                <a:latin typeface="+mn-lt"/>
                <a:ea typeface="+mn-ea"/>
                <a:cs typeface="+mn-cs"/>
              </a:rPr>
              <a:t>Raspi</a:t>
            </a:r>
            <a:r>
              <a:rPr lang="fr-FR" sz="1200" kern="1200" dirty="0">
                <a:solidFill>
                  <a:schemeClr val="tx1"/>
                </a:solidFill>
                <a:effectLst/>
                <a:latin typeface="+mn-lt"/>
                <a:ea typeface="+mn-ea"/>
                <a:cs typeface="+mn-cs"/>
              </a:rPr>
              <a:t>-config nous a permit de configurer la Raspberry Pi notamment pour l’activation du bus I2C, la librairie graphique, la langue, le clavier, le réseau ainsi que la connexion sécurisé a distance via </a:t>
            </a:r>
            <a:r>
              <a:rPr lang="fr-FR" sz="1200" kern="1200" dirty="0" err="1">
                <a:solidFill>
                  <a:schemeClr val="tx1"/>
                </a:solidFill>
                <a:effectLst/>
                <a:latin typeface="+mn-lt"/>
                <a:ea typeface="+mn-ea"/>
                <a:cs typeface="+mn-cs"/>
              </a:rPr>
              <a:t>ssh</a:t>
            </a:r>
            <a:r>
              <a:rPr lang="fr-FR"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dirty="0"/>
          </a:p>
        </p:txBody>
      </p:sp>
      <p:sp>
        <p:nvSpPr>
          <p:cNvPr id="4" name="Espace réservé du numéro de diapositive 3"/>
          <p:cNvSpPr>
            <a:spLocks noGrp="1"/>
          </p:cNvSpPr>
          <p:nvPr>
            <p:ph type="sldNum" sz="quarter" idx="5"/>
          </p:nvPr>
        </p:nvSpPr>
        <p:spPr/>
        <p:txBody>
          <a:bodyPr/>
          <a:lstStyle/>
          <a:p>
            <a:fld id="{13A417F8-F3CA-4880-B5A4-F5FE0CBF45BA}" type="slidenum">
              <a:rPr lang="en-US" smtClean="0"/>
              <a:t>7</a:t>
            </a:fld>
            <a:endParaRPr lang="en-US"/>
          </a:p>
        </p:txBody>
      </p:sp>
    </p:spTree>
    <p:extLst>
      <p:ext uri="{BB962C8B-B14F-4D97-AF65-F5344CB8AC3E}">
        <p14:creationId xmlns:p14="http://schemas.microsoft.com/office/powerpoint/2010/main" val="2934362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1"/>
                </a:solidFill>
                <a:effectLst/>
                <a:latin typeface="+mn-lt"/>
                <a:ea typeface="+mn-ea"/>
                <a:cs typeface="+mn-cs"/>
              </a:rPr>
              <a:t>Nous avons suivit un développement de notre application en suivant la méthodologie du cycle en V.</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1"/>
                </a:solidFill>
                <a:effectLst/>
                <a:latin typeface="+mn-lt"/>
                <a:ea typeface="+mn-ea"/>
                <a:cs typeface="+mn-cs"/>
              </a:rPr>
              <a:t>Pendant la </a:t>
            </a:r>
            <a:r>
              <a:rPr lang="fr-FR" sz="1200" b="0" i="1" kern="1200" dirty="0">
                <a:solidFill>
                  <a:schemeClr val="tx1"/>
                </a:solidFill>
                <a:effectLst/>
                <a:latin typeface="+mn-lt"/>
                <a:ea typeface="+mn-ea"/>
                <a:cs typeface="+mn-cs"/>
              </a:rPr>
              <a:t>Phase de conception </a:t>
            </a:r>
            <a:r>
              <a:rPr lang="fr-FR" sz="1200" kern="1200" dirty="0">
                <a:solidFill>
                  <a:schemeClr val="tx1"/>
                </a:solidFill>
                <a:effectLst/>
                <a:latin typeface="+mn-lt"/>
                <a:ea typeface="+mn-ea"/>
                <a:cs typeface="+mn-cs"/>
              </a:rPr>
              <a:t>nous avons établi un cahier des charges détaillant les fonctionnalités recherchées du produit final d’après la description des besoins par </a:t>
            </a:r>
            <a:r>
              <a:rPr lang="fr-FR" sz="1200" kern="1200" dirty="0" err="1">
                <a:solidFill>
                  <a:schemeClr val="tx1"/>
                </a:solidFill>
                <a:effectLst/>
                <a:latin typeface="+mn-lt"/>
                <a:ea typeface="+mn-ea"/>
                <a:cs typeface="+mn-cs"/>
              </a:rPr>
              <a:t>Sebastien</a:t>
            </a:r>
            <a:r>
              <a:rPr lang="fr-FR" sz="1200" kern="1200" dirty="0">
                <a:solidFill>
                  <a:schemeClr val="tx1"/>
                </a:solidFill>
                <a:effectLst/>
                <a:latin typeface="+mn-lt"/>
                <a:ea typeface="+mn-ea"/>
                <a:cs typeface="+mn-cs"/>
              </a:rPr>
              <a:t> notre formateur ainsi qu’une estimation de délai pour chaque fonctionnalité à développer.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Pendant la phase d’</a:t>
            </a:r>
            <a:r>
              <a:rPr lang="fr-FR" sz="1200" kern="1200" dirty="0" err="1">
                <a:solidFill>
                  <a:schemeClr val="tx1"/>
                </a:solidFill>
                <a:effectLst/>
                <a:latin typeface="+mn-lt"/>
                <a:ea typeface="+mn-ea"/>
                <a:cs typeface="+mn-cs"/>
              </a:rPr>
              <a:t>integration</a:t>
            </a:r>
            <a:r>
              <a:rPr lang="fr-FR" sz="1200" kern="1200" dirty="0">
                <a:solidFill>
                  <a:schemeClr val="tx1"/>
                </a:solidFill>
                <a:effectLst/>
                <a:latin typeface="+mn-lt"/>
                <a:ea typeface="+mn-ea"/>
                <a:cs typeface="+mn-cs"/>
              </a:rPr>
              <a:t>, les fonctionnalités ont été réalisées dans les délais après avoir été testé afin de déterminer s’il fonctionne correctement.</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1" kern="1200" dirty="0">
                <a:solidFill>
                  <a:schemeClr val="tx1"/>
                </a:solidFill>
                <a:effectLst/>
                <a:latin typeface="+mn-lt"/>
                <a:ea typeface="+mn-ea"/>
                <a:cs typeface="+mn-cs"/>
              </a:rPr>
              <a:t>Finalement pendant la phase de validation nous avons valider  la qualité du produit </a:t>
            </a:r>
            <a:r>
              <a:rPr lang="fr-FR" sz="1200" kern="1200" dirty="0">
                <a:solidFill>
                  <a:schemeClr val="tx1"/>
                </a:solidFill>
                <a:effectLst/>
                <a:latin typeface="+mn-lt"/>
                <a:ea typeface="+mn-ea"/>
                <a:cs typeface="+mn-cs"/>
              </a:rPr>
              <a:t>en vérifiant l’absence d’anomalies lie a l’</a:t>
            </a:r>
            <a:r>
              <a:rPr lang="fr-FR" sz="1200" kern="1200" dirty="0" err="1">
                <a:solidFill>
                  <a:schemeClr val="tx1"/>
                </a:solidFill>
                <a:effectLst/>
                <a:latin typeface="+mn-lt"/>
                <a:ea typeface="+mn-ea"/>
                <a:cs typeface="+mn-cs"/>
              </a:rPr>
              <a:t>integration</a:t>
            </a:r>
            <a:r>
              <a:rPr lang="fr-FR" sz="1200" kern="1200" dirty="0">
                <a:solidFill>
                  <a:schemeClr val="tx1"/>
                </a:solidFill>
                <a:effectLst/>
                <a:latin typeface="+mn-lt"/>
                <a:ea typeface="+mn-ea"/>
                <a:cs typeface="+mn-cs"/>
              </a:rPr>
              <a:t> des différents composants logiciels.  </a:t>
            </a:r>
            <a:endParaRPr lang="fr-FR" sz="1200" b="0" i="1"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5"/>
          </p:nvPr>
        </p:nvSpPr>
        <p:spPr/>
        <p:txBody>
          <a:bodyPr/>
          <a:lstStyle/>
          <a:p>
            <a:fld id="{13A417F8-F3CA-4880-B5A4-F5FE0CBF45BA}" type="slidenum">
              <a:rPr lang="en-US" smtClean="0"/>
              <a:t>8</a:t>
            </a:fld>
            <a:endParaRPr lang="en-US"/>
          </a:p>
        </p:txBody>
      </p:sp>
    </p:spTree>
    <p:extLst>
      <p:ext uri="{BB962C8B-B14F-4D97-AF65-F5344CB8AC3E}">
        <p14:creationId xmlns:p14="http://schemas.microsoft.com/office/powerpoint/2010/main" val="2342341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Nous avons utilises de nombreux outils gratuits pour réaliser notre application.</a:t>
            </a:r>
          </a:p>
          <a:p>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Trello est un outil d’aide a la gestion de projet. On peut ajouter dans un tableau des taches représentées par des colonnes. Celle-ci sont divisées en sous taches par des de </a:t>
            </a:r>
            <a:r>
              <a:rPr lang="fr-FR" sz="1200" kern="1200" dirty="0" err="1">
                <a:solidFill>
                  <a:schemeClr val="tx1"/>
                </a:solidFill>
                <a:effectLst/>
                <a:latin typeface="+mn-lt"/>
                <a:ea typeface="+mn-ea"/>
                <a:cs typeface="+mn-cs"/>
              </a:rPr>
              <a:t>postit</a:t>
            </a:r>
            <a:r>
              <a:rPr lang="fr-FR" sz="1200" kern="1200" dirty="0">
                <a:solidFill>
                  <a:schemeClr val="tx1"/>
                </a:solidFill>
                <a:effectLst/>
                <a:latin typeface="+mn-lt"/>
                <a:ea typeface="+mn-ea"/>
                <a:cs typeface="+mn-cs"/>
              </a:rPr>
              <a:t> virtuel que l’on peut déplacer de haut en bas en fonction de leur priorité. Les plus importantes sont affichées en haut. A chaque sous-tâche peut être assigne une date limite de réalisation et la personne qui s’en occupe.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Trello reflète notre intégration des concepts de la méthodologie Agile Scrum de mêlée quotidienne de 15 minutes et la priorisation des taches.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Espace réservé du numéro de diapositive 3"/>
          <p:cNvSpPr>
            <a:spLocks noGrp="1"/>
          </p:cNvSpPr>
          <p:nvPr>
            <p:ph type="sldNum" sz="quarter" idx="5"/>
          </p:nvPr>
        </p:nvSpPr>
        <p:spPr/>
        <p:txBody>
          <a:bodyPr/>
          <a:lstStyle/>
          <a:p>
            <a:fld id="{13A417F8-F3CA-4880-B5A4-F5FE0CBF45BA}" type="slidenum">
              <a:rPr lang="en-US" smtClean="0"/>
              <a:t>9</a:t>
            </a:fld>
            <a:endParaRPr lang="en-US"/>
          </a:p>
        </p:txBody>
      </p:sp>
    </p:spTree>
    <p:extLst>
      <p:ext uri="{BB962C8B-B14F-4D97-AF65-F5344CB8AC3E}">
        <p14:creationId xmlns:p14="http://schemas.microsoft.com/office/powerpoint/2010/main" val="3985187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Nous avons aussi utilises </a:t>
            </a:r>
            <a:r>
              <a:rPr lang="fr-FR" sz="1200" kern="1200" dirty="0" err="1">
                <a:solidFill>
                  <a:schemeClr val="tx1"/>
                </a:solidFill>
                <a:effectLst/>
                <a:latin typeface="+mn-lt"/>
                <a:ea typeface="+mn-ea"/>
                <a:cs typeface="+mn-cs"/>
              </a:rPr>
              <a:t>Github</a:t>
            </a:r>
            <a:r>
              <a:rPr lang="fr-FR" sz="1200" kern="1200" dirty="0">
                <a:solidFill>
                  <a:schemeClr val="tx1"/>
                </a:solidFill>
                <a:effectLst/>
                <a:latin typeface="+mn-lt"/>
                <a:ea typeface="+mn-ea"/>
                <a:cs typeface="+mn-cs"/>
              </a:rPr>
              <a:t> qui est un service de dépôt a distance de tous les fichiers du projets gérer par le système de contrôle de version appelé git. On y retrouve la documentation, ainsi qu’un bref descriptif de l’application et surtout le code source et les </a:t>
            </a:r>
            <a:r>
              <a:rPr lang="fr-FR" sz="1200" kern="1200" dirty="0" err="1">
                <a:solidFill>
                  <a:schemeClr val="tx1"/>
                </a:solidFill>
                <a:effectLst/>
                <a:latin typeface="+mn-lt"/>
                <a:ea typeface="+mn-ea"/>
                <a:cs typeface="+mn-cs"/>
              </a:rPr>
              <a:t>executables</a:t>
            </a:r>
            <a:r>
              <a:rPr lang="fr-FR" sz="1200" kern="1200" dirty="0">
                <a:solidFill>
                  <a:schemeClr val="tx1"/>
                </a:solidFill>
                <a:effectLst/>
                <a:latin typeface="+mn-lt"/>
                <a:ea typeface="+mn-ea"/>
                <a:cs typeface="+mn-cs"/>
              </a:rPr>
              <a:t>.</a:t>
            </a:r>
          </a:p>
        </p:txBody>
      </p:sp>
      <p:sp>
        <p:nvSpPr>
          <p:cNvPr id="4" name="Espace réservé du numéro de diapositive 3"/>
          <p:cNvSpPr>
            <a:spLocks noGrp="1"/>
          </p:cNvSpPr>
          <p:nvPr>
            <p:ph type="sldNum" sz="quarter" idx="5"/>
          </p:nvPr>
        </p:nvSpPr>
        <p:spPr/>
        <p:txBody>
          <a:bodyPr/>
          <a:lstStyle/>
          <a:p>
            <a:fld id="{13A417F8-F3CA-4880-B5A4-F5FE0CBF45BA}" type="slidenum">
              <a:rPr lang="en-US" smtClean="0"/>
              <a:t>10</a:t>
            </a:fld>
            <a:endParaRPr lang="en-US"/>
          </a:p>
        </p:txBody>
      </p:sp>
    </p:spTree>
    <p:extLst>
      <p:ext uri="{BB962C8B-B14F-4D97-AF65-F5344CB8AC3E}">
        <p14:creationId xmlns:p14="http://schemas.microsoft.com/office/powerpoint/2010/main" val="701688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Nous avons aussi utilise le logiciel </a:t>
            </a:r>
            <a:r>
              <a:rPr lang="fr-FR" sz="1200" kern="1200" dirty="0" err="1">
                <a:solidFill>
                  <a:schemeClr val="tx1"/>
                </a:solidFill>
                <a:effectLst/>
                <a:latin typeface="+mn-lt"/>
                <a:ea typeface="+mn-ea"/>
                <a:cs typeface="+mn-cs"/>
              </a:rPr>
              <a:t>Doxygen</a:t>
            </a:r>
            <a:r>
              <a:rPr lang="fr-FR" sz="1200" kern="1200" dirty="0">
                <a:solidFill>
                  <a:schemeClr val="tx1"/>
                </a:solidFill>
                <a:effectLst/>
                <a:latin typeface="+mn-lt"/>
                <a:ea typeface="+mn-ea"/>
                <a:cs typeface="+mn-cs"/>
              </a:rPr>
              <a:t> pour la documentation automatique du code et Qt </a:t>
            </a:r>
            <a:r>
              <a:rPr lang="fr-FR" sz="1200" kern="1200" dirty="0" err="1">
                <a:solidFill>
                  <a:schemeClr val="tx1"/>
                </a:solidFill>
                <a:effectLst/>
                <a:latin typeface="+mn-lt"/>
                <a:ea typeface="+mn-ea"/>
                <a:cs typeface="+mn-cs"/>
              </a:rPr>
              <a:t>creator</a:t>
            </a:r>
            <a:r>
              <a:rPr lang="fr-FR" sz="1200" kern="1200" dirty="0">
                <a:solidFill>
                  <a:schemeClr val="tx1"/>
                </a:solidFill>
                <a:effectLst/>
                <a:latin typeface="+mn-lt"/>
                <a:ea typeface="+mn-ea"/>
                <a:cs typeface="+mn-cs"/>
              </a:rPr>
              <a:t> pour l’</a:t>
            </a:r>
            <a:r>
              <a:rPr lang="fr-FR" sz="1200" kern="1200" dirty="0" err="1">
                <a:solidFill>
                  <a:schemeClr val="tx1"/>
                </a:solidFill>
                <a:effectLst/>
                <a:latin typeface="+mn-lt"/>
                <a:ea typeface="+mn-ea"/>
                <a:cs typeface="+mn-cs"/>
              </a:rPr>
              <a:t>implementation</a:t>
            </a:r>
            <a:r>
              <a:rPr lang="fr-FR" sz="1200" kern="1200" dirty="0">
                <a:solidFill>
                  <a:schemeClr val="tx1"/>
                </a:solidFill>
                <a:effectLst/>
                <a:latin typeface="+mn-lt"/>
                <a:ea typeface="+mn-ea"/>
                <a:cs typeface="+mn-cs"/>
              </a:rPr>
              <a:t> du code et les tests unitaires</a:t>
            </a:r>
            <a:endParaRPr lang="en-US" dirty="0"/>
          </a:p>
        </p:txBody>
      </p:sp>
      <p:sp>
        <p:nvSpPr>
          <p:cNvPr id="4" name="Espace réservé du numéro de diapositive 3"/>
          <p:cNvSpPr>
            <a:spLocks noGrp="1"/>
          </p:cNvSpPr>
          <p:nvPr>
            <p:ph type="sldNum" sz="quarter" idx="5"/>
          </p:nvPr>
        </p:nvSpPr>
        <p:spPr/>
        <p:txBody>
          <a:bodyPr/>
          <a:lstStyle/>
          <a:p>
            <a:fld id="{13A417F8-F3CA-4880-B5A4-F5FE0CBF45BA}" type="slidenum">
              <a:rPr lang="en-US" smtClean="0"/>
              <a:t>11</a:t>
            </a:fld>
            <a:endParaRPr lang="en-US"/>
          </a:p>
        </p:txBody>
      </p:sp>
    </p:spTree>
    <p:extLst>
      <p:ext uri="{BB962C8B-B14F-4D97-AF65-F5344CB8AC3E}">
        <p14:creationId xmlns:p14="http://schemas.microsoft.com/office/powerpoint/2010/main" val="766813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langages de programmation utilises sont de bas niveaux et donc idéaux pour le développement sur système embarque comme la Raspberry dont les ressources disponibles sont limitées. Le choix  des langages C et C++ s’explique donc pour cette raison ainsi que de par leur performance en temps d’</a:t>
            </a:r>
            <a:r>
              <a:rPr lang="fr-FR" dirty="0" err="1"/>
              <a:t>execution</a:t>
            </a:r>
            <a:r>
              <a:rPr lang="fr-FR" dirty="0"/>
              <a:t>. Compare aux langages interprétés tel que Java Python et Javascript. Nous avons utilises la librairie Qt du langage C++ </a:t>
            </a:r>
            <a:r>
              <a:rPr lang="fr-FR" dirty="0" err="1"/>
              <a:t>ideale</a:t>
            </a:r>
            <a:r>
              <a:rPr lang="fr-FR" dirty="0"/>
              <a:t> pour </a:t>
            </a:r>
            <a:r>
              <a:rPr lang="fr-FR" dirty="0" err="1"/>
              <a:t>developper</a:t>
            </a:r>
            <a:r>
              <a:rPr lang="fr-FR" dirty="0"/>
              <a:t> une interface graphique en l’alliant au QML, un langage déclaratif simple a programmer.</a:t>
            </a:r>
          </a:p>
          <a:p>
            <a:endParaRPr lang="fr-FR" dirty="0"/>
          </a:p>
          <a:p>
            <a:r>
              <a:rPr lang="fr-FR" dirty="0"/>
              <a:t>Nous avons automatise la compilation grâce l’outils </a:t>
            </a:r>
            <a:r>
              <a:rPr lang="fr-FR" dirty="0" err="1"/>
              <a:t>qmake</a:t>
            </a:r>
            <a:r>
              <a:rPr lang="fr-FR" dirty="0"/>
              <a:t> qui combiner avec l’</a:t>
            </a:r>
            <a:r>
              <a:rPr lang="fr-FR" dirty="0" err="1"/>
              <a:t>editeur</a:t>
            </a:r>
            <a:r>
              <a:rPr lang="fr-FR" dirty="0"/>
              <a:t> Qt </a:t>
            </a:r>
            <a:r>
              <a:rPr lang="fr-FR" dirty="0" err="1"/>
              <a:t>creator</a:t>
            </a:r>
            <a:r>
              <a:rPr lang="fr-FR" dirty="0"/>
              <a:t> facilite l’obtention d’un </a:t>
            </a:r>
            <a:r>
              <a:rPr lang="fr-FR" dirty="0" err="1"/>
              <a:t>executale</a:t>
            </a:r>
            <a:r>
              <a:rPr lang="fr-FR" dirty="0"/>
              <a:t> a partir de langage de programmations </a:t>
            </a:r>
            <a:r>
              <a:rPr lang="fr-FR" dirty="0" err="1"/>
              <a:t>differents</a:t>
            </a:r>
            <a:r>
              <a:rPr lang="fr-FR" dirty="0"/>
              <a:t> comme le C et C++.</a:t>
            </a:r>
            <a:endParaRPr lang="en-US" dirty="0"/>
          </a:p>
        </p:txBody>
      </p:sp>
      <p:sp>
        <p:nvSpPr>
          <p:cNvPr id="4" name="Espace réservé du numéro de diapositive 3"/>
          <p:cNvSpPr>
            <a:spLocks noGrp="1"/>
          </p:cNvSpPr>
          <p:nvPr>
            <p:ph type="sldNum" sz="quarter" idx="5"/>
          </p:nvPr>
        </p:nvSpPr>
        <p:spPr/>
        <p:txBody>
          <a:bodyPr/>
          <a:lstStyle/>
          <a:p>
            <a:fld id="{13A417F8-F3CA-4880-B5A4-F5FE0CBF45BA}" type="slidenum">
              <a:rPr lang="en-US" smtClean="0"/>
              <a:t>12</a:t>
            </a:fld>
            <a:endParaRPr lang="en-US"/>
          </a:p>
        </p:txBody>
      </p:sp>
    </p:spTree>
    <p:extLst>
      <p:ext uri="{BB962C8B-B14F-4D97-AF65-F5344CB8AC3E}">
        <p14:creationId xmlns:p14="http://schemas.microsoft.com/office/powerpoint/2010/main" val="59712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L’interface contient déjà les principaux éléments nécessaires pour l’affichage des données météorologique ainsi que des prévisions. </a:t>
            </a:r>
            <a:endParaRPr lang="en-US" sz="1200" kern="1200" dirty="0">
              <a:solidFill>
                <a:schemeClr val="tx1"/>
              </a:solidFill>
              <a:effectLst/>
              <a:latin typeface="+mn-lt"/>
              <a:ea typeface="+mn-ea"/>
              <a:cs typeface="+mn-cs"/>
            </a:endParaRPr>
          </a:p>
          <a:p>
            <a:endParaRPr lang="en-US" dirty="0"/>
          </a:p>
        </p:txBody>
      </p:sp>
      <p:sp>
        <p:nvSpPr>
          <p:cNvPr id="4" name="Espace réservé du numéro de diapositive 3"/>
          <p:cNvSpPr>
            <a:spLocks noGrp="1"/>
          </p:cNvSpPr>
          <p:nvPr>
            <p:ph type="sldNum" sz="quarter" idx="5"/>
          </p:nvPr>
        </p:nvSpPr>
        <p:spPr/>
        <p:txBody>
          <a:bodyPr/>
          <a:lstStyle/>
          <a:p>
            <a:fld id="{13A417F8-F3CA-4880-B5A4-F5FE0CBF45BA}" type="slidenum">
              <a:rPr lang="en-US" smtClean="0"/>
              <a:t>20</a:t>
            </a:fld>
            <a:endParaRPr lang="en-US"/>
          </a:p>
        </p:txBody>
      </p:sp>
    </p:spTree>
    <p:extLst>
      <p:ext uri="{BB962C8B-B14F-4D97-AF65-F5344CB8AC3E}">
        <p14:creationId xmlns:p14="http://schemas.microsoft.com/office/powerpoint/2010/main" val="3071075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Les tests sont indispensable pour garantir la qualité du produit livré.</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Nous avons réalisés des tests simples affichant simplement des messages pour vérifier que le résultats obtenue est bien celui souhaite. Nous avons aussi eu le temps de développer des tests plus pousses sur certaines de nos méthodes critiques en utilisant un </a:t>
            </a:r>
            <a:r>
              <a:rPr lang="fr-FR" sz="1200" kern="1200" dirty="0" err="1">
                <a:solidFill>
                  <a:schemeClr val="tx1"/>
                </a:solidFill>
                <a:effectLst/>
                <a:latin typeface="+mn-lt"/>
                <a:ea typeface="+mn-ea"/>
                <a:cs typeface="+mn-cs"/>
              </a:rPr>
              <a:t>framework</a:t>
            </a:r>
            <a:r>
              <a:rPr lang="fr-FR" sz="1200" kern="1200" dirty="0">
                <a:solidFill>
                  <a:schemeClr val="tx1"/>
                </a:solidFill>
                <a:effectLst/>
                <a:latin typeface="+mn-lt"/>
                <a:ea typeface="+mn-ea"/>
                <a:cs typeface="+mn-cs"/>
              </a:rPr>
              <a:t> pour les tests unitaires d'applications basés sur la librairie </a:t>
            </a:r>
            <a:r>
              <a:rPr lang="fr-FR" sz="1200" kern="1200" dirty="0" err="1">
                <a:solidFill>
                  <a:schemeClr val="tx1"/>
                </a:solidFill>
                <a:effectLst/>
                <a:latin typeface="+mn-lt"/>
                <a:ea typeface="+mn-ea"/>
                <a:cs typeface="+mn-cs"/>
              </a:rPr>
              <a:t>qtestlib</a:t>
            </a:r>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La Figure représente le test de la </a:t>
            </a:r>
            <a:r>
              <a:rPr lang="fr-FR" sz="1200" kern="1200" dirty="0" err="1">
                <a:solidFill>
                  <a:schemeClr val="tx1"/>
                </a:solidFill>
                <a:effectLst/>
                <a:latin typeface="+mn-lt"/>
                <a:ea typeface="+mn-ea"/>
                <a:cs typeface="+mn-cs"/>
              </a:rPr>
              <a:t>methode</a:t>
            </a:r>
            <a:r>
              <a:rPr lang="fr-FR" sz="1200" kern="1200" dirty="0">
                <a:solidFill>
                  <a:schemeClr val="tx1"/>
                </a:solidFill>
                <a:effectLst/>
                <a:latin typeface="+mn-lt"/>
                <a:ea typeface="+mn-ea"/>
                <a:cs typeface="+mn-cs"/>
              </a:rPr>
              <a:t> qui lie un fichier de configuration contenant les association entre le nombre de </a:t>
            </a:r>
            <a:r>
              <a:rPr lang="fr-FR" sz="1200" kern="1200" dirty="0" err="1">
                <a:solidFill>
                  <a:schemeClr val="tx1"/>
                </a:solidFill>
                <a:effectLst/>
                <a:latin typeface="+mn-lt"/>
                <a:ea typeface="+mn-ea"/>
                <a:cs typeface="+mn-cs"/>
              </a:rPr>
              <a:t>Zambretti</a:t>
            </a:r>
            <a:r>
              <a:rPr lang="fr-FR" sz="1200" kern="1200" dirty="0">
                <a:solidFill>
                  <a:schemeClr val="tx1"/>
                </a:solidFill>
                <a:effectLst/>
                <a:latin typeface="+mn-lt"/>
                <a:ea typeface="+mn-ea"/>
                <a:cs typeface="+mn-cs"/>
              </a:rPr>
              <a:t>  ici 13 et le descriptif associe ici </a:t>
            </a:r>
            <a:r>
              <a:rPr lang="fr-FR" sz="1200" kern="1200" dirty="0" err="1">
                <a:solidFill>
                  <a:schemeClr val="tx1"/>
                </a:solidFill>
                <a:effectLst/>
                <a:latin typeface="+mn-lt"/>
                <a:ea typeface="+mn-ea"/>
                <a:cs typeface="+mn-cs"/>
              </a:rPr>
              <a:t>Fairly</a:t>
            </a:r>
            <a:r>
              <a:rPr lang="fr-FR" sz="1200" kern="1200" dirty="0">
                <a:solidFill>
                  <a:schemeClr val="tx1"/>
                </a:solidFill>
                <a:effectLst/>
                <a:latin typeface="+mn-lt"/>
                <a:ea typeface="+mn-ea"/>
                <a:cs typeface="+mn-cs"/>
              </a:rPr>
              <a:t> Fine, </a:t>
            </a:r>
            <a:r>
              <a:rPr lang="fr-FR" sz="1200" kern="1200" dirty="0" err="1">
                <a:solidFill>
                  <a:schemeClr val="tx1"/>
                </a:solidFill>
                <a:effectLst/>
                <a:latin typeface="+mn-lt"/>
                <a:ea typeface="+mn-ea"/>
                <a:cs typeface="+mn-cs"/>
              </a:rPr>
              <a:t>Showers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likely</a:t>
            </a:r>
            <a:r>
              <a:rPr lang="fr-FR" sz="1200" kern="1200" dirty="0">
                <a:solidFill>
                  <a:schemeClr val="tx1"/>
                </a:solidFill>
                <a:effectLst/>
                <a:latin typeface="+mn-lt"/>
                <a:ea typeface="+mn-ea"/>
                <a:cs typeface="+mn-cs"/>
              </a:rPr>
              <a:t>.</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Lors de l’</a:t>
            </a:r>
            <a:r>
              <a:rPr lang="fr-FR" sz="1200" kern="1200" dirty="0" err="1">
                <a:solidFill>
                  <a:schemeClr val="tx1"/>
                </a:solidFill>
                <a:effectLst/>
                <a:latin typeface="+mn-lt"/>
                <a:ea typeface="+mn-ea"/>
                <a:cs typeface="+mn-cs"/>
              </a:rPr>
              <a:t>execution</a:t>
            </a:r>
            <a:r>
              <a:rPr lang="fr-FR" sz="1200" kern="1200" dirty="0">
                <a:solidFill>
                  <a:schemeClr val="tx1"/>
                </a:solidFill>
                <a:effectLst/>
                <a:latin typeface="+mn-lt"/>
                <a:ea typeface="+mn-ea"/>
                <a:cs typeface="+mn-cs"/>
              </a:rPr>
              <a:t> du test des messages de débogage sont affiches en bleu pour connaitre le détail du déroulement du tests dans l’EDI. </a:t>
            </a:r>
          </a:p>
          <a:p>
            <a:r>
              <a:rPr lang="fr-FR" sz="1200" kern="1200" dirty="0">
                <a:solidFill>
                  <a:schemeClr val="tx1"/>
                </a:solidFill>
                <a:effectLst/>
                <a:latin typeface="+mn-lt"/>
                <a:ea typeface="+mn-ea"/>
                <a:cs typeface="+mn-cs"/>
              </a:rPr>
              <a:t>Le Mot clef PASS en vert nous indique que le test a passe et donc que la </a:t>
            </a:r>
            <a:r>
              <a:rPr lang="fr-FR" sz="1200" kern="1200" dirty="0" err="1">
                <a:solidFill>
                  <a:schemeClr val="tx1"/>
                </a:solidFill>
                <a:effectLst/>
                <a:latin typeface="+mn-lt"/>
                <a:ea typeface="+mn-ea"/>
                <a:cs typeface="+mn-cs"/>
              </a:rPr>
              <a:t>methode</a:t>
            </a:r>
            <a:r>
              <a:rPr lang="fr-FR" sz="1200" kern="1200" dirty="0">
                <a:solidFill>
                  <a:schemeClr val="tx1"/>
                </a:solidFill>
                <a:effectLst/>
                <a:latin typeface="+mn-lt"/>
                <a:ea typeface="+mn-ea"/>
                <a:cs typeface="+mn-cs"/>
              </a:rPr>
              <a:t> fonctionne comme attendue.</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A la suite des tests unitaires, les tests d’</a:t>
            </a:r>
            <a:r>
              <a:rPr lang="fr-FR" sz="1200" kern="1200" dirty="0" err="1">
                <a:solidFill>
                  <a:schemeClr val="tx1"/>
                </a:solidFill>
                <a:effectLst/>
                <a:latin typeface="+mn-lt"/>
                <a:ea typeface="+mn-ea"/>
                <a:cs typeface="+mn-cs"/>
              </a:rPr>
              <a:t>intergration</a:t>
            </a:r>
            <a:r>
              <a:rPr lang="fr-FR" sz="1200" kern="1200" dirty="0">
                <a:solidFill>
                  <a:schemeClr val="tx1"/>
                </a:solidFill>
                <a:effectLst/>
                <a:latin typeface="+mn-lt"/>
                <a:ea typeface="+mn-ea"/>
                <a:cs typeface="+mn-cs"/>
              </a:rPr>
              <a:t> et de validation ont aussi permis de vérifier que la </a:t>
            </a:r>
            <a:r>
              <a:rPr lang="fr-FR" sz="1200" kern="1200" dirty="0" err="1">
                <a:solidFill>
                  <a:schemeClr val="tx1"/>
                </a:solidFill>
                <a:effectLst/>
                <a:latin typeface="+mn-lt"/>
                <a:ea typeface="+mn-ea"/>
                <a:cs typeface="+mn-cs"/>
              </a:rPr>
              <a:t>qualite</a:t>
            </a:r>
            <a:r>
              <a:rPr lang="fr-FR" sz="1200" kern="1200" dirty="0">
                <a:solidFill>
                  <a:schemeClr val="tx1"/>
                </a:solidFill>
                <a:effectLst/>
                <a:latin typeface="+mn-lt"/>
                <a:ea typeface="+mn-ea"/>
                <a:cs typeface="+mn-cs"/>
              </a:rPr>
              <a:t> de l’application correspondait aux attentes du client.</a:t>
            </a:r>
            <a:endParaRPr lang="en-US" sz="1200" kern="1200" dirty="0">
              <a:solidFill>
                <a:schemeClr val="tx1"/>
              </a:solidFill>
              <a:effectLst/>
              <a:latin typeface="+mn-lt"/>
              <a:ea typeface="+mn-ea"/>
              <a:cs typeface="+mn-cs"/>
            </a:endParaRPr>
          </a:p>
          <a:p>
            <a:endParaRPr lang="en-US" dirty="0"/>
          </a:p>
        </p:txBody>
      </p:sp>
      <p:sp>
        <p:nvSpPr>
          <p:cNvPr id="4" name="Espace réservé du numéro de diapositive 3"/>
          <p:cNvSpPr>
            <a:spLocks noGrp="1"/>
          </p:cNvSpPr>
          <p:nvPr>
            <p:ph type="sldNum" sz="quarter" idx="5"/>
          </p:nvPr>
        </p:nvSpPr>
        <p:spPr/>
        <p:txBody>
          <a:bodyPr/>
          <a:lstStyle/>
          <a:p>
            <a:fld id="{13A417F8-F3CA-4880-B5A4-F5FE0CBF45BA}" type="slidenum">
              <a:rPr lang="en-US" smtClean="0"/>
              <a:t>22</a:t>
            </a:fld>
            <a:endParaRPr lang="en-US"/>
          </a:p>
        </p:txBody>
      </p:sp>
    </p:spTree>
    <p:extLst>
      <p:ext uri="{BB962C8B-B14F-4D97-AF65-F5344CB8AC3E}">
        <p14:creationId xmlns:p14="http://schemas.microsoft.com/office/powerpoint/2010/main" val="2272223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Finalenemt</a:t>
            </a:r>
            <a:r>
              <a:rPr lang="fr-FR" dirty="0"/>
              <a:t> nous avons décider de déployer l’application sur notre système embarque linux simplement depuis Internet pour qu’elle soit accessible a tous depuis le site </a:t>
            </a:r>
            <a:r>
              <a:rPr lang="fr-FR" dirty="0" err="1"/>
              <a:t>Github</a:t>
            </a:r>
            <a:r>
              <a:rPr lang="fr-FR" dirty="0"/>
              <a:t>. L’installation de l’application se fait a partir du paquet </a:t>
            </a:r>
            <a:r>
              <a:rPr lang="fr-FR" dirty="0" err="1"/>
              <a:t>debian</a:t>
            </a:r>
            <a:r>
              <a:rPr lang="fr-FR" dirty="0"/>
              <a:t> télécharger depuis </a:t>
            </a:r>
            <a:r>
              <a:rPr lang="fr-FR" dirty="0" err="1"/>
              <a:t>Github</a:t>
            </a:r>
            <a:r>
              <a:rPr lang="fr-FR" dirty="0"/>
              <a:t>. L’installation se fait comme tout autre paquet </a:t>
            </a:r>
            <a:r>
              <a:rPr lang="fr-FR" dirty="0" err="1"/>
              <a:t>debian</a:t>
            </a:r>
            <a:r>
              <a:rPr lang="fr-FR" dirty="0"/>
              <a:t>.</a:t>
            </a:r>
            <a:endParaRPr lang="en-US" dirty="0"/>
          </a:p>
        </p:txBody>
      </p:sp>
      <p:sp>
        <p:nvSpPr>
          <p:cNvPr id="4" name="Espace réservé du numéro de diapositive 3"/>
          <p:cNvSpPr>
            <a:spLocks noGrp="1"/>
          </p:cNvSpPr>
          <p:nvPr>
            <p:ph type="sldNum" sz="quarter" idx="5"/>
          </p:nvPr>
        </p:nvSpPr>
        <p:spPr/>
        <p:txBody>
          <a:bodyPr/>
          <a:lstStyle/>
          <a:p>
            <a:fld id="{13A417F8-F3CA-4880-B5A4-F5FE0CBF45BA}" type="slidenum">
              <a:rPr lang="en-US" smtClean="0"/>
              <a:t>23</a:t>
            </a:fld>
            <a:endParaRPr lang="en-US"/>
          </a:p>
        </p:txBody>
      </p:sp>
    </p:spTree>
    <p:extLst>
      <p:ext uri="{BB962C8B-B14F-4D97-AF65-F5344CB8AC3E}">
        <p14:creationId xmlns:p14="http://schemas.microsoft.com/office/powerpoint/2010/main" val="611851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fr-FR"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fr-FR"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fr-FR"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fr-FR"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fr-FR"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fr-FR" sz="1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fr-FR" sz="1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1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fr-FR" sz="1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fr-FR" sz="1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fr-FR" sz="1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fr-FR" sz="1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fr-FR"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1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1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12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fr-FR" sz="1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fr-FR" sz="1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14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14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14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14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14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15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15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fr-FR" sz="1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fr-FR" sz="1800" b="0" strike="noStrike" spc="-1">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1800" b="0" strike="noStrike" spc="-1">
              <a:solidFill>
                <a:srgbClr val="000000"/>
              </a:solid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fr-FR"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240"/>
            <a:ext cx="10972080" cy="1145160"/>
          </a:xfrm>
          <a:prstGeom prst="rect">
            <a:avLst/>
          </a:prstGeom>
        </p:spPr>
        <p:txBody>
          <a:bodyPr lIns="0" tIns="0" rIns="0" bIns="0" anchor="ctr">
            <a:spAutoFit/>
          </a:bodyPr>
          <a:lstStyle/>
          <a:p>
            <a:r>
              <a:rPr lang="fr-FR" sz="1800" b="0" strike="noStrike" spc="-1">
                <a:solidFill>
                  <a:srgbClr val="000000"/>
                </a:solidFill>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fr-FR" sz="1800" b="0" strike="noStrike" spc="-1">
                <a:solidFill>
                  <a:srgbClr val="000000"/>
                </a:solidFill>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240"/>
            <a:ext cx="10972080" cy="1145160"/>
          </a:xfrm>
          <a:prstGeom prst="rect">
            <a:avLst/>
          </a:prstGeom>
        </p:spPr>
        <p:txBody>
          <a:bodyPr lIns="0" tIns="0" rIns="0" bIns="0" anchor="ctr">
            <a:spAutoFit/>
          </a:bodyPr>
          <a:lstStyle/>
          <a:p>
            <a:r>
              <a:rPr lang="fr-FR" sz="1800" b="0" strike="noStrike" spc="-1">
                <a:solidFill>
                  <a:srgbClr val="000000"/>
                </a:solidFill>
                <a:latin typeface="Arial"/>
              </a:rPr>
              <a:t>Click to edit the title text format</a:t>
            </a:r>
          </a:p>
        </p:txBody>
      </p:sp>
      <p:sp>
        <p:nvSpPr>
          <p:cNvPr id="77"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fr-FR" sz="1800" b="0" strike="noStrike" spc="-1">
                <a:solidFill>
                  <a:srgbClr val="000000"/>
                </a:solidFill>
                <a:latin typeface="Arial"/>
              </a:rPr>
              <a:t>Click to edit the title text format</a:t>
            </a:r>
          </a:p>
        </p:txBody>
      </p:sp>
      <p:sp>
        <p:nvSpPr>
          <p:cNvPr id="115"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7.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3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7.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7.xml"/><Relationship Id="rId1" Type="http://schemas.openxmlformats.org/officeDocument/2006/relationships/vmlDrawing" Target="../drawings/vmlDrawing1.vml"/><Relationship Id="rId6" Type="http://schemas.openxmlformats.org/officeDocument/2006/relationships/image" Target="../media/image39.png"/><Relationship Id="rId5" Type="http://schemas.openxmlformats.org/officeDocument/2006/relationships/oleObject" Target="../embeddings/oleObject1.bin"/><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37.xml"/><Relationship Id="rId5" Type="http://schemas.openxmlformats.org/officeDocument/2006/relationships/image" Target="../media/image16.jpe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2">
                <a:lumMod val="20000"/>
                <a:lumOff val="80000"/>
              </a:schemeClr>
            </a:gs>
            <a:gs pos="83000">
              <a:schemeClr val="accent2">
                <a:lumMod val="20000"/>
                <a:lumOff val="80000"/>
              </a:schemeClr>
            </a:gs>
            <a:gs pos="100000">
              <a:schemeClr val="accent2">
                <a:lumMod val="20000"/>
                <a:lumOff val="80000"/>
              </a:schemeClr>
            </a:gs>
          </a:gsLst>
          <a:lin ang="5400000" scaled="1"/>
        </a:gradFill>
        <a:effectLst/>
      </p:bgPr>
    </p:bg>
    <p:spTree>
      <p:nvGrpSpPr>
        <p:cNvPr id="1" name=""/>
        <p:cNvGrpSpPr/>
        <p:nvPr/>
      </p:nvGrpSpPr>
      <p:grpSpPr>
        <a:xfrm>
          <a:off x="0" y="0"/>
          <a:ext cx="0" cy="0"/>
          <a:chOff x="0" y="0"/>
          <a:chExt cx="0" cy="0"/>
        </a:xfrm>
      </p:grpSpPr>
      <p:sp>
        <p:nvSpPr>
          <p:cNvPr id="152" name="CustomShape 1"/>
          <p:cNvSpPr/>
          <p:nvPr/>
        </p:nvSpPr>
        <p:spPr>
          <a:xfrm>
            <a:off x="1523520" y="769680"/>
            <a:ext cx="9141120" cy="238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fontScale="91500" lnSpcReduction="10000"/>
          </a:bodyPr>
          <a:lstStyle/>
          <a:p>
            <a:pPr algn="ctr">
              <a:lnSpc>
                <a:spcPct val="90000"/>
              </a:lnSpc>
            </a:pPr>
            <a:r>
              <a:rPr lang="fr-FR" sz="6000" b="0" strike="noStrike" spc="-1">
                <a:solidFill>
                  <a:srgbClr val="000000"/>
                </a:solidFill>
                <a:latin typeface="Calibri Light"/>
                <a:ea typeface="DejaVu Sans"/>
              </a:rPr>
              <a:t>Projet Météo:</a:t>
            </a:r>
            <a:br/>
            <a:br/>
            <a:r>
              <a:rPr lang="fr-FR" sz="6000" b="0" i="1" strike="noStrike" spc="-1">
                <a:solidFill>
                  <a:srgbClr val="000000"/>
                </a:solidFill>
                <a:latin typeface="Calibri Light"/>
                <a:ea typeface="DejaVu Sans"/>
              </a:rPr>
              <a:t>Allier le hardware au software Embarquer sous le soleil</a:t>
            </a:r>
            <a:endParaRPr lang="fr-FR" sz="6000" b="0" strike="noStrike" spc="-1">
              <a:latin typeface="Arial"/>
            </a:endParaRPr>
          </a:p>
        </p:txBody>
      </p:sp>
      <p:sp>
        <p:nvSpPr>
          <p:cNvPr id="153" name="CustomShape 2"/>
          <p:cNvSpPr/>
          <p:nvPr/>
        </p:nvSpPr>
        <p:spPr>
          <a:xfrm>
            <a:off x="1523520" y="3602160"/>
            <a:ext cx="9141120" cy="165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spcBef>
                <a:spcPts val="1001"/>
              </a:spcBef>
            </a:pPr>
            <a:r>
              <a:rPr lang="fr-FR" sz="2400" b="0" strike="noStrike" spc="-1" dirty="0">
                <a:solidFill>
                  <a:srgbClr val="000000"/>
                </a:solidFill>
                <a:latin typeface="Calibri"/>
                <a:ea typeface="DejaVu Sans"/>
              </a:rPr>
              <a:t>Katia Gasperi, Jerome Lane</a:t>
            </a:r>
            <a:endParaRPr lang="fr-FR" sz="2400" b="0" strike="noStrike" spc="-1" dirty="0">
              <a:latin typeface="Arial"/>
            </a:endParaRPr>
          </a:p>
          <a:p>
            <a:pPr algn="ctr">
              <a:lnSpc>
                <a:spcPct val="90000"/>
              </a:lnSpc>
              <a:spcBef>
                <a:spcPts val="1001"/>
              </a:spcBef>
            </a:pPr>
            <a:r>
              <a:rPr lang="fr-FR" sz="2400" b="0" i="1" strike="noStrike" spc="-1" dirty="0">
                <a:solidFill>
                  <a:srgbClr val="000000"/>
                </a:solidFill>
                <a:latin typeface="Calibri"/>
                <a:ea typeface="DejaVu Sans"/>
              </a:rPr>
              <a:t>Le 2 Mai 2019</a:t>
            </a:r>
            <a:endParaRPr lang="fr-FR" sz="2400" b="0" strike="noStrike" spc="-1" dirty="0">
              <a:latin typeface="Arial"/>
            </a:endParaRPr>
          </a:p>
          <a:p>
            <a:pPr algn="ctr">
              <a:lnSpc>
                <a:spcPct val="90000"/>
              </a:lnSpc>
              <a:spcBef>
                <a:spcPts val="1001"/>
              </a:spcBef>
            </a:pPr>
            <a:r>
              <a:rPr lang="fr-FR" sz="2400" b="0" strike="noStrike" spc="-1" dirty="0">
                <a:solidFill>
                  <a:srgbClr val="000000"/>
                </a:solidFill>
                <a:latin typeface="Calibri"/>
                <a:ea typeface="DejaVu Sans"/>
              </a:rPr>
              <a:t>AJC Formation - </a:t>
            </a:r>
            <a:r>
              <a:rPr lang="fr-FR" sz="2400" b="0" strike="noStrike" spc="-1" dirty="0" err="1">
                <a:solidFill>
                  <a:srgbClr val="000000"/>
                </a:solidFill>
                <a:latin typeface="Calibri"/>
                <a:ea typeface="DejaVu Sans"/>
              </a:rPr>
              <a:t>Ausy</a:t>
            </a:r>
            <a:endParaRPr lang="fr-FR" sz="2400" b="0" strike="noStrike" spc="-1" dirty="0">
              <a:latin typeface="Arial"/>
            </a:endParaRPr>
          </a:p>
        </p:txBody>
      </p:sp>
      <p:pic>
        <p:nvPicPr>
          <p:cNvPr id="154" name="Image 3"/>
          <p:cNvPicPr/>
          <p:nvPr/>
        </p:nvPicPr>
        <p:blipFill>
          <a:blip r:embed="rId2"/>
          <a:stretch/>
        </p:blipFill>
        <p:spPr>
          <a:xfrm>
            <a:off x="6719400" y="5452560"/>
            <a:ext cx="2181240" cy="454320"/>
          </a:xfrm>
          <a:prstGeom prst="rect">
            <a:avLst/>
          </a:prstGeom>
          <a:ln>
            <a:noFill/>
          </a:ln>
        </p:spPr>
      </p:pic>
      <p:pic>
        <p:nvPicPr>
          <p:cNvPr id="155" name="Image 5"/>
          <p:cNvPicPr/>
          <p:nvPr/>
        </p:nvPicPr>
        <p:blipFill>
          <a:blip r:embed="rId3"/>
          <a:stretch/>
        </p:blipFill>
        <p:spPr>
          <a:xfrm>
            <a:off x="3882960" y="5099760"/>
            <a:ext cx="1193760" cy="932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6">
                <a:lumMod val="20000"/>
                <a:lumOff val="80000"/>
              </a:schemeClr>
            </a:gs>
            <a:gs pos="83000">
              <a:schemeClr val="accent6">
                <a:lumMod val="20000"/>
                <a:lumOff val="80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11" name="CustomShape 1"/>
          <p:cNvSpPr/>
          <p:nvPr/>
        </p:nvSpPr>
        <p:spPr>
          <a:xfrm>
            <a:off x="837720" y="199800"/>
            <a:ext cx="10764000" cy="132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fr-FR" sz="4400" b="0" strike="noStrike" spc="-1">
                <a:solidFill>
                  <a:srgbClr val="000000"/>
                </a:solidFill>
                <a:latin typeface="Calibri Light"/>
                <a:ea typeface="DejaVu Sans"/>
              </a:rPr>
              <a:t>Outils de la gestion de projet et du code</a:t>
            </a:r>
            <a:endParaRPr lang="fr-FR" sz="4400" b="0" strike="noStrike" spc="-1">
              <a:latin typeface="Arial"/>
            </a:endParaRPr>
          </a:p>
        </p:txBody>
      </p:sp>
      <p:sp>
        <p:nvSpPr>
          <p:cNvPr id="212" name="CustomShape 2"/>
          <p:cNvSpPr/>
          <p:nvPr/>
        </p:nvSpPr>
        <p:spPr>
          <a:xfrm>
            <a:off x="8610120" y="6356520"/>
            <a:ext cx="274032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2328407-D5D6-4A57-A55C-A0EE36B3EBEC}" type="slidenum">
              <a:rPr lang="fr-FR" sz="1200" b="0" strike="noStrike" spc="-1">
                <a:solidFill>
                  <a:srgbClr val="8B8B8B"/>
                </a:solidFill>
                <a:latin typeface="Calibri"/>
                <a:ea typeface="DejaVu Sans"/>
              </a:rPr>
              <a:t>10</a:t>
            </a:fld>
            <a:endParaRPr lang="fr-FR" sz="1200" b="0" strike="noStrike" spc="-1">
              <a:latin typeface="Arial"/>
            </a:endParaRPr>
          </a:p>
        </p:txBody>
      </p:sp>
      <p:pic>
        <p:nvPicPr>
          <p:cNvPr id="213" name="Image 10"/>
          <p:cNvPicPr/>
          <p:nvPr/>
        </p:nvPicPr>
        <p:blipFill>
          <a:blip r:embed="rId3"/>
          <a:stretch/>
        </p:blipFill>
        <p:spPr>
          <a:xfrm>
            <a:off x="586439" y="1640519"/>
            <a:ext cx="6222817" cy="3231669"/>
          </a:xfrm>
          <a:prstGeom prst="rect">
            <a:avLst/>
          </a:prstGeom>
          <a:ln>
            <a:noFill/>
          </a:ln>
        </p:spPr>
      </p:pic>
      <p:sp>
        <p:nvSpPr>
          <p:cNvPr id="214" name="CustomShape 3"/>
          <p:cNvSpPr/>
          <p:nvPr/>
        </p:nvSpPr>
        <p:spPr>
          <a:xfrm>
            <a:off x="447120" y="1346760"/>
            <a:ext cx="89136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800" b="1" strike="noStrike" spc="-1">
                <a:solidFill>
                  <a:srgbClr val="000000"/>
                </a:solidFill>
                <a:latin typeface="Calibri"/>
                <a:ea typeface="DejaVu Sans"/>
              </a:rPr>
              <a:t>Trello</a:t>
            </a:r>
            <a:endParaRPr lang="fr-FR" sz="1800" b="0" strike="noStrike" spc="-1">
              <a:latin typeface="Arial"/>
            </a:endParaRPr>
          </a:p>
        </p:txBody>
      </p:sp>
      <p:pic>
        <p:nvPicPr>
          <p:cNvPr id="217" name="Image 18"/>
          <p:cNvPicPr/>
          <p:nvPr/>
        </p:nvPicPr>
        <p:blipFill>
          <a:blip r:embed="rId4"/>
          <a:stretch/>
        </p:blipFill>
        <p:spPr>
          <a:xfrm>
            <a:off x="4939174" y="2211439"/>
            <a:ext cx="5848096" cy="4300197"/>
          </a:xfrm>
          <a:prstGeom prst="rect">
            <a:avLst/>
          </a:prstGeom>
          <a:ln>
            <a:noFill/>
          </a:ln>
        </p:spPr>
      </p:pic>
      <p:sp>
        <p:nvSpPr>
          <p:cNvPr id="218" name="CustomShape 5"/>
          <p:cNvSpPr/>
          <p:nvPr/>
        </p:nvSpPr>
        <p:spPr>
          <a:xfrm>
            <a:off x="4939174" y="1853960"/>
            <a:ext cx="1724257" cy="36787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fr-FR" sz="1800" b="1" strike="noStrike" spc="-1" dirty="0">
                <a:solidFill>
                  <a:srgbClr val="FFFFFF"/>
                </a:solidFill>
                <a:latin typeface="Calibri"/>
                <a:ea typeface="DejaVu Sans"/>
              </a:rPr>
              <a:t>GitHub</a:t>
            </a:r>
            <a:endParaRPr lang="fr-FR" sz="1800" b="0" strike="noStrike" spc="-1" dirty="0">
              <a:latin typeface="Arial"/>
            </a:endParaRPr>
          </a:p>
        </p:txBody>
      </p:sp>
      <p:sp>
        <p:nvSpPr>
          <p:cNvPr id="221" name="CustomShape 7"/>
          <p:cNvSpPr/>
          <p:nvPr/>
        </p:nvSpPr>
        <p:spPr>
          <a:xfrm>
            <a:off x="447120" y="5003060"/>
            <a:ext cx="3382937" cy="92187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fr-FR" sz="1800" b="0" strike="noStrike" spc="-1" dirty="0">
                <a:solidFill>
                  <a:srgbClr val="000000"/>
                </a:solidFill>
                <a:latin typeface="Arial"/>
                <a:ea typeface="DejaVu Sans"/>
              </a:rPr>
              <a:t>Agile Scrum</a:t>
            </a:r>
          </a:p>
          <a:p>
            <a:pPr marL="285750" indent="-285750">
              <a:lnSpc>
                <a:spcPct val="100000"/>
              </a:lnSpc>
              <a:buFont typeface="Arial" panose="020B0604020202020204" pitchFamily="34" charset="0"/>
              <a:buChar char="•"/>
            </a:pPr>
            <a:r>
              <a:rPr lang="fr-FR" sz="1800" b="0" strike="noStrike" spc="-1" dirty="0">
                <a:solidFill>
                  <a:srgbClr val="000000"/>
                </a:solidFill>
                <a:latin typeface="Arial"/>
                <a:ea typeface="DejaVu Sans"/>
              </a:rPr>
              <a:t>Mêlée quotidienne</a:t>
            </a:r>
          </a:p>
          <a:p>
            <a:pPr marL="285750" indent="-285750">
              <a:lnSpc>
                <a:spcPct val="100000"/>
              </a:lnSpc>
              <a:buFont typeface="Arial" panose="020B0604020202020204" pitchFamily="34" charset="0"/>
              <a:buChar char="•"/>
            </a:pPr>
            <a:r>
              <a:rPr lang="fr-FR" spc="-1" dirty="0">
                <a:solidFill>
                  <a:srgbClr val="000000"/>
                </a:solidFill>
                <a:latin typeface="Arial"/>
                <a:ea typeface="DejaVu Sans"/>
              </a:rPr>
              <a:t>Priorisation des taches</a:t>
            </a:r>
            <a:endParaRPr lang="fr-FR" sz="1800" b="0" strike="noStrike" spc="-1" dirty="0">
              <a:latin typeface="Arial"/>
            </a:endParaRPr>
          </a:p>
        </p:txBody>
      </p:sp>
    </p:spTree>
    <p:extLst>
      <p:ext uri="{BB962C8B-B14F-4D97-AF65-F5344CB8AC3E}">
        <p14:creationId xmlns:p14="http://schemas.microsoft.com/office/powerpoint/2010/main" val="235108728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6">
                <a:lumMod val="20000"/>
                <a:lumOff val="80000"/>
              </a:schemeClr>
            </a:gs>
            <a:gs pos="83000">
              <a:schemeClr val="accent6">
                <a:lumMod val="20000"/>
                <a:lumOff val="80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11" name="CustomShape 1"/>
          <p:cNvSpPr/>
          <p:nvPr/>
        </p:nvSpPr>
        <p:spPr>
          <a:xfrm>
            <a:off x="837720" y="199800"/>
            <a:ext cx="10764000" cy="132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fr-FR" sz="4400" b="0" strike="noStrike" spc="-1">
                <a:solidFill>
                  <a:srgbClr val="000000"/>
                </a:solidFill>
                <a:latin typeface="Calibri Light"/>
                <a:ea typeface="DejaVu Sans"/>
              </a:rPr>
              <a:t>Outils de la gestion de projet et du code</a:t>
            </a:r>
            <a:endParaRPr lang="fr-FR" sz="4400" b="0" strike="noStrike" spc="-1">
              <a:latin typeface="Arial"/>
            </a:endParaRPr>
          </a:p>
        </p:txBody>
      </p:sp>
      <p:sp>
        <p:nvSpPr>
          <p:cNvPr id="212" name="CustomShape 2"/>
          <p:cNvSpPr/>
          <p:nvPr/>
        </p:nvSpPr>
        <p:spPr>
          <a:xfrm>
            <a:off x="8610120" y="6356520"/>
            <a:ext cx="274032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2328407-D5D6-4A57-A55C-A0EE36B3EBEC}" type="slidenum">
              <a:rPr lang="fr-FR" sz="1200" b="0" strike="noStrike" spc="-1">
                <a:solidFill>
                  <a:srgbClr val="8B8B8B"/>
                </a:solidFill>
                <a:latin typeface="Calibri"/>
                <a:ea typeface="DejaVu Sans"/>
              </a:rPr>
              <a:t>11</a:t>
            </a:fld>
            <a:endParaRPr lang="fr-FR" sz="1200" b="0" strike="noStrike" spc="-1">
              <a:latin typeface="Arial"/>
            </a:endParaRPr>
          </a:p>
        </p:txBody>
      </p:sp>
      <p:pic>
        <p:nvPicPr>
          <p:cNvPr id="213" name="Image 10"/>
          <p:cNvPicPr/>
          <p:nvPr/>
        </p:nvPicPr>
        <p:blipFill>
          <a:blip r:embed="rId3"/>
          <a:stretch/>
        </p:blipFill>
        <p:spPr>
          <a:xfrm>
            <a:off x="586439" y="1640519"/>
            <a:ext cx="6222817" cy="3231669"/>
          </a:xfrm>
          <a:prstGeom prst="rect">
            <a:avLst/>
          </a:prstGeom>
          <a:ln>
            <a:noFill/>
          </a:ln>
        </p:spPr>
      </p:pic>
      <p:sp>
        <p:nvSpPr>
          <p:cNvPr id="214" name="CustomShape 3"/>
          <p:cNvSpPr/>
          <p:nvPr/>
        </p:nvSpPr>
        <p:spPr>
          <a:xfrm>
            <a:off x="447120" y="1346760"/>
            <a:ext cx="89136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800" b="1" strike="noStrike" spc="-1">
                <a:solidFill>
                  <a:srgbClr val="000000"/>
                </a:solidFill>
                <a:latin typeface="Calibri"/>
                <a:ea typeface="DejaVu Sans"/>
              </a:rPr>
              <a:t>Trello</a:t>
            </a:r>
            <a:endParaRPr lang="fr-FR" sz="1800" b="0" strike="noStrike" spc="-1">
              <a:latin typeface="Arial"/>
            </a:endParaRPr>
          </a:p>
        </p:txBody>
      </p:sp>
      <p:pic>
        <p:nvPicPr>
          <p:cNvPr id="215" name="Image 16"/>
          <p:cNvPicPr/>
          <p:nvPr/>
        </p:nvPicPr>
        <p:blipFill>
          <a:blip r:embed="rId4"/>
          <a:stretch/>
        </p:blipFill>
        <p:spPr>
          <a:xfrm>
            <a:off x="7327972" y="1856520"/>
            <a:ext cx="4220280" cy="2658600"/>
          </a:xfrm>
          <a:prstGeom prst="rect">
            <a:avLst/>
          </a:prstGeom>
          <a:ln>
            <a:noFill/>
          </a:ln>
        </p:spPr>
      </p:pic>
      <p:sp>
        <p:nvSpPr>
          <p:cNvPr id="216" name="CustomShape 4"/>
          <p:cNvSpPr/>
          <p:nvPr/>
        </p:nvSpPr>
        <p:spPr>
          <a:xfrm>
            <a:off x="7296652" y="1568880"/>
            <a:ext cx="150084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800" b="1" strike="noStrike" spc="-1" dirty="0">
                <a:solidFill>
                  <a:srgbClr val="000000"/>
                </a:solidFill>
                <a:latin typeface="Calibri"/>
                <a:ea typeface="DejaVu Sans"/>
              </a:rPr>
              <a:t>Qt </a:t>
            </a:r>
            <a:r>
              <a:rPr lang="fr-FR" sz="1800" b="1" strike="noStrike" spc="-1" dirty="0" err="1">
                <a:solidFill>
                  <a:srgbClr val="000000"/>
                </a:solidFill>
                <a:latin typeface="Calibri"/>
                <a:ea typeface="DejaVu Sans"/>
              </a:rPr>
              <a:t>creator</a:t>
            </a:r>
            <a:endParaRPr lang="fr-FR" sz="1800" b="0" strike="noStrike" spc="-1" dirty="0">
              <a:latin typeface="Arial"/>
            </a:endParaRPr>
          </a:p>
        </p:txBody>
      </p:sp>
      <p:pic>
        <p:nvPicPr>
          <p:cNvPr id="217" name="Image 18"/>
          <p:cNvPicPr/>
          <p:nvPr/>
        </p:nvPicPr>
        <p:blipFill>
          <a:blip r:embed="rId5"/>
          <a:stretch/>
        </p:blipFill>
        <p:spPr>
          <a:xfrm>
            <a:off x="4939174" y="3086082"/>
            <a:ext cx="4907191" cy="3608335"/>
          </a:xfrm>
          <a:prstGeom prst="rect">
            <a:avLst/>
          </a:prstGeom>
          <a:ln>
            <a:noFill/>
          </a:ln>
        </p:spPr>
      </p:pic>
      <p:sp>
        <p:nvSpPr>
          <p:cNvPr id="218" name="CustomShape 5"/>
          <p:cNvSpPr/>
          <p:nvPr/>
        </p:nvSpPr>
        <p:spPr>
          <a:xfrm>
            <a:off x="4939175" y="2728603"/>
            <a:ext cx="14468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dirty="0">
                <a:solidFill>
                  <a:srgbClr val="FFFFFF"/>
                </a:solidFill>
                <a:latin typeface="Calibri"/>
                <a:ea typeface="DejaVu Sans"/>
              </a:rPr>
              <a:t>GitHub</a:t>
            </a:r>
            <a:endParaRPr lang="fr-FR" sz="1800" b="0" strike="noStrike" spc="-1" dirty="0">
              <a:latin typeface="Arial"/>
            </a:endParaRPr>
          </a:p>
        </p:txBody>
      </p:sp>
      <p:pic>
        <p:nvPicPr>
          <p:cNvPr id="219" name="Image 20"/>
          <p:cNvPicPr/>
          <p:nvPr/>
        </p:nvPicPr>
        <p:blipFill>
          <a:blip r:embed="rId6"/>
          <a:stretch/>
        </p:blipFill>
        <p:spPr>
          <a:xfrm>
            <a:off x="7528429" y="3673760"/>
            <a:ext cx="4368600" cy="2658600"/>
          </a:xfrm>
          <a:prstGeom prst="rect">
            <a:avLst/>
          </a:prstGeom>
          <a:ln>
            <a:noFill/>
          </a:ln>
        </p:spPr>
      </p:pic>
      <p:sp>
        <p:nvSpPr>
          <p:cNvPr id="220" name="CustomShape 6"/>
          <p:cNvSpPr/>
          <p:nvPr/>
        </p:nvSpPr>
        <p:spPr>
          <a:xfrm>
            <a:off x="7406389" y="3342200"/>
            <a:ext cx="13291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dirty="0" err="1">
                <a:solidFill>
                  <a:srgbClr val="000000"/>
                </a:solidFill>
                <a:latin typeface="Calibri"/>
                <a:ea typeface="DejaVu Sans"/>
              </a:rPr>
              <a:t>Doxygen</a:t>
            </a:r>
            <a:endParaRPr lang="fr-FR" sz="1800" b="0" strike="noStrike" spc="-1" dirty="0">
              <a:latin typeface="Arial"/>
            </a:endParaRPr>
          </a:p>
        </p:txBody>
      </p:sp>
      <p:sp>
        <p:nvSpPr>
          <p:cNvPr id="14" name="CustomShape 7">
            <a:extLst>
              <a:ext uri="{FF2B5EF4-FFF2-40B4-BE49-F238E27FC236}">
                <a16:creationId xmlns:a16="http://schemas.microsoft.com/office/drawing/2014/main" id="{AE249989-31EA-4076-B42C-121EC376E328}"/>
              </a:ext>
            </a:extLst>
          </p:cNvPr>
          <p:cNvSpPr/>
          <p:nvPr/>
        </p:nvSpPr>
        <p:spPr>
          <a:xfrm>
            <a:off x="447120" y="5003060"/>
            <a:ext cx="3382937" cy="92187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fr-FR" sz="1800" b="0" strike="noStrike" spc="-1" dirty="0">
                <a:solidFill>
                  <a:srgbClr val="000000"/>
                </a:solidFill>
                <a:latin typeface="Arial"/>
                <a:ea typeface="DejaVu Sans"/>
              </a:rPr>
              <a:t>Agile Scrum</a:t>
            </a:r>
          </a:p>
          <a:p>
            <a:pPr marL="285750" indent="-285750">
              <a:lnSpc>
                <a:spcPct val="100000"/>
              </a:lnSpc>
              <a:buFont typeface="Arial" panose="020B0604020202020204" pitchFamily="34" charset="0"/>
              <a:buChar char="•"/>
            </a:pPr>
            <a:r>
              <a:rPr lang="fr-FR" sz="1800" b="0" strike="noStrike" spc="-1" dirty="0">
                <a:solidFill>
                  <a:srgbClr val="000000"/>
                </a:solidFill>
                <a:latin typeface="Arial"/>
                <a:ea typeface="DejaVu Sans"/>
              </a:rPr>
              <a:t>Mêlée quotidienne</a:t>
            </a:r>
          </a:p>
          <a:p>
            <a:pPr marL="285750" indent="-285750">
              <a:lnSpc>
                <a:spcPct val="100000"/>
              </a:lnSpc>
              <a:buFont typeface="Arial" panose="020B0604020202020204" pitchFamily="34" charset="0"/>
              <a:buChar char="•"/>
            </a:pPr>
            <a:r>
              <a:rPr lang="fr-FR" spc="-1" dirty="0">
                <a:solidFill>
                  <a:srgbClr val="000000"/>
                </a:solidFill>
                <a:latin typeface="Arial"/>
                <a:ea typeface="DejaVu Sans"/>
              </a:rPr>
              <a:t>Priorisation des taches</a:t>
            </a:r>
            <a:endParaRPr lang="fr-FR" sz="1800" b="0" strike="noStrike" spc="-1" dirty="0">
              <a:latin typeface="Arial"/>
            </a:endParaRPr>
          </a:p>
        </p:txBody>
      </p:sp>
    </p:spTree>
    <p:extLst>
      <p:ext uri="{BB962C8B-B14F-4D97-AF65-F5344CB8AC3E}">
        <p14:creationId xmlns:p14="http://schemas.microsoft.com/office/powerpoint/2010/main" val="50674508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6">
                <a:lumMod val="20000"/>
                <a:lumOff val="80000"/>
              </a:schemeClr>
            </a:gs>
            <a:gs pos="83000">
              <a:schemeClr val="accent6">
                <a:lumMod val="20000"/>
                <a:lumOff val="80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149" name="CustomShape 1"/>
          <p:cNvSpPr/>
          <p:nvPr/>
        </p:nvSpPr>
        <p:spPr>
          <a:xfrm>
            <a:off x="837720" y="199800"/>
            <a:ext cx="10764360" cy="132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fr-FR" sz="4400" b="0" strike="noStrike" spc="-1">
                <a:solidFill>
                  <a:srgbClr val="000000"/>
                </a:solidFill>
                <a:latin typeface="Calibri Light"/>
                <a:ea typeface="DejaVu Sans"/>
              </a:rPr>
              <a:t>Programmation &amp; compilation</a:t>
            </a:r>
            <a:endParaRPr lang="fr-FR" sz="4400" b="0" strike="noStrike" spc="-1">
              <a:latin typeface="Arial"/>
            </a:endParaRPr>
          </a:p>
        </p:txBody>
      </p:sp>
      <p:sp>
        <p:nvSpPr>
          <p:cNvPr id="150" name="CustomShape 2"/>
          <p:cNvSpPr/>
          <p:nvPr/>
        </p:nvSpPr>
        <p:spPr>
          <a:xfrm>
            <a:off x="8610120" y="6356520"/>
            <a:ext cx="27406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F88A51C-14F7-43C6-955A-DB1B2CD08D93}" type="slidenum">
              <a:rPr lang="fr-FR" sz="1200" b="0" strike="noStrike" spc="-1">
                <a:solidFill>
                  <a:srgbClr val="8B8B8B"/>
                </a:solidFill>
                <a:latin typeface="Calibri"/>
                <a:ea typeface="DejaVu Sans"/>
              </a:rPr>
              <a:t>12</a:t>
            </a:fld>
            <a:endParaRPr lang="fr-FR" sz="1200" b="0" strike="noStrike" spc="-1">
              <a:latin typeface="Arial"/>
            </a:endParaRPr>
          </a:p>
        </p:txBody>
      </p:sp>
      <p:sp>
        <p:nvSpPr>
          <p:cNvPr id="151" name="CustomShape 3"/>
          <p:cNvSpPr/>
          <p:nvPr/>
        </p:nvSpPr>
        <p:spPr>
          <a:xfrm>
            <a:off x="6597624" y="5976000"/>
            <a:ext cx="3626427" cy="36787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fr-FR" spc="-1" dirty="0">
                <a:solidFill>
                  <a:srgbClr val="000000"/>
                </a:solidFill>
                <a:latin typeface="Calibri"/>
                <a:ea typeface="DejaVu Sans"/>
              </a:rPr>
              <a:t>Automatisation de la c</a:t>
            </a:r>
            <a:r>
              <a:rPr lang="fr-FR" sz="1800" b="0" strike="noStrike" spc="-1" dirty="0">
                <a:solidFill>
                  <a:srgbClr val="000000"/>
                </a:solidFill>
                <a:latin typeface="Calibri"/>
                <a:ea typeface="DejaVu Sans"/>
              </a:rPr>
              <a:t>ompilation</a:t>
            </a:r>
            <a:endParaRPr lang="fr-FR" sz="1800" b="0" strike="noStrike" spc="-1" dirty="0">
              <a:latin typeface="Arial"/>
            </a:endParaRPr>
          </a:p>
        </p:txBody>
      </p:sp>
      <p:sp>
        <p:nvSpPr>
          <p:cNvPr id="152" name="CustomShape 4"/>
          <p:cNvSpPr/>
          <p:nvPr/>
        </p:nvSpPr>
        <p:spPr>
          <a:xfrm>
            <a:off x="144000" y="1919880"/>
            <a:ext cx="6046920" cy="3947040"/>
          </a:xfrm>
          <a:prstGeom prst="flowChartAlternateProcess">
            <a:avLst/>
          </a:prstGeom>
          <a:solidFill>
            <a:srgbClr val="FFFFFF"/>
          </a:solidFill>
          <a:ln>
            <a:solidFill>
              <a:srgbClr val="3465A4"/>
            </a:solidFill>
          </a:ln>
        </p:spPr>
        <p:style>
          <a:lnRef idx="0">
            <a:scrgbClr r="0" g="0" b="0"/>
          </a:lnRef>
          <a:fillRef idx="0">
            <a:scrgbClr r="0" g="0" b="0"/>
          </a:fillRef>
          <a:effectRef idx="0">
            <a:scrgbClr r="0" g="0" b="0"/>
          </a:effectRef>
          <a:fontRef idx="minor"/>
        </p:style>
      </p:sp>
      <p:pic>
        <p:nvPicPr>
          <p:cNvPr id="153" name="Image 152"/>
          <p:cNvPicPr/>
          <p:nvPr/>
        </p:nvPicPr>
        <p:blipFill>
          <a:blip r:embed="rId3"/>
          <a:stretch/>
        </p:blipFill>
        <p:spPr>
          <a:xfrm>
            <a:off x="4032720" y="3564720"/>
            <a:ext cx="862200" cy="850680"/>
          </a:xfrm>
          <a:prstGeom prst="rect">
            <a:avLst/>
          </a:prstGeom>
          <a:ln>
            <a:noFill/>
          </a:ln>
        </p:spPr>
      </p:pic>
      <p:pic>
        <p:nvPicPr>
          <p:cNvPr id="154" name="Image 153"/>
          <p:cNvPicPr/>
          <p:nvPr/>
        </p:nvPicPr>
        <p:blipFill>
          <a:blip r:embed="rId4"/>
          <a:stretch/>
        </p:blipFill>
        <p:spPr>
          <a:xfrm>
            <a:off x="4842000" y="4446000"/>
            <a:ext cx="1060920" cy="1060920"/>
          </a:xfrm>
          <a:prstGeom prst="rect">
            <a:avLst/>
          </a:prstGeom>
          <a:ln>
            <a:noFill/>
          </a:ln>
        </p:spPr>
      </p:pic>
      <p:pic>
        <p:nvPicPr>
          <p:cNvPr id="155" name="Image 154"/>
          <p:cNvPicPr/>
          <p:nvPr/>
        </p:nvPicPr>
        <p:blipFill>
          <a:blip r:embed="rId5"/>
          <a:stretch/>
        </p:blipFill>
        <p:spPr>
          <a:xfrm>
            <a:off x="2464920" y="2185200"/>
            <a:ext cx="1350360" cy="1521720"/>
          </a:xfrm>
          <a:prstGeom prst="rect">
            <a:avLst/>
          </a:prstGeom>
          <a:ln>
            <a:noFill/>
          </a:ln>
        </p:spPr>
      </p:pic>
      <p:pic>
        <p:nvPicPr>
          <p:cNvPr id="156" name="Image 155"/>
          <p:cNvPicPr/>
          <p:nvPr/>
        </p:nvPicPr>
        <p:blipFill>
          <a:blip r:embed="rId6"/>
          <a:stretch/>
        </p:blipFill>
        <p:spPr>
          <a:xfrm>
            <a:off x="337680" y="2124720"/>
            <a:ext cx="1549440" cy="1549440"/>
          </a:xfrm>
          <a:prstGeom prst="rect">
            <a:avLst/>
          </a:prstGeom>
          <a:ln>
            <a:noFill/>
          </a:ln>
        </p:spPr>
      </p:pic>
      <p:sp>
        <p:nvSpPr>
          <p:cNvPr id="157" name="CustomShape 5"/>
          <p:cNvSpPr/>
          <p:nvPr/>
        </p:nvSpPr>
        <p:spPr>
          <a:xfrm>
            <a:off x="1980360" y="2628000"/>
            <a:ext cx="32148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4000" b="0" strike="noStrike" spc="-1">
                <a:solidFill>
                  <a:srgbClr val="000000"/>
                </a:solidFill>
                <a:latin typeface="Arial"/>
                <a:ea typeface="DejaVu Sans"/>
              </a:rPr>
              <a:t>/</a:t>
            </a:r>
            <a:endParaRPr lang="fr-FR" sz="4000" b="0" strike="noStrike" spc="-1">
              <a:latin typeface="Arial"/>
            </a:endParaRPr>
          </a:p>
        </p:txBody>
      </p:sp>
      <p:sp>
        <p:nvSpPr>
          <p:cNvPr id="158" name="CustomShape 6"/>
          <p:cNvSpPr/>
          <p:nvPr/>
        </p:nvSpPr>
        <p:spPr>
          <a:xfrm>
            <a:off x="6912000" y="1955880"/>
            <a:ext cx="2510296" cy="3947040"/>
          </a:xfrm>
          <a:prstGeom prst="flowChartAlternateProcess">
            <a:avLst/>
          </a:prstGeom>
          <a:solidFill>
            <a:srgbClr val="FFFFFF"/>
          </a:solidFill>
          <a:ln>
            <a:solidFill>
              <a:srgbClr val="3465A4"/>
            </a:solidFill>
          </a:ln>
        </p:spPr>
        <p:style>
          <a:lnRef idx="0">
            <a:scrgbClr r="0" g="0" b="0"/>
          </a:lnRef>
          <a:fillRef idx="0">
            <a:scrgbClr r="0" g="0" b="0"/>
          </a:fillRef>
          <a:effectRef idx="0">
            <a:scrgbClr r="0" g="0" b="0"/>
          </a:effectRef>
          <a:fontRef idx="minor"/>
        </p:style>
      </p:sp>
      <p:sp>
        <p:nvSpPr>
          <p:cNvPr id="159" name="CustomShape 7"/>
          <p:cNvSpPr/>
          <p:nvPr/>
        </p:nvSpPr>
        <p:spPr>
          <a:xfrm>
            <a:off x="7274514" y="4881844"/>
            <a:ext cx="1760523" cy="92187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endParaRPr lang="fr-FR" sz="1800" b="0" strike="noStrike" spc="-1" dirty="0">
              <a:latin typeface="Arial"/>
            </a:endParaRPr>
          </a:p>
          <a:p>
            <a:pPr marL="2520" algn="ctr">
              <a:lnSpc>
                <a:spcPct val="100000"/>
              </a:lnSpc>
              <a:buClr>
                <a:srgbClr val="000000"/>
              </a:buClr>
            </a:pPr>
            <a:r>
              <a:rPr lang="fr-FR" sz="1800" b="0" strike="noStrike" spc="-1" dirty="0" err="1">
                <a:solidFill>
                  <a:srgbClr val="000000"/>
                </a:solidFill>
                <a:latin typeface="Calibri"/>
                <a:ea typeface="DejaVu Sans"/>
              </a:rPr>
              <a:t>autotools</a:t>
            </a:r>
            <a:r>
              <a:rPr lang="fr-FR" sz="1800" b="0" strike="noStrike" spc="-1" dirty="0">
                <a:solidFill>
                  <a:srgbClr val="000000"/>
                </a:solidFill>
                <a:latin typeface="Calibri"/>
                <a:ea typeface="DejaVu Sans"/>
              </a:rPr>
              <a:t> : </a:t>
            </a:r>
            <a:r>
              <a:rPr lang="fr-FR" sz="1800" b="0" strike="noStrike" spc="-1" dirty="0" err="1">
                <a:solidFill>
                  <a:srgbClr val="000000"/>
                </a:solidFill>
                <a:latin typeface="Calibri"/>
                <a:ea typeface="DejaVu Sans"/>
              </a:rPr>
              <a:t>Make</a:t>
            </a:r>
            <a:endParaRPr lang="fr-FR" sz="1800" b="0" strike="noStrike" spc="-1" dirty="0">
              <a:latin typeface="Arial"/>
            </a:endParaRPr>
          </a:p>
          <a:p>
            <a:pPr marL="457200" algn="ctr">
              <a:lnSpc>
                <a:spcPct val="100000"/>
              </a:lnSpc>
            </a:pPr>
            <a:endParaRPr lang="fr-FR" sz="1800" b="0" strike="noStrike" spc="-1" dirty="0">
              <a:latin typeface="Arial"/>
            </a:endParaRPr>
          </a:p>
        </p:txBody>
      </p:sp>
      <p:pic>
        <p:nvPicPr>
          <p:cNvPr id="160" name="Image 159"/>
          <p:cNvPicPr/>
          <p:nvPr/>
        </p:nvPicPr>
        <p:blipFill>
          <a:blip r:embed="rId7"/>
          <a:stretch/>
        </p:blipFill>
        <p:spPr>
          <a:xfrm>
            <a:off x="7154973" y="3047903"/>
            <a:ext cx="2093400" cy="2045880"/>
          </a:xfrm>
          <a:prstGeom prst="rect">
            <a:avLst/>
          </a:prstGeom>
          <a:ln>
            <a:noFill/>
          </a:ln>
        </p:spPr>
      </p:pic>
      <p:sp>
        <p:nvSpPr>
          <p:cNvPr id="161" name="CustomShape 8"/>
          <p:cNvSpPr/>
          <p:nvPr/>
        </p:nvSpPr>
        <p:spPr>
          <a:xfrm>
            <a:off x="7504709" y="2175888"/>
            <a:ext cx="1393928" cy="46021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pPr>
            <a:r>
              <a:rPr lang="fr-FR" sz="2400" i="1" spc="-1" dirty="0" err="1">
                <a:solidFill>
                  <a:srgbClr val="000000"/>
                </a:solidFill>
                <a:latin typeface="Calibri"/>
                <a:ea typeface="DejaVu Sans"/>
              </a:rPr>
              <a:t>q</a:t>
            </a:r>
            <a:r>
              <a:rPr lang="fr-FR" sz="2400" b="0" i="1" strike="noStrike" spc="-1" dirty="0" err="1">
                <a:solidFill>
                  <a:srgbClr val="000000"/>
                </a:solidFill>
                <a:latin typeface="Calibri"/>
                <a:ea typeface="DejaVu Sans"/>
              </a:rPr>
              <a:t>make</a:t>
            </a:r>
            <a:endParaRPr lang="fr-FR" sz="2400" b="0" i="1" strike="noStrike" spc="-1" dirty="0">
              <a:latin typeface="Arial"/>
            </a:endParaRPr>
          </a:p>
        </p:txBody>
      </p:sp>
      <p:sp>
        <p:nvSpPr>
          <p:cNvPr id="162" name="CustomShape 9"/>
          <p:cNvSpPr/>
          <p:nvPr/>
        </p:nvSpPr>
        <p:spPr>
          <a:xfrm>
            <a:off x="9433096" y="3749400"/>
            <a:ext cx="934920" cy="214920"/>
          </a:xfrm>
          <a:custGeom>
            <a:avLst/>
            <a:gdLst/>
            <a:ahLst/>
            <a:cxnLst/>
            <a:rect l="l" t="t" r="r" b="b"/>
            <a:pathLst>
              <a:path w="2602" h="602">
                <a:moveTo>
                  <a:pt x="0" y="150"/>
                </a:moveTo>
                <a:lnTo>
                  <a:pt x="1950" y="150"/>
                </a:lnTo>
                <a:lnTo>
                  <a:pt x="1950" y="0"/>
                </a:lnTo>
                <a:lnTo>
                  <a:pt x="2601" y="300"/>
                </a:lnTo>
                <a:lnTo>
                  <a:pt x="1950" y="601"/>
                </a:lnTo>
                <a:lnTo>
                  <a:pt x="1950" y="450"/>
                </a:lnTo>
                <a:lnTo>
                  <a:pt x="0" y="450"/>
                </a:lnTo>
                <a:lnTo>
                  <a:pt x="0" y="150"/>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63" name="CustomShape 10"/>
          <p:cNvSpPr/>
          <p:nvPr/>
        </p:nvSpPr>
        <p:spPr>
          <a:xfrm>
            <a:off x="6201720" y="3716866"/>
            <a:ext cx="699480" cy="214920"/>
          </a:xfrm>
          <a:custGeom>
            <a:avLst/>
            <a:gdLst/>
            <a:ahLst/>
            <a:cxnLst/>
            <a:rect l="l" t="t" r="r" b="b"/>
            <a:pathLst>
              <a:path w="1948" h="602">
                <a:moveTo>
                  <a:pt x="0" y="150"/>
                </a:moveTo>
                <a:lnTo>
                  <a:pt x="1460" y="150"/>
                </a:lnTo>
                <a:lnTo>
                  <a:pt x="1460" y="0"/>
                </a:lnTo>
                <a:lnTo>
                  <a:pt x="1947" y="300"/>
                </a:lnTo>
                <a:lnTo>
                  <a:pt x="1460" y="601"/>
                </a:lnTo>
                <a:lnTo>
                  <a:pt x="1460" y="450"/>
                </a:lnTo>
                <a:lnTo>
                  <a:pt x="0" y="450"/>
                </a:lnTo>
                <a:lnTo>
                  <a:pt x="0" y="150"/>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64" name="CustomShape 11"/>
          <p:cNvSpPr/>
          <p:nvPr/>
        </p:nvSpPr>
        <p:spPr>
          <a:xfrm>
            <a:off x="1558636" y="5931000"/>
            <a:ext cx="2688284" cy="36787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fr-FR" sz="1800" b="0" strike="noStrike" spc="-1" dirty="0">
                <a:solidFill>
                  <a:srgbClr val="000000"/>
                </a:solidFill>
                <a:latin typeface="Calibri"/>
                <a:ea typeface="DejaVu Sans"/>
              </a:rPr>
              <a:t>Langages de bas niveaux</a:t>
            </a:r>
            <a:endParaRPr lang="fr-FR" sz="1800" b="0" strike="noStrike" spc="-1" dirty="0">
              <a:latin typeface="Arial"/>
            </a:endParaRPr>
          </a:p>
        </p:txBody>
      </p:sp>
      <p:pic>
        <p:nvPicPr>
          <p:cNvPr id="2050" name="Picture 2" descr="Image result for executable icon">
            <a:extLst>
              <a:ext uri="{FF2B5EF4-FFF2-40B4-BE49-F238E27FC236}">
                <a16:creationId xmlns:a16="http://schemas.microsoft.com/office/drawing/2014/main" id="{E01871CA-3E36-424D-A402-1AAF5465A3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01986" y="3253350"/>
            <a:ext cx="1162050" cy="1162050"/>
          </a:xfrm>
          <a:prstGeom prst="rect">
            <a:avLst/>
          </a:prstGeom>
          <a:noFill/>
          <a:extLst>
            <a:ext uri="{909E8E84-426E-40DD-AFC4-6F175D3DCCD1}">
              <a14:hiddenFill xmlns:a14="http://schemas.microsoft.com/office/drawing/2010/main">
                <a:solidFill>
                  <a:srgbClr val="FFFFFF"/>
                </a:solidFill>
              </a14:hiddenFill>
            </a:ext>
          </a:extLst>
        </p:spPr>
      </p:pic>
      <p:sp>
        <p:nvSpPr>
          <p:cNvPr id="2" name="Accolade ouvrante 1">
            <a:extLst>
              <a:ext uri="{FF2B5EF4-FFF2-40B4-BE49-F238E27FC236}">
                <a16:creationId xmlns:a16="http://schemas.microsoft.com/office/drawing/2014/main" id="{96CD3860-2310-4133-A75F-5810F71CF164}"/>
              </a:ext>
            </a:extLst>
          </p:cNvPr>
          <p:cNvSpPr/>
          <p:nvPr/>
        </p:nvSpPr>
        <p:spPr>
          <a:xfrm rot="5400000">
            <a:off x="8012653" y="1742267"/>
            <a:ext cx="334827" cy="213661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6">
                <a:lumMod val="20000"/>
                <a:lumOff val="80000"/>
              </a:schemeClr>
            </a:gs>
            <a:gs pos="83000">
              <a:schemeClr val="accent6">
                <a:lumMod val="20000"/>
                <a:lumOff val="80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238" name="Image 2"/>
          <p:cNvPicPr/>
          <p:nvPr/>
        </p:nvPicPr>
        <p:blipFill>
          <a:blip r:embed="rId2"/>
          <a:stretch/>
        </p:blipFill>
        <p:spPr>
          <a:xfrm>
            <a:off x="2081160" y="1357200"/>
            <a:ext cx="3141720" cy="3444840"/>
          </a:xfrm>
          <a:prstGeom prst="rect">
            <a:avLst/>
          </a:prstGeom>
          <a:ln>
            <a:noFill/>
          </a:ln>
        </p:spPr>
      </p:pic>
      <p:pic>
        <p:nvPicPr>
          <p:cNvPr id="239" name="Image 3"/>
          <p:cNvPicPr/>
          <p:nvPr/>
        </p:nvPicPr>
        <p:blipFill>
          <a:blip r:embed="rId3"/>
          <a:stretch/>
        </p:blipFill>
        <p:spPr>
          <a:xfrm>
            <a:off x="8739360" y="3643200"/>
            <a:ext cx="2702160" cy="2641680"/>
          </a:xfrm>
          <a:prstGeom prst="rect">
            <a:avLst/>
          </a:prstGeom>
          <a:ln>
            <a:noFill/>
          </a:ln>
        </p:spPr>
      </p:pic>
      <p:sp>
        <p:nvSpPr>
          <p:cNvPr id="240" name="CustomShape 1"/>
          <p:cNvSpPr/>
          <p:nvPr/>
        </p:nvSpPr>
        <p:spPr>
          <a:xfrm>
            <a:off x="1737720" y="465840"/>
            <a:ext cx="8228160" cy="63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3500" lnSpcReduction="10000"/>
          </a:bodyPr>
          <a:lstStyle/>
          <a:p>
            <a:pPr algn="ctr">
              <a:lnSpc>
                <a:spcPct val="100000"/>
              </a:lnSpc>
            </a:pPr>
            <a:r>
              <a:rPr lang="fr-FR" sz="4000" b="0" strike="noStrike" spc="-1">
                <a:solidFill>
                  <a:srgbClr val="000000"/>
                </a:solidFill>
                <a:latin typeface="Calibri"/>
                <a:ea typeface="DejaVu Sans"/>
              </a:rPr>
              <a:t>Algorithme de Zambretti</a:t>
            </a:r>
            <a:endParaRPr lang="fr-FR" sz="4000" b="0" strike="noStrike" spc="-1">
              <a:latin typeface="Arial"/>
            </a:endParaRPr>
          </a:p>
        </p:txBody>
      </p:sp>
      <p:sp>
        <p:nvSpPr>
          <p:cNvPr id="241" name="CustomShape 2"/>
          <p:cNvSpPr/>
          <p:nvPr/>
        </p:nvSpPr>
        <p:spPr>
          <a:xfrm rot="4566600">
            <a:off x="4941000" y="921600"/>
            <a:ext cx="210600" cy="2171880"/>
          </a:xfrm>
          <a:prstGeom prst="downArrow">
            <a:avLst>
              <a:gd name="adj1" fmla="val 50000"/>
              <a:gd name="adj2" fmla="val 50000"/>
            </a:avLst>
          </a:prstGeom>
          <a:solidFill>
            <a:schemeClr val="accent2"/>
          </a:solidFill>
          <a:ln>
            <a:round/>
          </a:ln>
        </p:spPr>
        <p:style>
          <a:lnRef idx="2">
            <a:schemeClr val="accent1">
              <a:shade val="50000"/>
            </a:schemeClr>
          </a:lnRef>
          <a:fillRef idx="1">
            <a:schemeClr val="accent1"/>
          </a:fillRef>
          <a:effectRef idx="0">
            <a:schemeClr val="accent1"/>
          </a:effectRef>
          <a:fontRef idx="minor"/>
        </p:style>
      </p:sp>
      <p:sp>
        <p:nvSpPr>
          <p:cNvPr id="242" name="CustomShape 3"/>
          <p:cNvSpPr/>
          <p:nvPr/>
        </p:nvSpPr>
        <p:spPr>
          <a:xfrm rot="5415600">
            <a:off x="5146200" y="1280880"/>
            <a:ext cx="192600" cy="2934000"/>
          </a:xfrm>
          <a:prstGeom prst="downArrow">
            <a:avLst>
              <a:gd name="adj1" fmla="val 50000"/>
              <a:gd name="adj2" fmla="val 50000"/>
            </a:avLst>
          </a:prstGeom>
          <a:solidFill>
            <a:schemeClr val="accent2"/>
          </a:solidFill>
          <a:ln>
            <a:round/>
          </a:ln>
        </p:spPr>
        <p:style>
          <a:lnRef idx="2">
            <a:schemeClr val="accent1">
              <a:shade val="50000"/>
            </a:schemeClr>
          </a:lnRef>
          <a:fillRef idx="1">
            <a:schemeClr val="accent1"/>
          </a:fillRef>
          <a:effectRef idx="0">
            <a:schemeClr val="accent1"/>
          </a:effectRef>
          <a:fontRef idx="minor"/>
        </p:style>
      </p:sp>
      <p:sp>
        <p:nvSpPr>
          <p:cNvPr id="243" name="CustomShape 4"/>
          <p:cNvSpPr/>
          <p:nvPr/>
        </p:nvSpPr>
        <p:spPr>
          <a:xfrm>
            <a:off x="6191640" y="1428840"/>
            <a:ext cx="215928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800" b="0" strike="noStrike" spc="-1">
                <a:solidFill>
                  <a:srgbClr val="000000"/>
                </a:solidFill>
                <a:latin typeface="Calibri"/>
                <a:ea typeface="DejaVu Sans"/>
              </a:rPr>
              <a:t>Direction du vent</a:t>
            </a:r>
            <a:endParaRPr lang="fr-FR" sz="1800" b="0" strike="noStrike" spc="-1">
              <a:latin typeface="Arial"/>
            </a:endParaRPr>
          </a:p>
        </p:txBody>
      </p:sp>
      <p:sp>
        <p:nvSpPr>
          <p:cNvPr id="244" name="CustomShape 5"/>
          <p:cNvSpPr/>
          <p:nvPr/>
        </p:nvSpPr>
        <p:spPr>
          <a:xfrm>
            <a:off x="6565320" y="2500200"/>
            <a:ext cx="229500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800" b="0" strike="noStrike" spc="-1">
                <a:solidFill>
                  <a:srgbClr val="000000"/>
                </a:solidFill>
                <a:latin typeface="Calibri"/>
                <a:ea typeface="DejaVu Sans"/>
              </a:rPr>
              <a:t>Pression    </a:t>
            </a:r>
            <a:endParaRPr lang="fr-FR" sz="1800" b="0" strike="noStrike" spc="-1">
              <a:latin typeface="Arial"/>
            </a:endParaRPr>
          </a:p>
          <a:p>
            <a:pPr>
              <a:lnSpc>
                <a:spcPct val="100000"/>
              </a:lnSpc>
            </a:pPr>
            <a:r>
              <a:rPr lang="fr-FR" sz="1800" b="0" strike="noStrike" spc="-1">
                <a:solidFill>
                  <a:srgbClr val="000000"/>
                </a:solidFill>
                <a:latin typeface="Calibri"/>
                <a:ea typeface="DejaVu Sans"/>
              </a:rPr>
              <a:t>(niveau de la mer)</a:t>
            </a:r>
            <a:endParaRPr lang="fr-FR" sz="1800" b="0" strike="noStrike" spc="-1">
              <a:latin typeface="Arial"/>
            </a:endParaRPr>
          </a:p>
        </p:txBody>
      </p:sp>
      <p:sp>
        <p:nvSpPr>
          <p:cNvPr id="245" name="CustomShape 6"/>
          <p:cNvSpPr/>
          <p:nvPr/>
        </p:nvSpPr>
        <p:spPr>
          <a:xfrm rot="11120400">
            <a:off x="2856240" y="3365640"/>
            <a:ext cx="277560" cy="2030400"/>
          </a:xfrm>
          <a:prstGeom prst="downArrow">
            <a:avLst>
              <a:gd name="adj1" fmla="val 50000"/>
              <a:gd name="adj2" fmla="val 50000"/>
            </a:avLst>
          </a:prstGeom>
          <a:solidFill>
            <a:schemeClr val="accent2"/>
          </a:solidFill>
          <a:ln>
            <a:round/>
          </a:ln>
        </p:spPr>
        <p:style>
          <a:lnRef idx="2">
            <a:schemeClr val="accent1">
              <a:shade val="50000"/>
            </a:schemeClr>
          </a:lnRef>
          <a:fillRef idx="1">
            <a:schemeClr val="accent1"/>
          </a:fillRef>
          <a:effectRef idx="0">
            <a:schemeClr val="accent1"/>
          </a:effectRef>
          <a:fontRef idx="minor"/>
        </p:style>
      </p:sp>
      <p:sp>
        <p:nvSpPr>
          <p:cNvPr id="246" name="CustomShape 7"/>
          <p:cNvSpPr/>
          <p:nvPr/>
        </p:nvSpPr>
        <p:spPr>
          <a:xfrm rot="11857200">
            <a:off x="3150000" y="3718800"/>
            <a:ext cx="277560" cy="1663560"/>
          </a:xfrm>
          <a:prstGeom prst="downArrow">
            <a:avLst>
              <a:gd name="adj1" fmla="val 50000"/>
              <a:gd name="adj2" fmla="val 50000"/>
            </a:avLst>
          </a:prstGeom>
          <a:solidFill>
            <a:schemeClr val="accent2"/>
          </a:solidFill>
          <a:ln>
            <a:round/>
          </a:ln>
        </p:spPr>
        <p:style>
          <a:lnRef idx="2">
            <a:schemeClr val="accent1">
              <a:shade val="50000"/>
            </a:schemeClr>
          </a:lnRef>
          <a:fillRef idx="1">
            <a:schemeClr val="accent1"/>
          </a:fillRef>
          <a:effectRef idx="0">
            <a:schemeClr val="accent1"/>
          </a:effectRef>
          <a:fontRef idx="minor"/>
        </p:style>
      </p:sp>
      <p:sp>
        <p:nvSpPr>
          <p:cNvPr id="247" name="CustomShape 8"/>
          <p:cNvSpPr/>
          <p:nvPr/>
        </p:nvSpPr>
        <p:spPr>
          <a:xfrm>
            <a:off x="1452600" y="5357880"/>
            <a:ext cx="314172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fr-FR" sz="1800" b="0" strike="noStrike" spc="-1">
                <a:solidFill>
                  <a:srgbClr val="000000"/>
                </a:solidFill>
                <a:latin typeface="Calibri"/>
                <a:ea typeface="DejaVu Sans"/>
              </a:rPr>
              <a:t>Lecture:</a:t>
            </a:r>
            <a:endParaRPr lang="fr-FR" sz="1800" b="0" strike="noStrike" spc="-1">
              <a:latin typeface="Arial"/>
            </a:endParaRPr>
          </a:p>
          <a:p>
            <a:pPr algn="ctr">
              <a:lnSpc>
                <a:spcPct val="100000"/>
              </a:lnSpc>
            </a:pPr>
            <a:r>
              <a:rPr lang="fr-FR" sz="1800" b="0" strike="noStrike" spc="-1">
                <a:solidFill>
                  <a:srgbClr val="000000"/>
                </a:solidFill>
                <a:latin typeface="Calibri"/>
                <a:ea typeface="DejaVu Sans"/>
              </a:rPr>
              <a:t>A  B  C …</a:t>
            </a:r>
            <a:endParaRPr lang="fr-FR" sz="1800" b="0" strike="noStrike" spc="-1">
              <a:latin typeface="Arial"/>
            </a:endParaRPr>
          </a:p>
        </p:txBody>
      </p:sp>
      <p:sp>
        <p:nvSpPr>
          <p:cNvPr id="248" name="CustomShape 9"/>
          <p:cNvSpPr/>
          <p:nvPr/>
        </p:nvSpPr>
        <p:spPr>
          <a:xfrm rot="12371400">
            <a:off x="3549960" y="3310200"/>
            <a:ext cx="277560" cy="2122560"/>
          </a:xfrm>
          <a:prstGeom prst="downArrow">
            <a:avLst>
              <a:gd name="adj1" fmla="val 50000"/>
              <a:gd name="adj2" fmla="val 50000"/>
            </a:avLst>
          </a:prstGeom>
          <a:solidFill>
            <a:schemeClr val="accent2"/>
          </a:solidFill>
          <a:ln>
            <a:round/>
          </a:ln>
        </p:spPr>
        <p:style>
          <a:lnRef idx="2">
            <a:schemeClr val="accent1">
              <a:shade val="50000"/>
            </a:schemeClr>
          </a:lnRef>
          <a:fillRef idx="1">
            <a:schemeClr val="accent1"/>
          </a:fillRef>
          <a:effectRef idx="0">
            <a:schemeClr val="accent1"/>
          </a:effectRef>
          <a:fontRef idx="minor"/>
        </p:style>
      </p:sp>
      <p:sp>
        <p:nvSpPr>
          <p:cNvPr id="249" name="CustomShape 10"/>
          <p:cNvSpPr/>
          <p:nvPr/>
        </p:nvSpPr>
        <p:spPr>
          <a:xfrm rot="14204400">
            <a:off x="7495920" y="4754880"/>
            <a:ext cx="401040" cy="168480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50" name="CustomShape 11"/>
          <p:cNvSpPr/>
          <p:nvPr/>
        </p:nvSpPr>
        <p:spPr>
          <a:xfrm>
            <a:off x="4809960" y="5572080"/>
            <a:ext cx="307152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00"/>
                </a:solidFill>
                <a:latin typeface="Calibri"/>
                <a:ea typeface="DejaVu Sans"/>
              </a:rPr>
              <a:t>Correspondance</a:t>
            </a:r>
            <a:endParaRPr lang="fr-FR" sz="1800" b="0" strike="noStrike" spc="-1">
              <a:latin typeface="Arial"/>
            </a:endParaRPr>
          </a:p>
          <a:p>
            <a:pPr>
              <a:lnSpc>
                <a:spcPct val="100000"/>
              </a:lnSpc>
            </a:pPr>
            <a:r>
              <a:rPr lang="fr-FR" sz="1800" b="0" strike="noStrike" spc="-1">
                <a:solidFill>
                  <a:srgbClr val="000000"/>
                </a:solidFill>
                <a:latin typeface="Calibri"/>
                <a:ea typeface="DejaVu Sans"/>
              </a:rPr>
              <a:t>A  B  C …  / prévision</a:t>
            </a:r>
            <a:endParaRPr lang="fr-FR"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6">
                <a:lumMod val="20000"/>
                <a:lumOff val="80000"/>
              </a:schemeClr>
            </a:gs>
            <a:gs pos="83000">
              <a:schemeClr val="accent6">
                <a:lumMod val="20000"/>
                <a:lumOff val="80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51" name="CustomShape 1"/>
          <p:cNvSpPr/>
          <p:nvPr/>
        </p:nvSpPr>
        <p:spPr>
          <a:xfrm>
            <a:off x="1463400" y="274320"/>
            <a:ext cx="8228160" cy="63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0000" lnSpcReduction="10000"/>
          </a:bodyPr>
          <a:lstStyle/>
          <a:p>
            <a:pPr algn="ctr">
              <a:lnSpc>
                <a:spcPct val="100000"/>
              </a:lnSpc>
            </a:pPr>
            <a:r>
              <a:rPr lang="fr-FR" sz="4000" b="0" strike="noStrike" spc="-1">
                <a:solidFill>
                  <a:srgbClr val="000000"/>
                </a:solidFill>
                <a:latin typeface="Calibri"/>
                <a:ea typeface="DejaVu Sans"/>
              </a:rPr>
              <a:t>Algorithme de Zambretti implémenté</a:t>
            </a:r>
            <a:endParaRPr lang="fr-FR" sz="4000" b="0" strike="noStrike" spc="-1">
              <a:latin typeface="Arial"/>
            </a:endParaRPr>
          </a:p>
        </p:txBody>
      </p:sp>
      <p:sp>
        <p:nvSpPr>
          <p:cNvPr id="252" name="CustomShape 2"/>
          <p:cNvSpPr/>
          <p:nvPr/>
        </p:nvSpPr>
        <p:spPr>
          <a:xfrm>
            <a:off x="1768320" y="2050560"/>
            <a:ext cx="1570320" cy="927360"/>
          </a:xfrm>
          <a:prstGeom prst="roundRect">
            <a:avLst>
              <a:gd name="adj" fmla="val 16667"/>
            </a:avLst>
          </a:prstGeom>
          <a:noFill/>
          <a:ln w="41400">
            <a:solidFill>
              <a:schemeClr val="accent2">
                <a:lumMod val="75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fr-FR" sz="2400" b="0" strike="noStrike" spc="-1">
                <a:solidFill>
                  <a:srgbClr val="000000"/>
                </a:solidFill>
                <a:latin typeface="Calibri"/>
                <a:ea typeface="DejaVu Sans"/>
              </a:rPr>
              <a:t>dP/dt</a:t>
            </a:r>
            <a:endParaRPr lang="fr-FR" sz="2400" b="0" strike="noStrike" spc="-1">
              <a:latin typeface="Arial"/>
            </a:endParaRPr>
          </a:p>
        </p:txBody>
      </p:sp>
      <p:sp>
        <p:nvSpPr>
          <p:cNvPr id="253" name="CustomShape 3"/>
          <p:cNvSpPr/>
          <p:nvPr/>
        </p:nvSpPr>
        <p:spPr>
          <a:xfrm>
            <a:off x="4595760" y="5143680"/>
            <a:ext cx="1141560" cy="712800"/>
          </a:xfrm>
          <a:prstGeom prst="roundRect">
            <a:avLst>
              <a:gd name="adj" fmla="val 16667"/>
            </a:avLst>
          </a:prstGeom>
          <a:noFill/>
          <a:ln w="41400">
            <a:solidFill>
              <a:schemeClr val="accent2">
                <a:lumMod val="75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fr-FR" sz="2400" b="0" strike="noStrike" spc="-1">
                <a:solidFill>
                  <a:srgbClr val="000000"/>
                </a:solidFill>
                <a:latin typeface="Calibri"/>
                <a:ea typeface="DejaVu Sans"/>
              </a:rPr>
              <a:t>P </a:t>
            </a:r>
            <a:endParaRPr lang="fr-FR" sz="2400" b="0" strike="noStrike" spc="-1">
              <a:latin typeface="Arial"/>
            </a:endParaRPr>
          </a:p>
        </p:txBody>
      </p:sp>
      <p:sp>
        <p:nvSpPr>
          <p:cNvPr id="254" name="CustomShape 4"/>
          <p:cNvSpPr/>
          <p:nvPr/>
        </p:nvSpPr>
        <p:spPr>
          <a:xfrm>
            <a:off x="3554280" y="2407680"/>
            <a:ext cx="641520" cy="1414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55" name="CustomShape 5"/>
          <p:cNvSpPr/>
          <p:nvPr/>
        </p:nvSpPr>
        <p:spPr>
          <a:xfrm>
            <a:off x="4249800" y="1884600"/>
            <a:ext cx="1904760" cy="1901160"/>
          </a:xfrm>
          <a:prstGeom prst="roundRect">
            <a:avLst>
              <a:gd name="adj" fmla="val 16667"/>
            </a:avLst>
          </a:prstGeom>
          <a:noFill/>
          <a:ln w="41400">
            <a:solidFill>
              <a:schemeClr val="accent2">
                <a:lumMod val="75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indent="-216000">
              <a:lnSpc>
                <a:spcPct val="150000"/>
              </a:lnSpc>
              <a:buClr>
                <a:srgbClr val="000000"/>
              </a:buClr>
              <a:buFont typeface="Wingdings" charset="2"/>
              <a:buChar char=""/>
            </a:pPr>
            <a:r>
              <a:rPr lang="fr-FR" sz="1800" b="0" strike="noStrike" spc="-1">
                <a:solidFill>
                  <a:srgbClr val="000000"/>
                </a:solidFill>
                <a:latin typeface="Arial"/>
                <a:ea typeface="DejaVu Sans"/>
              </a:rPr>
              <a:t>en hausse</a:t>
            </a:r>
            <a:endParaRPr lang="fr-FR" sz="1800" b="0" strike="noStrike" spc="-1">
              <a:latin typeface="Arial"/>
            </a:endParaRPr>
          </a:p>
          <a:p>
            <a:pPr indent="-216000">
              <a:lnSpc>
                <a:spcPct val="150000"/>
              </a:lnSpc>
              <a:buClr>
                <a:srgbClr val="000000"/>
              </a:buClr>
              <a:buFont typeface="Wingdings" charset="2"/>
              <a:buChar char=""/>
            </a:pPr>
            <a:r>
              <a:rPr lang="fr-FR" sz="1800" b="0" strike="noStrike" spc="-1">
                <a:solidFill>
                  <a:srgbClr val="000000"/>
                </a:solidFill>
                <a:latin typeface="Arial"/>
                <a:ea typeface="DejaVu Sans"/>
              </a:rPr>
              <a:t>stable</a:t>
            </a:r>
            <a:endParaRPr lang="fr-FR" sz="1800" b="0" strike="noStrike" spc="-1">
              <a:latin typeface="Arial"/>
            </a:endParaRPr>
          </a:p>
          <a:p>
            <a:pPr indent="-216000">
              <a:lnSpc>
                <a:spcPct val="150000"/>
              </a:lnSpc>
              <a:buClr>
                <a:srgbClr val="000000"/>
              </a:buClr>
              <a:buFont typeface="Wingdings" charset="2"/>
              <a:buChar char=""/>
            </a:pPr>
            <a:r>
              <a:rPr lang="fr-FR" sz="1800" b="0" strike="noStrike" spc="-1">
                <a:solidFill>
                  <a:srgbClr val="000000"/>
                </a:solidFill>
                <a:latin typeface="Arial"/>
                <a:ea typeface="DejaVu Sans"/>
              </a:rPr>
              <a:t>en baisse</a:t>
            </a:r>
            <a:endParaRPr lang="fr-FR" sz="1800" b="0" strike="noStrike" spc="-1">
              <a:latin typeface="Arial"/>
            </a:endParaRPr>
          </a:p>
        </p:txBody>
      </p:sp>
      <p:sp>
        <p:nvSpPr>
          <p:cNvPr id="256" name="CustomShape 6"/>
          <p:cNvSpPr/>
          <p:nvPr/>
        </p:nvSpPr>
        <p:spPr>
          <a:xfrm>
            <a:off x="8055000" y="1279080"/>
            <a:ext cx="2081880" cy="1698840"/>
          </a:xfrm>
          <a:prstGeom prst="roundRect">
            <a:avLst>
              <a:gd name="adj" fmla="val 16667"/>
            </a:avLst>
          </a:prstGeom>
          <a:noFill/>
          <a:ln w="41400">
            <a:solidFill>
              <a:schemeClr val="accent2">
                <a:lumMod val="75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fr-FR" sz="2400" b="0" strike="noStrike" spc="-1">
                <a:solidFill>
                  <a:srgbClr val="000000"/>
                </a:solidFill>
                <a:latin typeface="Calibri"/>
                <a:ea typeface="DejaVu Sans"/>
              </a:rPr>
              <a:t>Nombre</a:t>
            </a:r>
            <a:endParaRPr lang="fr-FR" sz="2400" b="0" strike="noStrike" spc="-1">
              <a:latin typeface="Arial"/>
            </a:endParaRPr>
          </a:p>
          <a:p>
            <a:pPr algn="ctr">
              <a:lnSpc>
                <a:spcPct val="100000"/>
              </a:lnSpc>
            </a:pPr>
            <a:r>
              <a:rPr lang="fr-FR" sz="2400" b="0" strike="noStrike" spc="-1">
                <a:solidFill>
                  <a:srgbClr val="000000"/>
                </a:solidFill>
                <a:latin typeface="Calibri"/>
                <a:ea typeface="DejaVu Sans"/>
              </a:rPr>
              <a:t>Zambretti</a:t>
            </a:r>
            <a:endParaRPr lang="fr-FR" sz="2400" b="0" strike="noStrike" spc="-1">
              <a:latin typeface="Arial"/>
            </a:endParaRPr>
          </a:p>
          <a:p>
            <a:pPr algn="ctr">
              <a:lnSpc>
                <a:spcPct val="100000"/>
              </a:lnSpc>
            </a:pPr>
            <a:r>
              <a:rPr lang="fr-FR" sz="2400" b="1" strike="noStrike" spc="-1">
                <a:solidFill>
                  <a:srgbClr val="000000"/>
                </a:solidFill>
                <a:latin typeface="Calibri"/>
                <a:ea typeface="DejaVu Sans"/>
              </a:rPr>
              <a:t>Z</a:t>
            </a:r>
            <a:endParaRPr lang="fr-FR" sz="2400" b="0" strike="noStrike" spc="-1">
              <a:latin typeface="Arial"/>
            </a:endParaRPr>
          </a:p>
        </p:txBody>
      </p:sp>
      <p:sp>
        <p:nvSpPr>
          <p:cNvPr id="257" name="CustomShape 7"/>
          <p:cNvSpPr/>
          <p:nvPr/>
        </p:nvSpPr>
        <p:spPr>
          <a:xfrm>
            <a:off x="6269400" y="2407680"/>
            <a:ext cx="1713240" cy="1414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58" name="CustomShape 8"/>
          <p:cNvSpPr/>
          <p:nvPr/>
        </p:nvSpPr>
        <p:spPr>
          <a:xfrm>
            <a:off x="1881000" y="1428840"/>
            <a:ext cx="13705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fr-FR" sz="1800" b="1" strike="noStrike" spc="-1">
                <a:solidFill>
                  <a:srgbClr val="FF0000"/>
                </a:solidFill>
                <a:latin typeface="Calibri"/>
                <a:ea typeface="DejaVu Sans"/>
              </a:rPr>
              <a:t>/ heure</a:t>
            </a:r>
            <a:endParaRPr lang="fr-FR" sz="1800" b="0" strike="noStrike" spc="-1">
              <a:latin typeface="Arial"/>
            </a:endParaRPr>
          </a:p>
        </p:txBody>
      </p:sp>
      <p:sp>
        <p:nvSpPr>
          <p:cNvPr id="259" name="CustomShape 9"/>
          <p:cNvSpPr/>
          <p:nvPr/>
        </p:nvSpPr>
        <p:spPr>
          <a:xfrm>
            <a:off x="4411440" y="5945400"/>
            <a:ext cx="14274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fr-FR" sz="1800" b="1" strike="noStrike" spc="-1">
                <a:solidFill>
                  <a:srgbClr val="FF0000"/>
                </a:solidFill>
                <a:latin typeface="Calibri"/>
                <a:ea typeface="DejaVu Sans"/>
              </a:rPr>
              <a:t>10 s</a:t>
            </a:r>
            <a:endParaRPr lang="fr-FR" sz="1800" b="0" strike="noStrike" spc="-1">
              <a:latin typeface="Arial"/>
            </a:endParaRPr>
          </a:p>
        </p:txBody>
      </p:sp>
      <p:sp>
        <p:nvSpPr>
          <p:cNvPr id="260" name="CustomShape 10"/>
          <p:cNvSpPr/>
          <p:nvPr/>
        </p:nvSpPr>
        <p:spPr>
          <a:xfrm>
            <a:off x="8913960" y="3193560"/>
            <a:ext cx="212760" cy="49860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61" name="CustomShape 11"/>
          <p:cNvSpPr/>
          <p:nvPr/>
        </p:nvSpPr>
        <p:spPr>
          <a:xfrm>
            <a:off x="7881840" y="4071960"/>
            <a:ext cx="2998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00"/>
                </a:solidFill>
                <a:latin typeface="Calibri"/>
                <a:ea typeface="DejaVu Sans"/>
              </a:rPr>
              <a:t>1 : Settled Fine	</a:t>
            </a:r>
            <a:endParaRPr lang="fr-FR" sz="1800" b="0" strike="noStrike" spc="-1">
              <a:latin typeface="Arial"/>
            </a:endParaRPr>
          </a:p>
          <a:p>
            <a:pPr>
              <a:lnSpc>
                <a:spcPct val="100000"/>
              </a:lnSpc>
            </a:pPr>
            <a:r>
              <a:rPr lang="fr-FR" sz="1800" b="0" strike="noStrike" spc="-1">
                <a:solidFill>
                  <a:srgbClr val="000000"/>
                </a:solidFill>
                <a:latin typeface="Calibri"/>
                <a:ea typeface="DejaVu Sans"/>
              </a:rPr>
              <a:t>2 : Fine Weather	</a:t>
            </a:r>
            <a:endParaRPr lang="fr-FR" sz="1800" b="0" strike="noStrike" spc="-1">
              <a:latin typeface="Arial"/>
            </a:endParaRPr>
          </a:p>
          <a:p>
            <a:pPr>
              <a:lnSpc>
                <a:spcPct val="100000"/>
              </a:lnSpc>
            </a:pPr>
            <a:r>
              <a:rPr lang="fr-FR" sz="1800" b="0" strike="noStrike" spc="-1">
                <a:solidFill>
                  <a:srgbClr val="000000"/>
                </a:solidFill>
                <a:latin typeface="Calibri"/>
                <a:ea typeface="DejaVu Sans"/>
              </a:rPr>
              <a:t>3 : Fine Becoming  less settled</a:t>
            </a:r>
            <a:endParaRPr lang="fr-FR" sz="1800" b="0" strike="noStrike" spc="-1">
              <a:latin typeface="Arial"/>
            </a:endParaRPr>
          </a:p>
          <a:p>
            <a:pPr>
              <a:lnSpc>
                <a:spcPct val="100000"/>
              </a:lnSpc>
            </a:pPr>
            <a:r>
              <a:rPr lang="fr-FR" sz="1800" b="0" strike="noStrike" spc="-1">
                <a:solidFill>
                  <a:srgbClr val="000000"/>
                </a:solidFill>
                <a:latin typeface="Calibri"/>
                <a:ea typeface="DejaVu Sans"/>
              </a:rPr>
              <a:t>…	</a:t>
            </a:r>
            <a:endParaRPr lang="fr-FR" sz="1800" b="0" strike="noStrike" spc="-1">
              <a:latin typeface="Arial"/>
            </a:endParaRPr>
          </a:p>
          <a:p>
            <a:pPr>
              <a:lnSpc>
                <a:spcPct val="100000"/>
              </a:lnSpc>
            </a:pPr>
            <a:endParaRPr lang="fr-FR" sz="1800" b="0" strike="noStrike" spc="-1">
              <a:latin typeface="Arial"/>
            </a:endParaRPr>
          </a:p>
        </p:txBody>
      </p:sp>
      <p:sp>
        <p:nvSpPr>
          <p:cNvPr id="262" name="CustomShape 12"/>
          <p:cNvSpPr/>
          <p:nvPr/>
        </p:nvSpPr>
        <p:spPr>
          <a:xfrm rot="10800000">
            <a:off x="5380560" y="4999680"/>
            <a:ext cx="212760" cy="42732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63" name="CustomShape 13"/>
          <p:cNvSpPr/>
          <p:nvPr/>
        </p:nvSpPr>
        <p:spPr>
          <a:xfrm rot="2868000">
            <a:off x="2055600" y="3950280"/>
            <a:ext cx="2947320" cy="426600"/>
          </a:xfrm>
          <a:prstGeom prst="lef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64" name="CustomShape 14"/>
          <p:cNvSpPr/>
          <p:nvPr/>
        </p:nvSpPr>
        <p:spPr>
          <a:xfrm>
            <a:off x="880920" y="3929040"/>
            <a:ext cx="2285640" cy="1856880"/>
          </a:xfrm>
          <a:prstGeom prst="flowChartMultidocument">
            <a:avLst/>
          </a:prstGeom>
          <a:solidFill>
            <a:schemeClr val="accent2">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fr-FR" sz="2000" b="0" strike="noStrike" spc="-1">
                <a:solidFill>
                  <a:srgbClr val="000000"/>
                </a:solidFill>
                <a:latin typeface="Arial"/>
                <a:ea typeface="DejaVu Sans"/>
              </a:rPr>
              <a:t>Historisation</a:t>
            </a:r>
            <a:endParaRPr lang="fr-FR" sz="2000" b="0" strike="noStrike" spc="-1">
              <a:latin typeface="Arial"/>
            </a:endParaRPr>
          </a:p>
        </p:txBody>
      </p:sp>
      <p:sp>
        <p:nvSpPr>
          <p:cNvPr id="265" name="CustomShape 15"/>
          <p:cNvSpPr/>
          <p:nvPr/>
        </p:nvSpPr>
        <p:spPr>
          <a:xfrm>
            <a:off x="4595760" y="1285920"/>
            <a:ext cx="137052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fr-FR" sz="1800" b="0" strike="noStrike" spc="-1">
                <a:solidFill>
                  <a:srgbClr val="000000"/>
                </a:solidFill>
                <a:latin typeface="Calibri"/>
                <a:ea typeface="DejaVu Sans"/>
              </a:rPr>
              <a:t>Linéarisation</a:t>
            </a:r>
            <a:endParaRPr lang="fr-FR" sz="1800" b="0" strike="noStrike" spc="-1">
              <a:latin typeface="Arial"/>
            </a:endParaRPr>
          </a:p>
        </p:txBody>
      </p:sp>
      <p:sp>
        <p:nvSpPr>
          <p:cNvPr id="266" name="CustomShape 16"/>
          <p:cNvSpPr/>
          <p:nvPr/>
        </p:nvSpPr>
        <p:spPr>
          <a:xfrm>
            <a:off x="4381560" y="4000680"/>
            <a:ext cx="23569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00"/>
                </a:solidFill>
                <a:latin typeface="Arial"/>
                <a:ea typeface="DejaVu Sans"/>
              </a:rPr>
              <a:t>3 équations Z (P)</a:t>
            </a:r>
            <a:endParaRPr lang="fr-FR"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6">
                <a:lumMod val="20000"/>
                <a:lumOff val="80000"/>
              </a:schemeClr>
            </a:gs>
            <a:gs pos="83000">
              <a:schemeClr val="accent6">
                <a:lumMod val="20000"/>
                <a:lumOff val="80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67" name="CustomShape 1"/>
          <p:cNvSpPr/>
          <p:nvPr/>
        </p:nvSpPr>
        <p:spPr>
          <a:xfrm>
            <a:off x="2194560" y="374400"/>
            <a:ext cx="8228160" cy="63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0000" lnSpcReduction="10000"/>
          </a:bodyPr>
          <a:lstStyle/>
          <a:p>
            <a:pPr algn="ctr">
              <a:lnSpc>
                <a:spcPct val="100000"/>
              </a:lnSpc>
            </a:pPr>
            <a:r>
              <a:rPr lang="fr-FR" sz="4000" b="0" strike="noStrike" spc="-1">
                <a:solidFill>
                  <a:srgbClr val="000000"/>
                </a:solidFill>
                <a:latin typeface="Calibri"/>
                <a:ea typeface="DejaVu Sans"/>
              </a:rPr>
              <a:t>Algorithme de Zambretti implémenté</a:t>
            </a:r>
            <a:endParaRPr lang="fr-FR" sz="4000" b="0" strike="noStrike" spc="-1">
              <a:latin typeface="Arial"/>
            </a:endParaRPr>
          </a:p>
        </p:txBody>
      </p:sp>
      <p:sp>
        <p:nvSpPr>
          <p:cNvPr id="268" name="CustomShape 2"/>
          <p:cNvSpPr/>
          <p:nvPr/>
        </p:nvSpPr>
        <p:spPr>
          <a:xfrm>
            <a:off x="2309760" y="1785960"/>
            <a:ext cx="4213440" cy="420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fr-FR" sz="1800" b="0" strike="noStrike" spc="-1">
              <a:latin typeface="Arial"/>
            </a:endParaRPr>
          </a:p>
          <a:p>
            <a:pPr>
              <a:lnSpc>
                <a:spcPct val="100000"/>
              </a:lnSpc>
            </a:pPr>
            <a:endParaRPr lang="fr-FR" sz="1800" b="0" strike="noStrike" spc="-1">
              <a:latin typeface="Arial"/>
            </a:endParaRPr>
          </a:p>
          <a:p>
            <a:pPr marL="216000" indent="-214920">
              <a:lnSpc>
                <a:spcPct val="100000"/>
              </a:lnSpc>
              <a:buClr>
                <a:srgbClr val="000000"/>
              </a:buClr>
              <a:buFont typeface="Arial"/>
              <a:buChar char="•"/>
            </a:pPr>
            <a:r>
              <a:rPr lang="fr-FR" sz="1800" b="0" strike="noStrike" spc="-1">
                <a:solidFill>
                  <a:srgbClr val="000000"/>
                </a:solidFill>
                <a:latin typeface="Calibri"/>
                <a:ea typeface="DejaVu Sans"/>
              </a:rPr>
              <a:t> ± 3mbar/hour</a:t>
            </a:r>
            <a:endParaRPr lang="fr-FR" sz="1800" b="0" strike="noStrike" spc="-1">
              <a:latin typeface="Arial"/>
            </a:endParaRPr>
          </a:p>
          <a:p>
            <a:pPr>
              <a:lnSpc>
                <a:spcPct val="100000"/>
              </a:lnSpc>
            </a:pPr>
            <a:endParaRPr lang="fr-FR" sz="1800" b="0" strike="noStrike" spc="-1">
              <a:latin typeface="Arial"/>
            </a:endParaRPr>
          </a:p>
          <a:p>
            <a:pPr>
              <a:lnSpc>
                <a:spcPct val="100000"/>
              </a:lnSpc>
            </a:pPr>
            <a:endParaRPr lang="fr-FR" sz="1800" b="0" strike="noStrike" spc="-1">
              <a:latin typeface="Arial"/>
            </a:endParaRPr>
          </a:p>
          <a:p>
            <a:pPr>
              <a:lnSpc>
                <a:spcPct val="100000"/>
              </a:lnSpc>
            </a:pPr>
            <a:endParaRPr lang="fr-FR" sz="1800" b="0" strike="noStrike" spc="-1">
              <a:latin typeface="Arial"/>
            </a:endParaRPr>
          </a:p>
          <a:p>
            <a:pPr>
              <a:lnSpc>
                <a:spcPct val="100000"/>
              </a:lnSpc>
            </a:pPr>
            <a:endParaRPr lang="fr-FR" sz="1800" b="0" strike="noStrike" spc="-1">
              <a:latin typeface="Arial"/>
            </a:endParaRPr>
          </a:p>
          <a:p>
            <a:pPr marL="216000" indent="-214920">
              <a:lnSpc>
                <a:spcPct val="100000"/>
              </a:lnSpc>
              <a:buClr>
                <a:srgbClr val="000000"/>
              </a:buClr>
              <a:buFont typeface="Arial"/>
              <a:buChar char="•"/>
            </a:pPr>
            <a:r>
              <a:rPr lang="fr-FR" sz="1800" b="0" strike="noStrike" spc="-1">
                <a:solidFill>
                  <a:srgbClr val="000000"/>
                </a:solidFill>
                <a:latin typeface="Calibri"/>
                <a:ea typeface="DejaVu Sans"/>
              </a:rPr>
              <a:t> Transit de l’erreur</a:t>
            </a:r>
            <a:endParaRPr lang="fr-FR" sz="1800" b="0" strike="noStrike" spc="-1">
              <a:latin typeface="Arial"/>
            </a:endParaRPr>
          </a:p>
          <a:p>
            <a:pPr>
              <a:lnSpc>
                <a:spcPct val="100000"/>
              </a:lnSpc>
            </a:pPr>
            <a:endParaRPr lang="fr-FR" sz="1800" b="0" strike="noStrike" spc="-1">
              <a:latin typeface="Arial"/>
            </a:endParaRPr>
          </a:p>
          <a:p>
            <a:pPr>
              <a:lnSpc>
                <a:spcPct val="100000"/>
              </a:lnSpc>
            </a:pPr>
            <a:endParaRPr lang="fr-FR" sz="1800" b="0" strike="noStrike" spc="-1">
              <a:latin typeface="Arial"/>
            </a:endParaRPr>
          </a:p>
          <a:p>
            <a:pPr>
              <a:lnSpc>
                <a:spcPct val="100000"/>
              </a:lnSpc>
            </a:pPr>
            <a:endParaRPr lang="fr-FR" sz="1800" b="0" strike="noStrike" spc="-1">
              <a:latin typeface="Arial"/>
            </a:endParaRPr>
          </a:p>
          <a:p>
            <a:pPr>
              <a:lnSpc>
                <a:spcPct val="100000"/>
              </a:lnSpc>
            </a:pPr>
            <a:endParaRPr lang="fr-FR" sz="1800" b="0" strike="noStrike" spc="-1">
              <a:latin typeface="Arial"/>
            </a:endParaRPr>
          </a:p>
          <a:p>
            <a:pPr marL="216000" indent="-214920">
              <a:lnSpc>
                <a:spcPct val="100000"/>
              </a:lnSpc>
              <a:buClr>
                <a:srgbClr val="000000"/>
              </a:buClr>
              <a:buFont typeface="Arial"/>
              <a:buChar char="•"/>
            </a:pPr>
            <a:r>
              <a:rPr lang="fr-FR" sz="1800" b="0" strike="noStrike" spc="-1">
                <a:solidFill>
                  <a:srgbClr val="000000"/>
                </a:solidFill>
                <a:latin typeface="Calibri"/>
                <a:ea typeface="DejaVu Sans"/>
              </a:rPr>
              <a:t> Erreurs dues à la linéarisation</a:t>
            </a:r>
            <a:endParaRPr lang="fr-FR" sz="1800" b="0" strike="noStrike" spc="-1">
              <a:latin typeface="Arial"/>
            </a:endParaRPr>
          </a:p>
          <a:p>
            <a:pPr>
              <a:lnSpc>
                <a:spcPct val="100000"/>
              </a:lnSpc>
            </a:pPr>
            <a:endParaRPr lang="fr-FR" sz="1800" b="0" strike="noStrike" spc="-1">
              <a:latin typeface="Arial"/>
            </a:endParaRPr>
          </a:p>
          <a:p>
            <a:pPr>
              <a:lnSpc>
                <a:spcPct val="100000"/>
              </a:lnSpc>
            </a:pPr>
            <a:endParaRPr lang="fr-FR" sz="1800" b="0" strike="noStrike" spc="-1">
              <a:latin typeface="Arial"/>
            </a:endParaRPr>
          </a:p>
        </p:txBody>
      </p:sp>
      <p:sp>
        <p:nvSpPr>
          <p:cNvPr id="269" name="CustomShape 3"/>
          <p:cNvSpPr/>
          <p:nvPr/>
        </p:nvSpPr>
        <p:spPr>
          <a:xfrm>
            <a:off x="6655320" y="1841400"/>
            <a:ext cx="2427480" cy="1141560"/>
          </a:xfrm>
          <a:prstGeom prst="rect">
            <a:avLst/>
          </a:prstGeom>
          <a:ln>
            <a:solidFill>
              <a:srgbClr val="F59240"/>
            </a:solidFill>
            <a:round/>
          </a:ln>
          <a:effectLst>
            <a:outerShdw blurRad="40000" dist="20160" dir="540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tIns="45000" rIns="90000" bIns="45000" anchor="ctr">
            <a:noAutofit/>
          </a:bodyPr>
          <a:lstStyle/>
          <a:p>
            <a:pPr algn="ctr">
              <a:lnSpc>
                <a:spcPct val="100000"/>
              </a:lnSpc>
            </a:pPr>
            <a:r>
              <a:rPr lang="fr-FR" sz="1800" b="0" strike="noStrike" spc="-1">
                <a:solidFill>
                  <a:srgbClr val="000000"/>
                </a:solidFill>
                <a:latin typeface="Calibri"/>
                <a:ea typeface="DejaVu Sans"/>
              </a:rPr>
              <a:t>« Stable »</a:t>
            </a:r>
            <a:endParaRPr lang="fr-FR" sz="1800" b="0" strike="noStrike" spc="-1">
              <a:latin typeface="Arial"/>
            </a:endParaRPr>
          </a:p>
          <a:p>
            <a:pPr algn="ctr">
              <a:lnSpc>
                <a:spcPct val="100000"/>
              </a:lnSpc>
            </a:pPr>
            <a:r>
              <a:rPr lang="fr-FR" sz="1800" b="0" strike="noStrike" spc="-1">
                <a:solidFill>
                  <a:srgbClr val="000000"/>
                </a:solidFill>
                <a:latin typeface="Calibri"/>
                <a:ea typeface="DejaVu Sans"/>
              </a:rPr>
              <a:t>=</a:t>
            </a:r>
            <a:endParaRPr lang="fr-FR" sz="1800" b="0" strike="noStrike" spc="-1">
              <a:latin typeface="Arial"/>
            </a:endParaRPr>
          </a:p>
          <a:p>
            <a:pPr algn="ctr">
              <a:lnSpc>
                <a:spcPct val="100000"/>
              </a:lnSpc>
            </a:pPr>
            <a:r>
              <a:rPr lang="fr-FR" sz="1800" b="0" strike="noStrike" spc="-1">
                <a:solidFill>
                  <a:srgbClr val="000000"/>
                </a:solidFill>
                <a:latin typeface="Calibri"/>
                <a:ea typeface="DejaVu Sans"/>
              </a:rPr>
              <a:t>P ne change pas Z</a:t>
            </a:r>
            <a:endParaRPr lang="fr-FR" sz="1800" b="0" strike="noStrike" spc="-1">
              <a:latin typeface="Arial"/>
            </a:endParaRPr>
          </a:p>
        </p:txBody>
      </p:sp>
      <p:sp>
        <p:nvSpPr>
          <p:cNvPr id="270" name="CustomShape 4"/>
          <p:cNvSpPr/>
          <p:nvPr/>
        </p:nvSpPr>
        <p:spPr>
          <a:xfrm>
            <a:off x="6655320" y="4841640"/>
            <a:ext cx="2427480" cy="1141560"/>
          </a:xfrm>
          <a:prstGeom prst="rect">
            <a:avLst/>
          </a:prstGeom>
          <a:ln>
            <a:solidFill>
              <a:srgbClr val="F59240"/>
            </a:solidFill>
            <a:round/>
          </a:ln>
          <a:effectLst>
            <a:outerShdw blurRad="40000" dist="20160" dir="540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tIns="45000" rIns="90000" bIns="45000" anchor="ctr">
            <a:noAutofit/>
          </a:bodyPr>
          <a:lstStyle/>
          <a:p>
            <a:pPr algn="ctr">
              <a:lnSpc>
                <a:spcPct val="100000"/>
              </a:lnSpc>
            </a:pPr>
            <a:r>
              <a:rPr lang="fr-FR" sz="1800" b="0" strike="noStrike" spc="-1">
                <a:solidFill>
                  <a:srgbClr val="000000"/>
                </a:solidFill>
                <a:latin typeface="Calibri"/>
                <a:ea typeface="DejaVu Sans"/>
              </a:rPr>
              <a:t>± une unité de Z</a:t>
            </a:r>
            <a:endParaRPr lang="fr-FR" sz="1800" b="0" strike="noStrike" spc="-1">
              <a:latin typeface="Arial"/>
            </a:endParaRPr>
          </a:p>
        </p:txBody>
      </p:sp>
      <p:sp>
        <p:nvSpPr>
          <p:cNvPr id="271" name="CustomShape 5"/>
          <p:cNvSpPr/>
          <p:nvPr/>
        </p:nvSpPr>
        <p:spPr>
          <a:xfrm>
            <a:off x="6655320" y="3270240"/>
            <a:ext cx="2427480" cy="1141560"/>
          </a:xfrm>
          <a:prstGeom prst="rect">
            <a:avLst/>
          </a:prstGeom>
          <a:ln>
            <a:solidFill>
              <a:srgbClr val="F59240"/>
            </a:solidFill>
            <a:round/>
          </a:ln>
          <a:effectLst>
            <a:outerShdw blurRad="40000" dist="20160" dir="540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tIns="45000" rIns="90000" bIns="45000" anchor="ctr">
            <a:noAutofit/>
          </a:bodyPr>
          <a:lstStyle/>
          <a:p>
            <a:pPr algn="ctr">
              <a:lnSpc>
                <a:spcPct val="100000"/>
              </a:lnSpc>
            </a:pPr>
            <a:r>
              <a:rPr lang="fr-FR" sz="1800" b="0" strike="noStrike" spc="-1">
                <a:solidFill>
                  <a:srgbClr val="000000"/>
                </a:solidFill>
                <a:latin typeface="Calibri"/>
                <a:ea typeface="DejaVu Sans"/>
              </a:rPr>
              <a:t>Z = -1</a:t>
            </a:r>
            <a:endParaRPr lang="fr-FR" sz="1800" b="0" strike="noStrike" spc="-1">
              <a:latin typeface="Arial"/>
            </a:endParaRPr>
          </a:p>
          <a:p>
            <a:pPr algn="ctr">
              <a:lnSpc>
                <a:spcPct val="100000"/>
              </a:lnSpc>
            </a:pPr>
            <a:r>
              <a:rPr lang="fr-FR" sz="1800" b="0" strike="noStrike" spc="-1">
                <a:solidFill>
                  <a:srgbClr val="000000"/>
                </a:solidFill>
                <a:latin typeface="Calibri"/>
                <a:ea typeface="DejaVu Sans"/>
              </a:rPr>
              <a:t>Tendance = -1</a:t>
            </a:r>
            <a:endParaRPr lang="fr-FR"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6">
                <a:lumMod val="20000"/>
                <a:lumOff val="80000"/>
              </a:schemeClr>
            </a:gs>
            <a:gs pos="83000">
              <a:schemeClr val="accent6">
                <a:lumMod val="20000"/>
                <a:lumOff val="80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272" name="Picture 2"/>
          <p:cNvPicPr/>
          <p:nvPr/>
        </p:nvPicPr>
        <p:blipFill>
          <a:blip r:embed="rId2"/>
          <a:stretch/>
        </p:blipFill>
        <p:spPr>
          <a:xfrm>
            <a:off x="571320" y="1000080"/>
            <a:ext cx="11040480" cy="5408640"/>
          </a:xfrm>
          <a:prstGeom prst="rect">
            <a:avLst/>
          </a:prstGeom>
          <a:ln>
            <a:noFill/>
          </a:ln>
        </p:spPr>
      </p:pic>
      <p:sp>
        <p:nvSpPr>
          <p:cNvPr id="273" name="CustomShape 1"/>
          <p:cNvSpPr/>
          <p:nvPr/>
        </p:nvSpPr>
        <p:spPr>
          <a:xfrm>
            <a:off x="1737720" y="357120"/>
            <a:ext cx="8228160" cy="63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3500" lnSpcReduction="10000"/>
          </a:bodyPr>
          <a:lstStyle/>
          <a:p>
            <a:pPr algn="ctr">
              <a:lnSpc>
                <a:spcPct val="100000"/>
              </a:lnSpc>
            </a:pPr>
            <a:r>
              <a:rPr lang="fr-FR" sz="4000" b="0" strike="noStrike" spc="-1">
                <a:solidFill>
                  <a:srgbClr val="000000"/>
                </a:solidFill>
                <a:latin typeface="Calibri"/>
                <a:ea typeface="DejaVu Sans"/>
              </a:rPr>
              <a:t>Diagramme de flux de données</a:t>
            </a:r>
            <a:endParaRPr lang="fr-FR" sz="4000" b="0" strike="noStrike" spc="-1">
              <a:latin typeface="Arial"/>
            </a:endParaRPr>
          </a:p>
        </p:txBody>
      </p:sp>
      <p:pic>
        <p:nvPicPr>
          <p:cNvPr id="274" name="Image 33"/>
          <p:cNvPicPr/>
          <p:nvPr/>
        </p:nvPicPr>
        <p:blipFill>
          <a:blip r:embed="rId3"/>
          <a:stretch/>
        </p:blipFill>
        <p:spPr>
          <a:xfrm>
            <a:off x="795960" y="4297680"/>
            <a:ext cx="1123560" cy="2079000"/>
          </a:xfrm>
          <a:prstGeom prst="rect">
            <a:avLst/>
          </a:prstGeom>
          <a:ln>
            <a:noFill/>
          </a:ln>
        </p:spPr>
      </p:pic>
      <p:pic>
        <p:nvPicPr>
          <p:cNvPr id="275" name="Image 170"/>
          <p:cNvPicPr/>
          <p:nvPr/>
        </p:nvPicPr>
        <p:blipFill>
          <a:blip r:embed="rId4"/>
          <a:stretch/>
        </p:blipFill>
        <p:spPr>
          <a:xfrm>
            <a:off x="8221320" y="1432800"/>
            <a:ext cx="294120" cy="322560"/>
          </a:xfrm>
          <a:prstGeom prst="rect">
            <a:avLst/>
          </a:prstGeom>
          <a:ln>
            <a:noFill/>
          </a:ln>
        </p:spPr>
      </p:pic>
      <p:pic>
        <p:nvPicPr>
          <p:cNvPr id="276" name="Image 171"/>
          <p:cNvPicPr/>
          <p:nvPr/>
        </p:nvPicPr>
        <p:blipFill>
          <a:blip r:embed="rId5"/>
          <a:stretch/>
        </p:blipFill>
        <p:spPr>
          <a:xfrm>
            <a:off x="4480560" y="1463040"/>
            <a:ext cx="246240" cy="294120"/>
          </a:xfrm>
          <a:prstGeom prst="rect">
            <a:avLst/>
          </a:prstGeom>
          <a:ln>
            <a:noFill/>
          </a:ln>
        </p:spPr>
      </p:pic>
      <p:pic>
        <p:nvPicPr>
          <p:cNvPr id="277" name="Image 172"/>
          <p:cNvPicPr/>
          <p:nvPr/>
        </p:nvPicPr>
        <p:blipFill>
          <a:blip r:embed="rId6"/>
          <a:stretch/>
        </p:blipFill>
        <p:spPr>
          <a:xfrm>
            <a:off x="6336720" y="1463040"/>
            <a:ext cx="246240" cy="313200"/>
          </a:xfrm>
          <a:prstGeom prst="rect">
            <a:avLst/>
          </a:prstGeom>
          <a:ln>
            <a:noFill/>
          </a:ln>
        </p:spPr>
      </p:pic>
      <p:sp>
        <p:nvSpPr>
          <p:cNvPr id="278" name="CustomShape 2"/>
          <p:cNvSpPr/>
          <p:nvPr/>
        </p:nvSpPr>
        <p:spPr>
          <a:xfrm>
            <a:off x="4813200" y="1398600"/>
            <a:ext cx="3996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400" b="0" strike="noStrike" spc="-1">
                <a:solidFill>
                  <a:srgbClr val="000000"/>
                </a:solidFill>
                <a:latin typeface="Arial"/>
                <a:ea typeface="DejaVu Sans"/>
              </a:rPr>
              <a:t>C</a:t>
            </a:r>
            <a:endParaRPr lang="fr-FR" sz="2400" b="0" strike="noStrike" spc="-1">
              <a:latin typeface="Arial"/>
            </a:endParaRPr>
          </a:p>
        </p:txBody>
      </p:sp>
      <p:sp>
        <p:nvSpPr>
          <p:cNvPr id="279" name="CustomShape 3"/>
          <p:cNvSpPr/>
          <p:nvPr/>
        </p:nvSpPr>
        <p:spPr>
          <a:xfrm>
            <a:off x="6644880" y="1398600"/>
            <a:ext cx="94392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400" b="0" strike="noStrike" spc="-1">
                <a:solidFill>
                  <a:srgbClr val="000000"/>
                </a:solidFill>
                <a:latin typeface="Arial"/>
                <a:ea typeface="DejaVu Sans"/>
              </a:rPr>
              <a:t>C++</a:t>
            </a:r>
            <a:endParaRPr lang="fr-FR" sz="2400" b="0" strike="noStrike" spc="-1">
              <a:latin typeface="Arial"/>
            </a:endParaRPr>
          </a:p>
        </p:txBody>
      </p:sp>
      <p:sp>
        <p:nvSpPr>
          <p:cNvPr id="280" name="CustomShape 4"/>
          <p:cNvSpPr/>
          <p:nvPr/>
        </p:nvSpPr>
        <p:spPr>
          <a:xfrm>
            <a:off x="8634240" y="1388520"/>
            <a:ext cx="94392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400" b="0" strike="noStrike" spc="-1">
                <a:solidFill>
                  <a:srgbClr val="000000"/>
                </a:solidFill>
                <a:latin typeface="Arial"/>
                <a:ea typeface="DejaVu Sans"/>
              </a:rPr>
              <a:t>QML</a:t>
            </a:r>
            <a:endParaRPr lang="fr-FR"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6">
                <a:lumMod val="20000"/>
                <a:lumOff val="80000"/>
              </a:schemeClr>
            </a:gs>
            <a:gs pos="83000">
              <a:schemeClr val="accent6">
                <a:lumMod val="20000"/>
                <a:lumOff val="80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81" name="CustomShape 1"/>
          <p:cNvSpPr/>
          <p:nvPr/>
        </p:nvSpPr>
        <p:spPr>
          <a:xfrm>
            <a:off x="457200" y="27468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fr-FR" sz="3600" b="0" strike="noStrike" spc="-1">
                <a:solidFill>
                  <a:srgbClr val="000000"/>
                </a:solidFill>
                <a:latin typeface="Calibri"/>
                <a:ea typeface="DejaVu Sans"/>
              </a:rPr>
              <a:t>Simplification du code démo</a:t>
            </a:r>
            <a:endParaRPr lang="fr-FR" sz="3600" b="0" strike="noStrike" spc="-1">
              <a:latin typeface="Arial"/>
            </a:endParaRPr>
          </a:p>
        </p:txBody>
      </p:sp>
      <p:pic>
        <p:nvPicPr>
          <p:cNvPr id="282" name="Picture 2"/>
          <p:cNvPicPr/>
          <p:nvPr/>
        </p:nvPicPr>
        <p:blipFill>
          <a:blip r:embed="rId2"/>
          <a:stretch/>
        </p:blipFill>
        <p:spPr>
          <a:xfrm>
            <a:off x="5297040" y="1689120"/>
            <a:ext cx="4913640" cy="3589560"/>
          </a:xfrm>
          <a:prstGeom prst="rect">
            <a:avLst/>
          </a:prstGeom>
          <a:ln w="9360">
            <a:noFill/>
          </a:ln>
        </p:spPr>
      </p:pic>
      <p:sp>
        <p:nvSpPr>
          <p:cNvPr id="283" name="CustomShape 2"/>
          <p:cNvSpPr/>
          <p:nvPr/>
        </p:nvSpPr>
        <p:spPr>
          <a:xfrm>
            <a:off x="4654080" y="3618000"/>
            <a:ext cx="570240" cy="1284480"/>
          </a:xfrm>
          <a:prstGeom prst="leftBrace">
            <a:avLst>
              <a:gd name="adj1" fmla="val 8333"/>
              <a:gd name="adj2" fmla="val 50000"/>
            </a:avLst>
          </a:prstGeom>
          <a:noFill/>
          <a:ln w="57240">
            <a:solidFill>
              <a:srgbClr val="4A7EBB"/>
            </a:solidFill>
            <a:round/>
          </a:ln>
        </p:spPr>
        <p:style>
          <a:lnRef idx="1">
            <a:schemeClr val="accent1"/>
          </a:lnRef>
          <a:fillRef idx="0">
            <a:schemeClr val="accent1"/>
          </a:fillRef>
          <a:effectRef idx="0">
            <a:schemeClr val="accent1"/>
          </a:effectRef>
          <a:fontRef idx="minor"/>
        </p:style>
      </p:sp>
      <p:sp>
        <p:nvSpPr>
          <p:cNvPr id="284" name="CustomShape 3"/>
          <p:cNvSpPr/>
          <p:nvPr/>
        </p:nvSpPr>
        <p:spPr>
          <a:xfrm>
            <a:off x="365760" y="1828800"/>
            <a:ext cx="4754520" cy="146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16000" indent="-214920">
              <a:lnSpc>
                <a:spcPct val="100000"/>
              </a:lnSpc>
              <a:buClr>
                <a:srgbClr val="000000"/>
              </a:buClr>
              <a:buFont typeface="Arial"/>
              <a:buChar char="•"/>
            </a:pPr>
            <a:r>
              <a:rPr lang="fr-FR" sz="1800" b="0" strike="noStrike" spc="-1">
                <a:solidFill>
                  <a:srgbClr val="000000"/>
                </a:solidFill>
                <a:latin typeface="Calibri"/>
                <a:ea typeface="DejaVu Sans"/>
              </a:rPr>
              <a:t> Preprocess I2C</a:t>
            </a:r>
            <a:endParaRPr lang="fr-FR" sz="1800" b="0" strike="noStrike" spc="-1">
              <a:latin typeface="Arial"/>
            </a:endParaRPr>
          </a:p>
          <a:p>
            <a:pPr marL="216000" indent="-214920">
              <a:lnSpc>
                <a:spcPct val="100000"/>
              </a:lnSpc>
              <a:buClr>
                <a:srgbClr val="000000"/>
              </a:buClr>
              <a:buFont typeface="Arial"/>
              <a:buChar char="•"/>
            </a:pPr>
            <a:r>
              <a:rPr lang="fr-FR" sz="1800" b="0" strike="noStrike" spc="-1">
                <a:solidFill>
                  <a:srgbClr val="000000"/>
                </a:solidFill>
                <a:latin typeface="Calibri"/>
                <a:ea typeface="DejaVu Sans"/>
              </a:rPr>
              <a:t> Fonctions originelles conservées </a:t>
            </a:r>
            <a:endParaRPr lang="fr-FR" sz="1800" b="0" strike="noStrike" spc="-1">
              <a:latin typeface="Arial"/>
            </a:endParaRPr>
          </a:p>
          <a:p>
            <a:pPr marL="216000" indent="-214920">
              <a:lnSpc>
                <a:spcPct val="100000"/>
              </a:lnSpc>
              <a:buClr>
                <a:srgbClr val="000000"/>
              </a:buClr>
              <a:buFont typeface="Arial"/>
              <a:buChar char="•"/>
            </a:pPr>
            <a:r>
              <a:rPr lang="fr-FR" sz="1800" b="0" strike="noStrike" spc="-1">
                <a:solidFill>
                  <a:srgbClr val="000000"/>
                </a:solidFill>
                <a:latin typeface="Calibri"/>
                <a:ea typeface="DejaVu Sans"/>
              </a:rPr>
              <a:t> Code erreur simplifié</a:t>
            </a:r>
            <a:endParaRPr lang="fr-FR" sz="1800" b="0" strike="noStrike" spc="-1">
              <a:latin typeface="Arial"/>
            </a:endParaRPr>
          </a:p>
          <a:p>
            <a:pPr marL="216000" indent="-214920">
              <a:lnSpc>
                <a:spcPct val="100000"/>
              </a:lnSpc>
              <a:buClr>
                <a:srgbClr val="000000"/>
              </a:buClr>
              <a:buFont typeface="Arial"/>
              <a:buChar char="•"/>
            </a:pPr>
            <a:r>
              <a:rPr lang="fr-FR" sz="1800" b="0" strike="noStrike" spc="-1">
                <a:solidFill>
                  <a:srgbClr val="000000"/>
                </a:solidFill>
                <a:latin typeface="Calibri"/>
                <a:ea typeface="DejaVu Sans"/>
              </a:rPr>
              <a:t> Mode “normal”</a:t>
            </a:r>
            <a:endParaRPr lang="fr-FR" sz="1800" b="0" strike="noStrike" spc="-1">
              <a:latin typeface="Arial"/>
            </a:endParaRPr>
          </a:p>
          <a:p>
            <a:pPr>
              <a:lnSpc>
                <a:spcPct val="100000"/>
              </a:lnSpc>
            </a:pPr>
            <a:endParaRPr lang="fr-FR" sz="1800" b="0" strike="noStrike" spc="-1">
              <a:latin typeface="Arial"/>
            </a:endParaRPr>
          </a:p>
        </p:txBody>
      </p:sp>
      <p:sp>
        <p:nvSpPr>
          <p:cNvPr id="285" name="CustomShape 4"/>
          <p:cNvSpPr/>
          <p:nvPr/>
        </p:nvSpPr>
        <p:spPr>
          <a:xfrm>
            <a:off x="4735080" y="1689120"/>
            <a:ext cx="570240" cy="1284480"/>
          </a:xfrm>
          <a:prstGeom prst="leftBrace">
            <a:avLst>
              <a:gd name="adj1" fmla="val 8333"/>
              <a:gd name="adj2" fmla="val 50000"/>
            </a:avLst>
          </a:prstGeom>
          <a:noFill/>
          <a:ln w="57240">
            <a:solidFill>
              <a:srgbClr val="4A7EBB"/>
            </a:solidFill>
            <a:round/>
          </a:ln>
        </p:spPr>
        <p:style>
          <a:lnRef idx="1">
            <a:schemeClr val="accent1"/>
          </a:lnRef>
          <a:fillRef idx="0">
            <a:schemeClr val="accent1"/>
          </a:fillRef>
          <a:effectRef idx="0">
            <a:schemeClr val="accent1"/>
          </a:effectRef>
          <a:fontRef idx="minor"/>
        </p:style>
      </p:sp>
      <p:sp>
        <p:nvSpPr>
          <p:cNvPr id="286" name="CustomShape 5"/>
          <p:cNvSpPr/>
          <p:nvPr/>
        </p:nvSpPr>
        <p:spPr>
          <a:xfrm>
            <a:off x="365760" y="3659400"/>
            <a:ext cx="4370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16000" indent="-214920">
              <a:lnSpc>
                <a:spcPct val="100000"/>
              </a:lnSpc>
              <a:buClr>
                <a:srgbClr val="000000"/>
              </a:buClr>
              <a:buFont typeface="Arial"/>
              <a:buChar char="•"/>
            </a:pPr>
            <a:r>
              <a:rPr lang="fr-FR" sz="1800" b="0" strike="noStrike" spc="-1">
                <a:solidFill>
                  <a:srgbClr val="000000"/>
                </a:solidFill>
                <a:latin typeface="Calibri"/>
                <a:ea typeface="DejaVu Sans"/>
              </a:rPr>
              <a:t>Ajout horodatage :</a:t>
            </a:r>
            <a:endParaRPr lang="fr-FR" sz="1800" b="0" strike="noStrike" spc="-1">
              <a:latin typeface="Arial"/>
            </a:endParaRPr>
          </a:p>
          <a:p>
            <a:pPr>
              <a:lnSpc>
                <a:spcPct val="100000"/>
              </a:lnSpc>
            </a:pPr>
            <a:endParaRPr lang="fr-FR" sz="1800" b="0" strike="noStrike" spc="-1">
              <a:latin typeface="Arial"/>
            </a:endParaRPr>
          </a:p>
          <a:p>
            <a:pPr marL="216000" indent="-214920">
              <a:lnSpc>
                <a:spcPct val="100000"/>
              </a:lnSpc>
              <a:buClr>
                <a:srgbClr val="000000"/>
              </a:buClr>
              <a:buFont typeface="Arial"/>
              <a:buChar char="•"/>
            </a:pPr>
            <a:r>
              <a:rPr lang="fr-FR" sz="1800" b="0" strike="noStrike" spc="-1">
                <a:solidFill>
                  <a:srgbClr val="000000"/>
                </a:solidFill>
                <a:latin typeface="Calibri"/>
                <a:ea typeface="DejaVu Sans"/>
              </a:rPr>
              <a:t> Juste aprés le délais  acquisition</a:t>
            </a:r>
            <a:endParaRPr lang="fr-FR" sz="1800" b="0" strike="noStrike" spc="-1">
              <a:latin typeface="Arial"/>
            </a:endParaRPr>
          </a:p>
          <a:p>
            <a:pPr marL="216000" indent="-214920">
              <a:lnSpc>
                <a:spcPct val="100000"/>
              </a:lnSpc>
              <a:buClr>
                <a:srgbClr val="000000"/>
              </a:buClr>
              <a:buFont typeface="Arial"/>
              <a:buChar char="•"/>
            </a:pPr>
            <a:r>
              <a:rPr lang="fr-FR" sz="1800" b="0" strike="noStrike" spc="-1">
                <a:solidFill>
                  <a:srgbClr val="000000"/>
                </a:solidFill>
                <a:latin typeface="Calibri"/>
                <a:ea typeface="DejaVu Sans"/>
              </a:rPr>
              <a:t> Temps : unix, en secondes</a:t>
            </a:r>
            <a:endParaRPr lang="fr-FR" sz="1800" b="0" strike="noStrike" spc="-1">
              <a:latin typeface="Arial"/>
            </a:endParaRPr>
          </a:p>
          <a:p>
            <a:pPr>
              <a:lnSpc>
                <a:spcPct val="100000"/>
              </a:lnSpc>
            </a:pPr>
            <a:endParaRPr lang="fr-FR" sz="1800" b="0" strike="noStrike" spc="-1">
              <a:latin typeface="Arial"/>
            </a:endParaRPr>
          </a:p>
          <a:p>
            <a:pPr algn="ctr">
              <a:lnSpc>
                <a:spcPct val="100000"/>
              </a:lnSpc>
            </a:pPr>
            <a:endParaRPr lang="fr-FR" sz="1800" b="0" strike="noStrike" spc="-1">
              <a:latin typeface="Arial"/>
            </a:endParaRPr>
          </a:p>
          <a:p>
            <a:pPr>
              <a:lnSpc>
                <a:spcPct val="100000"/>
              </a:lnSpc>
            </a:pPr>
            <a:endParaRPr lang="fr-FR" sz="1800" b="0" strike="noStrike" spc="-1">
              <a:latin typeface="Arial"/>
            </a:endParaRPr>
          </a:p>
        </p:txBody>
      </p:sp>
      <p:sp>
        <p:nvSpPr>
          <p:cNvPr id="287" name="CustomShape 6"/>
          <p:cNvSpPr/>
          <p:nvPr/>
        </p:nvSpPr>
        <p:spPr>
          <a:xfrm>
            <a:off x="7907760" y="1645920"/>
            <a:ext cx="415944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0000"/>
                </a:solidFill>
                <a:latin typeface="Arial"/>
                <a:ea typeface="DejaVu Sans"/>
              </a:rPr>
              <a:t>Classe Average:</a:t>
            </a:r>
            <a:endParaRPr lang="fr-FR" sz="1800" b="0" strike="noStrike" spc="-1">
              <a:latin typeface="Arial"/>
            </a:endParaRPr>
          </a:p>
          <a:p>
            <a:pPr>
              <a:lnSpc>
                <a:spcPct val="100000"/>
              </a:lnSpc>
            </a:pPr>
            <a:endParaRPr lang="fr-FR" sz="1800" b="0" strike="noStrike" spc="-1">
              <a:latin typeface="Arial"/>
            </a:endParaRPr>
          </a:p>
          <a:p>
            <a:pPr marL="216000" indent="-215640">
              <a:lnSpc>
                <a:spcPct val="100000"/>
              </a:lnSpc>
              <a:buClr>
                <a:srgbClr val="000000"/>
              </a:buClr>
              <a:buSzPct val="45000"/>
              <a:buFont typeface="Wingdings" charset="2"/>
              <a:buChar char=""/>
            </a:pPr>
            <a:r>
              <a:rPr lang="fr-FR" sz="1800" b="0" strike="noStrike" spc="-1">
                <a:solidFill>
                  <a:srgbClr val="000000"/>
                </a:solidFill>
                <a:latin typeface="Arial"/>
                <a:ea typeface="DejaVu Sans"/>
              </a:rPr>
              <a:t>Initialisation à la création de l’objet</a:t>
            </a:r>
            <a:endParaRPr lang="fr-FR" sz="1800" b="0" strike="noStrike" spc="-1">
              <a:latin typeface="Arial"/>
            </a:endParaRPr>
          </a:p>
          <a:p>
            <a:pPr marL="216000" indent="-215640">
              <a:lnSpc>
                <a:spcPct val="100000"/>
              </a:lnSpc>
              <a:buClr>
                <a:srgbClr val="000000"/>
              </a:buClr>
              <a:buSzPct val="45000"/>
              <a:buFont typeface="Wingdings" charset="2"/>
              <a:buChar char=""/>
            </a:pPr>
            <a:r>
              <a:rPr lang="fr-FR" sz="1800" b="0" strike="noStrike" spc="-1">
                <a:solidFill>
                  <a:srgbClr val="000000"/>
                </a:solidFill>
                <a:latin typeface="Arial"/>
                <a:ea typeface="DejaVu Sans"/>
              </a:rPr>
              <a:t>Mesure à l’appel de measurement()</a:t>
            </a:r>
            <a:endParaRPr lang="fr-FR"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6">
                <a:lumMod val="20000"/>
                <a:lumOff val="80000"/>
              </a:schemeClr>
            </a:gs>
            <a:gs pos="83000">
              <a:schemeClr val="accent6">
                <a:lumMod val="20000"/>
                <a:lumOff val="80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288" name="Image 218"/>
          <p:cNvPicPr/>
          <p:nvPr/>
        </p:nvPicPr>
        <p:blipFill>
          <a:blip r:embed="rId2"/>
          <a:stretch/>
        </p:blipFill>
        <p:spPr>
          <a:xfrm>
            <a:off x="4758120" y="1047600"/>
            <a:ext cx="5664960" cy="2293560"/>
          </a:xfrm>
          <a:prstGeom prst="rect">
            <a:avLst/>
          </a:prstGeom>
          <a:ln>
            <a:noFill/>
          </a:ln>
        </p:spPr>
      </p:pic>
      <p:sp>
        <p:nvSpPr>
          <p:cNvPr id="289" name="CustomShape 1"/>
          <p:cNvSpPr/>
          <p:nvPr/>
        </p:nvSpPr>
        <p:spPr>
          <a:xfrm>
            <a:off x="357480" y="357120"/>
            <a:ext cx="8228160" cy="63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3500" lnSpcReduction="10000"/>
          </a:bodyPr>
          <a:lstStyle/>
          <a:p>
            <a:pPr algn="ctr">
              <a:lnSpc>
                <a:spcPct val="100000"/>
              </a:lnSpc>
            </a:pPr>
            <a:r>
              <a:rPr lang="fr-FR" sz="4000" b="0" strike="noStrike" spc="-1">
                <a:solidFill>
                  <a:srgbClr val="000000"/>
                </a:solidFill>
                <a:latin typeface="Calibri"/>
                <a:ea typeface="DejaVu Sans"/>
              </a:rPr>
              <a:t>Préparation des mesures</a:t>
            </a:r>
            <a:endParaRPr lang="fr-FR" sz="4000" b="0" strike="noStrike" spc="-1">
              <a:latin typeface="Arial"/>
            </a:endParaRPr>
          </a:p>
        </p:txBody>
      </p:sp>
      <p:sp>
        <p:nvSpPr>
          <p:cNvPr id="290" name="CustomShape 2"/>
          <p:cNvSpPr/>
          <p:nvPr/>
        </p:nvSpPr>
        <p:spPr>
          <a:xfrm>
            <a:off x="4754880" y="3067920"/>
            <a:ext cx="19836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800080"/>
                </a:solidFill>
                <a:latin typeface="Arial"/>
                <a:ea typeface="DejaVu Sans"/>
              </a:rPr>
              <a:t>Affichage</a:t>
            </a:r>
            <a:endParaRPr lang="fr-FR" sz="1800" b="0" strike="noStrike" spc="-1">
              <a:latin typeface="Arial"/>
            </a:endParaRPr>
          </a:p>
        </p:txBody>
      </p:sp>
      <p:pic>
        <p:nvPicPr>
          <p:cNvPr id="291" name="Image 221"/>
          <p:cNvPicPr/>
          <p:nvPr/>
        </p:nvPicPr>
        <p:blipFill>
          <a:blip r:embed="rId3"/>
          <a:stretch/>
        </p:blipFill>
        <p:spPr>
          <a:xfrm>
            <a:off x="2496240" y="3419640"/>
            <a:ext cx="7104960" cy="3255120"/>
          </a:xfrm>
          <a:prstGeom prst="rect">
            <a:avLst/>
          </a:prstGeom>
          <a:ln>
            <a:noFill/>
          </a:ln>
        </p:spPr>
      </p:pic>
      <p:sp>
        <p:nvSpPr>
          <p:cNvPr id="292" name="CustomShape 3"/>
          <p:cNvSpPr/>
          <p:nvPr/>
        </p:nvSpPr>
        <p:spPr>
          <a:xfrm>
            <a:off x="4023360" y="1239120"/>
            <a:ext cx="570240" cy="1284480"/>
          </a:xfrm>
          <a:prstGeom prst="leftBrace">
            <a:avLst>
              <a:gd name="adj1" fmla="val 8333"/>
              <a:gd name="adj2" fmla="val 50000"/>
            </a:avLst>
          </a:prstGeom>
          <a:noFill/>
          <a:ln w="57240">
            <a:solidFill>
              <a:srgbClr val="4A7EBB"/>
            </a:solidFill>
            <a:round/>
          </a:ln>
        </p:spPr>
        <p:style>
          <a:lnRef idx="1">
            <a:schemeClr val="accent1"/>
          </a:lnRef>
          <a:fillRef idx="0">
            <a:schemeClr val="accent1"/>
          </a:fillRef>
          <a:effectRef idx="0">
            <a:schemeClr val="accent1"/>
          </a:effectRef>
          <a:fontRef idx="minor"/>
        </p:style>
      </p:sp>
      <p:sp>
        <p:nvSpPr>
          <p:cNvPr id="293" name="CustomShape 4"/>
          <p:cNvSpPr/>
          <p:nvPr/>
        </p:nvSpPr>
        <p:spPr>
          <a:xfrm>
            <a:off x="1645920" y="1409760"/>
            <a:ext cx="23763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00"/>
                </a:solidFill>
                <a:latin typeface="Arial"/>
                <a:ea typeface="DejaVu Sans"/>
              </a:rPr>
              <a:t>10 acquisitions/s</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fr-FR" sz="1800" b="0" strike="noStrike" spc="-1">
                <a:solidFill>
                  <a:srgbClr val="000000"/>
                </a:solidFill>
                <a:latin typeface="Arial"/>
                <a:ea typeface="DejaVu Sans"/>
              </a:rPr>
              <a:t>Ecart type Pression :</a:t>
            </a:r>
            <a:endParaRPr lang="fr-FR" sz="1800" b="0" strike="noStrike" spc="-1">
              <a:latin typeface="Arial"/>
            </a:endParaRPr>
          </a:p>
          <a:p>
            <a:pPr>
              <a:lnSpc>
                <a:spcPct val="100000"/>
              </a:lnSpc>
            </a:pPr>
            <a:r>
              <a:rPr lang="fr-FR" sz="1800" b="0" strike="noStrike" spc="-1">
                <a:solidFill>
                  <a:srgbClr val="000000"/>
                </a:solidFill>
                <a:latin typeface="Arial"/>
                <a:ea typeface="DejaVu Sans"/>
              </a:rPr>
              <a:t> </a:t>
            </a:r>
            <a:r>
              <a:rPr lang="fr-FR" sz="1800" b="0" strike="noStrike" spc="-1">
                <a:solidFill>
                  <a:srgbClr val="000000"/>
                </a:solidFill>
                <a:latin typeface="Arial"/>
                <a:ea typeface="Arial"/>
              </a:rPr>
              <a:t>σ &lt; 1mbar</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fr-FR" sz="1800" b="0" strike="noStrike" spc="-1">
                <a:solidFill>
                  <a:srgbClr val="000000"/>
                </a:solidFill>
                <a:latin typeface="Arial"/>
                <a:ea typeface="Arial"/>
              </a:rPr>
              <a:t> </a:t>
            </a:r>
            <a:endParaRPr lang="fr-FR" sz="1800" b="0" strike="noStrike" spc="-1">
              <a:latin typeface="Arial"/>
            </a:endParaRPr>
          </a:p>
          <a:p>
            <a:pPr>
              <a:lnSpc>
                <a:spcPct val="100000"/>
              </a:lnSpc>
            </a:pPr>
            <a:endParaRPr lang="fr-FR"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6">
                <a:lumMod val="20000"/>
                <a:lumOff val="80000"/>
              </a:schemeClr>
            </a:gs>
            <a:gs pos="83000">
              <a:schemeClr val="accent6">
                <a:lumMod val="20000"/>
                <a:lumOff val="80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94" name="CustomShape 1"/>
          <p:cNvSpPr/>
          <p:nvPr/>
        </p:nvSpPr>
        <p:spPr>
          <a:xfrm>
            <a:off x="837720" y="263520"/>
            <a:ext cx="10512720" cy="1322640"/>
          </a:xfrm>
          <a:prstGeom prst="rect">
            <a:avLst/>
          </a:prstGeom>
          <a:noFill/>
          <a:ln>
            <a:noFill/>
          </a:ln>
        </p:spPr>
        <p:style>
          <a:lnRef idx="0">
            <a:scrgbClr r="0" g="0" b="0"/>
          </a:lnRef>
          <a:fillRef idx="0">
            <a:scrgbClr r="0" g="0" b="0"/>
          </a:fillRef>
          <a:effectRef idx="0">
            <a:scrgbClr r="0" g="0" b="0"/>
          </a:effectRef>
          <a:fontRef idx="minor"/>
        </p:style>
      </p:sp>
      <p:sp>
        <p:nvSpPr>
          <p:cNvPr id="295" name="CustomShape 2"/>
          <p:cNvSpPr/>
          <p:nvPr/>
        </p:nvSpPr>
        <p:spPr>
          <a:xfrm>
            <a:off x="8610120" y="6356520"/>
            <a:ext cx="274032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DEAB3C4-5672-4397-A607-9360E4178D87}" type="slidenum">
              <a:rPr lang="fr-FR" sz="1200" b="0" strike="noStrike" spc="-1">
                <a:solidFill>
                  <a:srgbClr val="8B8B8B"/>
                </a:solidFill>
                <a:latin typeface="Calibri"/>
                <a:ea typeface="DejaVu Sans"/>
              </a:rPr>
              <a:t>19</a:t>
            </a:fld>
            <a:endParaRPr lang="fr-FR" sz="1200" b="0" strike="noStrike" spc="-1">
              <a:latin typeface="Arial"/>
            </a:endParaRPr>
          </a:p>
        </p:txBody>
      </p:sp>
      <p:sp>
        <p:nvSpPr>
          <p:cNvPr id="296" name="CustomShape 3"/>
          <p:cNvSpPr/>
          <p:nvPr/>
        </p:nvSpPr>
        <p:spPr>
          <a:xfrm>
            <a:off x="837720" y="248400"/>
            <a:ext cx="1068264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fr-FR" sz="3600" b="0" strike="noStrike" spc="-1">
                <a:solidFill>
                  <a:srgbClr val="000000"/>
                </a:solidFill>
                <a:latin typeface="Calibri"/>
                <a:ea typeface="DejaVu Sans"/>
              </a:rPr>
              <a:t>Historisation des mesures de Pression</a:t>
            </a:r>
            <a:endParaRPr lang="fr-FR" sz="3600" b="0" strike="noStrike" spc="-1">
              <a:latin typeface="Arial"/>
            </a:endParaRPr>
          </a:p>
        </p:txBody>
      </p:sp>
      <p:pic>
        <p:nvPicPr>
          <p:cNvPr id="297" name="Image 227"/>
          <p:cNvPicPr/>
          <p:nvPr/>
        </p:nvPicPr>
        <p:blipFill>
          <a:blip r:embed="rId2"/>
          <a:stretch/>
        </p:blipFill>
        <p:spPr>
          <a:xfrm>
            <a:off x="2194560" y="1737360"/>
            <a:ext cx="3817440" cy="3969720"/>
          </a:xfrm>
          <a:prstGeom prst="rect">
            <a:avLst/>
          </a:prstGeom>
          <a:ln>
            <a:noFill/>
          </a:ln>
        </p:spPr>
      </p:pic>
      <p:sp>
        <p:nvSpPr>
          <p:cNvPr id="298" name="CustomShape 4"/>
          <p:cNvSpPr/>
          <p:nvPr/>
        </p:nvSpPr>
        <p:spPr>
          <a:xfrm>
            <a:off x="6766560" y="1645920"/>
            <a:ext cx="377892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00"/>
                </a:solidFill>
                <a:latin typeface="Arial"/>
                <a:ea typeface="DejaVu Sans"/>
              </a:rPr>
              <a:t>Les besoins:</a:t>
            </a:r>
            <a:endParaRPr lang="fr-FR" sz="1800" b="0" strike="noStrike" spc="-1">
              <a:latin typeface="Arial"/>
            </a:endParaRPr>
          </a:p>
          <a:p>
            <a:pPr>
              <a:lnSpc>
                <a:spcPct val="100000"/>
              </a:lnSpc>
            </a:pPr>
            <a:endParaRPr lang="fr-FR" sz="1800" b="0" strike="noStrike" spc="-1">
              <a:latin typeface="Arial"/>
            </a:endParaRPr>
          </a:p>
          <a:p>
            <a:pPr marL="216000" indent="-214920">
              <a:lnSpc>
                <a:spcPct val="100000"/>
              </a:lnSpc>
              <a:buClr>
                <a:srgbClr val="000000"/>
              </a:buClr>
              <a:buFont typeface="Wingdings" charset="2"/>
              <a:buChar char=""/>
            </a:pPr>
            <a:r>
              <a:rPr lang="fr-FR" sz="1800" b="0" strike="noStrike" spc="-1">
                <a:solidFill>
                  <a:srgbClr val="000000"/>
                </a:solidFill>
                <a:latin typeface="Arial"/>
                <a:ea typeface="DejaVu Sans"/>
              </a:rPr>
              <a:t>Variation de Pression </a:t>
            </a:r>
            <a:r>
              <a:rPr lang="fr-FR" sz="1800" b="1" strike="noStrike" spc="-1">
                <a:solidFill>
                  <a:srgbClr val="000000"/>
                </a:solidFill>
                <a:latin typeface="Arial"/>
                <a:ea typeface="DejaVu Sans"/>
              </a:rPr>
              <a:t>sur l’heure</a:t>
            </a:r>
            <a:endParaRPr lang="fr-FR" sz="1800" b="0" strike="noStrike" spc="-1">
              <a:latin typeface="Arial"/>
            </a:endParaRPr>
          </a:p>
          <a:p>
            <a:pPr marL="216000" indent="-214920">
              <a:lnSpc>
                <a:spcPct val="100000"/>
              </a:lnSpc>
              <a:buClr>
                <a:srgbClr val="000000"/>
              </a:buClr>
              <a:buFont typeface="Wingdings" charset="2"/>
              <a:buChar char=""/>
            </a:pPr>
            <a:r>
              <a:rPr lang="fr-FR" sz="1800" b="0" strike="noStrike" spc="-1">
                <a:solidFill>
                  <a:srgbClr val="000000"/>
                </a:solidFill>
                <a:latin typeface="Arial"/>
                <a:ea typeface="DejaVu Sans"/>
              </a:rPr>
              <a:t>Affichage </a:t>
            </a:r>
            <a:r>
              <a:rPr lang="fr-FR" sz="1800" b="1" strike="noStrike" spc="-1">
                <a:solidFill>
                  <a:srgbClr val="000000"/>
                </a:solidFill>
                <a:latin typeface="Arial"/>
                <a:ea typeface="DejaVu Sans"/>
              </a:rPr>
              <a:t>~ 10 secondes</a:t>
            </a:r>
            <a:endParaRPr lang="fr-FR" sz="1800" b="0" strike="noStrike" spc="-1">
              <a:latin typeface="Arial"/>
            </a:endParaRPr>
          </a:p>
        </p:txBody>
      </p:sp>
      <p:sp>
        <p:nvSpPr>
          <p:cNvPr id="299" name="CustomShape 5"/>
          <p:cNvSpPr/>
          <p:nvPr/>
        </p:nvSpPr>
        <p:spPr>
          <a:xfrm>
            <a:off x="6749280" y="3291840"/>
            <a:ext cx="513684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00"/>
                </a:solidFill>
                <a:latin typeface="Arial"/>
                <a:ea typeface="DejaVu Sans"/>
              </a:rPr>
              <a:t>1ère version (démo):</a:t>
            </a:r>
            <a:endParaRPr lang="fr-FR" sz="1800" b="0" strike="noStrike" spc="-1">
              <a:latin typeface="Arial"/>
            </a:endParaRPr>
          </a:p>
          <a:p>
            <a:pPr>
              <a:lnSpc>
                <a:spcPct val="100000"/>
              </a:lnSpc>
            </a:pPr>
            <a:endParaRPr lang="fr-FR" sz="1800" b="0" strike="noStrike" spc="-1">
              <a:latin typeface="Arial"/>
            </a:endParaRPr>
          </a:p>
          <a:p>
            <a:pPr marL="216000" indent="-214920">
              <a:lnSpc>
                <a:spcPct val="100000"/>
              </a:lnSpc>
              <a:buClr>
                <a:srgbClr val="000000"/>
              </a:buClr>
              <a:buFont typeface="Wingdings" charset="2"/>
              <a:buChar char=""/>
            </a:pPr>
            <a:r>
              <a:rPr lang="fr-FR" sz="1800" b="0" strike="noStrike" spc="-1">
                <a:solidFill>
                  <a:srgbClr val="000000"/>
                </a:solidFill>
                <a:latin typeface="Arial"/>
                <a:ea typeface="DejaVu Sans"/>
              </a:rPr>
              <a:t>Variation de Pression </a:t>
            </a:r>
            <a:r>
              <a:rPr lang="fr-FR" sz="1800" b="1" strike="noStrike" spc="-1">
                <a:solidFill>
                  <a:srgbClr val="000000"/>
                </a:solidFill>
                <a:latin typeface="Arial"/>
                <a:ea typeface="DejaVu Sans"/>
              </a:rPr>
              <a:t>sur qqs minutes</a:t>
            </a:r>
            <a:endParaRPr lang="fr-FR" sz="1800" b="0" strike="noStrike" spc="-1">
              <a:latin typeface="Arial"/>
            </a:endParaRPr>
          </a:p>
          <a:p>
            <a:pPr marL="216000" indent="-214920">
              <a:lnSpc>
                <a:spcPct val="100000"/>
              </a:lnSpc>
              <a:buClr>
                <a:srgbClr val="000000"/>
              </a:buClr>
              <a:buFont typeface="Wingdings" charset="2"/>
              <a:buChar char=""/>
            </a:pPr>
            <a:r>
              <a:rPr lang="fr-FR" sz="1800" b="0" strike="noStrike" spc="-1">
                <a:solidFill>
                  <a:srgbClr val="000000"/>
                </a:solidFill>
                <a:latin typeface="Arial"/>
                <a:ea typeface="DejaVu Sans"/>
              </a:rPr>
              <a:t>Affichage : dès que la donnée est disponible</a:t>
            </a:r>
            <a:endParaRPr lang="fr-FR" sz="1800" b="0" strike="noStrike" spc="-1">
              <a:latin typeface="Arial"/>
            </a:endParaRPr>
          </a:p>
        </p:txBody>
      </p:sp>
      <p:sp>
        <p:nvSpPr>
          <p:cNvPr id="300" name="CustomShape 6"/>
          <p:cNvSpPr/>
          <p:nvPr/>
        </p:nvSpPr>
        <p:spPr>
          <a:xfrm>
            <a:off x="6824160" y="4940640"/>
            <a:ext cx="356292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00"/>
                </a:solidFill>
                <a:latin typeface="Arial"/>
                <a:ea typeface="DejaVu Sans"/>
              </a:rPr>
              <a:t>Implémentation:</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fr-FR" sz="1800" b="0" strike="noStrike" spc="-1">
                <a:solidFill>
                  <a:srgbClr val="000000"/>
                </a:solidFill>
                <a:latin typeface="Arial"/>
                <a:ea typeface="DejaVu Sans"/>
              </a:rPr>
              <a:t>1. Vecteur de taille adéquate</a:t>
            </a:r>
            <a:endParaRPr lang="fr-FR" sz="1800" b="0" strike="noStrike" spc="-1">
              <a:latin typeface="Arial"/>
            </a:endParaRPr>
          </a:p>
          <a:p>
            <a:pPr>
              <a:lnSpc>
                <a:spcPct val="100000"/>
              </a:lnSpc>
            </a:pPr>
            <a:r>
              <a:rPr lang="fr-FR" sz="1800" b="0" strike="noStrike" spc="-1">
                <a:solidFill>
                  <a:srgbClr val="000000"/>
                </a:solidFill>
                <a:latin typeface="Arial"/>
                <a:ea typeface="DejaVu Sans"/>
              </a:rPr>
              <a:t>2. Sqlite</a:t>
            </a:r>
            <a:endParaRPr lang="fr-FR" sz="1800" b="0" strike="noStrike" spc="-1">
              <a:latin typeface="Arial"/>
            </a:endParaRPr>
          </a:p>
        </p:txBody>
      </p:sp>
      <p:sp>
        <p:nvSpPr>
          <p:cNvPr id="301" name="CustomShape 7"/>
          <p:cNvSpPr/>
          <p:nvPr/>
        </p:nvSpPr>
        <p:spPr>
          <a:xfrm>
            <a:off x="1554480" y="3566160"/>
            <a:ext cx="570240" cy="547560"/>
          </a:xfrm>
          <a:prstGeom prst="leftBrace">
            <a:avLst>
              <a:gd name="adj1" fmla="val 8333"/>
              <a:gd name="adj2" fmla="val 50000"/>
            </a:avLst>
          </a:prstGeom>
          <a:noFill/>
          <a:ln w="57240">
            <a:solidFill>
              <a:srgbClr val="4A7EBB"/>
            </a:solidFill>
            <a:round/>
          </a:ln>
        </p:spPr>
        <p:style>
          <a:lnRef idx="1">
            <a:schemeClr val="accent1"/>
          </a:lnRef>
          <a:fillRef idx="0">
            <a:schemeClr val="accent1"/>
          </a:fillRef>
          <a:effectRef idx="0">
            <a:schemeClr val="accent1"/>
          </a:effectRef>
          <a:fontRef idx="minor"/>
        </p:style>
      </p:sp>
      <p:sp>
        <p:nvSpPr>
          <p:cNvPr id="302" name="CustomShape 8"/>
          <p:cNvSpPr/>
          <p:nvPr/>
        </p:nvSpPr>
        <p:spPr>
          <a:xfrm>
            <a:off x="185760" y="3310920"/>
            <a:ext cx="120852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fr-FR" sz="1800" b="0" strike="noStrike" spc="-1">
                <a:solidFill>
                  <a:srgbClr val="000000"/>
                </a:solidFill>
                <a:latin typeface="Arial"/>
                <a:ea typeface="DejaVu Sans"/>
              </a:rPr>
              <a:t>H,T :</a:t>
            </a:r>
            <a:endParaRPr lang="fr-FR" sz="1800" b="0" strike="noStrike" spc="-1">
              <a:latin typeface="Arial"/>
            </a:endParaRPr>
          </a:p>
          <a:p>
            <a:pPr algn="ctr">
              <a:lnSpc>
                <a:spcPct val="100000"/>
              </a:lnSpc>
            </a:pPr>
            <a:r>
              <a:rPr lang="fr-FR" sz="1800" b="0" strike="noStrike" spc="-1">
                <a:solidFill>
                  <a:srgbClr val="000000"/>
                </a:solidFill>
                <a:latin typeface="Arial"/>
                <a:ea typeface="DejaVu Sans"/>
              </a:rPr>
              <a:t>Inutile</a:t>
            </a:r>
            <a:endParaRPr lang="fr-FR" sz="1800" b="0" strike="noStrike" spc="-1">
              <a:latin typeface="Arial"/>
            </a:endParaRPr>
          </a:p>
          <a:p>
            <a:pPr algn="ctr">
              <a:lnSpc>
                <a:spcPct val="100000"/>
              </a:lnSpc>
            </a:pPr>
            <a:r>
              <a:rPr lang="fr-FR" sz="1800" b="0" strike="noStrike" spc="-1">
                <a:solidFill>
                  <a:srgbClr val="000000"/>
                </a:solidFill>
                <a:latin typeface="Arial"/>
                <a:ea typeface="DejaVu Sans"/>
              </a:rPr>
              <a:t> pour </a:t>
            </a:r>
            <a:endParaRPr lang="fr-FR" sz="1800" b="0" strike="noStrike" spc="-1">
              <a:latin typeface="Arial"/>
            </a:endParaRPr>
          </a:p>
          <a:p>
            <a:pPr algn="ctr">
              <a:lnSpc>
                <a:spcPct val="100000"/>
              </a:lnSpc>
            </a:pPr>
            <a:r>
              <a:rPr lang="fr-FR" sz="1800" b="0" strike="noStrike" spc="-1">
                <a:solidFill>
                  <a:srgbClr val="000000"/>
                </a:solidFill>
                <a:latin typeface="Arial"/>
                <a:ea typeface="DejaVu Sans"/>
              </a:rPr>
              <a:t>Zambretti </a:t>
            </a:r>
            <a:endParaRPr lang="fr-FR"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6">
                <a:lumMod val="20000"/>
                <a:lumOff val="80000"/>
              </a:schemeClr>
            </a:gs>
            <a:gs pos="83000">
              <a:schemeClr val="accent6">
                <a:lumMod val="20000"/>
                <a:lumOff val="80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156" name="Image 9"/>
          <p:cNvPicPr/>
          <p:nvPr/>
        </p:nvPicPr>
        <p:blipFill>
          <a:blip r:embed="rId2"/>
          <a:stretch/>
        </p:blipFill>
        <p:spPr>
          <a:xfrm>
            <a:off x="5452920" y="642960"/>
            <a:ext cx="5571720" cy="2142720"/>
          </a:xfrm>
          <a:prstGeom prst="rect">
            <a:avLst/>
          </a:prstGeom>
          <a:ln>
            <a:noFill/>
          </a:ln>
        </p:spPr>
      </p:pic>
      <p:pic>
        <p:nvPicPr>
          <p:cNvPr id="157" name="Image 3"/>
          <p:cNvPicPr/>
          <p:nvPr/>
        </p:nvPicPr>
        <p:blipFill>
          <a:blip r:embed="rId3"/>
          <a:stretch/>
        </p:blipFill>
        <p:spPr>
          <a:xfrm>
            <a:off x="5024520" y="3214800"/>
            <a:ext cx="3405600" cy="2606760"/>
          </a:xfrm>
          <a:prstGeom prst="rect">
            <a:avLst/>
          </a:prstGeom>
          <a:ln>
            <a:noFill/>
          </a:ln>
        </p:spPr>
      </p:pic>
      <p:pic>
        <p:nvPicPr>
          <p:cNvPr id="158" name="Image 5"/>
          <p:cNvPicPr/>
          <p:nvPr/>
        </p:nvPicPr>
        <p:blipFill>
          <a:blip r:embed="rId4"/>
          <a:stretch/>
        </p:blipFill>
        <p:spPr>
          <a:xfrm>
            <a:off x="8667720" y="2000160"/>
            <a:ext cx="2853360" cy="3861360"/>
          </a:xfrm>
          <a:prstGeom prst="rect">
            <a:avLst/>
          </a:prstGeom>
          <a:ln>
            <a:noFill/>
          </a:ln>
        </p:spPr>
      </p:pic>
      <p:sp>
        <p:nvSpPr>
          <p:cNvPr id="159" name="CustomShape 1"/>
          <p:cNvSpPr/>
          <p:nvPr/>
        </p:nvSpPr>
        <p:spPr>
          <a:xfrm>
            <a:off x="837720" y="365040"/>
            <a:ext cx="10512720" cy="132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fr-FR" sz="4400" b="0" strike="noStrike" spc="-1">
                <a:solidFill>
                  <a:srgbClr val="000000"/>
                </a:solidFill>
                <a:latin typeface="Calibri Light"/>
                <a:ea typeface="DejaVu Sans"/>
              </a:rPr>
              <a:t>Capteur  BME  280</a:t>
            </a:r>
            <a:endParaRPr lang="fr-FR" sz="4400" b="0" strike="noStrike" spc="-1">
              <a:latin typeface="Arial"/>
            </a:endParaRPr>
          </a:p>
        </p:txBody>
      </p:sp>
      <p:sp>
        <p:nvSpPr>
          <p:cNvPr id="160" name="CustomShape 2"/>
          <p:cNvSpPr/>
          <p:nvPr/>
        </p:nvSpPr>
        <p:spPr>
          <a:xfrm>
            <a:off x="1032120" y="2786040"/>
            <a:ext cx="3011040" cy="2527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indent="-216000">
              <a:lnSpc>
                <a:spcPct val="100000"/>
              </a:lnSpc>
              <a:buClr>
                <a:srgbClr val="000000"/>
              </a:buClr>
              <a:buFont typeface="Wingdings" charset="2"/>
              <a:buChar char=""/>
            </a:pPr>
            <a:r>
              <a:rPr lang="fr-FR" sz="3200" b="0" strike="noStrike" spc="-1">
                <a:solidFill>
                  <a:srgbClr val="000000"/>
                </a:solidFill>
                <a:latin typeface="Arial"/>
                <a:ea typeface="DejaVu Sans"/>
              </a:rPr>
              <a:t>  Humidité</a:t>
            </a:r>
            <a:endParaRPr lang="fr-FR" sz="3200" b="0" strike="noStrike" spc="-1">
              <a:latin typeface="Arial"/>
            </a:endParaRPr>
          </a:p>
          <a:p>
            <a:pPr>
              <a:lnSpc>
                <a:spcPct val="100000"/>
              </a:lnSpc>
            </a:pPr>
            <a:endParaRPr lang="fr-FR" sz="3200" b="0" strike="noStrike" spc="-1">
              <a:latin typeface="Arial"/>
            </a:endParaRPr>
          </a:p>
          <a:p>
            <a:pPr indent="-216000">
              <a:lnSpc>
                <a:spcPct val="100000"/>
              </a:lnSpc>
              <a:buClr>
                <a:srgbClr val="000000"/>
              </a:buClr>
              <a:buFont typeface="Wingdings" charset="2"/>
              <a:buChar char=""/>
            </a:pPr>
            <a:r>
              <a:rPr lang="fr-FR" sz="3200" b="0" strike="noStrike" spc="-1">
                <a:solidFill>
                  <a:srgbClr val="000000"/>
                </a:solidFill>
                <a:latin typeface="Arial"/>
                <a:ea typeface="DejaVu Sans"/>
              </a:rPr>
              <a:t>  Pression</a:t>
            </a:r>
            <a:endParaRPr lang="fr-FR" sz="3200" b="0" strike="noStrike" spc="-1">
              <a:latin typeface="Arial"/>
            </a:endParaRPr>
          </a:p>
          <a:p>
            <a:pPr>
              <a:lnSpc>
                <a:spcPct val="100000"/>
              </a:lnSpc>
            </a:pPr>
            <a:endParaRPr lang="fr-FR" sz="3200" b="0" strike="noStrike" spc="-1">
              <a:latin typeface="Arial"/>
            </a:endParaRPr>
          </a:p>
          <a:p>
            <a:pPr indent="-216000">
              <a:lnSpc>
                <a:spcPct val="100000"/>
              </a:lnSpc>
              <a:buClr>
                <a:srgbClr val="000000"/>
              </a:buClr>
              <a:buFont typeface="Wingdings" charset="2"/>
              <a:buChar char=""/>
            </a:pPr>
            <a:r>
              <a:rPr lang="fr-FR" sz="3200" b="0" strike="noStrike" spc="-1">
                <a:solidFill>
                  <a:srgbClr val="000000"/>
                </a:solidFill>
                <a:latin typeface="Arial"/>
                <a:ea typeface="DejaVu Sans"/>
              </a:rPr>
              <a:t>  Température</a:t>
            </a:r>
            <a:endParaRPr lang="fr-FR"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6">
                <a:lumMod val="20000"/>
                <a:lumOff val="80000"/>
              </a:schemeClr>
            </a:gs>
            <a:gs pos="83000">
              <a:schemeClr val="accent6">
                <a:lumMod val="20000"/>
                <a:lumOff val="80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303" name="CustomShape 1"/>
          <p:cNvSpPr/>
          <p:nvPr/>
        </p:nvSpPr>
        <p:spPr>
          <a:xfrm>
            <a:off x="837720" y="263520"/>
            <a:ext cx="10512720" cy="132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fr-FR" sz="4400" b="0" strike="noStrike" spc="-1" dirty="0">
                <a:solidFill>
                  <a:srgbClr val="000000"/>
                </a:solidFill>
                <a:latin typeface="Calibri Light"/>
                <a:ea typeface="DejaVu Sans"/>
              </a:rPr>
              <a:t>Reprise d’une application existante :</a:t>
            </a:r>
            <a:endParaRPr lang="fr-FR" sz="4400" b="0" strike="noStrike" spc="-1" dirty="0">
              <a:latin typeface="Arial"/>
            </a:endParaRPr>
          </a:p>
        </p:txBody>
      </p:sp>
      <p:sp>
        <p:nvSpPr>
          <p:cNvPr id="304" name="CustomShape 2"/>
          <p:cNvSpPr/>
          <p:nvPr/>
        </p:nvSpPr>
        <p:spPr>
          <a:xfrm>
            <a:off x="8610120" y="6356520"/>
            <a:ext cx="274032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585B00E-4927-412E-8A2B-07CEE98CFBEF}" type="slidenum">
              <a:rPr lang="fr-FR" sz="1200" b="0" strike="noStrike" spc="-1">
                <a:solidFill>
                  <a:srgbClr val="8B8B8B"/>
                </a:solidFill>
                <a:latin typeface="Calibri"/>
                <a:ea typeface="DejaVu Sans"/>
              </a:rPr>
              <a:t>20</a:t>
            </a:fld>
            <a:endParaRPr lang="fr-FR" sz="1200" b="0" strike="noStrike" spc="-1">
              <a:latin typeface="Arial"/>
            </a:endParaRPr>
          </a:p>
        </p:txBody>
      </p:sp>
      <p:pic>
        <p:nvPicPr>
          <p:cNvPr id="6" name="Image 5">
            <a:extLst>
              <a:ext uri="{FF2B5EF4-FFF2-40B4-BE49-F238E27FC236}">
                <a16:creationId xmlns:a16="http://schemas.microsoft.com/office/drawing/2014/main" id="{1576D82F-F6C3-4495-B8D0-BCDF535C7834}"/>
              </a:ext>
            </a:extLst>
          </p:cNvPr>
          <p:cNvPicPr/>
          <p:nvPr/>
        </p:nvPicPr>
        <p:blipFill>
          <a:blip r:embed="rId4"/>
          <a:srcRect/>
          <a:stretch>
            <a:fillRect/>
          </a:stretch>
        </p:blipFill>
        <p:spPr>
          <a:xfrm>
            <a:off x="5990171" y="1647011"/>
            <a:ext cx="2757170" cy="5085080"/>
          </a:xfrm>
          <a:prstGeom prst="rect">
            <a:avLst/>
          </a:prstGeom>
          <a:noFill/>
          <a:ln>
            <a:noFill/>
            <a:prstDash/>
          </a:ln>
        </p:spPr>
      </p:pic>
      <p:sp>
        <p:nvSpPr>
          <p:cNvPr id="2" name="Rectangle 2">
            <a:extLst>
              <a:ext uri="{FF2B5EF4-FFF2-40B4-BE49-F238E27FC236}">
                <a16:creationId xmlns:a16="http://schemas.microsoft.com/office/drawing/2014/main" id="{08B8766E-3570-4440-B0F5-7896746E1547}"/>
              </a:ext>
            </a:extLst>
          </p:cNvPr>
          <p:cNvSpPr>
            <a:spLocks noChangeArrowheads="1"/>
          </p:cNvSpPr>
          <p:nvPr/>
        </p:nvSpPr>
        <p:spPr bwMode="auto">
          <a:xfrm>
            <a:off x="2211720" y="12157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t 2">
            <a:extLst>
              <a:ext uri="{FF2B5EF4-FFF2-40B4-BE49-F238E27FC236}">
                <a16:creationId xmlns:a16="http://schemas.microsoft.com/office/drawing/2014/main" id="{0E160E09-C8DC-4C7F-905C-72DA3831744C}"/>
              </a:ext>
            </a:extLst>
          </p:cNvPr>
          <p:cNvGraphicFramePr>
            <a:graphicFrameLocks noChangeAspect="1"/>
          </p:cNvGraphicFramePr>
          <p:nvPr>
            <p:extLst>
              <p:ext uri="{D42A27DB-BD31-4B8C-83A1-F6EECF244321}">
                <p14:modId xmlns:p14="http://schemas.microsoft.com/office/powerpoint/2010/main" val="3586918017"/>
              </p:ext>
            </p:extLst>
          </p:nvPr>
        </p:nvGraphicFramePr>
        <p:xfrm>
          <a:off x="2523448" y="1661025"/>
          <a:ext cx="2705100" cy="5029200"/>
        </p:xfrm>
        <a:graphic>
          <a:graphicData uri="http://schemas.openxmlformats.org/presentationml/2006/ole">
            <mc:AlternateContent xmlns:mc="http://schemas.openxmlformats.org/markup-compatibility/2006">
              <mc:Choice xmlns:v="urn:schemas-microsoft-com:vml" Requires="v">
                <p:oleObj spid="_x0000_s1057" name="Image bitmap" r:id="rId5" imgW="3467584" imgH="6419048" progId="Paint.Picture">
                  <p:embed/>
                </p:oleObj>
              </mc:Choice>
              <mc:Fallback>
                <p:oleObj name="Image bitmap" r:id="rId5" imgW="3467584" imgH="6419048" progId="Paint.Picture">
                  <p:embed/>
                  <p:pic>
                    <p:nvPicPr>
                      <p:cNvPr id="0" name="Picture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3448" y="1661025"/>
                        <a:ext cx="2705100" cy="502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ZoneTexte 3">
            <a:extLst>
              <a:ext uri="{FF2B5EF4-FFF2-40B4-BE49-F238E27FC236}">
                <a16:creationId xmlns:a16="http://schemas.microsoft.com/office/drawing/2014/main" id="{12732292-2C4E-45A7-82FA-4CF244A60B7B}"/>
              </a:ext>
            </a:extLst>
          </p:cNvPr>
          <p:cNvSpPr txBox="1"/>
          <p:nvPr/>
        </p:nvSpPr>
        <p:spPr>
          <a:xfrm>
            <a:off x="8872033" y="1696306"/>
            <a:ext cx="3364722" cy="646331"/>
          </a:xfrm>
          <a:prstGeom prst="rect">
            <a:avLst/>
          </a:prstGeom>
          <a:noFill/>
        </p:spPr>
        <p:txBody>
          <a:bodyPr wrap="square" rtlCol="0">
            <a:spAutoFit/>
          </a:bodyPr>
          <a:lstStyle/>
          <a:p>
            <a:r>
              <a:rPr lang="fr-FR" dirty="0"/>
              <a:t>Notre position actuelle (GPS) </a:t>
            </a:r>
          </a:p>
          <a:p>
            <a:r>
              <a:rPr lang="fr-FR" dirty="0"/>
              <a:t>=&gt; Météo locale</a:t>
            </a:r>
            <a:endParaRPr lang="en-US" dirty="0"/>
          </a:p>
        </p:txBody>
      </p:sp>
      <p:sp>
        <p:nvSpPr>
          <p:cNvPr id="10" name="ZoneTexte 9">
            <a:extLst>
              <a:ext uri="{FF2B5EF4-FFF2-40B4-BE49-F238E27FC236}">
                <a16:creationId xmlns:a16="http://schemas.microsoft.com/office/drawing/2014/main" id="{59EA9C5B-56F7-4DB4-A49A-F0E4599092B4}"/>
              </a:ext>
            </a:extLst>
          </p:cNvPr>
          <p:cNvSpPr txBox="1"/>
          <p:nvPr/>
        </p:nvSpPr>
        <p:spPr>
          <a:xfrm>
            <a:off x="-34837" y="5792884"/>
            <a:ext cx="2443984" cy="646331"/>
          </a:xfrm>
          <a:prstGeom prst="rect">
            <a:avLst/>
          </a:prstGeom>
          <a:noFill/>
        </p:spPr>
        <p:txBody>
          <a:bodyPr wrap="square" rtlCol="0">
            <a:spAutoFit/>
          </a:bodyPr>
          <a:lstStyle/>
          <a:p>
            <a:pPr algn="ctr"/>
            <a:r>
              <a:rPr lang="fr-FR" dirty="0"/>
              <a:t>Prévision sur 5 jours</a:t>
            </a:r>
          </a:p>
          <a:p>
            <a:pPr algn="ctr"/>
            <a:r>
              <a:rPr lang="fr-FR" dirty="0"/>
              <a:t>a venir</a:t>
            </a:r>
            <a:endParaRPr lang="en-US" dirty="0"/>
          </a:p>
        </p:txBody>
      </p:sp>
      <p:sp>
        <p:nvSpPr>
          <p:cNvPr id="5" name="Accolade ouvrante 4">
            <a:extLst>
              <a:ext uri="{FF2B5EF4-FFF2-40B4-BE49-F238E27FC236}">
                <a16:creationId xmlns:a16="http://schemas.microsoft.com/office/drawing/2014/main" id="{BEED2BB1-0ACF-4109-87B8-4AA983CFB0A4}"/>
              </a:ext>
            </a:extLst>
          </p:cNvPr>
          <p:cNvSpPr/>
          <p:nvPr/>
        </p:nvSpPr>
        <p:spPr>
          <a:xfrm>
            <a:off x="2272275" y="5379470"/>
            <a:ext cx="197674" cy="13107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ZoneTexte 6">
            <a:extLst>
              <a:ext uri="{FF2B5EF4-FFF2-40B4-BE49-F238E27FC236}">
                <a16:creationId xmlns:a16="http://schemas.microsoft.com/office/drawing/2014/main" id="{546BD4D9-5154-4F89-B79E-519770796D6F}"/>
              </a:ext>
            </a:extLst>
          </p:cNvPr>
          <p:cNvSpPr txBox="1"/>
          <p:nvPr/>
        </p:nvSpPr>
        <p:spPr>
          <a:xfrm>
            <a:off x="297997" y="1834805"/>
            <a:ext cx="1741182" cy="530915"/>
          </a:xfrm>
          <a:prstGeom prst="rect">
            <a:avLst/>
          </a:prstGeom>
          <a:noFill/>
        </p:spPr>
        <p:txBody>
          <a:bodyPr wrap="none" rtlCol="0">
            <a:spAutoFit/>
          </a:bodyPr>
          <a:lstStyle/>
          <a:p>
            <a:pPr algn="ctr"/>
            <a:r>
              <a:rPr lang="fr-FR" dirty="0"/>
              <a:t>Ville prédéfinie</a:t>
            </a:r>
          </a:p>
          <a:p>
            <a:pPr algn="ctr"/>
            <a:r>
              <a:rPr lang="fr-FR" sz="1050" i="1" dirty="0"/>
              <a:t>(élément cliquable)</a:t>
            </a:r>
            <a:endParaRPr lang="en-US" sz="1050" i="1" dirty="0"/>
          </a:p>
        </p:txBody>
      </p:sp>
      <p:cxnSp>
        <p:nvCxnSpPr>
          <p:cNvPr id="9" name="Connecteur droit avec flèche 8">
            <a:extLst>
              <a:ext uri="{FF2B5EF4-FFF2-40B4-BE49-F238E27FC236}">
                <a16:creationId xmlns:a16="http://schemas.microsoft.com/office/drawing/2014/main" id="{547FA12B-819C-4094-80A6-75D5EAB809FA}"/>
              </a:ext>
            </a:extLst>
          </p:cNvPr>
          <p:cNvCxnSpPr/>
          <p:nvPr/>
        </p:nvCxnSpPr>
        <p:spPr>
          <a:xfrm>
            <a:off x="2190938" y="2040253"/>
            <a:ext cx="5003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CBA7472F-FDEA-499A-B435-DAB7962FA787}"/>
              </a:ext>
            </a:extLst>
          </p:cNvPr>
          <p:cNvSpPr txBox="1"/>
          <p:nvPr/>
        </p:nvSpPr>
        <p:spPr>
          <a:xfrm>
            <a:off x="-100323" y="3543852"/>
            <a:ext cx="2443984" cy="807913"/>
          </a:xfrm>
          <a:prstGeom prst="rect">
            <a:avLst/>
          </a:prstGeom>
          <a:noFill/>
        </p:spPr>
        <p:txBody>
          <a:bodyPr wrap="square" rtlCol="0">
            <a:spAutoFit/>
          </a:bodyPr>
          <a:lstStyle/>
          <a:p>
            <a:pPr algn="ctr"/>
            <a:r>
              <a:rPr lang="fr-FR" dirty="0"/>
              <a:t>Prévision actuelle</a:t>
            </a:r>
          </a:p>
          <a:p>
            <a:pPr algn="ctr"/>
            <a:r>
              <a:rPr lang="fr-FR" sz="1050" i="1" dirty="0"/>
              <a:t>(élément cliquable)</a:t>
            </a:r>
            <a:endParaRPr lang="en-US" sz="1050" i="1" dirty="0"/>
          </a:p>
          <a:p>
            <a:pPr algn="ctr"/>
            <a:endParaRPr lang="en-US" dirty="0"/>
          </a:p>
        </p:txBody>
      </p:sp>
      <p:sp>
        <p:nvSpPr>
          <p:cNvPr id="16" name="Accolade ouvrante 15">
            <a:extLst>
              <a:ext uri="{FF2B5EF4-FFF2-40B4-BE49-F238E27FC236}">
                <a16:creationId xmlns:a16="http://schemas.microsoft.com/office/drawing/2014/main" id="{F2BBA5D6-9EF0-4F15-8A80-7BE349E6D68A}"/>
              </a:ext>
            </a:extLst>
          </p:cNvPr>
          <p:cNvSpPr/>
          <p:nvPr/>
        </p:nvSpPr>
        <p:spPr>
          <a:xfrm>
            <a:off x="2275608" y="2233148"/>
            <a:ext cx="204732" cy="299347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Connecteur droit avec flèche 11">
            <a:extLst>
              <a:ext uri="{FF2B5EF4-FFF2-40B4-BE49-F238E27FC236}">
                <a16:creationId xmlns:a16="http://schemas.microsoft.com/office/drawing/2014/main" id="{0D1D00B6-0DEE-44C7-AC9D-3174633E3D59}"/>
              </a:ext>
            </a:extLst>
          </p:cNvPr>
          <p:cNvCxnSpPr>
            <a:cxnSpLocks/>
            <a:stCxn id="4" idx="1"/>
          </p:cNvCxnSpPr>
          <p:nvPr/>
        </p:nvCxnSpPr>
        <p:spPr>
          <a:xfrm flipH="1" flipV="1">
            <a:off x="7843696" y="2017434"/>
            <a:ext cx="1028337" cy="2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08339ED2-D0D9-4470-A8C9-361C0E55D44E}"/>
              </a:ext>
            </a:extLst>
          </p:cNvPr>
          <p:cNvCxnSpPr/>
          <p:nvPr/>
        </p:nvCxnSpPr>
        <p:spPr>
          <a:xfrm>
            <a:off x="5101936" y="2017434"/>
            <a:ext cx="1143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80765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6">
                <a:lumMod val="20000"/>
                <a:lumOff val="80000"/>
              </a:schemeClr>
            </a:gs>
            <a:gs pos="83000">
              <a:schemeClr val="accent6">
                <a:lumMod val="20000"/>
                <a:lumOff val="80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307" name="CustomShape 1"/>
          <p:cNvSpPr/>
          <p:nvPr/>
        </p:nvSpPr>
        <p:spPr>
          <a:xfrm>
            <a:off x="837720" y="365040"/>
            <a:ext cx="10512720" cy="132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fr-FR" sz="4400" spc="-1" dirty="0">
                <a:solidFill>
                  <a:srgbClr val="000000"/>
                </a:solidFill>
                <a:latin typeface="Calibri Light"/>
                <a:ea typeface="DejaVu Sans"/>
              </a:rPr>
              <a:t>D</a:t>
            </a:r>
            <a:r>
              <a:rPr lang="fr-FR" sz="4400" b="0" strike="noStrike" spc="-1" dirty="0">
                <a:solidFill>
                  <a:srgbClr val="000000"/>
                </a:solidFill>
                <a:latin typeface="Calibri Light"/>
                <a:ea typeface="DejaVu Sans"/>
              </a:rPr>
              <a:t>esign de l’interface graphique</a:t>
            </a:r>
            <a:endParaRPr lang="fr-FR" sz="4400" b="0" strike="noStrike" spc="-1" dirty="0">
              <a:latin typeface="Arial"/>
            </a:endParaRPr>
          </a:p>
        </p:txBody>
      </p:sp>
      <p:sp>
        <p:nvSpPr>
          <p:cNvPr id="308" name="CustomShape 2"/>
          <p:cNvSpPr/>
          <p:nvPr/>
        </p:nvSpPr>
        <p:spPr>
          <a:xfrm>
            <a:off x="8610120" y="6356520"/>
            <a:ext cx="274032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01678AA-48FA-4D64-8D3F-29AFBECA1FFB}" type="slidenum">
              <a:rPr lang="fr-FR" sz="1200" b="0" strike="noStrike" spc="-1">
                <a:solidFill>
                  <a:srgbClr val="8B8B8B"/>
                </a:solidFill>
                <a:latin typeface="Calibri"/>
                <a:ea typeface="DejaVu Sans"/>
              </a:rPr>
              <a:t>21</a:t>
            </a:fld>
            <a:endParaRPr lang="fr-FR" sz="1200" b="0" strike="noStrike" spc="-1">
              <a:latin typeface="Arial"/>
            </a:endParaRPr>
          </a:p>
        </p:txBody>
      </p:sp>
      <p:sp>
        <p:nvSpPr>
          <p:cNvPr id="309" name="CustomShape 3"/>
          <p:cNvSpPr/>
          <p:nvPr/>
        </p:nvSpPr>
        <p:spPr>
          <a:xfrm>
            <a:off x="7940520" y="2178297"/>
            <a:ext cx="3341534" cy="644877"/>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800" b="0" strike="noStrike" spc="-1" dirty="0">
                <a:solidFill>
                  <a:srgbClr val="000000"/>
                </a:solidFill>
                <a:latin typeface="Calibri"/>
                <a:ea typeface="DejaVu Sans"/>
              </a:rPr>
              <a:t>Icone reflétant la prévision météo</a:t>
            </a:r>
          </a:p>
          <a:p>
            <a:pPr algn="ctr">
              <a:lnSpc>
                <a:spcPct val="100000"/>
              </a:lnSpc>
            </a:pPr>
            <a:r>
              <a:rPr lang="fr-FR" i="1" spc="-1" dirty="0">
                <a:solidFill>
                  <a:srgbClr val="000000"/>
                </a:solidFill>
                <a:latin typeface="Calibri"/>
                <a:ea typeface="DejaVu Sans"/>
              </a:rPr>
              <a:t>(élément cliquable)</a:t>
            </a:r>
            <a:endParaRPr lang="fr-FR" sz="1800" b="0" i="1" strike="noStrike" spc="-1" dirty="0">
              <a:latin typeface="Arial"/>
            </a:endParaRPr>
          </a:p>
        </p:txBody>
      </p:sp>
      <p:pic>
        <p:nvPicPr>
          <p:cNvPr id="310" name="Image 33"/>
          <p:cNvPicPr/>
          <p:nvPr/>
        </p:nvPicPr>
        <p:blipFill>
          <a:blip r:embed="rId2"/>
          <a:stretch/>
        </p:blipFill>
        <p:spPr>
          <a:xfrm>
            <a:off x="4564080" y="1434537"/>
            <a:ext cx="2898720" cy="5362200"/>
          </a:xfrm>
          <a:prstGeom prst="rect">
            <a:avLst/>
          </a:prstGeom>
          <a:ln>
            <a:noFill/>
          </a:ln>
        </p:spPr>
      </p:pic>
      <p:sp>
        <p:nvSpPr>
          <p:cNvPr id="311" name="CustomShape 4"/>
          <p:cNvSpPr/>
          <p:nvPr/>
        </p:nvSpPr>
        <p:spPr>
          <a:xfrm>
            <a:off x="6556320" y="4875777"/>
            <a:ext cx="37152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800" b="0" strike="noStrike" spc="-1">
                <a:solidFill>
                  <a:srgbClr val="000000"/>
                </a:solidFill>
                <a:latin typeface="Calibri"/>
                <a:ea typeface="DejaVu Sans"/>
              </a:rPr>
              <a:t>+</a:t>
            </a:r>
            <a:endParaRPr lang="fr-FR" sz="1800" b="0" strike="noStrike" spc="-1">
              <a:latin typeface="Arial"/>
            </a:endParaRPr>
          </a:p>
        </p:txBody>
      </p:sp>
      <p:sp>
        <p:nvSpPr>
          <p:cNvPr id="312" name="CustomShape 5"/>
          <p:cNvSpPr/>
          <p:nvPr/>
        </p:nvSpPr>
        <p:spPr>
          <a:xfrm>
            <a:off x="7463520" y="4466457"/>
            <a:ext cx="3774600" cy="1186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800" b="0" strike="noStrike" spc="-1">
                <a:solidFill>
                  <a:srgbClr val="000000"/>
                </a:solidFill>
                <a:latin typeface="Calibri"/>
                <a:ea typeface="DejaVu Sans"/>
              </a:rPr>
              <a:t>Symbol définissant la tendance</a:t>
            </a:r>
            <a:endParaRPr lang="fr-FR" sz="1800" b="0" strike="noStrike" spc="-1">
              <a:latin typeface="Arial"/>
            </a:endParaRPr>
          </a:p>
          <a:p>
            <a:pPr>
              <a:lnSpc>
                <a:spcPct val="100000"/>
              </a:lnSpc>
            </a:pPr>
            <a:r>
              <a:rPr lang="fr-FR" sz="1800" b="0" strike="noStrike" spc="-1">
                <a:solidFill>
                  <a:srgbClr val="000000"/>
                </a:solidFill>
                <a:latin typeface="Calibri"/>
                <a:ea typeface="DejaVu Sans"/>
              </a:rPr>
              <a:t>+: amélioration</a:t>
            </a:r>
            <a:endParaRPr lang="fr-FR" sz="1800" b="0" strike="noStrike" spc="-1">
              <a:latin typeface="Arial"/>
            </a:endParaRPr>
          </a:p>
          <a:p>
            <a:pPr>
              <a:lnSpc>
                <a:spcPct val="100000"/>
              </a:lnSpc>
            </a:pPr>
            <a:r>
              <a:rPr lang="fr-FR" sz="1800" b="0" strike="noStrike" spc="-1">
                <a:solidFill>
                  <a:srgbClr val="000000"/>
                </a:solidFill>
                <a:latin typeface="Calibri"/>
                <a:ea typeface="DejaVu Sans"/>
              </a:rPr>
              <a:t>=: stable</a:t>
            </a:r>
            <a:endParaRPr lang="fr-FR" sz="1800" b="0" strike="noStrike" spc="-1">
              <a:latin typeface="Arial"/>
            </a:endParaRPr>
          </a:p>
          <a:p>
            <a:pPr>
              <a:lnSpc>
                <a:spcPct val="100000"/>
              </a:lnSpc>
            </a:pPr>
            <a:r>
              <a:rPr lang="fr-FR" sz="1800" b="0" strike="noStrike" spc="-1">
                <a:solidFill>
                  <a:srgbClr val="000000"/>
                </a:solidFill>
                <a:latin typeface="Calibri"/>
                <a:ea typeface="DejaVu Sans"/>
              </a:rPr>
              <a:t>-: détérioration</a:t>
            </a:r>
            <a:endParaRPr lang="fr-FR" sz="1800" b="0" strike="noStrike" spc="-1">
              <a:latin typeface="Arial"/>
            </a:endParaRPr>
          </a:p>
        </p:txBody>
      </p:sp>
      <p:sp>
        <p:nvSpPr>
          <p:cNvPr id="313" name="CustomShape 6"/>
          <p:cNvSpPr/>
          <p:nvPr/>
        </p:nvSpPr>
        <p:spPr>
          <a:xfrm flipH="1">
            <a:off x="6889680" y="4796937"/>
            <a:ext cx="821520" cy="260640"/>
          </a:xfrm>
          <a:custGeom>
            <a:avLst/>
            <a:gdLst/>
            <a:ahLst/>
            <a:cxnLst/>
            <a:rect l="l" t="t" r="r" b="b"/>
            <a:pathLst>
              <a:path w="21600" h="21600">
                <a:moveTo>
                  <a:pt x="0" y="0"/>
                </a:moveTo>
                <a:lnTo>
                  <a:pt x="21600" y="21600"/>
                </a:lnTo>
              </a:path>
            </a:pathLst>
          </a:custGeom>
          <a:noFill/>
          <a:ln>
            <a:solidFill>
              <a:srgbClr val="3F6EC2"/>
            </a:solidFill>
            <a:round/>
            <a:tailEnd type="triangle" w="med" len="med"/>
          </a:ln>
        </p:spPr>
        <p:style>
          <a:lnRef idx="1">
            <a:schemeClr val="accent1"/>
          </a:lnRef>
          <a:fillRef idx="0">
            <a:schemeClr val="accent1"/>
          </a:fillRef>
          <a:effectRef idx="0">
            <a:schemeClr val="accent1"/>
          </a:effectRef>
          <a:fontRef idx="minor"/>
        </p:style>
      </p:sp>
      <p:sp>
        <p:nvSpPr>
          <p:cNvPr id="314" name="CustomShape 7"/>
          <p:cNvSpPr/>
          <p:nvPr/>
        </p:nvSpPr>
        <p:spPr>
          <a:xfrm>
            <a:off x="1067400" y="4806657"/>
            <a:ext cx="302796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800" b="0" strike="noStrike" spc="-1">
                <a:solidFill>
                  <a:srgbClr val="000000"/>
                </a:solidFill>
                <a:latin typeface="Calibri"/>
                <a:ea typeface="DejaVu Sans"/>
              </a:rPr>
              <a:t>Descriptif de la prévision</a:t>
            </a:r>
            <a:endParaRPr lang="fr-FR" sz="1800" b="0" strike="noStrike" spc="-1">
              <a:latin typeface="Arial"/>
            </a:endParaRPr>
          </a:p>
        </p:txBody>
      </p:sp>
      <p:sp>
        <p:nvSpPr>
          <p:cNvPr id="315" name="CustomShape 8"/>
          <p:cNvSpPr/>
          <p:nvPr/>
        </p:nvSpPr>
        <p:spPr>
          <a:xfrm>
            <a:off x="3968640" y="4981617"/>
            <a:ext cx="1360080" cy="6840"/>
          </a:xfrm>
          <a:custGeom>
            <a:avLst/>
            <a:gdLst/>
            <a:ahLst/>
            <a:cxnLst/>
            <a:rect l="l" t="t" r="r" b="b"/>
            <a:pathLst>
              <a:path w="21600" h="21600">
                <a:moveTo>
                  <a:pt x="0" y="0"/>
                </a:moveTo>
                <a:lnTo>
                  <a:pt x="21600" y="21600"/>
                </a:lnTo>
              </a:path>
            </a:pathLst>
          </a:custGeom>
          <a:noFill/>
          <a:ln>
            <a:solidFill>
              <a:srgbClr val="3F6EC2"/>
            </a:solidFill>
            <a:round/>
            <a:tailEnd type="triangle" w="med" len="med"/>
          </a:ln>
        </p:spPr>
        <p:style>
          <a:lnRef idx="1">
            <a:schemeClr val="accent1"/>
          </a:lnRef>
          <a:fillRef idx="0">
            <a:schemeClr val="accent1"/>
          </a:fillRef>
          <a:effectRef idx="0">
            <a:schemeClr val="accent1"/>
          </a:effectRef>
          <a:fontRef idx="minor"/>
        </p:style>
      </p:sp>
      <p:sp>
        <p:nvSpPr>
          <p:cNvPr id="316" name="CustomShape 9"/>
          <p:cNvSpPr/>
          <p:nvPr/>
        </p:nvSpPr>
        <p:spPr>
          <a:xfrm>
            <a:off x="846360" y="5811417"/>
            <a:ext cx="368496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800" b="0" strike="noStrike" spc="-1">
                <a:solidFill>
                  <a:srgbClr val="000000"/>
                </a:solidFill>
                <a:latin typeface="Calibri"/>
                <a:ea typeface="DejaVu Sans"/>
              </a:rPr>
              <a:t>Mesures provenant du capteur</a:t>
            </a:r>
            <a:endParaRPr lang="fr-FR" sz="1800" b="0" strike="noStrike" spc="-1">
              <a:latin typeface="Arial"/>
            </a:endParaRPr>
          </a:p>
        </p:txBody>
      </p:sp>
      <p:sp>
        <p:nvSpPr>
          <p:cNvPr id="317" name="CustomShape 10"/>
          <p:cNvSpPr/>
          <p:nvPr/>
        </p:nvSpPr>
        <p:spPr>
          <a:xfrm>
            <a:off x="4430880" y="5653377"/>
            <a:ext cx="42840" cy="682200"/>
          </a:xfrm>
          <a:prstGeom prst="leftBrace">
            <a:avLst>
              <a:gd name="adj1" fmla="val 8333"/>
              <a:gd name="adj2" fmla="val 50000"/>
            </a:avLst>
          </a:prstGeom>
          <a:noFill/>
          <a:ln>
            <a:solidFill>
              <a:srgbClr val="3F6EC2"/>
            </a:solidFill>
            <a:round/>
          </a:ln>
        </p:spPr>
        <p:style>
          <a:lnRef idx="1">
            <a:schemeClr val="accent1"/>
          </a:lnRef>
          <a:fillRef idx="0">
            <a:schemeClr val="accent1"/>
          </a:fillRef>
          <a:effectRef idx="0">
            <a:schemeClr val="accent1"/>
          </a:effectRef>
          <a:fontRef idx="minor"/>
        </p:style>
      </p:sp>
      <p:sp>
        <p:nvSpPr>
          <p:cNvPr id="318" name="CustomShape 11"/>
          <p:cNvSpPr/>
          <p:nvPr/>
        </p:nvSpPr>
        <p:spPr>
          <a:xfrm flipH="1">
            <a:off x="6386400" y="2595537"/>
            <a:ext cx="1532520" cy="730800"/>
          </a:xfrm>
          <a:custGeom>
            <a:avLst/>
            <a:gdLst/>
            <a:ahLst/>
            <a:cxnLst/>
            <a:rect l="l" t="t" r="r" b="b"/>
            <a:pathLst>
              <a:path w="21600" h="21600">
                <a:moveTo>
                  <a:pt x="0" y="0"/>
                </a:moveTo>
                <a:lnTo>
                  <a:pt x="21600" y="21600"/>
                </a:lnTo>
              </a:path>
            </a:pathLst>
          </a:custGeom>
          <a:noFill/>
          <a:ln>
            <a:solidFill>
              <a:srgbClr val="3F6EC2"/>
            </a:solidFill>
            <a:round/>
            <a:tailEnd type="triangle" w="med" len="med"/>
          </a:ln>
        </p:spPr>
        <p:style>
          <a:lnRef idx="1">
            <a:schemeClr val="accent1"/>
          </a:lnRef>
          <a:fillRef idx="0">
            <a:schemeClr val="accent1"/>
          </a:fillRef>
          <a:effectRef idx="0">
            <a:schemeClr val="accent1"/>
          </a:effectRef>
          <a:fontRef idx="minor"/>
        </p:style>
      </p:sp>
      <p:sp>
        <p:nvSpPr>
          <p:cNvPr id="15" name="CustomShape 3">
            <a:extLst>
              <a:ext uri="{FF2B5EF4-FFF2-40B4-BE49-F238E27FC236}">
                <a16:creationId xmlns:a16="http://schemas.microsoft.com/office/drawing/2014/main" id="{317A06FD-ABD9-462B-8A8F-D0B713AFD77B}"/>
              </a:ext>
            </a:extLst>
          </p:cNvPr>
          <p:cNvSpPr/>
          <p:nvPr/>
        </p:nvSpPr>
        <p:spPr>
          <a:xfrm>
            <a:off x="837720" y="1635385"/>
            <a:ext cx="2318305" cy="367878"/>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800" b="0" strike="noStrike" spc="-1" dirty="0">
                <a:solidFill>
                  <a:srgbClr val="000000"/>
                </a:solidFill>
                <a:latin typeface="Calibri"/>
                <a:ea typeface="DejaVu Sans"/>
              </a:rPr>
              <a:t>Nom du capteur utilise</a:t>
            </a:r>
            <a:endParaRPr lang="fr-FR" sz="1800" b="0" strike="noStrike" spc="-1" dirty="0">
              <a:latin typeface="Arial"/>
            </a:endParaRPr>
          </a:p>
        </p:txBody>
      </p:sp>
      <p:sp>
        <p:nvSpPr>
          <p:cNvPr id="16" name="CustomShape 11">
            <a:extLst>
              <a:ext uri="{FF2B5EF4-FFF2-40B4-BE49-F238E27FC236}">
                <a16:creationId xmlns:a16="http://schemas.microsoft.com/office/drawing/2014/main" id="{966E638F-00F8-43F8-A0DA-9C4F3B29FDC9}"/>
              </a:ext>
            </a:extLst>
          </p:cNvPr>
          <p:cNvSpPr/>
          <p:nvPr/>
        </p:nvSpPr>
        <p:spPr>
          <a:xfrm>
            <a:off x="3344740" y="1779417"/>
            <a:ext cx="2318305" cy="45719"/>
          </a:xfrm>
          <a:custGeom>
            <a:avLst/>
            <a:gdLst/>
            <a:ahLst/>
            <a:cxnLst/>
            <a:rect l="l" t="t" r="r" b="b"/>
            <a:pathLst>
              <a:path w="21600" h="21600">
                <a:moveTo>
                  <a:pt x="0" y="0"/>
                </a:moveTo>
                <a:lnTo>
                  <a:pt x="21600" y="21600"/>
                </a:lnTo>
              </a:path>
            </a:pathLst>
          </a:custGeom>
          <a:noFill/>
          <a:ln>
            <a:solidFill>
              <a:srgbClr val="3F6EC2"/>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6">
                <a:lumMod val="20000"/>
                <a:lumOff val="80000"/>
              </a:schemeClr>
            </a:gs>
            <a:gs pos="83000">
              <a:schemeClr val="accent6">
                <a:lumMod val="20000"/>
                <a:lumOff val="80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53" name="CustomShape 1"/>
          <p:cNvSpPr/>
          <p:nvPr/>
        </p:nvSpPr>
        <p:spPr>
          <a:xfrm>
            <a:off x="837720" y="365040"/>
            <a:ext cx="10513080" cy="132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fr-FR" sz="4400" b="0" strike="noStrike" spc="-1">
                <a:solidFill>
                  <a:srgbClr val="000000"/>
                </a:solidFill>
                <a:latin typeface="Calibri Light"/>
                <a:ea typeface="DejaVu Sans"/>
              </a:rPr>
              <a:t>Tests</a:t>
            </a:r>
            <a:endParaRPr lang="fr-FR" sz="4400" b="0" strike="noStrike" spc="-1">
              <a:latin typeface="Arial"/>
            </a:endParaRPr>
          </a:p>
        </p:txBody>
      </p:sp>
      <p:sp>
        <p:nvSpPr>
          <p:cNvPr id="254" name="CustomShape 2"/>
          <p:cNvSpPr/>
          <p:nvPr/>
        </p:nvSpPr>
        <p:spPr>
          <a:xfrm>
            <a:off x="8280000" y="1825560"/>
            <a:ext cx="3070800" cy="434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endParaRPr lang="fr-FR" sz="1800" b="0" strike="noStrike" spc="-1">
              <a:latin typeface="Arial"/>
            </a:endParaRPr>
          </a:p>
          <a:p>
            <a:pPr>
              <a:lnSpc>
                <a:spcPct val="90000"/>
              </a:lnSpc>
              <a:spcBef>
                <a:spcPts val="1001"/>
              </a:spcBef>
            </a:pPr>
            <a:endParaRPr lang="fr-FR" sz="1800" b="0" strike="noStrike" spc="-1">
              <a:latin typeface="Arial"/>
            </a:endParaRPr>
          </a:p>
        </p:txBody>
      </p:sp>
      <p:sp>
        <p:nvSpPr>
          <p:cNvPr id="255" name="CustomShape 3"/>
          <p:cNvSpPr/>
          <p:nvPr/>
        </p:nvSpPr>
        <p:spPr>
          <a:xfrm>
            <a:off x="8610120" y="6356520"/>
            <a:ext cx="27406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32E5A41-8828-4393-957D-EA8809DD4593}" type="slidenum">
              <a:rPr lang="fr-FR" sz="1200" b="0" strike="noStrike" spc="-1">
                <a:solidFill>
                  <a:srgbClr val="8B8B8B"/>
                </a:solidFill>
                <a:latin typeface="Calibri"/>
                <a:ea typeface="DejaVu Sans"/>
              </a:rPr>
              <a:t>22</a:t>
            </a:fld>
            <a:endParaRPr lang="fr-FR" sz="1200" b="0" strike="noStrike" spc="-1">
              <a:latin typeface="Arial"/>
            </a:endParaRPr>
          </a:p>
        </p:txBody>
      </p:sp>
      <p:sp>
        <p:nvSpPr>
          <p:cNvPr id="256" name="CustomShape 4"/>
          <p:cNvSpPr/>
          <p:nvPr/>
        </p:nvSpPr>
        <p:spPr>
          <a:xfrm>
            <a:off x="1008000" y="6251760"/>
            <a:ext cx="6912000" cy="51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800" b="0" strike="noStrike" spc="-1">
                <a:solidFill>
                  <a:srgbClr val="000000"/>
                </a:solidFill>
                <a:latin typeface="Calibri"/>
                <a:ea typeface="DejaVu Sans"/>
              </a:rPr>
              <a:t>Tests unitaires avec Qtest</a:t>
            </a:r>
            <a:endParaRPr lang="fr-FR" sz="2800" b="0" strike="noStrike" spc="-1">
              <a:latin typeface="Arial"/>
            </a:endParaRPr>
          </a:p>
        </p:txBody>
      </p:sp>
      <p:pic>
        <p:nvPicPr>
          <p:cNvPr id="257" name="Image 256"/>
          <p:cNvPicPr/>
          <p:nvPr/>
        </p:nvPicPr>
        <p:blipFill>
          <a:blip r:embed="rId3"/>
          <a:stretch/>
        </p:blipFill>
        <p:spPr>
          <a:xfrm>
            <a:off x="1008000" y="1334880"/>
            <a:ext cx="7128000" cy="4992120"/>
          </a:xfrm>
          <a:prstGeom prst="rect">
            <a:avLst/>
          </a:prstGeom>
          <a:ln>
            <a:noFill/>
          </a:ln>
        </p:spPr>
      </p:pic>
      <p:sp>
        <p:nvSpPr>
          <p:cNvPr id="258" name="TextShape 5"/>
          <p:cNvSpPr txBox="1"/>
          <p:nvPr/>
        </p:nvSpPr>
        <p:spPr>
          <a:xfrm>
            <a:off x="8463239" y="4032000"/>
            <a:ext cx="3434351" cy="921876"/>
          </a:xfrm>
          <a:prstGeom prst="rect">
            <a:avLst/>
          </a:prstGeom>
          <a:noFill/>
          <a:ln>
            <a:noFill/>
          </a:ln>
        </p:spPr>
        <p:txBody>
          <a:bodyPr wrap="square" lIns="90000" tIns="45000" rIns="90000" bIns="45000">
            <a:spAutoFit/>
          </a:bodyPr>
          <a:lstStyle/>
          <a:p>
            <a:r>
              <a:rPr lang="fr-FR" sz="1800" b="0" strike="noStrike" spc="-1" dirty="0">
                <a:latin typeface="Arial"/>
              </a:rPr>
              <a:t>Intégration</a:t>
            </a:r>
          </a:p>
          <a:p>
            <a:pPr marL="285750" indent="-285750">
              <a:buFont typeface="Arial" panose="020B0604020202020204" pitchFamily="34" charset="0"/>
              <a:buChar char="•"/>
            </a:pPr>
            <a:r>
              <a:rPr lang="fr-FR" sz="1800" b="0" strike="noStrike" spc="-1" dirty="0">
                <a:latin typeface="Arial"/>
              </a:rPr>
              <a:t>Composants fonctionnent comme prévu.</a:t>
            </a:r>
          </a:p>
        </p:txBody>
      </p:sp>
      <p:sp>
        <p:nvSpPr>
          <p:cNvPr id="259" name="TextShape 6"/>
          <p:cNvSpPr txBox="1"/>
          <p:nvPr/>
        </p:nvSpPr>
        <p:spPr>
          <a:xfrm>
            <a:off x="8463239" y="1320961"/>
            <a:ext cx="3642169" cy="921876"/>
          </a:xfrm>
          <a:prstGeom prst="rect">
            <a:avLst/>
          </a:prstGeom>
          <a:noFill/>
          <a:ln>
            <a:noFill/>
          </a:ln>
        </p:spPr>
        <p:txBody>
          <a:bodyPr wrap="square" lIns="90000" tIns="45000" rIns="90000" bIns="45000">
            <a:spAutoFit/>
          </a:bodyPr>
          <a:lstStyle/>
          <a:p>
            <a:r>
              <a:rPr lang="fr-FR" sz="1800" b="0" strike="noStrike" spc="-1" dirty="0">
                <a:latin typeface="Arial"/>
              </a:rPr>
              <a:t>Validation</a:t>
            </a:r>
          </a:p>
          <a:p>
            <a:pPr marL="285750" indent="-285750">
              <a:buFont typeface="Arial" panose="020B0604020202020204" pitchFamily="34" charset="0"/>
              <a:buChar char="•"/>
            </a:pPr>
            <a:r>
              <a:rPr lang="fr-FR" sz="1800" b="0" strike="noStrike" spc="-1" dirty="0">
                <a:latin typeface="Arial"/>
              </a:rPr>
              <a:t>Réponds aux attentes du client </a:t>
            </a:r>
          </a:p>
          <a:p>
            <a:endParaRPr lang="fr-FR"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6">
                <a:lumMod val="20000"/>
                <a:lumOff val="80000"/>
              </a:schemeClr>
            </a:gs>
            <a:gs pos="83000">
              <a:schemeClr val="accent6">
                <a:lumMod val="20000"/>
                <a:lumOff val="80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325" name="CustomShape 1"/>
          <p:cNvSpPr/>
          <p:nvPr/>
        </p:nvSpPr>
        <p:spPr>
          <a:xfrm>
            <a:off x="837720" y="365040"/>
            <a:ext cx="10512720" cy="132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fr-FR" sz="4400" b="0" strike="noStrike" spc="-1">
                <a:solidFill>
                  <a:srgbClr val="000000"/>
                </a:solidFill>
                <a:latin typeface="Calibri Light"/>
                <a:ea typeface="DejaVu Sans"/>
              </a:rPr>
              <a:t>Déploiement: installation par paquet Debian</a:t>
            </a:r>
            <a:endParaRPr lang="fr-FR" sz="4400" b="0" strike="noStrike" spc="-1">
              <a:latin typeface="Arial"/>
            </a:endParaRPr>
          </a:p>
        </p:txBody>
      </p:sp>
      <p:sp>
        <p:nvSpPr>
          <p:cNvPr id="326" name="CustomShape 2"/>
          <p:cNvSpPr/>
          <p:nvPr/>
        </p:nvSpPr>
        <p:spPr>
          <a:xfrm>
            <a:off x="837720" y="1825560"/>
            <a:ext cx="10512720" cy="434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5720">
              <a:lnSpc>
                <a:spcPct val="90000"/>
              </a:lnSpc>
              <a:spcBef>
                <a:spcPts val="1001"/>
              </a:spcBef>
              <a:buClr>
                <a:srgbClr val="000000"/>
              </a:buClr>
              <a:buFont typeface="Arial"/>
              <a:buChar char="•"/>
            </a:pPr>
            <a:r>
              <a:rPr lang="fr-FR" sz="2800" b="0" strike="noStrike" spc="-1" dirty="0">
                <a:solidFill>
                  <a:srgbClr val="000000"/>
                </a:solidFill>
                <a:latin typeface="Calibri"/>
                <a:ea typeface="DejaVu Sans"/>
              </a:rPr>
              <a:t>Téléchargement via la commande « </a:t>
            </a:r>
            <a:r>
              <a:rPr lang="fr-FR" sz="2800" b="0" strike="noStrike" spc="-1" dirty="0" err="1">
                <a:solidFill>
                  <a:srgbClr val="000000"/>
                </a:solidFill>
                <a:latin typeface="Calibri"/>
                <a:ea typeface="DejaVu Sans"/>
              </a:rPr>
              <a:t>wget</a:t>
            </a:r>
            <a:r>
              <a:rPr lang="fr-FR" sz="2800" b="0" strike="noStrike" spc="-1" dirty="0">
                <a:solidFill>
                  <a:srgbClr val="000000"/>
                </a:solidFill>
                <a:latin typeface="Calibri"/>
                <a:ea typeface="DejaVu Sans"/>
              </a:rPr>
              <a:t> » depuis GitHub du paquet contenant le binaire compilé sur </a:t>
            </a:r>
            <a:r>
              <a:rPr lang="fr-FR" sz="2800" b="0" strike="noStrike" spc="-1" dirty="0" err="1">
                <a:solidFill>
                  <a:srgbClr val="000000"/>
                </a:solidFill>
                <a:latin typeface="Calibri"/>
                <a:ea typeface="DejaVu Sans"/>
              </a:rPr>
              <a:t>raspberry</a:t>
            </a:r>
            <a:r>
              <a:rPr lang="fr-FR" sz="2800" b="0" strike="noStrike" spc="-1" dirty="0">
                <a:solidFill>
                  <a:srgbClr val="000000"/>
                </a:solidFill>
                <a:latin typeface="Calibri"/>
                <a:ea typeface="DejaVu Sans"/>
              </a:rPr>
              <a:t> Pi</a:t>
            </a:r>
            <a:endParaRPr lang="fr-FR" sz="2800" b="0" strike="noStrike" spc="-1" dirty="0">
              <a:latin typeface="Arial"/>
            </a:endParaRPr>
          </a:p>
          <a:p>
            <a:pPr>
              <a:lnSpc>
                <a:spcPct val="90000"/>
              </a:lnSpc>
              <a:spcBef>
                <a:spcPts val="1001"/>
              </a:spcBef>
            </a:pPr>
            <a:endParaRPr lang="fr-FR" sz="2800" b="0" strike="noStrike" spc="-1" dirty="0">
              <a:latin typeface="Arial"/>
            </a:endParaRPr>
          </a:p>
          <a:p>
            <a:pPr marL="228600" indent="-225720">
              <a:lnSpc>
                <a:spcPct val="90000"/>
              </a:lnSpc>
              <a:spcBef>
                <a:spcPts val="1001"/>
              </a:spcBef>
              <a:buClr>
                <a:srgbClr val="000000"/>
              </a:buClr>
              <a:buFont typeface="Arial"/>
              <a:buChar char="•"/>
            </a:pPr>
            <a:r>
              <a:rPr lang="fr-FR" sz="2800" b="0" strike="noStrike" spc="-1" dirty="0">
                <a:solidFill>
                  <a:srgbClr val="000000"/>
                </a:solidFill>
                <a:latin typeface="Calibri"/>
                <a:ea typeface="DejaVu Sans"/>
              </a:rPr>
              <a:t>Installation avec </a:t>
            </a:r>
            <a:r>
              <a:rPr lang="fr-FR" sz="2800" b="0" strike="noStrike" spc="-1" dirty="0" err="1">
                <a:solidFill>
                  <a:srgbClr val="000000"/>
                </a:solidFill>
                <a:latin typeface="Calibri"/>
                <a:ea typeface="DejaVu Sans"/>
              </a:rPr>
              <a:t>dpkg</a:t>
            </a:r>
            <a:r>
              <a:rPr lang="fr-FR" sz="2800" b="0" strike="noStrike" spc="-1" dirty="0">
                <a:solidFill>
                  <a:srgbClr val="000000"/>
                </a:solidFill>
                <a:latin typeface="Calibri"/>
                <a:ea typeface="DejaVu Sans"/>
              </a:rPr>
              <a:t> –i </a:t>
            </a:r>
            <a:r>
              <a:rPr lang="fr-FR" sz="2800" b="0" strike="noStrike" spc="-1" dirty="0" err="1">
                <a:solidFill>
                  <a:srgbClr val="000000"/>
                </a:solidFill>
                <a:latin typeface="Calibri"/>
                <a:ea typeface="DejaVu Sans"/>
              </a:rPr>
              <a:t>weathercheckingrpi.deb</a:t>
            </a:r>
            <a:endParaRPr lang="fr-FR" sz="2800" b="0" strike="noStrike" spc="-1" dirty="0">
              <a:latin typeface="Arial"/>
            </a:endParaRPr>
          </a:p>
        </p:txBody>
      </p:sp>
      <p:sp>
        <p:nvSpPr>
          <p:cNvPr id="327" name="CustomShape 3"/>
          <p:cNvSpPr/>
          <p:nvPr/>
        </p:nvSpPr>
        <p:spPr>
          <a:xfrm>
            <a:off x="8610120" y="6356520"/>
            <a:ext cx="274032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A8A7863-B738-4D1C-82AE-65DA76F85730}" type="slidenum">
              <a:rPr lang="fr-FR" sz="1200" b="0" strike="noStrike" spc="-1">
                <a:solidFill>
                  <a:srgbClr val="8B8B8B"/>
                </a:solidFill>
                <a:latin typeface="Calibri"/>
                <a:ea typeface="DejaVu Sans"/>
              </a:rPr>
              <a:t>23</a:t>
            </a:fld>
            <a:endParaRPr lang="fr-FR" sz="1200" b="0" strike="noStrike" spc="-1">
              <a:latin typeface="Arial"/>
            </a:endParaRPr>
          </a:p>
        </p:txBody>
      </p:sp>
      <p:pic>
        <p:nvPicPr>
          <p:cNvPr id="328" name="Image 258"/>
          <p:cNvPicPr/>
          <p:nvPr/>
        </p:nvPicPr>
        <p:blipFill>
          <a:blip r:embed="rId3"/>
          <a:stretch/>
        </p:blipFill>
        <p:spPr>
          <a:xfrm>
            <a:off x="4680000" y="4536000"/>
            <a:ext cx="1522080" cy="1522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6">
                <a:lumMod val="20000"/>
                <a:lumOff val="80000"/>
              </a:schemeClr>
            </a:gs>
            <a:gs pos="83000">
              <a:schemeClr val="accent6">
                <a:lumMod val="20000"/>
                <a:lumOff val="80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329" name="CustomShape 1"/>
          <p:cNvSpPr/>
          <p:nvPr/>
        </p:nvSpPr>
        <p:spPr>
          <a:xfrm>
            <a:off x="837720" y="365040"/>
            <a:ext cx="10512720" cy="132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fr-FR" sz="4400" b="0" strike="noStrike" spc="-1">
                <a:solidFill>
                  <a:srgbClr val="000000"/>
                </a:solidFill>
                <a:latin typeface="Calibri Light"/>
                <a:ea typeface="DejaVu Sans"/>
              </a:rPr>
              <a:t>Conclusions</a:t>
            </a:r>
            <a:endParaRPr lang="fr-FR" sz="4400" b="0" strike="noStrike" spc="-1">
              <a:latin typeface="Arial"/>
            </a:endParaRPr>
          </a:p>
        </p:txBody>
      </p:sp>
      <p:sp>
        <p:nvSpPr>
          <p:cNvPr id="330" name="CustomShape 2"/>
          <p:cNvSpPr/>
          <p:nvPr/>
        </p:nvSpPr>
        <p:spPr>
          <a:xfrm>
            <a:off x="837720" y="1825560"/>
            <a:ext cx="10512720" cy="434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5720">
              <a:lnSpc>
                <a:spcPct val="90000"/>
              </a:lnSpc>
              <a:spcBef>
                <a:spcPts val="1001"/>
              </a:spcBef>
              <a:buClr>
                <a:srgbClr val="000000"/>
              </a:buClr>
              <a:buFont typeface="Arial"/>
              <a:buChar char="•"/>
            </a:pPr>
            <a:r>
              <a:rPr lang="fr-FR" sz="2800" b="0" strike="noStrike" spc="-1" dirty="0">
                <a:solidFill>
                  <a:srgbClr val="000000"/>
                </a:solidFill>
                <a:latin typeface="Calibri"/>
                <a:ea typeface="DejaVu Sans"/>
              </a:rPr>
              <a:t>Développement efficace:</a:t>
            </a:r>
            <a:endParaRPr lang="fr-FR" sz="2800" b="0" strike="noStrike" spc="-1" dirty="0">
              <a:latin typeface="Arial"/>
            </a:endParaRPr>
          </a:p>
          <a:p>
            <a:pPr marL="685800" lvl="1" indent="-225720">
              <a:lnSpc>
                <a:spcPct val="90000"/>
              </a:lnSpc>
              <a:spcBef>
                <a:spcPts val="499"/>
              </a:spcBef>
              <a:buClr>
                <a:srgbClr val="000000"/>
              </a:buClr>
              <a:buFont typeface="Arial"/>
              <a:buChar char="•"/>
            </a:pPr>
            <a:r>
              <a:rPr lang="fr-FR" sz="2400" b="0" strike="noStrike" spc="-1" dirty="0">
                <a:solidFill>
                  <a:srgbClr val="000000"/>
                </a:solidFill>
                <a:latin typeface="Calibri"/>
                <a:ea typeface="DejaVu Sans"/>
              </a:rPr>
              <a:t>Prévoyance des contraintes.</a:t>
            </a:r>
            <a:endParaRPr lang="fr-FR" sz="2400" b="0" strike="noStrike" spc="-1" dirty="0">
              <a:latin typeface="Arial"/>
            </a:endParaRPr>
          </a:p>
          <a:p>
            <a:pPr marL="685800" lvl="1" indent="-225720">
              <a:lnSpc>
                <a:spcPct val="90000"/>
              </a:lnSpc>
              <a:spcBef>
                <a:spcPts val="499"/>
              </a:spcBef>
              <a:buClr>
                <a:srgbClr val="000000"/>
              </a:buClr>
              <a:buFont typeface="Arial"/>
              <a:buChar char="•"/>
            </a:pPr>
            <a:r>
              <a:rPr lang="fr-FR" sz="2400" b="0" strike="noStrike" spc="-1" dirty="0">
                <a:solidFill>
                  <a:srgbClr val="000000"/>
                </a:solidFill>
                <a:latin typeface="Calibri"/>
                <a:ea typeface="DejaVu Sans"/>
              </a:rPr>
              <a:t>Adaptation par le suivit quotidien de l’avance du projet.</a:t>
            </a:r>
            <a:endParaRPr lang="fr-FR" sz="2400" b="0" strike="noStrike" spc="-1" dirty="0">
              <a:latin typeface="Arial"/>
            </a:endParaRPr>
          </a:p>
          <a:p>
            <a:pPr marL="685800" lvl="1" indent="-225720">
              <a:lnSpc>
                <a:spcPct val="90000"/>
              </a:lnSpc>
              <a:spcBef>
                <a:spcPts val="499"/>
              </a:spcBef>
              <a:buClr>
                <a:srgbClr val="000000"/>
              </a:buClr>
              <a:buFont typeface="Arial"/>
              <a:buChar char="•"/>
            </a:pPr>
            <a:r>
              <a:rPr lang="fr-FR" sz="2400" b="0" strike="noStrike" spc="-1" dirty="0">
                <a:solidFill>
                  <a:srgbClr val="000000"/>
                </a:solidFill>
                <a:latin typeface="Calibri"/>
                <a:ea typeface="DejaVu Sans"/>
              </a:rPr>
              <a:t>Production d’un livrable.</a:t>
            </a:r>
            <a:endParaRPr lang="fr-FR" sz="2400" b="0" strike="noStrike" spc="-1" dirty="0">
              <a:latin typeface="Arial"/>
            </a:endParaRPr>
          </a:p>
          <a:p>
            <a:pPr>
              <a:lnSpc>
                <a:spcPct val="100000"/>
              </a:lnSpc>
            </a:pPr>
            <a:endParaRPr lang="fr-FR" sz="2400" b="0" strike="noStrike" spc="-1" dirty="0">
              <a:latin typeface="Arial"/>
            </a:endParaRPr>
          </a:p>
          <a:p>
            <a:pPr marL="228600" indent="-225720">
              <a:lnSpc>
                <a:spcPct val="90000"/>
              </a:lnSpc>
              <a:spcBef>
                <a:spcPts val="1001"/>
              </a:spcBef>
              <a:buClr>
                <a:srgbClr val="000000"/>
              </a:buClr>
              <a:buFont typeface="Arial"/>
              <a:buChar char="•"/>
            </a:pPr>
            <a:r>
              <a:rPr lang="fr-FR" sz="2800" b="0" strike="noStrike" spc="-1" dirty="0">
                <a:solidFill>
                  <a:srgbClr val="000000"/>
                </a:solidFill>
                <a:latin typeface="Calibri"/>
                <a:ea typeface="DejaVu Sans"/>
              </a:rPr>
              <a:t>Prototype validé par des tests.</a:t>
            </a:r>
            <a:endParaRPr lang="fr-FR" sz="2800" b="0" strike="noStrike" spc="-1" dirty="0">
              <a:latin typeface="Arial"/>
            </a:endParaRPr>
          </a:p>
          <a:p>
            <a:pPr marL="228600" indent="-225720">
              <a:lnSpc>
                <a:spcPct val="90000"/>
              </a:lnSpc>
              <a:spcBef>
                <a:spcPts val="1001"/>
              </a:spcBef>
              <a:buClr>
                <a:srgbClr val="000000"/>
              </a:buClr>
              <a:buFont typeface="Arial"/>
              <a:buChar char="•"/>
            </a:pPr>
            <a:r>
              <a:rPr lang="fr-FR" sz="2800" b="0" strike="noStrike" spc="-1" dirty="0">
                <a:solidFill>
                  <a:srgbClr val="000000"/>
                </a:solidFill>
                <a:latin typeface="Calibri"/>
                <a:ea typeface="DejaVu Sans"/>
              </a:rPr>
              <a:t>Facilité de déploiement.</a:t>
            </a:r>
            <a:endParaRPr lang="fr-FR" sz="2800" b="0" strike="noStrike" spc="-1" dirty="0">
              <a:latin typeface="Arial"/>
            </a:endParaRPr>
          </a:p>
          <a:p>
            <a:pPr>
              <a:lnSpc>
                <a:spcPct val="90000"/>
              </a:lnSpc>
              <a:spcBef>
                <a:spcPts val="1001"/>
              </a:spcBef>
            </a:pPr>
            <a:endParaRPr lang="fr-FR" sz="2800" b="0" strike="noStrike" spc="-1" dirty="0">
              <a:latin typeface="Arial"/>
            </a:endParaRPr>
          </a:p>
          <a:p>
            <a:pPr>
              <a:lnSpc>
                <a:spcPct val="90000"/>
              </a:lnSpc>
              <a:spcBef>
                <a:spcPts val="1001"/>
              </a:spcBef>
            </a:pPr>
            <a:endParaRPr lang="fr-FR" sz="2800" b="0" strike="noStrike" spc="-1" dirty="0">
              <a:latin typeface="Arial"/>
            </a:endParaRPr>
          </a:p>
          <a:p>
            <a:pPr>
              <a:lnSpc>
                <a:spcPct val="90000"/>
              </a:lnSpc>
              <a:spcBef>
                <a:spcPts val="1001"/>
              </a:spcBef>
            </a:pPr>
            <a:endParaRPr lang="fr-FR" sz="2800" b="0" strike="noStrike" spc="-1" dirty="0">
              <a:latin typeface="Arial"/>
            </a:endParaRPr>
          </a:p>
        </p:txBody>
      </p:sp>
      <p:sp>
        <p:nvSpPr>
          <p:cNvPr id="331" name="CustomShape 3"/>
          <p:cNvSpPr/>
          <p:nvPr/>
        </p:nvSpPr>
        <p:spPr>
          <a:xfrm>
            <a:off x="8610120" y="6356520"/>
            <a:ext cx="274032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4455489-7544-41DB-85B2-A2FC16FB8D15}" type="slidenum">
              <a:rPr lang="fr-FR" sz="1200" b="0" strike="noStrike" spc="-1">
                <a:solidFill>
                  <a:srgbClr val="8B8B8B"/>
                </a:solidFill>
                <a:latin typeface="Calibri"/>
                <a:ea typeface="DejaVu Sans"/>
              </a:rPr>
              <a:t>24</a:t>
            </a:fld>
            <a:endParaRPr lang="fr-FR"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6">
                <a:lumMod val="20000"/>
                <a:lumOff val="80000"/>
              </a:schemeClr>
            </a:gs>
            <a:gs pos="83000">
              <a:schemeClr val="accent6">
                <a:lumMod val="20000"/>
                <a:lumOff val="80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329" name="CustomShape 1"/>
          <p:cNvSpPr/>
          <p:nvPr/>
        </p:nvSpPr>
        <p:spPr>
          <a:xfrm>
            <a:off x="837720" y="365040"/>
            <a:ext cx="10512720" cy="132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fr-FR" sz="4400" b="0" strike="noStrike" spc="-1" dirty="0">
                <a:solidFill>
                  <a:srgbClr val="000000"/>
                </a:solidFill>
                <a:latin typeface="Calibri Light"/>
                <a:ea typeface="DejaVu Sans"/>
              </a:rPr>
              <a:t>Perspectives</a:t>
            </a:r>
            <a:endParaRPr lang="fr-FR" sz="4400" b="0" strike="noStrike" spc="-1" dirty="0">
              <a:latin typeface="Arial"/>
            </a:endParaRPr>
          </a:p>
        </p:txBody>
      </p:sp>
      <p:sp>
        <p:nvSpPr>
          <p:cNvPr id="330" name="CustomShape 2"/>
          <p:cNvSpPr/>
          <p:nvPr/>
        </p:nvSpPr>
        <p:spPr>
          <a:xfrm>
            <a:off x="837720" y="1825560"/>
            <a:ext cx="10512720" cy="434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5720">
              <a:lnSpc>
                <a:spcPct val="90000"/>
              </a:lnSpc>
              <a:spcBef>
                <a:spcPts val="1001"/>
              </a:spcBef>
              <a:buClr>
                <a:srgbClr val="000000"/>
              </a:buClr>
              <a:buFont typeface="Arial"/>
              <a:buChar char="•"/>
            </a:pPr>
            <a:r>
              <a:rPr lang="fr-FR" sz="2800" spc="-1" dirty="0">
                <a:solidFill>
                  <a:srgbClr val="000000"/>
                </a:solidFill>
                <a:latin typeface="Calibri"/>
                <a:ea typeface="DejaVu Sans"/>
              </a:rPr>
              <a:t>H</a:t>
            </a:r>
            <a:r>
              <a:rPr lang="fr-FR" sz="2800" b="0" strike="noStrike" spc="-1" dirty="0">
                <a:solidFill>
                  <a:srgbClr val="000000"/>
                </a:solidFill>
                <a:latin typeface="Calibri"/>
                <a:ea typeface="DejaVu Sans"/>
              </a:rPr>
              <a:t>istorisation des mesures provenant des capteurs dans une base de données.</a:t>
            </a:r>
          </a:p>
          <a:p>
            <a:pPr marL="228600" indent="-225720">
              <a:lnSpc>
                <a:spcPct val="90000"/>
              </a:lnSpc>
              <a:spcBef>
                <a:spcPts val="1001"/>
              </a:spcBef>
              <a:buClr>
                <a:srgbClr val="000000"/>
              </a:buClr>
              <a:buFont typeface="Arial"/>
              <a:buChar char="•"/>
            </a:pPr>
            <a:endParaRPr lang="fr-FR" sz="2800" spc="-1" dirty="0">
              <a:solidFill>
                <a:srgbClr val="000000"/>
              </a:solidFill>
              <a:latin typeface="Calibri"/>
              <a:ea typeface="DejaVu Sans"/>
            </a:endParaRPr>
          </a:p>
          <a:p>
            <a:pPr marL="228600" indent="-225720">
              <a:lnSpc>
                <a:spcPct val="90000"/>
              </a:lnSpc>
              <a:spcBef>
                <a:spcPts val="1001"/>
              </a:spcBef>
              <a:buClr>
                <a:srgbClr val="000000"/>
              </a:buClr>
              <a:buFont typeface="Arial"/>
              <a:buChar char="•"/>
            </a:pPr>
            <a:r>
              <a:rPr lang="fr-FR" sz="2800" spc="-1" dirty="0">
                <a:solidFill>
                  <a:srgbClr val="000000"/>
                </a:solidFill>
                <a:latin typeface="Calibri"/>
                <a:ea typeface="DejaVu Sans"/>
              </a:rPr>
              <a:t>L</a:t>
            </a:r>
            <a:r>
              <a:rPr lang="fr-FR" sz="2800" b="0" strike="noStrike" spc="-1" dirty="0">
                <a:solidFill>
                  <a:srgbClr val="000000"/>
                </a:solidFill>
                <a:latin typeface="Calibri"/>
                <a:ea typeface="DejaVu Sans"/>
              </a:rPr>
              <a:t>ocalisation par GPS.</a:t>
            </a:r>
          </a:p>
          <a:p>
            <a:pPr marL="228600" indent="-225720">
              <a:lnSpc>
                <a:spcPct val="90000"/>
              </a:lnSpc>
              <a:spcBef>
                <a:spcPts val="1001"/>
              </a:spcBef>
              <a:buClr>
                <a:srgbClr val="000000"/>
              </a:buClr>
              <a:buFont typeface="Arial"/>
              <a:buChar char="•"/>
            </a:pPr>
            <a:endParaRPr lang="fr-FR" sz="2800" spc="-1" dirty="0">
              <a:solidFill>
                <a:srgbClr val="000000"/>
              </a:solidFill>
              <a:latin typeface="Calibri"/>
              <a:ea typeface="DejaVu Sans"/>
            </a:endParaRPr>
          </a:p>
          <a:p>
            <a:pPr marL="228600" indent="-225720">
              <a:lnSpc>
                <a:spcPct val="90000"/>
              </a:lnSpc>
              <a:spcBef>
                <a:spcPts val="1001"/>
              </a:spcBef>
              <a:buClr>
                <a:srgbClr val="000000"/>
              </a:buClr>
              <a:buFont typeface="Arial"/>
              <a:buChar char="•"/>
            </a:pPr>
            <a:r>
              <a:rPr lang="fr-FR" sz="2800" b="0" strike="noStrike" spc="-1" dirty="0">
                <a:solidFill>
                  <a:srgbClr val="000000"/>
                </a:solidFill>
                <a:latin typeface="Calibri"/>
                <a:ea typeface="DejaVu Sans"/>
              </a:rPr>
              <a:t>Actualisation automatique des mesures affichées.</a:t>
            </a:r>
          </a:p>
          <a:p>
            <a:pPr marL="228600" indent="-225720">
              <a:lnSpc>
                <a:spcPct val="90000"/>
              </a:lnSpc>
              <a:spcBef>
                <a:spcPts val="1001"/>
              </a:spcBef>
              <a:buClr>
                <a:srgbClr val="000000"/>
              </a:buClr>
              <a:buFont typeface="Arial"/>
              <a:buChar char="•"/>
            </a:pPr>
            <a:endParaRPr lang="fr-FR" sz="2400" b="0" strike="noStrike" spc="-1" dirty="0">
              <a:latin typeface="Arial"/>
            </a:endParaRPr>
          </a:p>
          <a:p>
            <a:pPr>
              <a:lnSpc>
                <a:spcPct val="100000"/>
              </a:lnSpc>
            </a:pPr>
            <a:endParaRPr lang="fr-FR" sz="2400" b="0" strike="noStrike" spc="-1" dirty="0">
              <a:latin typeface="Arial"/>
            </a:endParaRPr>
          </a:p>
          <a:p>
            <a:pPr>
              <a:lnSpc>
                <a:spcPct val="90000"/>
              </a:lnSpc>
              <a:spcBef>
                <a:spcPts val="1001"/>
              </a:spcBef>
            </a:pPr>
            <a:endParaRPr lang="fr-FR" sz="2800" b="0" strike="noStrike" spc="-1" dirty="0">
              <a:latin typeface="Arial"/>
            </a:endParaRPr>
          </a:p>
          <a:p>
            <a:pPr>
              <a:lnSpc>
                <a:spcPct val="90000"/>
              </a:lnSpc>
              <a:spcBef>
                <a:spcPts val="1001"/>
              </a:spcBef>
            </a:pPr>
            <a:endParaRPr lang="fr-FR" sz="2800" b="0" strike="noStrike" spc="-1" dirty="0">
              <a:latin typeface="Arial"/>
            </a:endParaRPr>
          </a:p>
          <a:p>
            <a:pPr>
              <a:lnSpc>
                <a:spcPct val="90000"/>
              </a:lnSpc>
              <a:spcBef>
                <a:spcPts val="1001"/>
              </a:spcBef>
            </a:pPr>
            <a:endParaRPr lang="fr-FR" sz="2800" b="0" strike="noStrike" spc="-1" dirty="0">
              <a:latin typeface="Arial"/>
            </a:endParaRPr>
          </a:p>
        </p:txBody>
      </p:sp>
      <p:sp>
        <p:nvSpPr>
          <p:cNvPr id="331" name="CustomShape 3"/>
          <p:cNvSpPr/>
          <p:nvPr/>
        </p:nvSpPr>
        <p:spPr>
          <a:xfrm>
            <a:off x="8610120" y="6356520"/>
            <a:ext cx="274032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4455489-7544-41DB-85B2-A2FC16FB8D15}" type="slidenum">
              <a:rPr lang="fr-FR" sz="1200" b="0" strike="noStrike" spc="-1">
                <a:solidFill>
                  <a:srgbClr val="8B8B8B"/>
                </a:solidFill>
                <a:latin typeface="Calibri"/>
                <a:ea typeface="DejaVu Sans"/>
              </a:rPr>
              <a:t>25</a:t>
            </a:fld>
            <a:endParaRPr lang="fr-FR" sz="1200" b="0" strike="noStrike" spc="-1">
              <a:latin typeface="Arial"/>
            </a:endParaRPr>
          </a:p>
        </p:txBody>
      </p:sp>
    </p:spTree>
    <p:extLst>
      <p:ext uri="{BB962C8B-B14F-4D97-AF65-F5344CB8AC3E}">
        <p14:creationId xmlns:p14="http://schemas.microsoft.com/office/powerpoint/2010/main" val="399642007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6">
                <a:lumMod val="20000"/>
                <a:lumOff val="80000"/>
              </a:schemeClr>
            </a:gs>
            <a:gs pos="83000">
              <a:schemeClr val="accent6">
                <a:lumMod val="20000"/>
                <a:lumOff val="80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332" name="CustomShape 1"/>
          <p:cNvSpPr/>
          <p:nvPr/>
        </p:nvSpPr>
        <p:spPr>
          <a:xfrm>
            <a:off x="905760" y="920880"/>
            <a:ext cx="10512720" cy="81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endParaRPr lang="fr-FR" sz="1800" b="0" strike="noStrike" spc="-1">
              <a:latin typeface="Arial"/>
            </a:endParaRPr>
          </a:p>
          <a:p>
            <a:pPr>
              <a:lnSpc>
                <a:spcPct val="90000"/>
              </a:lnSpc>
              <a:spcBef>
                <a:spcPts val="1001"/>
              </a:spcBef>
            </a:pPr>
            <a:endParaRPr lang="fr-FR" sz="1800" b="0" strike="noStrike" spc="-1">
              <a:latin typeface="Arial"/>
            </a:endParaRPr>
          </a:p>
        </p:txBody>
      </p:sp>
      <p:sp>
        <p:nvSpPr>
          <p:cNvPr id="333" name="CustomShape 2"/>
          <p:cNvSpPr/>
          <p:nvPr/>
        </p:nvSpPr>
        <p:spPr>
          <a:xfrm>
            <a:off x="8610120" y="6356520"/>
            <a:ext cx="274032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1387AEF-A777-4943-B982-E23B8E4F228F}" type="slidenum">
              <a:rPr lang="fr-FR" sz="1200" b="0" strike="noStrike" spc="-1">
                <a:solidFill>
                  <a:srgbClr val="8B8B8B"/>
                </a:solidFill>
                <a:latin typeface="Calibri"/>
                <a:ea typeface="DejaVu Sans"/>
              </a:rPr>
              <a:t>26</a:t>
            </a:fld>
            <a:endParaRPr lang="fr-FR" sz="1200" b="0" strike="noStrike" spc="-1">
              <a:latin typeface="Arial"/>
            </a:endParaRPr>
          </a:p>
        </p:txBody>
      </p:sp>
      <p:pic>
        <p:nvPicPr>
          <p:cNvPr id="334" name="Image 7"/>
          <p:cNvPicPr/>
          <p:nvPr/>
        </p:nvPicPr>
        <p:blipFill>
          <a:blip r:embed="rId2"/>
          <a:stretch/>
        </p:blipFill>
        <p:spPr>
          <a:xfrm>
            <a:off x="1802520" y="4992480"/>
            <a:ext cx="1950840" cy="1462320"/>
          </a:xfrm>
          <a:prstGeom prst="rect">
            <a:avLst/>
          </a:prstGeom>
          <a:ln>
            <a:noFill/>
          </a:ln>
        </p:spPr>
      </p:pic>
      <p:sp>
        <p:nvSpPr>
          <p:cNvPr id="335" name="CustomShape 3"/>
          <p:cNvSpPr/>
          <p:nvPr/>
        </p:nvSpPr>
        <p:spPr>
          <a:xfrm>
            <a:off x="3756240" y="5252760"/>
            <a:ext cx="498060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fr-FR" sz="1800" b="0" strike="noStrike" spc="-1">
                <a:solidFill>
                  <a:srgbClr val="000000"/>
                </a:solidFill>
                <a:latin typeface="Calibri"/>
                <a:ea typeface="DejaVu Sans"/>
              </a:rPr>
              <a:t>« Bill Gates &amp; blue screen (Windows 98)» </a:t>
            </a:r>
            <a:endParaRPr lang="fr-FR" sz="1800" b="0" strike="noStrike" spc="-1">
              <a:latin typeface="Arial"/>
            </a:endParaRPr>
          </a:p>
          <a:p>
            <a:pPr algn="ctr">
              <a:lnSpc>
                <a:spcPct val="100000"/>
              </a:lnSpc>
            </a:pPr>
            <a:endParaRPr lang="fr-FR" sz="1800" b="0" strike="noStrike" spc="-1">
              <a:latin typeface="Arial"/>
            </a:endParaRPr>
          </a:p>
          <a:p>
            <a:pPr algn="ctr">
              <a:lnSpc>
                <a:spcPct val="100000"/>
              </a:lnSpc>
            </a:pPr>
            <a:r>
              <a:rPr lang="fr-FR" sz="1800" b="0" strike="noStrike" spc="-1">
                <a:solidFill>
                  <a:srgbClr val="000000"/>
                </a:solidFill>
                <a:latin typeface="Calibri"/>
                <a:ea typeface="DejaVu Sans"/>
              </a:rPr>
              <a:t>Même les plus grands ont failli a cet exercice.</a:t>
            </a:r>
            <a:endParaRPr lang="fr-FR" sz="1800" b="0" strike="noStrike" spc="-1">
              <a:latin typeface="Arial"/>
            </a:endParaRPr>
          </a:p>
        </p:txBody>
      </p:sp>
      <p:sp>
        <p:nvSpPr>
          <p:cNvPr id="336" name="CustomShape 4"/>
          <p:cNvSpPr/>
          <p:nvPr/>
        </p:nvSpPr>
        <p:spPr>
          <a:xfrm>
            <a:off x="581040" y="1911240"/>
            <a:ext cx="11026800" cy="132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fr-FR" sz="4400" b="0" strike="noStrike" spc="-1">
                <a:solidFill>
                  <a:srgbClr val="000000"/>
                </a:solidFill>
                <a:latin typeface="Calibri Light"/>
                <a:ea typeface="DejaVu Sans"/>
              </a:rPr>
              <a:t>Place a la démonstration</a:t>
            </a:r>
            <a:endParaRPr lang="fr-FR" sz="4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6">
                <a:lumMod val="20000"/>
                <a:lumOff val="80000"/>
              </a:schemeClr>
            </a:gs>
            <a:gs pos="83000">
              <a:schemeClr val="accent6">
                <a:lumMod val="20000"/>
                <a:lumOff val="80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161" name="CustomShape 1"/>
          <p:cNvSpPr/>
          <p:nvPr/>
        </p:nvSpPr>
        <p:spPr>
          <a:xfrm>
            <a:off x="837720" y="365040"/>
            <a:ext cx="10512720" cy="132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fr-FR" sz="4400" b="0" strike="noStrike" spc="-1">
                <a:solidFill>
                  <a:srgbClr val="000000"/>
                </a:solidFill>
                <a:latin typeface="Calibri Light"/>
                <a:ea typeface="DejaVu Sans"/>
              </a:rPr>
              <a:t>Application de ce type de capteur</a:t>
            </a:r>
            <a:endParaRPr lang="fr-FR" sz="4400" b="0" strike="noStrike" spc="-1">
              <a:latin typeface="Arial"/>
            </a:endParaRPr>
          </a:p>
        </p:txBody>
      </p:sp>
      <p:sp>
        <p:nvSpPr>
          <p:cNvPr id="162" name="CustomShape 2"/>
          <p:cNvSpPr/>
          <p:nvPr/>
        </p:nvSpPr>
        <p:spPr>
          <a:xfrm>
            <a:off x="8610120" y="6356520"/>
            <a:ext cx="274032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600B58B-F949-42D5-966E-90F4AE567C3F}" type="slidenum">
              <a:rPr lang="fr-FR" sz="1200" b="0" strike="noStrike" spc="-1">
                <a:solidFill>
                  <a:srgbClr val="8B8B8B"/>
                </a:solidFill>
                <a:latin typeface="Calibri"/>
                <a:ea typeface="DejaVu Sans"/>
              </a:rPr>
              <a:t>3</a:t>
            </a:fld>
            <a:endParaRPr lang="fr-FR" sz="1200" b="0" strike="noStrike" spc="-1">
              <a:latin typeface="Arial"/>
            </a:endParaRPr>
          </a:p>
        </p:txBody>
      </p:sp>
      <p:pic>
        <p:nvPicPr>
          <p:cNvPr id="163" name="Image 5"/>
          <p:cNvPicPr/>
          <p:nvPr/>
        </p:nvPicPr>
        <p:blipFill>
          <a:blip r:embed="rId2"/>
          <a:stretch/>
        </p:blipFill>
        <p:spPr>
          <a:xfrm>
            <a:off x="1380960" y="1785960"/>
            <a:ext cx="3285720" cy="3285720"/>
          </a:xfrm>
          <a:prstGeom prst="rect">
            <a:avLst/>
          </a:prstGeom>
          <a:ln>
            <a:noFill/>
          </a:ln>
        </p:spPr>
      </p:pic>
      <p:sp>
        <p:nvSpPr>
          <p:cNvPr id="164" name="CustomShape 3"/>
          <p:cNvSpPr/>
          <p:nvPr/>
        </p:nvSpPr>
        <p:spPr>
          <a:xfrm rot="20237400">
            <a:off x="550800" y="5832360"/>
            <a:ext cx="14126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2000" b="0" strike="noStrike" spc="-1">
                <a:solidFill>
                  <a:srgbClr val="000000"/>
                </a:solidFill>
                <a:latin typeface="Arial"/>
                <a:ea typeface="DejaVu Sans"/>
              </a:rPr>
              <a:t>Domotique</a:t>
            </a:r>
            <a:endParaRPr lang="fr-FR" sz="2000" b="0" strike="noStrike" spc="-1">
              <a:latin typeface="Arial"/>
            </a:endParaRPr>
          </a:p>
        </p:txBody>
      </p:sp>
      <p:sp>
        <p:nvSpPr>
          <p:cNvPr id="165" name="CustomShape 4"/>
          <p:cNvSpPr/>
          <p:nvPr/>
        </p:nvSpPr>
        <p:spPr>
          <a:xfrm rot="20237400">
            <a:off x="2312280" y="5811480"/>
            <a:ext cx="1461240" cy="577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3200" b="1" strike="noStrike" spc="-1">
                <a:solidFill>
                  <a:srgbClr val="FF0000"/>
                </a:solidFill>
                <a:latin typeface="Arial"/>
                <a:ea typeface="DejaVu Sans"/>
              </a:rPr>
              <a:t>C</a:t>
            </a:r>
            <a:r>
              <a:rPr lang="fr-FR" sz="2000" b="0" strike="noStrike" spc="-1">
                <a:solidFill>
                  <a:srgbClr val="000000"/>
                </a:solidFill>
                <a:latin typeface="Arial"/>
                <a:ea typeface="DejaVu Sans"/>
              </a:rPr>
              <a:t>hauffage</a:t>
            </a:r>
            <a:endParaRPr lang="fr-FR" sz="2000" b="0" strike="noStrike" spc="-1">
              <a:latin typeface="Arial"/>
            </a:endParaRPr>
          </a:p>
        </p:txBody>
      </p:sp>
      <p:sp>
        <p:nvSpPr>
          <p:cNvPr id="166" name="CustomShape 5"/>
          <p:cNvSpPr/>
          <p:nvPr/>
        </p:nvSpPr>
        <p:spPr>
          <a:xfrm rot="20237400">
            <a:off x="3176280" y="5776920"/>
            <a:ext cx="1470600" cy="577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3200" b="1" strike="noStrike" spc="-1">
                <a:solidFill>
                  <a:srgbClr val="FF0000"/>
                </a:solidFill>
                <a:latin typeface="Arial"/>
                <a:ea typeface="DejaVu Sans"/>
              </a:rPr>
              <a:t>V</a:t>
            </a:r>
            <a:r>
              <a:rPr lang="fr-FR" sz="2000" b="0" strike="noStrike" spc="-1">
                <a:solidFill>
                  <a:srgbClr val="000000"/>
                </a:solidFill>
                <a:latin typeface="Arial"/>
                <a:ea typeface="DejaVu Sans"/>
              </a:rPr>
              <a:t>entilation</a:t>
            </a:r>
            <a:endParaRPr lang="fr-FR" sz="2000" b="0" strike="noStrike" spc="-1">
              <a:latin typeface="Arial"/>
            </a:endParaRPr>
          </a:p>
        </p:txBody>
      </p:sp>
      <p:sp>
        <p:nvSpPr>
          <p:cNvPr id="167" name="CustomShape 6"/>
          <p:cNvSpPr/>
          <p:nvPr/>
        </p:nvSpPr>
        <p:spPr>
          <a:xfrm rot="20237400">
            <a:off x="4075560" y="5676480"/>
            <a:ext cx="1747800" cy="577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3200" b="1" strike="noStrike" spc="-1">
                <a:solidFill>
                  <a:srgbClr val="FF0000"/>
                </a:solidFill>
                <a:latin typeface="Arial"/>
                <a:ea typeface="DejaVu Sans"/>
              </a:rPr>
              <a:t>C</a:t>
            </a:r>
            <a:r>
              <a:rPr lang="fr-FR" sz="2000" b="0" strike="noStrike" spc="-1">
                <a:solidFill>
                  <a:srgbClr val="000000"/>
                </a:solidFill>
                <a:latin typeface="Arial"/>
                <a:ea typeface="DejaVu Sans"/>
              </a:rPr>
              <a:t>limatisation</a:t>
            </a:r>
            <a:endParaRPr lang="fr-FR" sz="2000" b="0" strike="noStrike" spc="-1">
              <a:latin typeface="Arial"/>
            </a:endParaRPr>
          </a:p>
        </p:txBody>
      </p:sp>
      <p:sp>
        <p:nvSpPr>
          <p:cNvPr id="168" name="CustomShape 7"/>
          <p:cNvSpPr/>
          <p:nvPr/>
        </p:nvSpPr>
        <p:spPr>
          <a:xfrm>
            <a:off x="1397520" y="5040000"/>
            <a:ext cx="3267360" cy="24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000" b="0" strike="noStrike" spc="-1">
                <a:solidFill>
                  <a:srgbClr val="000000"/>
                </a:solidFill>
                <a:latin typeface="Arial"/>
                <a:ea typeface="DejaVu Sans"/>
              </a:rPr>
              <a:t>https://les-smartgrids.fr/domotique-francais-economies/</a:t>
            </a:r>
            <a:endParaRPr lang="fr-FR" sz="1000" b="0" strike="noStrike" spc="-1">
              <a:latin typeface="Arial"/>
            </a:endParaRPr>
          </a:p>
        </p:txBody>
      </p:sp>
      <p:pic>
        <p:nvPicPr>
          <p:cNvPr id="169" name="Image 14"/>
          <p:cNvPicPr/>
          <p:nvPr/>
        </p:nvPicPr>
        <p:blipFill>
          <a:blip r:embed="rId3"/>
          <a:stretch/>
        </p:blipFill>
        <p:spPr>
          <a:xfrm>
            <a:off x="6381720" y="1785960"/>
            <a:ext cx="4571640" cy="4391640"/>
          </a:xfrm>
          <a:prstGeom prst="rect">
            <a:avLst/>
          </a:prstGeom>
          <a:ln>
            <a:noFill/>
          </a:ln>
        </p:spPr>
      </p:pic>
      <p:sp>
        <p:nvSpPr>
          <p:cNvPr id="170" name="CustomShape 8"/>
          <p:cNvSpPr/>
          <p:nvPr/>
        </p:nvSpPr>
        <p:spPr>
          <a:xfrm>
            <a:off x="6667560" y="6000840"/>
            <a:ext cx="242856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000" b="0" strike="noStrike" spc="-1">
                <a:solidFill>
                  <a:srgbClr val="000000"/>
                </a:solidFill>
                <a:latin typeface="Arial"/>
                <a:ea typeface="DejaVu Sans"/>
              </a:rPr>
              <a:t>Wikimedia commons</a:t>
            </a:r>
            <a:endParaRPr lang="fr-FR" sz="1000" b="0" strike="noStrike" spc="-1">
              <a:latin typeface="Arial"/>
            </a:endParaRPr>
          </a:p>
        </p:txBody>
      </p:sp>
      <p:sp>
        <p:nvSpPr>
          <p:cNvPr id="171" name="CustomShape 9"/>
          <p:cNvSpPr/>
          <p:nvPr/>
        </p:nvSpPr>
        <p:spPr>
          <a:xfrm rot="789000">
            <a:off x="10224000" y="2063880"/>
            <a:ext cx="615600" cy="517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2800" b="1" strike="noStrike" spc="-1">
                <a:solidFill>
                  <a:srgbClr val="000000"/>
                </a:solidFill>
                <a:latin typeface="Arial"/>
                <a:ea typeface="DejaVu Sans"/>
              </a:rPr>
              <a:t>Iot</a:t>
            </a:r>
            <a:endParaRPr lang="fr-FR"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6">
                <a:lumMod val="20000"/>
                <a:lumOff val="80000"/>
              </a:schemeClr>
            </a:gs>
            <a:gs pos="83000">
              <a:schemeClr val="accent6">
                <a:lumMod val="20000"/>
                <a:lumOff val="80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172" name="CustomShape 1"/>
          <p:cNvSpPr/>
          <p:nvPr/>
        </p:nvSpPr>
        <p:spPr>
          <a:xfrm>
            <a:off x="837720" y="365040"/>
            <a:ext cx="10512720" cy="132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fr-FR" sz="4400" b="0" strike="noStrike" spc="-1">
                <a:solidFill>
                  <a:srgbClr val="000000"/>
                </a:solidFill>
                <a:latin typeface="Calibri Light"/>
                <a:ea typeface="DejaVu Sans"/>
              </a:rPr>
              <a:t>Application de ce type de capteur</a:t>
            </a:r>
            <a:endParaRPr lang="fr-FR" sz="4400" b="0" strike="noStrike" spc="-1">
              <a:latin typeface="Arial"/>
            </a:endParaRPr>
          </a:p>
        </p:txBody>
      </p:sp>
      <p:sp>
        <p:nvSpPr>
          <p:cNvPr id="173" name="CustomShape 2"/>
          <p:cNvSpPr/>
          <p:nvPr/>
        </p:nvSpPr>
        <p:spPr>
          <a:xfrm>
            <a:off x="8610120" y="6356520"/>
            <a:ext cx="274032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166E93E-26C5-4A48-99E7-B38C81822C1D}" type="slidenum">
              <a:rPr lang="fr-FR" sz="1200" b="0" strike="noStrike" spc="-1">
                <a:solidFill>
                  <a:srgbClr val="8B8B8B"/>
                </a:solidFill>
                <a:latin typeface="Calibri"/>
                <a:ea typeface="DejaVu Sans"/>
              </a:rPr>
              <a:t>4</a:t>
            </a:fld>
            <a:endParaRPr lang="fr-FR" sz="1200" b="0" strike="noStrike" spc="-1">
              <a:latin typeface="Arial"/>
            </a:endParaRPr>
          </a:p>
        </p:txBody>
      </p:sp>
      <p:sp>
        <p:nvSpPr>
          <p:cNvPr id="174" name="CustomShape 3"/>
          <p:cNvSpPr/>
          <p:nvPr/>
        </p:nvSpPr>
        <p:spPr>
          <a:xfrm rot="20237400">
            <a:off x="810360" y="5200560"/>
            <a:ext cx="220176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2000" b="0" strike="noStrike" spc="-1">
                <a:solidFill>
                  <a:srgbClr val="000000"/>
                </a:solidFill>
                <a:latin typeface="Arial"/>
                <a:ea typeface="DejaVu Sans"/>
              </a:rPr>
              <a:t>Amélioration GPS</a:t>
            </a:r>
            <a:endParaRPr lang="fr-FR" sz="2000" b="0" strike="noStrike" spc="-1">
              <a:latin typeface="Arial"/>
            </a:endParaRPr>
          </a:p>
        </p:txBody>
      </p:sp>
      <p:pic>
        <p:nvPicPr>
          <p:cNvPr id="175" name="Image 12"/>
          <p:cNvPicPr/>
          <p:nvPr/>
        </p:nvPicPr>
        <p:blipFill>
          <a:blip r:embed="rId2"/>
          <a:stretch/>
        </p:blipFill>
        <p:spPr>
          <a:xfrm>
            <a:off x="738000" y="2143080"/>
            <a:ext cx="2709720" cy="2499840"/>
          </a:xfrm>
          <a:prstGeom prst="rect">
            <a:avLst/>
          </a:prstGeom>
          <a:ln>
            <a:noFill/>
          </a:ln>
        </p:spPr>
      </p:pic>
      <p:sp>
        <p:nvSpPr>
          <p:cNvPr id="176" name="CustomShape 4"/>
          <p:cNvSpPr/>
          <p:nvPr/>
        </p:nvSpPr>
        <p:spPr>
          <a:xfrm>
            <a:off x="8541000" y="4529160"/>
            <a:ext cx="23864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000" b="0" strike="noStrike" spc="-1">
                <a:solidFill>
                  <a:srgbClr val="000000"/>
                </a:solidFill>
                <a:latin typeface="Arial"/>
                <a:ea typeface="DejaVu Sans"/>
              </a:rPr>
              <a:t>https://fr.wikipedia.org/wiki/Ascenseur#/</a:t>
            </a:r>
            <a:endParaRPr lang="fr-FR" sz="1000" b="0" strike="noStrike" spc="-1">
              <a:latin typeface="Arial"/>
            </a:endParaRPr>
          </a:p>
          <a:p>
            <a:pPr>
              <a:lnSpc>
                <a:spcPct val="100000"/>
              </a:lnSpc>
            </a:pPr>
            <a:r>
              <a:rPr lang="fr-FR" sz="1000" b="0" strike="noStrike" spc="-1">
                <a:solidFill>
                  <a:srgbClr val="000000"/>
                </a:solidFill>
                <a:latin typeface="Arial"/>
                <a:ea typeface="DejaVu Sans"/>
              </a:rPr>
              <a:t>media/File:240_Sparks_Elevators.jpg</a:t>
            </a:r>
            <a:endParaRPr lang="fr-FR" sz="1000" b="0" strike="noStrike" spc="-1">
              <a:latin typeface="Arial"/>
            </a:endParaRPr>
          </a:p>
        </p:txBody>
      </p:sp>
      <p:pic>
        <p:nvPicPr>
          <p:cNvPr id="177" name="Image 18"/>
          <p:cNvPicPr/>
          <p:nvPr/>
        </p:nvPicPr>
        <p:blipFill>
          <a:blip r:embed="rId3"/>
          <a:stretch/>
        </p:blipFill>
        <p:spPr>
          <a:xfrm>
            <a:off x="8596440" y="2028600"/>
            <a:ext cx="3283920" cy="2462760"/>
          </a:xfrm>
          <a:prstGeom prst="rect">
            <a:avLst/>
          </a:prstGeom>
          <a:ln>
            <a:noFill/>
          </a:ln>
        </p:spPr>
      </p:pic>
      <p:sp>
        <p:nvSpPr>
          <p:cNvPr id="178" name="CustomShape 5"/>
          <p:cNvSpPr/>
          <p:nvPr/>
        </p:nvSpPr>
        <p:spPr>
          <a:xfrm>
            <a:off x="4452840" y="5143680"/>
            <a:ext cx="29286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000" b="0" strike="noStrike" spc="-1">
                <a:solidFill>
                  <a:srgbClr val="000000"/>
                </a:solidFill>
                <a:latin typeface="Arial"/>
                <a:ea typeface="DejaVu Sans"/>
              </a:rPr>
              <a:t>https://www.paysan-breton.fr/2017/11/</a:t>
            </a:r>
            <a:endParaRPr lang="fr-FR" sz="1000" b="0" strike="noStrike" spc="-1">
              <a:latin typeface="Arial"/>
            </a:endParaRPr>
          </a:p>
        </p:txBody>
      </p:sp>
      <p:sp>
        <p:nvSpPr>
          <p:cNvPr id="179" name="CustomShape 6"/>
          <p:cNvSpPr/>
          <p:nvPr/>
        </p:nvSpPr>
        <p:spPr>
          <a:xfrm rot="20237400">
            <a:off x="9662400" y="5579280"/>
            <a:ext cx="231768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2000" b="0" strike="noStrike" spc="-1">
                <a:solidFill>
                  <a:srgbClr val="000000"/>
                </a:solidFill>
                <a:latin typeface="Arial"/>
                <a:ea typeface="DejaVu Sans"/>
              </a:rPr>
              <a:t>Détection de pente</a:t>
            </a:r>
            <a:endParaRPr lang="fr-FR" sz="2000" b="0" strike="noStrike" spc="-1">
              <a:latin typeface="Arial"/>
            </a:endParaRPr>
          </a:p>
        </p:txBody>
      </p:sp>
      <p:sp>
        <p:nvSpPr>
          <p:cNvPr id="180" name="CustomShape 7"/>
          <p:cNvSpPr/>
          <p:nvPr/>
        </p:nvSpPr>
        <p:spPr>
          <a:xfrm rot="20237400">
            <a:off x="8101080" y="5452200"/>
            <a:ext cx="203112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2000" b="0" strike="noStrike" spc="-1">
                <a:solidFill>
                  <a:srgbClr val="000000"/>
                </a:solidFill>
                <a:latin typeface="Arial"/>
                <a:ea typeface="DejaVu Sans"/>
              </a:rPr>
              <a:t>Vitesse verticale</a:t>
            </a:r>
            <a:endParaRPr lang="fr-FR" sz="2000" b="0" strike="noStrike" spc="-1">
              <a:latin typeface="Arial"/>
            </a:endParaRPr>
          </a:p>
        </p:txBody>
      </p:sp>
      <p:pic>
        <p:nvPicPr>
          <p:cNvPr id="181" name="Image 27"/>
          <p:cNvPicPr/>
          <p:nvPr/>
        </p:nvPicPr>
        <p:blipFill>
          <a:blip r:embed="rId4"/>
          <a:stretch/>
        </p:blipFill>
        <p:spPr>
          <a:xfrm>
            <a:off x="4452840" y="2714760"/>
            <a:ext cx="2788560" cy="2428560"/>
          </a:xfrm>
          <a:prstGeom prst="rect">
            <a:avLst/>
          </a:prstGeom>
          <a:ln>
            <a:noFill/>
          </a:ln>
        </p:spPr>
      </p:pic>
      <p:sp>
        <p:nvSpPr>
          <p:cNvPr id="182" name="CustomShape 8"/>
          <p:cNvSpPr/>
          <p:nvPr/>
        </p:nvSpPr>
        <p:spPr>
          <a:xfrm rot="20237400">
            <a:off x="4502160" y="5812920"/>
            <a:ext cx="27842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2000" b="0" strike="noStrike" spc="-1">
                <a:solidFill>
                  <a:srgbClr val="000000"/>
                </a:solidFill>
                <a:latin typeface="Arial"/>
                <a:ea typeface="DejaVu Sans"/>
              </a:rPr>
              <a:t>Mesure débit &amp; volume</a:t>
            </a:r>
            <a:endParaRPr lang="fr-FR" sz="2000" b="0" strike="noStrike" spc="-1">
              <a:latin typeface="Arial"/>
            </a:endParaRPr>
          </a:p>
        </p:txBody>
      </p:sp>
      <p:sp>
        <p:nvSpPr>
          <p:cNvPr id="183" name="CustomShape 9"/>
          <p:cNvSpPr/>
          <p:nvPr/>
        </p:nvSpPr>
        <p:spPr>
          <a:xfrm>
            <a:off x="738000" y="4643280"/>
            <a:ext cx="29286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000" b="0" strike="noStrike" spc="-1">
                <a:solidFill>
                  <a:srgbClr val="000000"/>
                </a:solidFill>
                <a:latin typeface="Arial"/>
                <a:ea typeface="DejaVu Sans"/>
              </a:rPr>
              <a:t>wikipedia</a:t>
            </a:r>
            <a:endParaRPr lang="fr-FR" sz="1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6">
                <a:lumMod val="20000"/>
                <a:lumOff val="80000"/>
              </a:schemeClr>
            </a:gs>
            <a:gs pos="83000">
              <a:schemeClr val="accent6">
                <a:lumMod val="20000"/>
                <a:lumOff val="80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184" name="CustomShape 1"/>
          <p:cNvSpPr/>
          <p:nvPr/>
        </p:nvSpPr>
        <p:spPr>
          <a:xfrm>
            <a:off x="837720" y="365040"/>
            <a:ext cx="10512720" cy="132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fr-FR" sz="4400" b="0" strike="noStrike" spc="-1">
                <a:solidFill>
                  <a:srgbClr val="000000"/>
                </a:solidFill>
                <a:latin typeface="Calibri Light"/>
                <a:ea typeface="DejaVu Sans"/>
              </a:rPr>
              <a:t>Application de ce type de capteur</a:t>
            </a:r>
            <a:endParaRPr lang="fr-FR" sz="4400" b="0" strike="noStrike" spc="-1">
              <a:latin typeface="Arial"/>
            </a:endParaRPr>
          </a:p>
        </p:txBody>
      </p:sp>
      <p:sp>
        <p:nvSpPr>
          <p:cNvPr id="185" name="CustomShape 2"/>
          <p:cNvSpPr/>
          <p:nvPr/>
        </p:nvSpPr>
        <p:spPr>
          <a:xfrm>
            <a:off x="8610120" y="6356520"/>
            <a:ext cx="274032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A2D599C-335B-44A5-AE2B-C6456DF4341E}" type="slidenum">
              <a:rPr lang="fr-FR" sz="1200" b="0" strike="noStrike" spc="-1">
                <a:solidFill>
                  <a:srgbClr val="8B8B8B"/>
                </a:solidFill>
                <a:latin typeface="Calibri"/>
                <a:ea typeface="DejaVu Sans"/>
              </a:rPr>
              <a:t>5</a:t>
            </a:fld>
            <a:endParaRPr lang="fr-FR" sz="1200" b="0" strike="noStrike" spc="-1">
              <a:latin typeface="Arial"/>
            </a:endParaRPr>
          </a:p>
        </p:txBody>
      </p:sp>
      <p:sp>
        <p:nvSpPr>
          <p:cNvPr id="186" name="CustomShape 3"/>
          <p:cNvSpPr/>
          <p:nvPr/>
        </p:nvSpPr>
        <p:spPr>
          <a:xfrm rot="20237400">
            <a:off x="176040" y="3925440"/>
            <a:ext cx="189396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2000" b="0" strike="noStrike" spc="-1">
                <a:solidFill>
                  <a:srgbClr val="000000"/>
                </a:solidFill>
                <a:latin typeface="Arial"/>
                <a:ea typeface="DejaVu Sans"/>
              </a:rPr>
              <a:t>Environnement</a:t>
            </a:r>
            <a:endParaRPr lang="fr-FR" sz="2000" b="0" strike="noStrike" spc="-1">
              <a:latin typeface="Arial"/>
            </a:endParaRPr>
          </a:p>
        </p:txBody>
      </p:sp>
      <p:pic>
        <p:nvPicPr>
          <p:cNvPr id="187" name="Image 11"/>
          <p:cNvPicPr/>
          <p:nvPr/>
        </p:nvPicPr>
        <p:blipFill>
          <a:blip r:embed="rId2"/>
          <a:stretch/>
        </p:blipFill>
        <p:spPr>
          <a:xfrm>
            <a:off x="2309760" y="2286000"/>
            <a:ext cx="2240640" cy="3119040"/>
          </a:xfrm>
          <a:prstGeom prst="rect">
            <a:avLst/>
          </a:prstGeom>
          <a:ln>
            <a:noFill/>
          </a:ln>
        </p:spPr>
      </p:pic>
      <p:sp>
        <p:nvSpPr>
          <p:cNvPr id="188" name="CustomShape 4"/>
          <p:cNvSpPr/>
          <p:nvPr/>
        </p:nvSpPr>
        <p:spPr>
          <a:xfrm rot="20237400">
            <a:off x="3142800" y="6008040"/>
            <a:ext cx="8456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2000" b="0" strike="noStrike" spc="-1">
                <a:solidFill>
                  <a:srgbClr val="000000"/>
                </a:solidFill>
                <a:latin typeface="Arial"/>
                <a:ea typeface="DejaVu Sans"/>
              </a:rPr>
              <a:t>Santé</a:t>
            </a:r>
            <a:endParaRPr lang="fr-FR" sz="2000" b="0" strike="noStrike" spc="-1">
              <a:latin typeface="Arial"/>
            </a:endParaRPr>
          </a:p>
        </p:txBody>
      </p:sp>
      <p:sp>
        <p:nvSpPr>
          <p:cNvPr id="189" name="CustomShape 5"/>
          <p:cNvSpPr/>
          <p:nvPr/>
        </p:nvSpPr>
        <p:spPr>
          <a:xfrm rot="20237400">
            <a:off x="953280" y="1968840"/>
            <a:ext cx="211968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2000" b="0" strike="noStrike" spc="-1">
                <a:solidFill>
                  <a:srgbClr val="000000"/>
                </a:solidFill>
                <a:latin typeface="Arial"/>
                <a:ea typeface="DejaVu Sans"/>
              </a:rPr>
              <a:t>Remise en forme</a:t>
            </a:r>
            <a:endParaRPr lang="fr-FR" sz="2000" b="0" strike="noStrike" spc="-1">
              <a:latin typeface="Arial"/>
            </a:endParaRPr>
          </a:p>
        </p:txBody>
      </p:sp>
      <p:sp>
        <p:nvSpPr>
          <p:cNvPr id="190" name="CustomShape 6"/>
          <p:cNvSpPr/>
          <p:nvPr/>
        </p:nvSpPr>
        <p:spPr>
          <a:xfrm rot="20237400">
            <a:off x="4787280" y="1996200"/>
            <a:ext cx="78912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2000" b="0" strike="noStrike" spc="-1">
                <a:solidFill>
                  <a:srgbClr val="000000"/>
                </a:solidFill>
                <a:latin typeface="Arial"/>
                <a:ea typeface="DejaVu Sans"/>
              </a:rPr>
              <a:t>Sport</a:t>
            </a:r>
            <a:endParaRPr lang="fr-FR" sz="2000" b="0" strike="noStrike" spc="-1">
              <a:latin typeface="Arial"/>
            </a:endParaRPr>
          </a:p>
        </p:txBody>
      </p:sp>
      <p:sp>
        <p:nvSpPr>
          <p:cNvPr id="191" name="CustomShape 7"/>
          <p:cNvSpPr/>
          <p:nvPr/>
        </p:nvSpPr>
        <p:spPr>
          <a:xfrm rot="20237400">
            <a:off x="4855320" y="3882240"/>
            <a:ext cx="7981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000" b="0" strike="noStrike" spc="-1">
                <a:solidFill>
                  <a:srgbClr val="000000"/>
                </a:solidFill>
                <a:latin typeface="Arial"/>
                <a:ea typeface="DejaVu Sans"/>
              </a:rPr>
              <a:t>Loisir</a:t>
            </a:r>
            <a:endParaRPr lang="fr-FR" sz="2000" b="0" strike="noStrike" spc="-1">
              <a:latin typeface="Arial"/>
            </a:endParaRPr>
          </a:p>
        </p:txBody>
      </p:sp>
      <p:sp>
        <p:nvSpPr>
          <p:cNvPr id="192" name="CustomShape 8"/>
          <p:cNvSpPr/>
          <p:nvPr/>
        </p:nvSpPr>
        <p:spPr>
          <a:xfrm>
            <a:off x="2238480" y="5357880"/>
            <a:ext cx="2428560" cy="39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000" b="0" strike="noStrike" spc="-1">
                <a:solidFill>
                  <a:srgbClr val="000000"/>
                </a:solidFill>
                <a:latin typeface="Arial"/>
                <a:ea typeface="DejaVu Sans"/>
              </a:rPr>
              <a:t>https://www.bosch-sensortec.com/bst/</a:t>
            </a:r>
            <a:endParaRPr lang="fr-FR" sz="1000" b="0" strike="noStrike" spc="-1">
              <a:latin typeface="Arial"/>
            </a:endParaRPr>
          </a:p>
          <a:p>
            <a:pPr>
              <a:lnSpc>
                <a:spcPct val="100000"/>
              </a:lnSpc>
            </a:pPr>
            <a:r>
              <a:rPr lang="fr-FR" sz="1000" b="0" strike="noStrike" spc="-1">
                <a:solidFill>
                  <a:srgbClr val="000000"/>
                </a:solidFill>
                <a:latin typeface="Arial"/>
                <a:ea typeface="DejaVu Sans"/>
              </a:rPr>
              <a:t>products/all_products/bme280</a:t>
            </a:r>
            <a:endParaRPr lang="fr-FR" sz="1000" b="0" strike="noStrike" spc="-1">
              <a:latin typeface="Arial"/>
            </a:endParaRPr>
          </a:p>
        </p:txBody>
      </p:sp>
      <p:sp>
        <p:nvSpPr>
          <p:cNvPr id="193" name="CustomShape 9"/>
          <p:cNvSpPr/>
          <p:nvPr/>
        </p:nvSpPr>
        <p:spPr>
          <a:xfrm rot="20237400">
            <a:off x="8816040" y="1161360"/>
            <a:ext cx="200700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2000" b="0" strike="noStrike" spc="-1">
                <a:solidFill>
                  <a:srgbClr val="000000"/>
                </a:solidFill>
                <a:latin typeface="Arial"/>
                <a:ea typeface="DejaVu Sans"/>
              </a:rPr>
              <a:t>Prévision météo</a:t>
            </a:r>
            <a:endParaRPr lang="fr-FR" sz="2000" b="0" strike="noStrike" spc="-1">
              <a:latin typeface="Arial"/>
            </a:endParaRPr>
          </a:p>
        </p:txBody>
      </p:sp>
      <p:pic>
        <p:nvPicPr>
          <p:cNvPr id="194" name="Image 33"/>
          <p:cNvPicPr/>
          <p:nvPr/>
        </p:nvPicPr>
        <p:blipFill>
          <a:blip r:embed="rId3"/>
          <a:stretch/>
        </p:blipFill>
        <p:spPr>
          <a:xfrm>
            <a:off x="7738920" y="1857240"/>
            <a:ext cx="2674440" cy="4718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6">
                <a:lumMod val="20000"/>
                <a:lumOff val="80000"/>
              </a:schemeClr>
            </a:gs>
            <a:gs pos="83000">
              <a:schemeClr val="accent6">
                <a:lumMod val="20000"/>
                <a:lumOff val="80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195" name="CustomShape 1"/>
          <p:cNvSpPr/>
          <p:nvPr/>
        </p:nvSpPr>
        <p:spPr>
          <a:xfrm>
            <a:off x="837720" y="365040"/>
            <a:ext cx="10512720" cy="132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fr-FR" sz="4400" b="0" strike="noStrike" spc="-1">
                <a:solidFill>
                  <a:srgbClr val="000000"/>
                </a:solidFill>
                <a:latin typeface="Calibri Light"/>
                <a:ea typeface="DejaVu Sans"/>
              </a:rPr>
              <a:t>Objectif: la météo embarquée</a:t>
            </a:r>
            <a:endParaRPr lang="fr-FR" sz="4400" b="0" strike="noStrike" spc="-1">
              <a:latin typeface="Arial"/>
            </a:endParaRPr>
          </a:p>
        </p:txBody>
      </p:sp>
      <p:sp>
        <p:nvSpPr>
          <p:cNvPr id="196" name="CustomShape 2"/>
          <p:cNvSpPr/>
          <p:nvPr/>
        </p:nvSpPr>
        <p:spPr>
          <a:xfrm>
            <a:off x="837720" y="1825560"/>
            <a:ext cx="10512720" cy="434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0000" lnSpcReduction="20000"/>
          </a:bodyPr>
          <a:lstStyle/>
          <a:p>
            <a:pPr marL="228600" indent="-225720">
              <a:lnSpc>
                <a:spcPct val="90000"/>
              </a:lnSpc>
              <a:spcBef>
                <a:spcPts val="1001"/>
              </a:spcBef>
              <a:buClr>
                <a:srgbClr val="000000"/>
              </a:buClr>
              <a:buFont typeface="Arial"/>
              <a:buChar char="•"/>
            </a:pPr>
            <a:r>
              <a:rPr lang="fr-FR" sz="2800" b="0" strike="noStrike" spc="-1" dirty="0">
                <a:solidFill>
                  <a:srgbClr val="000000"/>
                </a:solidFill>
                <a:latin typeface="Calibri"/>
                <a:ea typeface="DejaVu Sans"/>
              </a:rPr>
              <a:t>Hardware</a:t>
            </a:r>
            <a:endParaRPr lang="fr-FR" sz="2800" b="0" strike="noStrike" spc="-1" dirty="0">
              <a:latin typeface="Arial"/>
            </a:endParaRPr>
          </a:p>
          <a:p>
            <a:pPr marL="685800" lvl="1" indent="-225720">
              <a:lnSpc>
                <a:spcPct val="90000"/>
              </a:lnSpc>
              <a:spcBef>
                <a:spcPts val="499"/>
              </a:spcBef>
              <a:buClr>
                <a:srgbClr val="000000"/>
              </a:buClr>
              <a:buFont typeface="Arial"/>
              <a:buChar char="•"/>
            </a:pPr>
            <a:r>
              <a:rPr lang="fr-FR" sz="2400" b="0" strike="noStrike" spc="-1" dirty="0">
                <a:solidFill>
                  <a:srgbClr val="000000"/>
                </a:solidFill>
                <a:latin typeface="Calibri"/>
                <a:ea typeface="DejaVu Sans"/>
              </a:rPr>
              <a:t>Système embarqué.</a:t>
            </a:r>
            <a:endParaRPr lang="fr-FR" sz="2400" b="0" strike="noStrike" spc="-1" dirty="0">
              <a:latin typeface="Arial"/>
            </a:endParaRPr>
          </a:p>
          <a:p>
            <a:pPr marL="685800" lvl="1" indent="-225720">
              <a:lnSpc>
                <a:spcPct val="90000"/>
              </a:lnSpc>
              <a:spcBef>
                <a:spcPts val="499"/>
              </a:spcBef>
              <a:buClr>
                <a:srgbClr val="000000"/>
              </a:buClr>
              <a:buFont typeface="Arial"/>
              <a:buChar char="•"/>
            </a:pPr>
            <a:r>
              <a:rPr lang="fr-FR" sz="2400" b="0" strike="noStrike" spc="-1" dirty="0">
                <a:solidFill>
                  <a:srgbClr val="000000"/>
                </a:solidFill>
                <a:latin typeface="Calibri"/>
                <a:ea typeface="DejaVu Sans"/>
              </a:rPr>
              <a:t>Capteur météo.</a:t>
            </a:r>
            <a:endParaRPr lang="fr-FR" sz="2400" b="0" strike="noStrike" spc="-1" dirty="0">
              <a:latin typeface="Arial"/>
            </a:endParaRPr>
          </a:p>
          <a:p>
            <a:pPr>
              <a:lnSpc>
                <a:spcPct val="90000"/>
              </a:lnSpc>
              <a:spcBef>
                <a:spcPts val="1001"/>
              </a:spcBef>
            </a:pPr>
            <a:endParaRPr lang="fr-FR" sz="2400" b="0" strike="noStrike" spc="-1" dirty="0">
              <a:latin typeface="Arial"/>
            </a:endParaRPr>
          </a:p>
          <a:p>
            <a:pPr marL="228600" indent="-225720">
              <a:lnSpc>
                <a:spcPct val="90000"/>
              </a:lnSpc>
              <a:spcBef>
                <a:spcPts val="1001"/>
              </a:spcBef>
              <a:buClr>
                <a:srgbClr val="000000"/>
              </a:buClr>
              <a:buFont typeface="Arial"/>
              <a:buChar char="•"/>
            </a:pPr>
            <a:r>
              <a:rPr lang="fr-FR" sz="2800" b="0" strike="noStrike" spc="-1" dirty="0">
                <a:solidFill>
                  <a:srgbClr val="000000"/>
                </a:solidFill>
                <a:latin typeface="Calibri"/>
                <a:ea typeface="DejaVu Sans"/>
              </a:rPr>
              <a:t>Software	</a:t>
            </a:r>
            <a:endParaRPr lang="fr-FR" sz="2800" b="0" strike="noStrike" spc="-1" dirty="0">
              <a:latin typeface="Arial"/>
            </a:endParaRPr>
          </a:p>
          <a:p>
            <a:pPr marL="685800" lvl="1" indent="-225720">
              <a:lnSpc>
                <a:spcPct val="90000"/>
              </a:lnSpc>
              <a:spcBef>
                <a:spcPts val="499"/>
              </a:spcBef>
              <a:buClr>
                <a:srgbClr val="000000"/>
              </a:buClr>
              <a:buFont typeface="Arial"/>
              <a:buChar char="•"/>
            </a:pPr>
            <a:r>
              <a:rPr lang="fr-FR" sz="2400" b="0" strike="noStrike" spc="-1" dirty="0">
                <a:solidFill>
                  <a:srgbClr val="000000"/>
                </a:solidFill>
                <a:latin typeface="Calibri"/>
                <a:ea typeface="DejaVu Sans"/>
              </a:rPr>
              <a:t>Capture des mesures météorologiques.</a:t>
            </a:r>
            <a:endParaRPr lang="fr-FR" sz="2400" b="0" strike="noStrike" spc="-1" dirty="0">
              <a:latin typeface="Arial"/>
            </a:endParaRPr>
          </a:p>
          <a:p>
            <a:pPr marL="685800" lvl="1" indent="-225720">
              <a:lnSpc>
                <a:spcPct val="100000"/>
              </a:lnSpc>
              <a:spcBef>
                <a:spcPts val="1134"/>
              </a:spcBef>
              <a:buClr>
                <a:srgbClr val="000000"/>
              </a:buClr>
              <a:buFont typeface="Arial"/>
              <a:buChar char="•"/>
            </a:pPr>
            <a:r>
              <a:rPr lang="fr-FR" sz="2400" b="0" strike="noStrike" spc="-1" dirty="0">
                <a:solidFill>
                  <a:srgbClr val="000000"/>
                </a:solidFill>
                <a:latin typeface="Calibri"/>
                <a:ea typeface="DejaVu Sans"/>
              </a:rPr>
              <a:t>Prévision météorologique à cours terme.</a:t>
            </a:r>
            <a:endParaRPr lang="fr-FR" sz="2400" b="0" strike="noStrike" spc="-1" dirty="0">
              <a:latin typeface="Arial"/>
            </a:endParaRPr>
          </a:p>
          <a:p>
            <a:pPr marL="685800" lvl="1" indent="-225720">
              <a:lnSpc>
                <a:spcPct val="100000"/>
              </a:lnSpc>
              <a:spcBef>
                <a:spcPts val="1134"/>
              </a:spcBef>
              <a:buClr>
                <a:srgbClr val="000000"/>
              </a:buClr>
              <a:buFont typeface="Arial"/>
              <a:buChar char="•"/>
            </a:pPr>
            <a:r>
              <a:rPr lang="fr-FR" sz="2400" b="0" strike="noStrike" spc="-1" dirty="0">
                <a:solidFill>
                  <a:srgbClr val="000000"/>
                </a:solidFill>
                <a:latin typeface="Calibri"/>
                <a:ea typeface="DejaVu Sans"/>
              </a:rPr>
              <a:t>Visualisation sur une interface graphique. </a:t>
            </a:r>
            <a:endParaRPr lang="fr-FR" sz="2400" b="0" strike="noStrike" spc="-1" dirty="0">
              <a:latin typeface="Arial"/>
            </a:endParaRPr>
          </a:p>
          <a:p>
            <a:pPr marL="457200">
              <a:lnSpc>
                <a:spcPct val="90000"/>
              </a:lnSpc>
              <a:spcBef>
                <a:spcPts val="499"/>
              </a:spcBef>
            </a:pPr>
            <a:endParaRPr lang="fr-FR" sz="2400" b="0" strike="noStrike" spc="-1" dirty="0">
              <a:latin typeface="Arial"/>
            </a:endParaRPr>
          </a:p>
          <a:p>
            <a:pPr marL="228600" indent="-225720">
              <a:lnSpc>
                <a:spcPct val="90000"/>
              </a:lnSpc>
              <a:spcBef>
                <a:spcPts val="1001"/>
              </a:spcBef>
              <a:buClr>
                <a:srgbClr val="000000"/>
              </a:buClr>
              <a:buFont typeface="Arial"/>
              <a:buChar char="•"/>
            </a:pPr>
            <a:r>
              <a:rPr lang="fr-FR" sz="2800" b="0" strike="noStrike" spc="-1" dirty="0">
                <a:solidFill>
                  <a:srgbClr val="000000"/>
                </a:solidFill>
                <a:latin typeface="Calibri"/>
                <a:ea typeface="DejaVu Sans"/>
              </a:rPr>
              <a:t> Rendu</a:t>
            </a:r>
            <a:endParaRPr lang="fr-FR" sz="2800" b="0" strike="noStrike" spc="-1" dirty="0">
              <a:latin typeface="Arial"/>
            </a:endParaRPr>
          </a:p>
          <a:p>
            <a:pPr marL="685800" lvl="1" indent="-225720">
              <a:lnSpc>
                <a:spcPct val="90000"/>
              </a:lnSpc>
              <a:spcBef>
                <a:spcPts val="499"/>
              </a:spcBef>
              <a:buClr>
                <a:srgbClr val="000000"/>
              </a:buClr>
              <a:buFont typeface="Arial"/>
              <a:buChar char="•"/>
            </a:pPr>
            <a:r>
              <a:rPr lang="fr-FR" sz="2400" b="0" strike="noStrike" spc="-1" dirty="0">
                <a:solidFill>
                  <a:srgbClr val="000000"/>
                </a:solidFill>
                <a:latin typeface="Calibri"/>
                <a:ea typeface="DejaVu Sans"/>
              </a:rPr>
              <a:t>Simple, esthétique.</a:t>
            </a:r>
            <a:endParaRPr lang="fr-FR" sz="2400" b="0" strike="noStrike" spc="-1" dirty="0">
              <a:latin typeface="Arial"/>
            </a:endParaRPr>
          </a:p>
          <a:p>
            <a:pPr marL="685800" lvl="1" indent="-225720">
              <a:lnSpc>
                <a:spcPct val="90000"/>
              </a:lnSpc>
              <a:spcBef>
                <a:spcPts val="499"/>
              </a:spcBef>
              <a:buClr>
                <a:srgbClr val="000000"/>
              </a:buClr>
              <a:buFont typeface="Arial"/>
              <a:buChar char="•"/>
            </a:pPr>
            <a:r>
              <a:rPr lang="fr-FR" sz="2400" b="0" strike="noStrike" spc="-1" dirty="0">
                <a:solidFill>
                  <a:srgbClr val="000000"/>
                </a:solidFill>
                <a:latin typeface="Calibri"/>
                <a:ea typeface="DejaVu Sans"/>
              </a:rPr>
              <a:t>Fiabilité attestée par des tests.</a:t>
            </a:r>
            <a:endParaRPr lang="fr-FR" sz="2400" b="0" strike="noStrike" spc="-1" dirty="0">
              <a:latin typeface="Arial"/>
            </a:endParaRPr>
          </a:p>
          <a:p>
            <a:pPr>
              <a:lnSpc>
                <a:spcPct val="90000"/>
              </a:lnSpc>
              <a:spcBef>
                <a:spcPts val="1001"/>
              </a:spcBef>
            </a:pPr>
            <a:endParaRPr lang="fr-FR" sz="2400" b="0" strike="noStrike" spc="-1" dirty="0">
              <a:latin typeface="Arial"/>
            </a:endParaRPr>
          </a:p>
          <a:p>
            <a:pPr>
              <a:lnSpc>
                <a:spcPct val="100000"/>
              </a:lnSpc>
            </a:pPr>
            <a:endParaRPr lang="fr-FR" sz="2400" b="0" strike="noStrike" spc="-1" dirty="0">
              <a:latin typeface="Arial"/>
            </a:endParaRPr>
          </a:p>
        </p:txBody>
      </p:sp>
      <p:sp>
        <p:nvSpPr>
          <p:cNvPr id="197" name="CustomShape 3"/>
          <p:cNvSpPr/>
          <p:nvPr/>
        </p:nvSpPr>
        <p:spPr>
          <a:xfrm>
            <a:off x="8610120" y="6356520"/>
            <a:ext cx="274032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5DDD967-42A4-4D00-A17B-8400F2AE8A1A}" type="slidenum">
              <a:rPr lang="fr-FR" sz="1200" b="0" strike="noStrike" spc="-1">
                <a:solidFill>
                  <a:srgbClr val="8B8B8B"/>
                </a:solidFill>
                <a:latin typeface="Calibri"/>
                <a:ea typeface="DejaVu Sans"/>
              </a:rPr>
              <a:t>6</a:t>
            </a:fld>
            <a:endParaRPr lang="fr-FR"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6">
                <a:lumMod val="20000"/>
                <a:lumOff val="80000"/>
              </a:schemeClr>
            </a:gs>
            <a:gs pos="83000">
              <a:schemeClr val="accent6">
                <a:lumMod val="20000"/>
                <a:lumOff val="80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198" name="CustomShape 1"/>
          <p:cNvSpPr/>
          <p:nvPr/>
        </p:nvSpPr>
        <p:spPr>
          <a:xfrm>
            <a:off x="837720" y="365040"/>
            <a:ext cx="10512720" cy="132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fr-FR" sz="4400" b="0" strike="noStrike" spc="-1" dirty="0">
                <a:solidFill>
                  <a:srgbClr val="000000"/>
                </a:solidFill>
                <a:latin typeface="Calibri Light"/>
                <a:ea typeface="Noto Sans CJK SC Regular"/>
              </a:rPr>
              <a:t>Mise en place du système embarque</a:t>
            </a:r>
            <a:endParaRPr lang="fr-FR" sz="4400" b="0" strike="noStrike" spc="-1" dirty="0">
              <a:latin typeface="Arial"/>
            </a:endParaRPr>
          </a:p>
        </p:txBody>
      </p:sp>
      <p:sp>
        <p:nvSpPr>
          <p:cNvPr id="199" name="CustomShape 2"/>
          <p:cNvSpPr/>
          <p:nvPr/>
        </p:nvSpPr>
        <p:spPr>
          <a:xfrm>
            <a:off x="8610120" y="6356520"/>
            <a:ext cx="274032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4B4E061-1416-41C0-8F62-3DC8253AA2A1}" type="slidenum">
              <a:rPr lang="fr-FR" sz="1200" b="0" strike="noStrike" spc="-1">
                <a:solidFill>
                  <a:srgbClr val="8B8B8B"/>
                </a:solidFill>
                <a:latin typeface="Calibri"/>
                <a:ea typeface="DejaVu Sans"/>
              </a:rPr>
              <a:t>7</a:t>
            </a:fld>
            <a:endParaRPr lang="fr-FR" sz="1200" b="0" strike="noStrike" spc="-1">
              <a:latin typeface="Arial"/>
            </a:endParaRPr>
          </a:p>
        </p:txBody>
      </p:sp>
      <p:sp>
        <p:nvSpPr>
          <p:cNvPr id="200" name="CustomShape 3"/>
          <p:cNvSpPr/>
          <p:nvPr/>
        </p:nvSpPr>
        <p:spPr>
          <a:xfrm>
            <a:off x="6861240" y="2754549"/>
            <a:ext cx="3777840" cy="912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800" b="0" strike="noStrike" spc="-1">
                <a:solidFill>
                  <a:srgbClr val="000000"/>
                </a:solidFill>
                <a:latin typeface="Calibri"/>
                <a:ea typeface="DejaVu Sans"/>
              </a:rPr>
              <a:t>Création d’une image Raspbian</a:t>
            </a:r>
            <a:endParaRPr lang="fr-FR" sz="1800" b="0" strike="noStrike" spc="-1">
              <a:latin typeface="Arial"/>
            </a:endParaRPr>
          </a:p>
          <a:p>
            <a:pPr marL="285840" indent="-282960">
              <a:lnSpc>
                <a:spcPct val="100000"/>
              </a:lnSpc>
              <a:buClr>
                <a:srgbClr val="000000"/>
              </a:buClr>
              <a:buFont typeface="Arial"/>
              <a:buChar char="•"/>
            </a:pPr>
            <a:r>
              <a:rPr lang="fr-FR" sz="1800" b="0" strike="noStrike" spc="-1">
                <a:solidFill>
                  <a:srgbClr val="000000"/>
                </a:solidFill>
                <a:latin typeface="Calibri"/>
                <a:ea typeface="DejaVu Sans"/>
              </a:rPr>
              <a:t>OS pour Raspberry Pi</a:t>
            </a:r>
            <a:endParaRPr lang="fr-FR" sz="1800" b="0" strike="noStrike" spc="-1">
              <a:latin typeface="Arial"/>
            </a:endParaRPr>
          </a:p>
          <a:p>
            <a:pPr marL="285840" indent="-282960">
              <a:lnSpc>
                <a:spcPct val="100000"/>
              </a:lnSpc>
              <a:buClr>
                <a:srgbClr val="000000"/>
              </a:buClr>
              <a:buFont typeface="Arial"/>
              <a:buChar char="•"/>
            </a:pPr>
            <a:r>
              <a:rPr lang="fr-FR" sz="1800" b="0" strike="noStrike" spc="-1">
                <a:solidFill>
                  <a:srgbClr val="000000"/>
                </a:solidFill>
                <a:latin typeface="Calibri"/>
                <a:ea typeface="DejaVu Sans"/>
              </a:rPr>
              <a:t>Environnement graphique</a:t>
            </a:r>
            <a:endParaRPr lang="fr-FR" sz="1800" b="0" strike="noStrike" spc="-1">
              <a:latin typeface="Arial"/>
            </a:endParaRPr>
          </a:p>
        </p:txBody>
      </p:sp>
      <p:sp>
        <p:nvSpPr>
          <p:cNvPr id="201" name="CustomShape 4"/>
          <p:cNvSpPr/>
          <p:nvPr/>
        </p:nvSpPr>
        <p:spPr>
          <a:xfrm>
            <a:off x="3298680" y="6585840"/>
            <a:ext cx="3940920" cy="272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200" b="0" i="1" strike="noStrike" spc="-1">
                <a:solidFill>
                  <a:srgbClr val="000000"/>
                </a:solidFill>
                <a:latin typeface="Calibri"/>
                <a:ea typeface="DejaVu Sans"/>
              </a:rPr>
              <a:t>https://www.raspberrypi.org/downloads/raspbian/</a:t>
            </a:r>
            <a:endParaRPr lang="fr-FR" sz="1200" b="0" strike="noStrike" spc="-1">
              <a:latin typeface="Arial"/>
            </a:endParaRPr>
          </a:p>
        </p:txBody>
      </p:sp>
      <p:pic>
        <p:nvPicPr>
          <p:cNvPr id="202" name="Image 131"/>
          <p:cNvPicPr/>
          <p:nvPr/>
        </p:nvPicPr>
        <p:blipFill>
          <a:blip r:embed="rId3"/>
          <a:stretch/>
        </p:blipFill>
        <p:spPr>
          <a:xfrm>
            <a:off x="5116320" y="4279869"/>
            <a:ext cx="5465520" cy="2250000"/>
          </a:xfrm>
          <a:prstGeom prst="rect">
            <a:avLst/>
          </a:prstGeom>
          <a:ln>
            <a:noFill/>
          </a:ln>
        </p:spPr>
      </p:pic>
      <p:pic>
        <p:nvPicPr>
          <p:cNvPr id="203" name="Image 132"/>
          <p:cNvPicPr/>
          <p:nvPr/>
        </p:nvPicPr>
        <p:blipFill>
          <a:blip r:embed="rId4"/>
          <a:stretch/>
        </p:blipFill>
        <p:spPr>
          <a:xfrm>
            <a:off x="5724000" y="2771109"/>
            <a:ext cx="1150560" cy="970200"/>
          </a:xfrm>
          <a:prstGeom prst="rect">
            <a:avLst/>
          </a:prstGeom>
          <a:ln>
            <a:noFill/>
          </a:ln>
        </p:spPr>
      </p:pic>
      <p:sp>
        <p:nvSpPr>
          <p:cNvPr id="204" name="CustomShape 5"/>
          <p:cNvSpPr/>
          <p:nvPr/>
        </p:nvSpPr>
        <p:spPr>
          <a:xfrm>
            <a:off x="1291680" y="4501629"/>
            <a:ext cx="3746880" cy="202987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dirty="0" err="1">
                <a:solidFill>
                  <a:srgbClr val="000000"/>
                </a:solidFill>
                <a:latin typeface="Calibri"/>
                <a:ea typeface="DejaVu Sans"/>
              </a:rPr>
              <a:t>Raspi</a:t>
            </a:r>
            <a:r>
              <a:rPr lang="fr-FR" sz="1800" b="0" strike="noStrike" spc="-1" dirty="0">
                <a:solidFill>
                  <a:srgbClr val="000000"/>
                </a:solidFill>
                <a:latin typeface="Calibri"/>
                <a:ea typeface="DejaVu Sans"/>
              </a:rPr>
              <a:t>-config</a:t>
            </a:r>
            <a:endParaRPr lang="fr-FR" sz="1800" b="0" strike="noStrike" spc="-1" dirty="0">
              <a:latin typeface="Arial"/>
            </a:endParaRPr>
          </a:p>
          <a:p>
            <a:pPr marL="216000" indent="-214560">
              <a:lnSpc>
                <a:spcPct val="100000"/>
              </a:lnSpc>
              <a:buClr>
                <a:srgbClr val="000000"/>
              </a:buClr>
              <a:buSzPct val="45000"/>
              <a:buFont typeface="Wingdings" charset="2"/>
              <a:buChar char=""/>
            </a:pPr>
            <a:r>
              <a:rPr lang="fr-FR" sz="1800" b="0" strike="noStrike" spc="-1" dirty="0">
                <a:solidFill>
                  <a:srgbClr val="000000"/>
                </a:solidFill>
                <a:latin typeface="Calibri"/>
                <a:ea typeface="DejaVu Sans"/>
              </a:rPr>
              <a:t>Activation bus I2C</a:t>
            </a:r>
          </a:p>
          <a:p>
            <a:pPr marL="216000" indent="-214560">
              <a:lnSpc>
                <a:spcPct val="100000"/>
              </a:lnSpc>
              <a:buClr>
                <a:srgbClr val="000000"/>
              </a:buClr>
              <a:buSzPct val="45000"/>
              <a:buFont typeface="Wingdings" charset="2"/>
              <a:buChar char=""/>
            </a:pPr>
            <a:r>
              <a:rPr lang="fr-FR" sz="1800" b="0" strike="noStrike" spc="-1" dirty="0">
                <a:solidFill>
                  <a:srgbClr val="000000"/>
                </a:solidFill>
                <a:latin typeface="Calibri"/>
                <a:ea typeface="DejaVu Sans"/>
              </a:rPr>
              <a:t>Gestion de la langue</a:t>
            </a:r>
            <a:endParaRPr lang="fr-FR" sz="1800" b="0" strike="noStrike" spc="-1" dirty="0">
              <a:latin typeface="Arial"/>
            </a:endParaRPr>
          </a:p>
          <a:p>
            <a:pPr marL="216000" indent="-214560">
              <a:lnSpc>
                <a:spcPct val="100000"/>
              </a:lnSpc>
              <a:buClr>
                <a:srgbClr val="000000"/>
              </a:buClr>
              <a:buSzPct val="45000"/>
              <a:buFont typeface="Wingdings" charset="2"/>
              <a:buChar char=""/>
            </a:pPr>
            <a:r>
              <a:rPr lang="fr-FR" sz="1800" b="0" strike="noStrike" spc="-1" dirty="0">
                <a:solidFill>
                  <a:srgbClr val="000000"/>
                </a:solidFill>
                <a:latin typeface="Calibri"/>
                <a:ea typeface="DejaVu Sans"/>
              </a:rPr>
              <a:t>Librairie graphique</a:t>
            </a:r>
            <a:endParaRPr lang="fr-FR" sz="1800" b="0" strike="noStrike" spc="-1" dirty="0">
              <a:latin typeface="Arial"/>
            </a:endParaRPr>
          </a:p>
          <a:p>
            <a:pPr marL="216000" indent="-214560">
              <a:lnSpc>
                <a:spcPct val="100000"/>
              </a:lnSpc>
              <a:buClr>
                <a:srgbClr val="000000"/>
              </a:buClr>
              <a:buSzPct val="45000"/>
              <a:buFont typeface="Wingdings" charset="2"/>
              <a:buChar char=""/>
            </a:pPr>
            <a:r>
              <a:rPr lang="fr-FR" sz="1800" b="0" strike="noStrike" spc="-1" dirty="0">
                <a:solidFill>
                  <a:srgbClr val="000000"/>
                </a:solidFill>
                <a:latin typeface="Calibri"/>
                <a:ea typeface="DejaVu Sans"/>
              </a:rPr>
              <a:t>Clavier</a:t>
            </a:r>
            <a:endParaRPr lang="fr-FR" sz="1800" b="0" strike="noStrike" spc="-1" dirty="0">
              <a:latin typeface="Arial"/>
            </a:endParaRPr>
          </a:p>
          <a:p>
            <a:pPr marL="216000" indent="-214560">
              <a:lnSpc>
                <a:spcPct val="100000"/>
              </a:lnSpc>
              <a:buClr>
                <a:srgbClr val="000000"/>
              </a:buClr>
              <a:buSzPct val="45000"/>
              <a:buFont typeface="Wingdings" charset="2"/>
              <a:buChar char=""/>
            </a:pPr>
            <a:r>
              <a:rPr lang="fr-FR" sz="1800" b="0" strike="noStrike" spc="-1" dirty="0">
                <a:solidFill>
                  <a:srgbClr val="000000"/>
                </a:solidFill>
                <a:latin typeface="Calibri"/>
                <a:ea typeface="DejaVu Sans"/>
              </a:rPr>
              <a:t>Réseau</a:t>
            </a:r>
            <a:endParaRPr lang="fr-FR" spc="-1" dirty="0">
              <a:latin typeface="Arial"/>
            </a:endParaRPr>
          </a:p>
          <a:p>
            <a:pPr marL="216000" indent="-214560">
              <a:lnSpc>
                <a:spcPct val="100000"/>
              </a:lnSpc>
              <a:buClr>
                <a:srgbClr val="000000"/>
              </a:buClr>
              <a:buSzPct val="45000"/>
              <a:buFont typeface="Wingdings" charset="2"/>
              <a:buChar char=""/>
            </a:pPr>
            <a:r>
              <a:rPr lang="fr-FR" sz="1800" b="0" strike="noStrike" spc="-1" dirty="0">
                <a:solidFill>
                  <a:srgbClr val="000000"/>
                </a:solidFill>
                <a:latin typeface="Calibri"/>
                <a:ea typeface="DejaVu Sans"/>
              </a:rPr>
              <a:t>Connection sécurisé a distance</a:t>
            </a:r>
            <a:endParaRPr lang="fr-FR" sz="1800" b="0" strike="noStrike" spc="-1" dirty="0">
              <a:latin typeface="Arial"/>
            </a:endParaRPr>
          </a:p>
        </p:txBody>
      </p:sp>
      <p:pic>
        <p:nvPicPr>
          <p:cNvPr id="205" name="Image 6"/>
          <p:cNvPicPr/>
          <p:nvPr/>
        </p:nvPicPr>
        <p:blipFill>
          <a:blip r:embed="rId5"/>
          <a:stretch/>
        </p:blipFill>
        <p:spPr>
          <a:xfrm>
            <a:off x="1440000" y="1651869"/>
            <a:ext cx="3464640" cy="2597400"/>
          </a:xfrm>
          <a:prstGeom prst="rect">
            <a:avLst/>
          </a:prstGeom>
          <a:ln>
            <a:noFill/>
          </a:ln>
        </p:spPr>
      </p:pic>
      <p:sp>
        <p:nvSpPr>
          <p:cNvPr id="206" name="CustomShape 6"/>
          <p:cNvSpPr/>
          <p:nvPr/>
        </p:nvSpPr>
        <p:spPr>
          <a:xfrm>
            <a:off x="4944960" y="1507869"/>
            <a:ext cx="48456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00"/>
                </a:solidFill>
                <a:latin typeface="Arial"/>
                <a:ea typeface="DejaVu Sans"/>
              </a:rPr>
              <a:t>Hardware</a:t>
            </a:r>
            <a:endParaRPr lang="fr-FR" sz="1800" b="0" strike="noStrike" spc="-1">
              <a:latin typeface="Arial"/>
            </a:endParaRPr>
          </a:p>
          <a:p>
            <a:pPr marL="285840" indent="-282960">
              <a:lnSpc>
                <a:spcPct val="100000"/>
              </a:lnSpc>
              <a:buClr>
                <a:srgbClr val="000000"/>
              </a:buClr>
              <a:buFont typeface="Arial"/>
              <a:buChar char="•"/>
            </a:pPr>
            <a:r>
              <a:rPr lang="fr-FR" sz="1800" b="0" strike="noStrike" spc="-1">
                <a:solidFill>
                  <a:srgbClr val="000000"/>
                </a:solidFill>
                <a:latin typeface="Arial"/>
                <a:ea typeface="DejaVu Sans"/>
              </a:rPr>
              <a:t>Choix I2C &gt; ISP, moins de câblage</a:t>
            </a:r>
            <a:endParaRPr lang="fr-FR" sz="1800" b="0" strike="noStrike" spc="-1">
              <a:latin typeface="Arial"/>
            </a:endParaRPr>
          </a:p>
          <a:p>
            <a:pPr marL="285840" indent="-282960">
              <a:lnSpc>
                <a:spcPct val="100000"/>
              </a:lnSpc>
              <a:buClr>
                <a:srgbClr val="000000"/>
              </a:buClr>
              <a:buFont typeface="Arial"/>
              <a:buChar char="•"/>
            </a:pPr>
            <a:r>
              <a:rPr lang="fr-FR" sz="1800" b="0" strike="noStrike" spc="-1">
                <a:solidFill>
                  <a:srgbClr val="000000"/>
                </a:solidFill>
                <a:latin typeface="Arial"/>
                <a:ea typeface="DejaVu Sans"/>
              </a:rPr>
              <a:t>Carte SD</a:t>
            </a:r>
            <a:endParaRPr lang="fr-FR"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6">
                <a:lumMod val="20000"/>
                <a:lumOff val="80000"/>
              </a:schemeClr>
            </a:gs>
            <a:gs pos="83000">
              <a:schemeClr val="accent6">
                <a:lumMod val="20000"/>
                <a:lumOff val="80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07" name="CustomShape 1"/>
          <p:cNvSpPr/>
          <p:nvPr/>
        </p:nvSpPr>
        <p:spPr>
          <a:xfrm>
            <a:off x="837720" y="-52200"/>
            <a:ext cx="10764000" cy="132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fr-FR" sz="4400" b="0" strike="noStrike" spc="-1">
                <a:solidFill>
                  <a:srgbClr val="000000"/>
                </a:solidFill>
                <a:latin typeface="Calibri Light"/>
                <a:ea typeface="DejaVu Sans"/>
              </a:rPr>
              <a:t>Méthodologie de type cycle en V</a:t>
            </a:r>
            <a:endParaRPr lang="fr-FR" sz="4400" b="0" strike="noStrike" spc="-1">
              <a:latin typeface="Arial"/>
            </a:endParaRPr>
          </a:p>
        </p:txBody>
      </p:sp>
      <p:sp>
        <p:nvSpPr>
          <p:cNvPr id="208" name="CustomShape 2"/>
          <p:cNvSpPr/>
          <p:nvPr/>
        </p:nvSpPr>
        <p:spPr>
          <a:xfrm>
            <a:off x="8610120" y="6356520"/>
            <a:ext cx="274032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12DC503-290A-42C9-A9EC-1EA3CE8B1B4D}" type="slidenum">
              <a:rPr lang="fr-FR" sz="1200" b="0" strike="noStrike" spc="-1">
                <a:solidFill>
                  <a:srgbClr val="8B8B8B"/>
                </a:solidFill>
                <a:latin typeface="Calibri"/>
                <a:ea typeface="DejaVu Sans"/>
              </a:rPr>
              <a:t>8</a:t>
            </a:fld>
            <a:endParaRPr lang="fr-FR" sz="1200" b="0" strike="noStrike" spc="-1">
              <a:latin typeface="Arial"/>
            </a:endParaRPr>
          </a:p>
        </p:txBody>
      </p:sp>
      <p:pic>
        <p:nvPicPr>
          <p:cNvPr id="209" name="Image 138"/>
          <p:cNvPicPr/>
          <p:nvPr/>
        </p:nvPicPr>
        <p:blipFill>
          <a:blip r:embed="rId3"/>
          <a:stretch/>
        </p:blipFill>
        <p:spPr>
          <a:xfrm>
            <a:off x="1621293" y="1323360"/>
            <a:ext cx="9006950" cy="4548689"/>
          </a:xfrm>
          <a:prstGeom prst="rect">
            <a:avLst/>
          </a:prstGeom>
          <a:ln>
            <a:noFill/>
          </a:ln>
        </p:spPr>
      </p:pic>
      <p:sp>
        <p:nvSpPr>
          <p:cNvPr id="210" name="CustomShape 3"/>
          <p:cNvSpPr/>
          <p:nvPr/>
        </p:nvSpPr>
        <p:spPr>
          <a:xfrm>
            <a:off x="3551040" y="6585840"/>
            <a:ext cx="580932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400" b="0" i="1" strike="noStrike" spc="-1">
                <a:solidFill>
                  <a:srgbClr val="000000"/>
                </a:solidFill>
                <a:latin typeface="Calibri"/>
                <a:ea typeface="DejaVu Sans"/>
              </a:rPr>
              <a:t>https://fr.wikipedia.org/wiki/Cycle_de_developpement_(logiciel)</a:t>
            </a:r>
            <a:endParaRPr lang="fr-FR" sz="1400" b="0" strike="noStrike" spc="-1">
              <a:latin typeface="Arial"/>
            </a:endParaRPr>
          </a:p>
        </p:txBody>
      </p:sp>
      <p:sp>
        <p:nvSpPr>
          <p:cNvPr id="2" name="Accolade ouvrante 1">
            <a:extLst>
              <a:ext uri="{FF2B5EF4-FFF2-40B4-BE49-F238E27FC236}">
                <a16:creationId xmlns:a16="http://schemas.microsoft.com/office/drawing/2014/main" id="{A2654FCC-E07D-42F5-9B62-E08A00492B49}"/>
              </a:ext>
            </a:extLst>
          </p:cNvPr>
          <p:cNvSpPr/>
          <p:nvPr/>
        </p:nvSpPr>
        <p:spPr>
          <a:xfrm>
            <a:off x="1378222" y="1270440"/>
            <a:ext cx="322586" cy="40039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ZoneTexte 2">
            <a:extLst>
              <a:ext uri="{FF2B5EF4-FFF2-40B4-BE49-F238E27FC236}">
                <a16:creationId xmlns:a16="http://schemas.microsoft.com/office/drawing/2014/main" id="{97486575-4822-4403-8ABB-A49F7F736142}"/>
              </a:ext>
            </a:extLst>
          </p:cNvPr>
          <p:cNvSpPr txBox="1"/>
          <p:nvPr/>
        </p:nvSpPr>
        <p:spPr>
          <a:xfrm>
            <a:off x="-45827" y="2968490"/>
            <a:ext cx="1596912" cy="707886"/>
          </a:xfrm>
          <a:prstGeom prst="rect">
            <a:avLst/>
          </a:prstGeom>
          <a:noFill/>
        </p:spPr>
        <p:txBody>
          <a:bodyPr wrap="none" rtlCol="0">
            <a:spAutoFit/>
          </a:bodyPr>
          <a:lstStyle/>
          <a:p>
            <a:r>
              <a:rPr lang="fr-FR" sz="2000" b="1" dirty="0">
                <a:solidFill>
                  <a:srgbClr val="002060"/>
                </a:solidFill>
              </a:rPr>
              <a:t>Conception</a:t>
            </a:r>
          </a:p>
          <a:p>
            <a:pPr algn="ctr"/>
            <a:r>
              <a:rPr lang="fr-FR" sz="2000" b="1" dirty="0">
                <a:solidFill>
                  <a:srgbClr val="002060"/>
                </a:solidFill>
              </a:rPr>
              <a:t>(1)</a:t>
            </a:r>
            <a:endParaRPr lang="en-US" sz="2000" b="1" dirty="0">
              <a:solidFill>
                <a:srgbClr val="002060"/>
              </a:solidFill>
            </a:endParaRPr>
          </a:p>
        </p:txBody>
      </p:sp>
      <p:sp>
        <p:nvSpPr>
          <p:cNvPr id="8" name="ZoneTexte 7">
            <a:extLst>
              <a:ext uri="{FF2B5EF4-FFF2-40B4-BE49-F238E27FC236}">
                <a16:creationId xmlns:a16="http://schemas.microsoft.com/office/drawing/2014/main" id="{4FE21C86-C9FD-4A51-93D6-49FF72B11D5E}"/>
              </a:ext>
            </a:extLst>
          </p:cNvPr>
          <p:cNvSpPr txBox="1"/>
          <p:nvPr/>
        </p:nvSpPr>
        <p:spPr>
          <a:xfrm>
            <a:off x="9311988" y="5112388"/>
            <a:ext cx="1508746" cy="707886"/>
          </a:xfrm>
          <a:prstGeom prst="rect">
            <a:avLst/>
          </a:prstGeom>
          <a:noFill/>
        </p:spPr>
        <p:txBody>
          <a:bodyPr wrap="none" rtlCol="0">
            <a:spAutoFit/>
          </a:bodyPr>
          <a:lstStyle/>
          <a:p>
            <a:r>
              <a:rPr lang="fr-FR" sz="2000" b="1" dirty="0">
                <a:solidFill>
                  <a:srgbClr val="002060"/>
                </a:solidFill>
              </a:rPr>
              <a:t>Intégration</a:t>
            </a:r>
          </a:p>
          <a:p>
            <a:pPr algn="ctr"/>
            <a:r>
              <a:rPr lang="fr-FR" sz="2000" b="1" dirty="0">
                <a:solidFill>
                  <a:srgbClr val="002060"/>
                </a:solidFill>
              </a:rPr>
              <a:t>(2)</a:t>
            </a:r>
            <a:endParaRPr lang="en-US" sz="2000" b="1" dirty="0">
              <a:solidFill>
                <a:srgbClr val="002060"/>
              </a:solidFill>
            </a:endParaRPr>
          </a:p>
        </p:txBody>
      </p:sp>
      <p:sp>
        <p:nvSpPr>
          <p:cNvPr id="4" name="Accolade fermante 3">
            <a:extLst>
              <a:ext uri="{FF2B5EF4-FFF2-40B4-BE49-F238E27FC236}">
                <a16:creationId xmlns:a16="http://schemas.microsoft.com/office/drawing/2014/main" id="{BA6AC270-90F4-4129-A73F-0DAE720096EC}"/>
              </a:ext>
            </a:extLst>
          </p:cNvPr>
          <p:cNvSpPr/>
          <p:nvPr/>
        </p:nvSpPr>
        <p:spPr>
          <a:xfrm>
            <a:off x="9037983" y="4240696"/>
            <a:ext cx="145774" cy="21752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ZoneTexte 9">
            <a:extLst>
              <a:ext uri="{FF2B5EF4-FFF2-40B4-BE49-F238E27FC236}">
                <a16:creationId xmlns:a16="http://schemas.microsoft.com/office/drawing/2014/main" id="{B0AA355A-3969-42B5-A8CF-546FCA75A6EA}"/>
              </a:ext>
            </a:extLst>
          </p:cNvPr>
          <p:cNvSpPr txBox="1"/>
          <p:nvPr/>
        </p:nvSpPr>
        <p:spPr>
          <a:xfrm>
            <a:off x="10882321" y="2244736"/>
            <a:ext cx="1395190" cy="707886"/>
          </a:xfrm>
          <a:prstGeom prst="rect">
            <a:avLst/>
          </a:prstGeom>
          <a:noFill/>
        </p:spPr>
        <p:txBody>
          <a:bodyPr wrap="none" rtlCol="0">
            <a:spAutoFit/>
          </a:bodyPr>
          <a:lstStyle/>
          <a:p>
            <a:r>
              <a:rPr lang="fr-FR" sz="2000" b="1" dirty="0">
                <a:solidFill>
                  <a:srgbClr val="002060"/>
                </a:solidFill>
              </a:rPr>
              <a:t>Validation</a:t>
            </a:r>
          </a:p>
          <a:p>
            <a:pPr algn="ctr"/>
            <a:r>
              <a:rPr lang="fr-FR" sz="2000" b="1" dirty="0">
                <a:solidFill>
                  <a:srgbClr val="002060"/>
                </a:solidFill>
              </a:rPr>
              <a:t>(3)</a:t>
            </a:r>
            <a:endParaRPr lang="en-US" sz="2000" b="1" dirty="0">
              <a:solidFill>
                <a:srgbClr val="002060"/>
              </a:solidFill>
            </a:endParaRPr>
          </a:p>
        </p:txBody>
      </p:sp>
      <p:sp>
        <p:nvSpPr>
          <p:cNvPr id="11" name="Accolade fermante 10">
            <a:extLst>
              <a:ext uri="{FF2B5EF4-FFF2-40B4-BE49-F238E27FC236}">
                <a16:creationId xmlns:a16="http://schemas.microsoft.com/office/drawing/2014/main" id="{49005C80-78E1-42FA-AC52-F9AB7BD56D86}"/>
              </a:ext>
            </a:extLst>
          </p:cNvPr>
          <p:cNvSpPr/>
          <p:nvPr/>
        </p:nvSpPr>
        <p:spPr>
          <a:xfrm>
            <a:off x="10840274" y="1253776"/>
            <a:ext cx="139105" cy="28809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6">
                <a:lumMod val="20000"/>
                <a:lumOff val="80000"/>
              </a:schemeClr>
            </a:gs>
            <a:gs pos="83000">
              <a:schemeClr val="accent6">
                <a:lumMod val="20000"/>
                <a:lumOff val="80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11" name="CustomShape 1"/>
          <p:cNvSpPr/>
          <p:nvPr/>
        </p:nvSpPr>
        <p:spPr>
          <a:xfrm>
            <a:off x="837720" y="199800"/>
            <a:ext cx="10764000" cy="132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fr-FR" sz="4400" b="0" strike="noStrike" spc="-1">
                <a:solidFill>
                  <a:srgbClr val="000000"/>
                </a:solidFill>
                <a:latin typeface="Calibri Light"/>
                <a:ea typeface="DejaVu Sans"/>
              </a:rPr>
              <a:t>Outils de la gestion de projet et du code</a:t>
            </a:r>
            <a:endParaRPr lang="fr-FR" sz="4400" b="0" strike="noStrike" spc="-1">
              <a:latin typeface="Arial"/>
            </a:endParaRPr>
          </a:p>
        </p:txBody>
      </p:sp>
      <p:sp>
        <p:nvSpPr>
          <p:cNvPr id="212" name="CustomShape 2"/>
          <p:cNvSpPr/>
          <p:nvPr/>
        </p:nvSpPr>
        <p:spPr>
          <a:xfrm>
            <a:off x="8610120" y="6356520"/>
            <a:ext cx="274032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2328407-D5D6-4A57-A55C-A0EE36B3EBEC}" type="slidenum">
              <a:rPr lang="fr-FR" sz="1200" b="0" strike="noStrike" spc="-1">
                <a:solidFill>
                  <a:srgbClr val="8B8B8B"/>
                </a:solidFill>
                <a:latin typeface="Calibri"/>
                <a:ea typeface="DejaVu Sans"/>
              </a:rPr>
              <a:t>9</a:t>
            </a:fld>
            <a:endParaRPr lang="fr-FR" sz="1200" b="0" strike="noStrike" spc="-1">
              <a:latin typeface="Arial"/>
            </a:endParaRPr>
          </a:p>
        </p:txBody>
      </p:sp>
      <p:pic>
        <p:nvPicPr>
          <p:cNvPr id="213" name="Image 10"/>
          <p:cNvPicPr/>
          <p:nvPr/>
        </p:nvPicPr>
        <p:blipFill>
          <a:blip r:embed="rId3"/>
          <a:stretch/>
        </p:blipFill>
        <p:spPr>
          <a:xfrm>
            <a:off x="1876200" y="1436273"/>
            <a:ext cx="8082844" cy="4091470"/>
          </a:xfrm>
          <a:prstGeom prst="rect">
            <a:avLst/>
          </a:prstGeom>
          <a:ln>
            <a:noFill/>
          </a:ln>
        </p:spPr>
      </p:pic>
      <p:sp>
        <p:nvSpPr>
          <p:cNvPr id="214" name="CustomShape 3"/>
          <p:cNvSpPr/>
          <p:nvPr/>
        </p:nvSpPr>
        <p:spPr>
          <a:xfrm>
            <a:off x="1821787" y="1096186"/>
            <a:ext cx="89136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800" b="1" strike="noStrike" spc="-1" dirty="0">
                <a:solidFill>
                  <a:srgbClr val="000000"/>
                </a:solidFill>
                <a:latin typeface="Calibri"/>
                <a:ea typeface="DejaVu Sans"/>
              </a:rPr>
              <a:t>Trello</a:t>
            </a:r>
            <a:endParaRPr lang="fr-FR" sz="1800" b="0" strike="noStrike" spc="-1" dirty="0">
              <a:latin typeface="Arial"/>
            </a:endParaRPr>
          </a:p>
        </p:txBody>
      </p:sp>
      <p:sp>
        <p:nvSpPr>
          <p:cNvPr id="221" name="CustomShape 7"/>
          <p:cNvSpPr/>
          <p:nvPr/>
        </p:nvSpPr>
        <p:spPr>
          <a:xfrm>
            <a:off x="1821787" y="5679103"/>
            <a:ext cx="3382937" cy="92187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fr-FR" sz="1800" b="0" strike="noStrike" spc="-1" dirty="0">
                <a:solidFill>
                  <a:srgbClr val="000000"/>
                </a:solidFill>
                <a:latin typeface="Arial"/>
                <a:ea typeface="DejaVu Sans"/>
              </a:rPr>
              <a:t>Agile Scrum</a:t>
            </a:r>
          </a:p>
          <a:p>
            <a:pPr marL="285750" indent="-285750">
              <a:lnSpc>
                <a:spcPct val="100000"/>
              </a:lnSpc>
              <a:buFont typeface="Arial" panose="020B0604020202020204" pitchFamily="34" charset="0"/>
              <a:buChar char="•"/>
            </a:pPr>
            <a:r>
              <a:rPr lang="fr-FR" sz="1800" b="0" strike="noStrike" spc="-1" dirty="0">
                <a:solidFill>
                  <a:srgbClr val="000000"/>
                </a:solidFill>
                <a:latin typeface="Arial"/>
                <a:ea typeface="DejaVu Sans"/>
              </a:rPr>
              <a:t>Mêlée quotidienne</a:t>
            </a:r>
          </a:p>
          <a:p>
            <a:pPr marL="285750" indent="-285750">
              <a:lnSpc>
                <a:spcPct val="100000"/>
              </a:lnSpc>
              <a:buFont typeface="Arial" panose="020B0604020202020204" pitchFamily="34" charset="0"/>
              <a:buChar char="•"/>
            </a:pPr>
            <a:r>
              <a:rPr lang="fr-FR" spc="-1" dirty="0">
                <a:solidFill>
                  <a:srgbClr val="000000"/>
                </a:solidFill>
                <a:latin typeface="Arial"/>
                <a:ea typeface="DejaVu Sans"/>
              </a:rPr>
              <a:t>Priorisation des taches</a:t>
            </a:r>
            <a:endParaRPr lang="fr-FR"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2784</TotalTime>
  <Words>1466</Words>
  <Application>Microsoft Office PowerPoint</Application>
  <PresentationFormat>Grand écran</PresentationFormat>
  <Paragraphs>297</Paragraphs>
  <Slides>26</Slides>
  <Notes>9</Notes>
  <HiddenSlides>0</HiddenSlides>
  <MMClips>0</MMClips>
  <ScaleCrop>false</ScaleCrop>
  <HeadingPairs>
    <vt:vector size="8" baseType="variant">
      <vt:variant>
        <vt:lpstr>Polices utilisées</vt:lpstr>
      </vt:variant>
      <vt:variant>
        <vt:i4>5</vt:i4>
      </vt:variant>
      <vt:variant>
        <vt:lpstr>Thème</vt:lpstr>
      </vt:variant>
      <vt:variant>
        <vt:i4>4</vt:i4>
      </vt:variant>
      <vt:variant>
        <vt:lpstr>Serveurs OLE incorporés</vt:lpstr>
      </vt:variant>
      <vt:variant>
        <vt:i4>1</vt:i4>
      </vt:variant>
      <vt:variant>
        <vt:lpstr>Titres des diapositives</vt:lpstr>
      </vt:variant>
      <vt:variant>
        <vt:i4>26</vt:i4>
      </vt:variant>
    </vt:vector>
  </HeadingPairs>
  <TitlesOfParts>
    <vt:vector size="36" baseType="lpstr">
      <vt:lpstr>Arial</vt:lpstr>
      <vt:lpstr>Calibri</vt:lpstr>
      <vt:lpstr>Calibri Light</vt:lpstr>
      <vt:lpstr>Symbol</vt:lpstr>
      <vt:lpstr>Wingdings</vt:lpstr>
      <vt:lpstr>Office Theme</vt:lpstr>
      <vt:lpstr>Office Theme</vt:lpstr>
      <vt:lpstr>Office Theme</vt:lpstr>
      <vt:lpstr>Office Theme</vt:lpstr>
      <vt:lpstr>Image Paintbrush</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Météo</dc:title>
  <dc:subject/>
  <dc:creator>jerome lane</dc:creator>
  <dc:description/>
  <cp:lastModifiedBy>jerome lane</cp:lastModifiedBy>
  <cp:revision>194</cp:revision>
  <dcterms:created xsi:type="dcterms:W3CDTF">2019-04-15T17:58:44Z</dcterms:created>
  <dcterms:modified xsi:type="dcterms:W3CDTF">2019-04-29T22:11:26Z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Personnalisé</vt:lpwstr>
  </property>
  <property fmtid="{D5CDD505-2E9C-101B-9397-08002B2CF9AE}" pid="9" name="ScaleCrop">
    <vt:bool>false</vt:bool>
  </property>
  <property fmtid="{D5CDD505-2E9C-101B-9397-08002B2CF9AE}" pid="10" name="ShareDoc">
    <vt:bool>false</vt:bool>
  </property>
  <property fmtid="{D5CDD505-2E9C-101B-9397-08002B2CF9AE}" pid="11" name="Slides">
    <vt:i4>24</vt:i4>
  </property>
</Properties>
</file>