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7.jpeg" ContentType="image/jpeg"/>
  <Override PartName="/ppt/media/image22.jpeg" ContentType="image/jpeg"/>
  <Override PartName="/ppt/media/image21.jpeg" ContentType="image/jpeg"/>
  <Override PartName="/ppt/media/image20.jpeg" ContentType="image/jpeg"/>
  <Override PartName="/ppt/media/image6.png" ContentType="image/png"/>
  <Override PartName="/ppt/media/image5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9.png" ContentType="image/png"/>
  <Override PartName="/ppt/media/image8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7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</a:t>
            </a:r>
            <a:r>
              <a:rPr b="0" lang="fr-FR" sz="4400" spc="-1" strike="noStrike">
                <a:latin typeface="Arial"/>
              </a:rPr>
              <a:t>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</a:t>
            </a:r>
            <a:r>
              <a:rPr b="0" lang="fr-FR" sz="4400" spc="-1" strike="noStrike">
                <a:latin typeface="Arial"/>
              </a:rPr>
              <a:t>pour </a:t>
            </a:r>
            <a:r>
              <a:rPr b="0" lang="fr-FR" sz="4400" spc="-1" strike="noStrike">
                <a:latin typeface="Arial"/>
              </a:rPr>
              <a:t>éditer le </a:t>
            </a:r>
            <a:r>
              <a:rPr b="0" lang="fr-FR" sz="4400" spc="-1" strike="noStrike">
                <a:latin typeface="Arial"/>
              </a:rPr>
              <a:t>format du </a:t>
            </a:r>
            <a:r>
              <a:rPr b="0" lang="fr-FR" sz="4400" spc="-1" strike="noStrike">
                <a:latin typeface="Arial"/>
              </a:rPr>
              <a:t>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520" y="7696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54000"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Projet Météo:</a:t>
            </a:r>
            <a:br/>
            <a:br/>
            <a:r>
              <a:rPr b="0" i="1" lang="fr-F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Allier le hardware au software Embarquer sous le soleil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520" y="36021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Katia Gasperi, Jerome Lane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i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 18 Avril 2019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AJC Formation - Ausy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16" name="Image 3" descr=""/>
          <p:cNvPicPr/>
          <p:nvPr/>
        </p:nvPicPr>
        <p:blipFill>
          <a:blip r:embed="rId1"/>
          <a:stretch/>
        </p:blipFill>
        <p:spPr>
          <a:xfrm>
            <a:off x="6719400" y="5452560"/>
            <a:ext cx="2182680" cy="455760"/>
          </a:xfrm>
          <a:prstGeom prst="rect">
            <a:avLst/>
          </a:prstGeom>
          <a:ln>
            <a:noFill/>
          </a:ln>
        </p:spPr>
      </p:pic>
      <p:pic>
        <p:nvPicPr>
          <p:cNvPr id="117" name="Image 5" descr=""/>
          <p:cNvPicPr/>
          <p:nvPr/>
        </p:nvPicPr>
        <p:blipFill>
          <a:blip r:embed="rId2"/>
          <a:stretch/>
        </p:blipFill>
        <p:spPr>
          <a:xfrm>
            <a:off x="3882960" y="5099760"/>
            <a:ext cx="1195200" cy="93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37720" y="26352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historisation </a:t>
            </a: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des </a:t>
            </a: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métriques </a:t>
            </a: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météo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8640848-3374-432F-90DF-84C1DDB4F1FA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172" name="Image 4" descr=""/>
          <p:cNvPicPr/>
          <p:nvPr/>
        </p:nvPicPr>
        <p:blipFill>
          <a:blip r:embed="rId1"/>
          <a:stretch/>
        </p:blipFill>
        <p:spPr>
          <a:xfrm>
            <a:off x="5667120" y="1850040"/>
            <a:ext cx="3246480" cy="233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880640" y="357120"/>
            <a:ext cx="8228160" cy="63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Negretti &amp; Zambra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174" name="Image 7" descr=""/>
          <p:cNvPicPr/>
          <p:nvPr/>
        </p:nvPicPr>
        <p:blipFill>
          <a:blip r:embed="rId1"/>
          <a:stretch/>
        </p:blipFill>
        <p:spPr>
          <a:xfrm>
            <a:off x="2595240" y="1428840"/>
            <a:ext cx="3125520" cy="478476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6238440" y="1225800"/>
            <a:ext cx="357048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Negretti et Zambra: Londres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Fondateurs: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Henry Negretti (1818–1879)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Joseph Zambra (1822–1897)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Treatise on Meteorological Instruments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Optiques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Thermomètres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Lunettes astronomiques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Photo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Expéditions (Egypte, Chine, Japon)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Queen Victoria, Prince Albert, Edouard VII …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 2" descr=""/>
          <p:cNvPicPr/>
          <p:nvPr/>
        </p:nvPicPr>
        <p:blipFill>
          <a:blip r:embed="rId1"/>
          <a:stretch/>
        </p:blipFill>
        <p:spPr>
          <a:xfrm>
            <a:off x="2381040" y="1357200"/>
            <a:ext cx="3141720" cy="3444840"/>
          </a:xfrm>
          <a:prstGeom prst="rect">
            <a:avLst/>
          </a:prstGeom>
          <a:ln>
            <a:noFill/>
          </a:ln>
        </p:spPr>
      </p:pic>
      <p:pic>
        <p:nvPicPr>
          <p:cNvPr id="177" name="Image 3" descr=""/>
          <p:cNvPicPr/>
          <p:nvPr/>
        </p:nvPicPr>
        <p:blipFill>
          <a:blip r:embed="rId2"/>
          <a:stretch/>
        </p:blipFill>
        <p:spPr>
          <a:xfrm>
            <a:off x="7381440" y="3643200"/>
            <a:ext cx="2702160" cy="2641680"/>
          </a:xfrm>
          <a:prstGeom prst="rect">
            <a:avLst/>
          </a:prstGeom>
          <a:ln>
            <a:noFill/>
          </a:ln>
        </p:spPr>
      </p:pic>
      <p:sp>
        <p:nvSpPr>
          <p:cNvPr id="178" name="CustomShape 1"/>
          <p:cNvSpPr/>
          <p:nvPr/>
        </p:nvSpPr>
        <p:spPr>
          <a:xfrm>
            <a:off x="1880640" y="357120"/>
            <a:ext cx="8228160" cy="63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Algorithme de Zambretti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 rot="3640800">
            <a:off x="5607000" y="1128600"/>
            <a:ext cx="277560" cy="2053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3"/>
          <p:cNvSpPr/>
          <p:nvPr/>
        </p:nvSpPr>
        <p:spPr>
          <a:xfrm rot="4933800">
            <a:off x="5968440" y="1563120"/>
            <a:ext cx="277560" cy="2604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4"/>
          <p:cNvSpPr/>
          <p:nvPr/>
        </p:nvSpPr>
        <p:spPr>
          <a:xfrm>
            <a:off x="6490800" y="1428840"/>
            <a:ext cx="2159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Direction du vent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7070040" y="2500200"/>
            <a:ext cx="3495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Pression au niveau de la mer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 rot="11452200">
            <a:off x="2954520" y="3334680"/>
            <a:ext cx="277560" cy="203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7"/>
          <p:cNvSpPr/>
          <p:nvPr/>
        </p:nvSpPr>
        <p:spPr>
          <a:xfrm rot="11857200">
            <a:off x="3449160" y="3718800"/>
            <a:ext cx="277560" cy="1663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8"/>
          <p:cNvSpPr/>
          <p:nvPr/>
        </p:nvSpPr>
        <p:spPr>
          <a:xfrm>
            <a:off x="1738080" y="5357880"/>
            <a:ext cx="31417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Lecture: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Lettre de l’alphabet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Fonction de la tendance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 pression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6" name="CustomShape 9"/>
          <p:cNvSpPr/>
          <p:nvPr/>
        </p:nvSpPr>
        <p:spPr>
          <a:xfrm rot="12170400">
            <a:off x="3964320" y="3369600"/>
            <a:ext cx="277560" cy="2053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0"/>
          <p:cNvSpPr/>
          <p:nvPr/>
        </p:nvSpPr>
        <p:spPr>
          <a:xfrm rot="14204400">
            <a:off x="5941440" y="3836880"/>
            <a:ext cx="284400" cy="2781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1"/>
          <p:cNvSpPr/>
          <p:nvPr/>
        </p:nvSpPr>
        <p:spPr>
          <a:xfrm>
            <a:off x="5361480" y="5640120"/>
            <a:ext cx="2116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Correspondance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Lettre / prévision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880640" y="357120"/>
            <a:ext cx="8228160" cy="63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5000"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Algorithme de Zambretti implémenté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2023560" y="2714760"/>
            <a:ext cx="1570320" cy="92736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dP/dt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6810120" y="1714320"/>
            <a:ext cx="1141560" cy="71280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 (Pa)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3809520" y="3143160"/>
            <a:ext cx="641520" cy="1414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>
            <a:off x="4738320" y="2714760"/>
            <a:ext cx="1570320" cy="92736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Choix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Equation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8310240" y="2714760"/>
            <a:ext cx="1570320" cy="927360"/>
          </a:xfrm>
          <a:prstGeom prst="roundRect">
            <a:avLst>
              <a:gd name="adj" fmla="val 16667"/>
            </a:avLst>
          </a:prstGeom>
          <a:noFill/>
          <a:ln w="414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Nombre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Zambretti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6453000" y="3071880"/>
            <a:ext cx="1713240" cy="1414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8"/>
          <p:cNvSpPr/>
          <p:nvPr/>
        </p:nvSpPr>
        <p:spPr>
          <a:xfrm rot="5400000">
            <a:off x="7204320" y="2750040"/>
            <a:ext cx="355680" cy="1414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9"/>
          <p:cNvSpPr/>
          <p:nvPr/>
        </p:nvSpPr>
        <p:spPr>
          <a:xfrm>
            <a:off x="2309400" y="1996920"/>
            <a:ext cx="10702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Echelle: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heure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8" name="CustomShape 10"/>
          <p:cNvSpPr/>
          <p:nvPr/>
        </p:nvSpPr>
        <p:spPr>
          <a:xfrm>
            <a:off x="4738320" y="1285920"/>
            <a:ext cx="149868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 dP/dt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dP/dt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dP/dt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9" name="CustomShape 11"/>
          <p:cNvSpPr/>
          <p:nvPr/>
        </p:nvSpPr>
        <p:spPr>
          <a:xfrm flipH="1" flipV="1" rot="5400000">
            <a:off x="5625360" y="1397520"/>
            <a:ext cx="296280" cy="21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2"/>
          <p:cNvSpPr/>
          <p:nvPr/>
        </p:nvSpPr>
        <p:spPr>
          <a:xfrm flipH="1" rot="16200000">
            <a:off x="5702400" y="2250360"/>
            <a:ext cx="284400" cy="21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3"/>
          <p:cNvSpPr/>
          <p:nvPr/>
        </p:nvSpPr>
        <p:spPr>
          <a:xfrm flipV="1">
            <a:off x="5667120" y="1998720"/>
            <a:ext cx="355680" cy="1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4"/>
          <p:cNvSpPr/>
          <p:nvPr/>
        </p:nvSpPr>
        <p:spPr>
          <a:xfrm>
            <a:off x="6667200" y="1071720"/>
            <a:ext cx="1427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Moyenne: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 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3" name="CustomShape 15"/>
          <p:cNvSpPr/>
          <p:nvPr/>
        </p:nvSpPr>
        <p:spPr>
          <a:xfrm>
            <a:off x="1880640" y="3929040"/>
            <a:ext cx="199872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Historisation: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Phase 1: une tendance / heure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Phase 2: une tendance / minute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Phase essai: une tendance / 10 min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04" name="CustomShape 16"/>
          <p:cNvSpPr/>
          <p:nvPr/>
        </p:nvSpPr>
        <p:spPr>
          <a:xfrm>
            <a:off x="4452480" y="3929040"/>
            <a:ext cx="2641680" cy="21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Linéarisation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 = 179-2P/129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 = 147 -5P/376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 = 130-P/81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05" name="CustomShape 17"/>
          <p:cNvSpPr/>
          <p:nvPr/>
        </p:nvSpPr>
        <p:spPr>
          <a:xfrm flipH="1" flipV="1" rot="5400000">
            <a:off x="6125400" y="4326480"/>
            <a:ext cx="296280" cy="21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18"/>
          <p:cNvSpPr/>
          <p:nvPr/>
        </p:nvSpPr>
        <p:spPr>
          <a:xfrm flipH="1" rot="16200000">
            <a:off x="5988240" y="5179320"/>
            <a:ext cx="284400" cy="21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9"/>
          <p:cNvSpPr/>
          <p:nvPr/>
        </p:nvSpPr>
        <p:spPr>
          <a:xfrm flipV="1">
            <a:off x="6167160" y="4856400"/>
            <a:ext cx="355680" cy="1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0"/>
          <p:cNvSpPr/>
          <p:nvPr/>
        </p:nvSpPr>
        <p:spPr>
          <a:xfrm>
            <a:off x="8953200" y="3714840"/>
            <a:ext cx="212760" cy="4986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1"/>
          <p:cNvSpPr/>
          <p:nvPr/>
        </p:nvSpPr>
        <p:spPr>
          <a:xfrm>
            <a:off x="7453080" y="4357800"/>
            <a:ext cx="29988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: Settled Fine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: Fine Weather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 : Fine Becoming  les settled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880640" y="357120"/>
            <a:ext cx="8228160" cy="63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5000"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Algorithme de Zambretti implémenté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2881080" y="1714320"/>
            <a:ext cx="592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Remarques sup (optionnel: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Intervalles de pression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Transit de l’erreur au travers du code/ accords initiaux en binôme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Erreurs (+ ou – une unité de Z)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880640" y="357120"/>
            <a:ext cx="8228160" cy="63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Etat du travail: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381040" y="1571760"/>
            <a:ext cx="6999480" cy="516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Travail effectué: 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Algorithme de Zambretti codé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Interface utilisateur réalisée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Prochaines étapes: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Assemblage (en cours)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Interface données capteur .C / code POO .C++ (en cours)</a:t>
            </a:r>
            <a:endParaRPr b="0" lang="fr-FR" sz="1800" spc="-1" strike="noStrike">
              <a:latin typeface="Arial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Historisation des données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37720" y="26352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Architecture : J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F7F9423-F5D4-4F57-98FD-6C6B20D0EF46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1907640" y="1656000"/>
            <a:ext cx="6817320" cy="4998240"/>
          </a:xfrm>
          <a:prstGeom prst="rect">
            <a:avLst/>
          </a:prstGeom>
          <a:ln>
            <a:noFill/>
          </a:ln>
        </p:spPr>
      </p:pic>
      <p:sp>
        <p:nvSpPr>
          <p:cNvPr id="217" name="CustomShape 3"/>
          <p:cNvSpPr/>
          <p:nvPr/>
        </p:nvSpPr>
        <p:spPr>
          <a:xfrm>
            <a:off x="6932880" y="4785840"/>
            <a:ext cx="4745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Création du diagramme avec Qt creator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Interface graphique: design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06DD6F9-2C40-46F7-A2C2-7096B2D8F4FC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7940520" y="2100240"/>
            <a:ext cx="4044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Icone reflétant la prévision météo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21" name="Image 33" descr=""/>
          <p:cNvPicPr/>
          <p:nvPr/>
        </p:nvPicPr>
        <p:blipFill>
          <a:blip r:embed="rId1"/>
          <a:stretch/>
        </p:blipFill>
        <p:spPr>
          <a:xfrm>
            <a:off x="4564080" y="1356480"/>
            <a:ext cx="2900160" cy="5363640"/>
          </a:xfrm>
          <a:prstGeom prst="rect">
            <a:avLst/>
          </a:prstGeom>
          <a:ln>
            <a:noFill/>
          </a:ln>
        </p:spPr>
      </p:pic>
      <p:sp>
        <p:nvSpPr>
          <p:cNvPr id="222" name="CustomShape 4"/>
          <p:cNvSpPr/>
          <p:nvPr/>
        </p:nvSpPr>
        <p:spPr>
          <a:xfrm>
            <a:off x="6556320" y="4797720"/>
            <a:ext cx="371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7463520" y="4388400"/>
            <a:ext cx="37746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Symbol définissant la tendance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+: amélioration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=: stable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-: détérioration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 flipH="1">
            <a:off x="6891120" y="4718880"/>
            <a:ext cx="822960" cy="26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7"/>
          <p:cNvSpPr/>
          <p:nvPr/>
        </p:nvSpPr>
        <p:spPr>
          <a:xfrm>
            <a:off x="1067400" y="4728600"/>
            <a:ext cx="3027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Descriptif de la prévision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6" name="CustomShape 8"/>
          <p:cNvSpPr/>
          <p:nvPr/>
        </p:nvSpPr>
        <p:spPr>
          <a:xfrm>
            <a:off x="3968640" y="4903560"/>
            <a:ext cx="136152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9"/>
          <p:cNvSpPr/>
          <p:nvPr/>
        </p:nvSpPr>
        <p:spPr>
          <a:xfrm>
            <a:off x="846360" y="5733360"/>
            <a:ext cx="3684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Mesures provenant du capteur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8" name="CustomShape 10"/>
          <p:cNvSpPr/>
          <p:nvPr/>
        </p:nvSpPr>
        <p:spPr>
          <a:xfrm>
            <a:off x="4430880" y="5575320"/>
            <a:ext cx="44280" cy="6836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1"/>
          <p:cNvSpPr/>
          <p:nvPr/>
        </p:nvSpPr>
        <p:spPr>
          <a:xfrm flipH="1">
            <a:off x="6387840" y="2517480"/>
            <a:ext cx="1533960" cy="73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2"/>
          <p:cNvSpPr/>
          <p:nvPr/>
        </p:nvSpPr>
        <p:spPr>
          <a:xfrm>
            <a:off x="1067040" y="2194200"/>
            <a:ext cx="29001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Reprise du code d’une application de Qt creator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83772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26627A9-C0AD-4FE0-8372-88E4E3E505EB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1126080" y="2176200"/>
            <a:ext cx="9169560" cy="4231440"/>
          </a:xfrm>
          <a:prstGeom prst="rect">
            <a:avLst/>
          </a:prstGeom>
          <a:ln>
            <a:noFill/>
          </a:ln>
        </p:spPr>
      </p:pic>
      <p:sp>
        <p:nvSpPr>
          <p:cNvPr id="235" name="CustomShape 4"/>
          <p:cNvSpPr/>
          <p:nvPr/>
        </p:nvSpPr>
        <p:spPr>
          <a:xfrm>
            <a:off x="1126080" y="1646640"/>
            <a:ext cx="10321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Environnement de suite de tests unitaires avec Qtest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Déploiement: installation par paquet Debian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83772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Téléchargement via la commande « wget » depuis GitHub du paquet contenant le binaire compilé sur raspberry Pi</a:t>
            </a:r>
            <a:endParaRPr b="0" lang="fr-FR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fr-FR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Installation avec dpkg –i &lt;nom de l’application&gt;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2AFD7B0-D99F-4554-AB17-0EE42756A0BD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4680000" y="4536000"/>
            <a:ext cx="1523520" cy="152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La Météo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772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Depuis l’antiquité Grecs jusqu’à maintenant.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Nombreux proverbes, la sagesse populaire</a:t>
            </a:r>
            <a:endParaRPr b="0" lang="fr-FR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"Ciel vêtu de laine, eau peu lointaine. "</a:t>
            </a:r>
            <a:endParaRPr b="0" lang="fr-FR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"Rouge le matin chagrin, rouge le soir espoir."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fr-FR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Intérêt des prévisions:</a:t>
            </a:r>
            <a:endParaRPr b="0" lang="fr-FR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Cultures agricoles</a:t>
            </a:r>
            <a:endParaRPr b="0" lang="fr-FR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Pêche</a:t>
            </a:r>
            <a:endParaRPr b="0" lang="fr-FR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Voyage en mer</a:t>
            </a:r>
            <a:endParaRPr b="0" lang="fr-FR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Aviation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C745C40-18A0-4F84-AB66-C93C319C8871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121" name="Image 5" descr=""/>
          <p:cNvPicPr/>
          <p:nvPr/>
        </p:nvPicPr>
        <p:blipFill>
          <a:blip r:embed="rId1"/>
          <a:stretch/>
        </p:blipFill>
        <p:spPr>
          <a:xfrm>
            <a:off x="8606880" y="2808000"/>
            <a:ext cx="3380040" cy="338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Conclusions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83772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Développement efficace:</a:t>
            </a:r>
            <a:endParaRPr b="0" lang="fr-FR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Prévoyance des contraintes.</a:t>
            </a:r>
            <a:endParaRPr b="0" lang="fr-FR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Adaptation par le suivit quotidien de l’avance du projet.</a:t>
            </a:r>
            <a:endParaRPr b="0" lang="fr-FR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Production d’un livrable.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Prototype validé par des tests.</a:t>
            </a:r>
            <a:endParaRPr b="0" lang="fr-FR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Facilité de déploiement.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56261DE-A2EF-47FD-8F91-FB0A63022F7E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905760" y="920880"/>
            <a:ext cx="1051416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8D67CF6-9C26-4640-B28D-0B3F41D58163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245" name="Image 7" descr=""/>
          <p:cNvPicPr/>
          <p:nvPr/>
        </p:nvPicPr>
        <p:blipFill>
          <a:blip r:embed="rId1"/>
          <a:stretch/>
        </p:blipFill>
        <p:spPr>
          <a:xfrm>
            <a:off x="1802520" y="4992480"/>
            <a:ext cx="1952280" cy="146376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3756240" y="5252760"/>
            <a:ext cx="49820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« Bill Gates &amp; blue screen (Windows 98)»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Même les plus grands ont failli a cet exercice.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581040" y="1911240"/>
            <a:ext cx="110282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Place a la démonstration</a:t>
            </a:r>
            <a:endParaRPr b="0" lang="fr-F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Objectif: la météo embarquée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772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5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Hardware</a:t>
            </a:r>
            <a:endParaRPr b="0" lang="fr-FR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Système embarqué.</a:t>
            </a:r>
            <a:endParaRPr b="0" lang="fr-FR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Capteur météo.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Software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fr-FR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Capture des mesures météorologiques.</a:t>
            </a:r>
            <a:endParaRPr b="0" lang="fr-FR" sz="2400" spc="-1" strike="noStrike"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Prévision météorologique a cours terme.</a:t>
            </a:r>
            <a:endParaRPr b="0" lang="fr-FR" sz="2400" spc="-1" strike="noStrike"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Visualisation sur une interface graphique. </a:t>
            </a:r>
            <a:endParaRPr b="0" lang="fr-FR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fr-FR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Rendu</a:t>
            </a:r>
            <a:endParaRPr b="0" lang="fr-FR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Simple, esthétique.</a:t>
            </a:r>
            <a:endParaRPr b="0" lang="fr-FR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Fiabilité attestée par de nombreux tests.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AA67989-92B2-4FB5-95F3-47B6FAB8A81D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772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Noto Sans CJK SC Regular"/>
              </a:rPr>
              <a:t>Mise en place :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1DC47FF-951D-4F32-88C0-B388DDCCC43A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861240" y="2542680"/>
            <a:ext cx="37792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Création d’une image Raspbian</a:t>
            </a:r>
            <a:endParaRPr b="0" lang="fr-FR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OS pour Raspberry Pi</a:t>
            </a:r>
            <a:endParaRPr b="0" lang="fr-FR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Environnement graphique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3298680" y="6585840"/>
            <a:ext cx="3940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https://www.raspberrypi.org/downloads/raspbian/</a:t>
            </a:r>
            <a:endParaRPr b="0" lang="fr-FR" sz="1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5116320" y="4068000"/>
            <a:ext cx="5466960" cy="22514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5724000" y="2559240"/>
            <a:ext cx="1152000" cy="971640"/>
          </a:xfrm>
          <a:prstGeom prst="rect">
            <a:avLst/>
          </a:prstGeom>
          <a:ln>
            <a:noFill/>
          </a:ln>
        </p:spPr>
      </p:pic>
      <p:sp>
        <p:nvSpPr>
          <p:cNvPr id="131" name="TextShape 5"/>
          <p:cNvSpPr txBox="1"/>
          <p:nvPr/>
        </p:nvSpPr>
        <p:spPr>
          <a:xfrm>
            <a:off x="1291680" y="4289760"/>
            <a:ext cx="3748320" cy="193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Raspi-config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Gestion de la langue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Librairie graphique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Clavier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Réseau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Connection sécurisé a distance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32" name="Image 6" descr=""/>
          <p:cNvPicPr/>
          <p:nvPr/>
        </p:nvPicPr>
        <p:blipFill>
          <a:blip r:embed="rId3"/>
          <a:stretch/>
        </p:blipFill>
        <p:spPr>
          <a:xfrm>
            <a:off x="1440000" y="1440000"/>
            <a:ext cx="3466080" cy="2598840"/>
          </a:xfrm>
          <a:prstGeom prst="rect">
            <a:avLst/>
          </a:prstGeom>
          <a:ln>
            <a:noFill/>
          </a:ln>
        </p:spPr>
      </p:pic>
      <p:sp>
        <p:nvSpPr>
          <p:cNvPr id="133" name="CustomShape 6"/>
          <p:cNvSpPr/>
          <p:nvPr/>
        </p:nvSpPr>
        <p:spPr>
          <a:xfrm>
            <a:off x="4944960" y="1296000"/>
            <a:ext cx="48470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Hardware</a:t>
            </a:r>
            <a:endParaRPr b="0" lang="fr-FR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Choix I2C &gt; ISP, moins de câblage</a:t>
            </a:r>
            <a:endParaRPr b="0" lang="fr-FR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Carte SD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7720" y="-52200"/>
            <a:ext cx="1076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Méthodologie de type cycle en V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003D470-93BA-4154-B9B3-F46C8A7402FF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382760" y="1323360"/>
            <a:ext cx="9991800" cy="508356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3551040" y="6585840"/>
            <a:ext cx="58093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https://fr.wikipedia.org/wiki/Cycle_de_developpement_(logiciel)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7720" y="199800"/>
            <a:ext cx="1076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Outils de la gestion de projet et du code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658BEBF-3FC1-4E7A-9D41-4750E4790124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140" name="Image 10" descr=""/>
          <p:cNvPicPr/>
          <p:nvPr/>
        </p:nvPicPr>
        <p:blipFill>
          <a:blip r:embed="rId1"/>
          <a:stretch/>
        </p:blipFill>
        <p:spPr>
          <a:xfrm>
            <a:off x="586440" y="1640520"/>
            <a:ext cx="5105520" cy="265212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447120" y="1346760"/>
            <a:ext cx="891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Trello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2" name="Image 16" descr=""/>
          <p:cNvPicPr/>
          <p:nvPr/>
        </p:nvPicPr>
        <p:blipFill>
          <a:blip r:embed="rId2"/>
          <a:stretch/>
        </p:blipFill>
        <p:spPr>
          <a:xfrm>
            <a:off x="6095520" y="1856520"/>
            <a:ext cx="4221720" cy="2660040"/>
          </a:xfrm>
          <a:prstGeom prst="rect">
            <a:avLst/>
          </a:prstGeom>
          <a:ln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6064200" y="1568880"/>
            <a:ext cx="1500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Qt creator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4" name="Image 18" descr=""/>
          <p:cNvPicPr/>
          <p:nvPr/>
        </p:nvPicPr>
        <p:blipFill>
          <a:blip r:embed="rId3"/>
          <a:stretch/>
        </p:blipFill>
        <p:spPr>
          <a:xfrm>
            <a:off x="3879000" y="3258360"/>
            <a:ext cx="3415320" cy="2511720"/>
          </a:xfrm>
          <a:prstGeom prst="rect">
            <a:avLst/>
          </a:prstGeom>
          <a:ln>
            <a:noFill/>
          </a:ln>
        </p:spPr>
      </p:pic>
      <p:sp>
        <p:nvSpPr>
          <p:cNvPr id="145" name="CustomShape 5"/>
          <p:cNvSpPr/>
          <p:nvPr/>
        </p:nvSpPr>
        <p:spPr>
          <a:xfrm>
            <a:off x="3879000" y="2900880"/>
            <a:ext cx="1448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GitHub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6" name="Image 20" descr=""/>
          <p:cNvPicPr/>
          <p:nvPr/>
        </p:nvPicPr>
        <p:blipFill>
          <a:blip r:embed="rId4"/>
          <a:stretch/>
        </p:blipFill>
        <p:spPr>
          <a:xfrm>
            <a:off x="6494760" y="3806280"/>
            <a:ext cx="4370040" cy="2660040"/>
          </a:xfrm>
          <a:prstGeom prst="rect">
            <a:avLst/>
          </a:prstGeom>
          <a:ln>
            <a:noFill/>
          </a:ln>
        </p:spPr>
      </p:pic>
      <p:sp>
        <p:nvSpPr>
          <p:cNvPr id="147" name="CustomShape 6"/>
          <p:cNvSpPr/>
          <p:nvPr/>
        </p:nvSpPr>
        <p:spPr>
          <a:xfrm>
            <a:off x="6372720" y="3474720"/>
            <a:ext cx="1330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Doxygen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8" name="TextShape 7"/>
          <p:cNvSpPr txBox="1"/>
          <p:nvPr/>
        </p:nvSpPr>
        <p:spPr>
          <a:xfrm>
            <a:off x="576000" y="5472000"/>
            <a:ext cx="176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1800" spc="-1" strike="noStrike">
                <a:latin typeface="Arial"/>
              </a:rPr>
              <a:t>Règles meeting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7720" y="199800"/>
            <a:ext cx="1076544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Programmation &amp; compilation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87CC3C9-330C-43FD-9F53-24D84E6E5257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8856000" y="5976000"/>
            <a:ext cx="155520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Compilation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144000" y="1919880"/>
            <a:ext cx="6048000" cy="3948120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4032720" y="3564720"/>
            <a:ext cx="863280" cy="85176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4842000" y="4446000"/>
            <a:ext cx="1062000" cy="106200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2464920" y="2185200"/>
            <a:ext cx="1351440" cy="152280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4"/>
          <a:stretch/>
        </p:blipFill>
        <p:spPr>
          <a:xfrm>
            <a:off x="337680" y="2124720"/>
            <a:ext cx="1550520" cy="1550520"/>
          </a:xfrm>
          <a:prstGeom prst="rect">
            <a:avLst/>
          </a:prstGeom>
          <a:ln>
            <a:noFill/>
          </a:ln>
        </p:spPr>
      </p:pic>
      <p:sp>
        <p:nvSpPr>
          <p:cNvPr id="157" name="TextShape 5"/>
          <p:cNvSpPr txBox="1"/>
          <p:nvPr/>
        </p:nvSpPr>
        <p:spPr>
          <a:xfrm>
            <a:off x="1980360" y="2628000"/>
            <a:ext cx="32256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4000" spc="-1" strike="noStrike">
                <a:latin typeface="Arial"/>
              </a:rPr>
              <a:t>/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6912000" y="1955880"/>
            <a:ext cx="5040000" cy="3948120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7"/>
          <p:cNvSpPr/>
          <p:nvPr/>
        </p:nvSpPr>
        <p:spPr>
          <a:xfrm>
            <a:off x="9382320" y="4378680"/>
            <a:ext cx="23612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autotools : Make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5"/>
          <a:stretch/>
        </p:blipFill>
        <p:spPr>
          <a:xfrm>
            <a:off x="9713520" y="2564640"/>
            <a:ext cx="2094480" cy="2046960"/>
          </a:xfrm>
          <a:prstGeom prst="rect">
            <a:avLst/>
          </a:prstGeom>
          <a:ln>
            <a:noFill/>
          </a:ln>
        </p:spPr>
      </p:pic>
      <p:sp>
        <p:nvSpPr>
          <p:cNvPr id="161" name="TextShape 8"/>
          <p:cNvSpPr txBox="1"/>
          <p:nvPr/>
        </p:nvSpPr>
        <p:spPr>
          <a:xfrm>
            <a:off x="7147440" y="3564000"/>
            <a:ext cx="98856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Qmake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2" name="CustomShape 9"/>
          <p:cNvSpPr/>
          <p:nvPr/>
        </p:nvSpPr>
        <p:spPr>
          <a:xfrm>
            <a:off x="8496000" y="3636000"/>
            <a:ext cx="936000" cy="216000"/>
          </a:xfrm>
          <a:custGeom>
            <a:avLst/>
            <a:gdLst/>
            <a:ahLst/>
            <a:rect l="0" t="0" r="r" b="b"/>
            <a:pathLst>
              <a:path w="2602" h="602">
                <a:moveTo>
                  <a:pt x="0" y="150"/>
                </a:moveTo>
                <a:lnTo>
                  <a:pt x="1950" y="150"/>
                </a:lnTo>
                <a:lnTo>
                  <a:pt x="1950" y="0"/>
                </a:lnTo>
                <a:lnTo>
                  <a:pt x="2601" y="300"/>
                </a:lnTo>
                <a:lnTo>
                  <a:pt x="1950" y="601"/>
                </a:lnTo>
                <a:lnTo>
                  <a:pt x="19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0"/>
          <p:cNvSpPr/>
          <p:nvPr/>
        </p:nvSpPr>
        <p:spPr>
          <a:xfrm>
            <a:off x="6211440" y="3632040"/>
            <a:ext cx="700560" cy="216000"/>
          </a:xfrm>
          <a:custGeom>
            <a:avLst/>
            <a:gdLst/>
            <a:ahLst/>
            <a:rect l="0" t="0" r="r" b="b"/>
            <a:pathLst>
              <a:path w="1948" h="602">
                <a:moveTo>
                  <a:pt x="0" y="150"/>
                </a:moveTo>
                <a:lnTo>
                  <a:pt x="1460" y="150"/>
                </a:lnTo>
                <a:lnTo>
                  <a:pt x="1460" y="0"/>
                </a:lnTo>
                <a:lnTo>
                  <a:pt x="1947" y="300"/>
                </a:lnTo>
                <a:lnTo>
                  <a:pt x="1460" y="601"/>
                </a:lnTo>
                <a:lnTo>
                  <a:pt x="146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TextShape 11"/>
          <p:cNvSpPr txBox="1"/>
          <p:nvPr/>
        </p:nvSpPr>
        <p:spPr>
          <a:xfrm>
            <a:off x="2016000" y="5931000"/>
            <a:ext cx="22320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Programmation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7720" y="26352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Exécutio</a:t>
            </a: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 : K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AE0389E-2550-4C6F-B722-2525DFBE0420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4127760" y="1286280"/>
            <a:ext cx="3128760" cy="497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7720" y="26352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Initialisati</a:t>
            </a: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on et </a:t>
            </a: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récupérati</a:t>
            </a: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on des </a:t>
            </a: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mesures, </a:t>
            </a: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moyenne</a:t>
            </a: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61012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ECFA0DB-D213-4F58-8EC8-371226D1AC08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Application>LibreOffice/6.1.5.2$Linux_X86_64 LibreOffice_project/10$Build-2</Application>
  <Words>708</Words>
  <Paragraphs>187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2019-04-15T17:58:44Z</dcterms:created>
  <dc:creator>jerome lane</dc:creator>
  <dc:description/>
  <dc:language>fr-FR</dc:language>
  <cp:lastModifiedBy/>
  <dcterms:modified xsi:type="dcterms:W3CDTF">2019-04-24T11:56:55Z</dcterms:modified>
  <cp:revision>84</cp:revision>
  <dc:subject/>
  <dc:title>Projet Météo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