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5.jpeg" ContentType="image/jpeg"/>
  <Override PartName="/ppt/media/image4.jpeg" ContentType="image/jpeg"/>
  <Override PartName="/ppt/media/image3.jpeg" ContentType="image/jpeg"/>
  <Override PartName="/ppt/media/image11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7.jpeg" ContentType="image/jpeg"/>
  <Override PartName="/ppt/media/image15.jpeg" ContentType="image/jpeg"/>
  <Override PartName="/ppt/media/image14.jpeg" ContentType="image/jpeg"/>
  <Override PartName="/ppt/media/image16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Modifiez 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 du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titre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6CB0D53-D601-4D85-901C-41500B12FD3A}" type="datetime1">
              <a:rPr b="0" lang="fr-FR" sz="1200" spc="-1" strike="noStrike">
                <a:solidFill>
                  <a:srgbClr val="8b8b8b"/>
                </a:solidFill>
                <a:latin typeface="Calibri"/>
              </a:rPr>
              <a:t>23/04/2019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0D8D076-2213-4032-8931-D87F8DE428D8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0207A88-B394-4FDB-A35A-E1673CDDD876}" type="datetime1">
              <a:rPr b="0" lang="fr-FR" sz="1200" spc="-1" strike="noStrike">
                <a:solidFill>
                  <a:srgbClr val="8b8b8b"/>
                </a:solidFill>
                <a:latin typeface="Calibri"/>
              </a:rPr>
              <a:t>23/04/2019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2940241-4785-4E86-9ADD-EF33DDDC39C3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57197CC-657B-41FB-83B5-009066434DB7}" type="datetime1">
              <a:rPr b="0" lang="fr-FR" sz="1200" spc="-1" strike="noStrike">
                <a:solidFill>
                  <a:srgbClr val="8b8b8b"/>
                </a:solidFill>
                <a:latin typeface="Calibri"/>
              </a:rPr>
              <a:t>23/04/2019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C587FDF-9E2B-4E6B-B2C7-3BB80ECA8BBF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523880" y="7696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52000"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Projet Météo:</a:t>
            </a:r>
            <a:br/>
            <a:br/>
            <a:r>
              <a:rPr b="0" i="1" lang="en-US" sz="6000" spc="-1" strike="noStrike">
                <a:solidFill>
                  <a:srgbClr val="000000"/>
                </a:solidFill>
                <a:latin typeface="Calibri Light"/>
              </a:rPr>
              <a:t>Allier le hardware au software Embarquer sous le soleil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Katia Gasperi, Jerome Lane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i="1" lang="fr-FR" sz="2400" spc="-1" strike="noStrike">
                <a:solidFill>
                  <a:srgbClr val="000000"/>
                </a:solidFill>
                <a:latin typeface="Calibri"/>
              </a:rPr>
              <a:t>Le 18 Avril 2019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AJC Formation - Ausy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125" name="Image 3" descr=""/>
          <p:cNvPicPr/>
          <p:nvPr/>
        </p:nvPicPr>
        <p:blipFill>
          <a:blip r:embed="rId1"/>
          <a:stretch/>
        </p:blipFill>
        <p:spPr>
          <a:xfrm>
            <a:off x="6719760" y="5452560"/>
            <a:ext cx="2183760" cy="456840"/>
          </a:xfrm>
          <a:prstGeom prst="rect">
            <a:avLst/>
          </a:prstGeom>
          <a:ln>
            <a:noFill/>
          </a:ln>
        </p:spPr>
      </p:pic>
      <p:pic>
        <p:nvPicPr>
          <p:cNvPr id="126" name="Image 5" descr=""/>
          <p:cNvPicPr/>
          <p:nvPr/>
        </p:nvPicPr>
        <p:blipFill>
          <a:blip r:embed="rId2"/>
          <a:stretch/>
        </p:blipFill>
        <p:spPr>
          <a:xfrm>
            <a:off x="3883320" y="5099760"/>
            <a:ext cx="1196280" cy="93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838080" y="2635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Planification de l’historisation des métriques météo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020199B-C125-4A41-A354-64E5027AFAD9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606600" y="2370600"/>
            <a:ext cx="4605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Mesures récupérées toutes les 10 min.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Archivées dans un fichier csv.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77" name="Image 4" descr=""/>
          <p:cNvPicPr/>
          <p:nvPr/>
        </p:nvPicPr>
        <p:blipFill>
          <a:blip r:embed="rId1"/>
          <a:stretch/>
        </p:blipFill>
        <p:spPr>
          <a:xfrm>
            <a:off x="5667480" y="1850040"/>
            <a:ext cx="3247560" cy="233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1881000" y="357120"/>
            <a:ext cx="8229240" cy="631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Negretti &amp; Zambra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9" name="Image 7" descr=""/>
          <p:cNvPicPr/>
          <p:nvPr/>
        </p:nvPicPr>
        <p:blipFill>
          <a:blip r:embed="rId1"/>
          <a:stretch/>
        </p:blipFill>
        <p:spPr>
          <a:xfrm>
            <a:off x="2595600" y="1428840"/>
            <a:ext cx="3126600" cy="4785840"/>
          </a:xfrm>
          <a:prstGeom prst="rect">
            <a:avLst/>
          </a:prstGeom>
          <a:ln>
            <a:noFill/>
          </a:ln>
        </p:spPr>
      </p:pic>
      <p:sp>
        <p:nvSpPr>
          <p:cNvPr id="180" name="CustomShape 2"/>
          <p:cNvSpPr/>
          <p:nvPr/>
        </p:nvSpPr>
        <p:spPr>
          <a:xfrm>
            <a:off x="6238800" y="1225800"/>
            <a:ext cx="3571560" cy="53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Negretti et Zambra: Londres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Fondateurs: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Henry Negretti (1818–1879)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Joseph Zambra (1822–1897)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A Treatise on Meteorological Instruments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Optiques</a:t>
            </a:r>
            <a:endParaRPr b="0" lang="fr-FR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Thermomètres</a:t>
            </a:r>
            <a:endParaRPr b="0" lang="fr-FR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Lunettes astronomiques</a:t>
            </a:r>
            <a:endParaRPr b="0" lang="fr-FR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Photo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Expéditions (Egypte, Chine, Japon)</a:t>
            </a:r>
            <a:endParaRPr b="0" lang="fr-FR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Queen Victoria, Prince Albert, Edouard VII …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Image 2" descr=""/>
          <p:cNvPicPr/>
          <p:nvPr/>
        </p:nvPicPr>
        <p:blipFill>
          <a:blip r:embed="rId1"/>
          <a:stretch/>
        </p:blipFill>
        <p:spPr>
          <a:xfrm>
            <a:off x="2381400" y="1357200"/>
            <a:ext cx="3142800" cy="3445920"/>
          </a:xfrm>
          <a:prstGeom prst="rect">
            <a:avLst/>
          </a:prstGeom>
          <a:ln>
            <a:noFill/>
          </a:ln>
        </p:spPr>
      </p:pic>
      <p:pic>
        <p:nvPicPr>
          <p:cNvPr id="182" name="Image 3" descr=""/>
          <p:cNvPicPr/>
          <p:nvPr/>
        </p:nvPicPr>
        <p:blipFill>
          <a:blip r:embed="rId2"/>
          <a:stretch/>
        </p:blipFill>
        <p:spPr>
          <a:xfrm>
            <a:off x="7381800" y="3643200"/>
            <a:ext cx="2703240" cy="2642760"/>
          </a:xfrm>
          <a:prstGeom prst="rect">
            <a:avLst/>
          </a:prstGeom>
          <a:ln>
            <a:noFill/>
          </a:ln>
        </p:spPr>
      </p:pic>
      <p:sp>
        <p:nvSpPr>
          <p:cNvPr id="183" name="TextShape 1"/>
          <p:cNvSpPr txBox="1"/>
          <p:nvPr/>
        </p:nvSpPr>
        <p:spPr>
          <a:xfrm>
            <a:off x="1881000" y="357120"/>
            <a:ext cx="8229240" cy="631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Algorithme de Zambretti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CustomShape 2"/>
          <p:cNvSpPr/>
          <p:nvPr/>
        </p:nvSpPr>
        <p:spPr>
          <a:xfrm rot="3640800">
            <a:off x="5607000" y="1129320"/>
            <a:ext cx="278640" cy="20541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3"/>
          <p:cNvSpPr/>
          <p:nvPr/>
        </p:nvSpPr>
        <p:spPr>
          <a:xfrm rot="4933800">
            <a:off x="5967720" y="1563840"/>
            <a:ext cx="278640" cy="26056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4"/>
          <p:cNvSpPr/>
          <p:nvPr/>
        </p:nvSpPr>
        <p:spPr>
          <a:xfrm>
            <a:off x="6491520" y="1428840"/>
            <a:ext cx="2159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Direction du vent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7070760" y="2500200"/>
            <a:ext cx="3495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Pression au niveau de la mer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8" name="CustomShape 6"/>
          <p:cNvSpPr/>
          <p:nvPr/>
        </p:nvSpPr>
        <p:spPr>
          <a:xfrm rot="11452200">
            <a:off x="2954880" y="3334680"/>
            <a:ext cx="278640" cy="20314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7"/>
          <p:cNvSpPr/>
          <p:nvPr/>
        </p:nvSpPr>
        <p:spPr>
          <a:xfrm rot="11857200">
            <a:off x="3449880" y="3718080"/>
            <a:ext cx="278640" cy="16646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8"/>
          <p:cNvSpPr/>
          <p:nvPr/>
        </p:nvSpPr>
        <p:spPr>
          <a:xfrm>
            <a:off x="1738440" y="5357880"/>
            <a:ext cx="31428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Lecture: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Lettre de l’alphabet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Fonction de la tendance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de pression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1" name="CustomShape 9"/>
          <p:cNvSpPr/>
          <p:nvPr/>
        </p:nvSpPr>
        <p:spPr>
          <a:xfrm rot="12170400">
            <a:off x="3964680" y="3369600"/>
            <a:ext cx="278640" cy="2054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10"/>
          <p:cNvSpPr/>
          <p:nvPr/>
        </p:nvSpPr>
        <p:spPr>
          <a:xfrm rot="14204400">
            <a:off x="5942160" y="3836160"/>
            <a:ext cx="285480" cy="278280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11"/>
          <p:cNvSpPr/>
          <p:nvPr/>
        </p:nvSpPr>
        <p:spPr>
          <a:xfrm>
            <a:off x="5362200" y="5640120"/>
            <a:ext cx="2116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Correspondance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Lettre / prévision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1881000" y="357120"/>
            <a:ext cx="8229240" cy="631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5000"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Algorithme de Zambretti implémenté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2023920" y="2714760"/>
            <a:ext cx="1571400" cy="928440"/>
          </a:xfrm>
          <a:prstGeom prst="roundRect">
            <a:avLst>
              <a:gd name="adj" fmla="val 16667"/>
            </a:avLst>
          </a:prstGeom>
          <a:noFill/>
          <a:ln w="41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dP/dt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6810480" y="1714320"/>
            <a:ext cx="1142640" cy="713880"/>
          </a:xfrm>
          <a:prstGeom prst="roundRect">
            <a:avLst>
              <a:gd name="adj" fmla="val 16667"/>
            </a:avLst>
          </a:prstGeom>
          <a:noFill/>
          <a:ln w="41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 (Pa)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3809880" y="3143160"/>
            <a:ext cx="642600" cy="14256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5"/>
          <p:cNvSpPr/>
          <p:nvPr/>
        </p:nvSpPr>
        <p:spPr>
          <a:xfrm>
            <a:off x="4738680" y="2714760"/>
            <a:ext cx="1571400" cy="928440"/>
          </a:xfrm>
          <a:prstGeom prst="roundRect">
            <a:avLst>
              <a:gd name="adj" fmla="val 16667"/>
            </a:avLst>
          </a:prstGeom>
          <a:noFill/>
          <a:ln w="41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Choix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Equation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99" name="CustomShape 6"/>
          <p:cNvSpPr/>
          <p:nvPr/>
        </p:nvSpPr>
        <p:spPr>
          <a:xfrm>
            <a:off x="8310600" y="2714760"/>
            <a:ext cx="1571400" cy="928440"/>
          </a:xfrm>
          <a:prstGeom prst="roundRect">
            <a:avLst>
              <a:gd name="adj" fmla="val 16667"/>
            </a:avLst>
          </a:prstGeom>
          <a:noFill/>
          <a:ln w="41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Nombre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Zambretti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00" name="CustomShape 7"/>
          <p:cNvSpPr/>
          <p:nvPr/>
        </p:nvSpPr>
        <p:spPr>
          <a:xfrm>
            <a:off x="6453360" y="3071880"/>
            <a:ext cx="1714320" cy="14256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8"/>
          <p:cNvSpPr/>
          <p:nvPr/>
        </p:nvSpPr>
        <p:spPr>
          <a:xfrm rot="5400000">
            <a:off x="7203600" y="2750040"/>
            <a:ext cx="356760" cy="14256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9"/>
          <p:cNvSpPr/>
          <p:nvPr/>
        </p:nvSpPr>
        <p:spPr>
          <a:xfrm>
            <a:off x="2309760" y="1996920"/>
            <a:ext cx="10713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Echelle: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heure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3" name="CustomShape 10"/>
          <p:cNvSpPr/>
          <p:nvPr/>
        </p:nvSpPr>
        <p:spPr>
          <a:xfrm>
            <a:off x="4738680" y="1285920"/>
            <a:ext cx="14997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1. dP/dt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2. dP/dt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3. dP/dt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4" name="CustomShape 11"/>
          <p:cNvSpPr/>
          <p:nvPr/>
        </p:nvSpPr>
        <p:spPr>
          <a:xfrm flipH="1" flipV="1" rot="5400000">
            <a:off x="5626080" y="1398960"/>
            <a:ext cx="297360" cy="21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12"/>
          <p:cNvSpPr/>
          <p:nvPr/>
        </p:nvSpPr>
        <p:spPr>
          <a:xfrm flipH="1" rot="16200000">
            <a:off x="5703120" y="2250360"/>
            <a:ext cx="285480" cy="21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13"/>
          <p:cNvSpPr/>
          <p:nvPr/>
        </p:nvSpPr>
        <p:spPr>
          <a:xfrm flipV="1">
            <a:off x="5667480" y="1999440"/>
            <a:ext cx="35676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14"/>
          <p:cNvSpPr/>
          <p:nvPr/>
        </p:nvSpPr>
        <p:spPr>
          <a:xfrm>
            <a:off x="6667560" y="1071720"/>
            <a:ext cx="1428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Moyenne: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10 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8" name="CustomShape 15"/>
          <p:cNvSpPr/>
          <p:nvPr/>
        </p:nvSpPr>
        <p:spPr>
          <a:xfrm>
            <a:off x="1881000" y="3929040"/>
            <a:ext cx="199980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Historisation:</a:t>
            </a:r>
            <a:endParaRPr b="0" lang="fr-FR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Phase 1: une tendance / heure</a:t>
            </a:r>
            <a:endParaRPr b="0" lang="fr-FR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Phase 2: une tendance / minute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Phase essai: une tendance / 10 min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09" name="CustomShape 16"/>
          <p:cNvSpPr/>
          <p:nvPr/>
        </p:nvSpPr>
        <p:spPr>
          <a:xfrm>
            <a:off x="4452840" y="3929040"/>
            <a:ext cx="2642760" cy="21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Linéarisation</a:t>
            </a:r>
            <a:endParaRPr b="0" lang="fr-FR" sz="1800" spc="-1" strike="noStrike"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Z = 179-2P/129</a:t>
            </a:r>
            <a:endParaRPr b="0" lang="fr-FR" sz="1800" spc="-1" strike="noStrike"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Z = 147 -5P/376</a:t>
            </a:r>
            <a:endParaRPr b="0" lang="fr-FR" sz="1800" spc="-1" strike="noStrike"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Z = 130-P/81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10" name="CustomShape 17"/>
          <p:cNvSpPr/>
          <p:nvPr/>
        </p:nvSpPr>
        <p:spPr>
          <a:xfrm flipH="1" flipV="1" rot="5400000">
            <a:off x="6126120" y="4327920"/>
            <a:ext cx="297360" cy="21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8"/>
          <p:cNvSpPr/>
          <p:nvPr/>
        </p:nvSpPr>
        <p:spPr>
          <a:xfrm flipH="1" rot="16200000">
            <a:off x="5988960" y="5179320"/>
            <a:ext cx="285480" cy="21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9"/>
          <p:cNvSpPr/>
          <p:nvPr/>
        </p:nvSpPr>
        <p:spPr>
          <a:xfrm flipV="1">
            <a:off x="6167520" y="4857120"/>
            <a:ext cx="35676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20"/>
          <p:cNvSpPr/>
          <p:nvPr/>
        </p:nvSpPr>
        <p:spPr>
          <a:xfrm>
            <a:off x="8953560" y="3714840"/>
            <a:ext cx="213840" cy="49968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21"/>
          <p:cNvSpPr/>
          <p:nvPr/>
        </p:nvSpPr>
        <p:spPr>
          <a:xfrm>
            <a:off x="7453440" y="4357800"/>
            <a:ext cx="299988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1 : Settled Fine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2 : Fine Weather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3 : Fine Becoming  les settled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…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881000" y="357120"/>
            <a:ext cx="8229240" cy="631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5000"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Algorithme de Zambretti implémenté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2881440" y="1714320"/>
            <a:ext cx="592884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Remarques sup (optionnel: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Intervalles de pression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Transit de l’erreur au travers du code/ accords initiaux en binôme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Erreurs (+ ou – une unité de Z)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1881000" y="357120"/>
            <a:ext cx="8229240" cy="631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Etat du travail: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2381400" y="1571760"/>
            <a:ext cx="7000560" cy="47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Travail effectué: </a:t>
            </a:r>
            <a:endParaRPr b="0" lang="fr-FR" sz="1800" spc="-1" strike="noStrike"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Algorithme de Zambretti codé</a:t>
            </a:r>
            <a:endParaRPr b="0" lang="fr-FR" sz="1800" spc="-1" strike="noStrike"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Interface utilisateur réalisée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Prochaines étapes:</a:t>
            </a:r>
            <a:endParaRPr b="0" lang="fr-FR" sz="1800" spc="-1" strike="noStrike"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Assemblage (en cours)</a:t>
            </a:r>
            <a:endParaRPr b="0" lang="fr-FR" sz="1800" spc="-1" strike="noStrike"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Interface données capteur .C / code POO .C++ (en cours)</a:t>
            </a:r>
            <a:endParaRPr b="0" lang="fr-FR" sz="1800" spc="-1" strike="noStrike"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Historisation des données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Tests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Environnement de suite de tests unitaires cppunit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Pas de mesures produites par les capteurs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0F0AB18-46A8-4187-BD49-8ACCF40A0420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Déploiement: installation par paquet Debian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Téléchargement depuis GitHub du paquet contenant le binaire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Installation avec dpkg –i &lt;nom de l’application&gt;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1C348BA-4156-4403-BD7D-6E0A303C6198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Conclusions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Développement efficace: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Prévoyance des contraintes.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Adaptation par le suivit quotidien de l’avance du projet.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Production d’un livrable.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Prototype valide par des tests.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Facilite de déploiement.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B41B07B-085F-4AC9-BF3C-D5CD728AC969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906120" y="920880"/>
            <a:ext cx="10515240" cy="820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24E17FB-7FF1-4685-88F6-04DB70B5EC87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pic>
        <p:nvPicPr>
          <p:cNvPr id="230" name="Image 7" descr=""/>
          <p:cNvPicPr/>
          <p:nvPr/>
        </p:nvPicPr>
        <p:blipFill>
          <a:blip r:embed="rId1"/>
          <a:stretch/>
        </p:blipFill>
        <p:spPr>
          <a:xfrm>
            <a:off x="1802880" y="4992480"/>
            <a:ext cx="1953360" cy="1464840"/>
          </a:xfrm>
          <a:prstGeom prst="rect">
            <a:avLst/>
          </a:prstGeom>
          <a:ln>
            <a:noFill/>
          </a:ln>
        </p:spPr>
      </p:pic>
      <p:sp>
        <p:nvSpPr>
          <p:cNvPr id="231" name="CustomShape 3"/>
          <p:cNvSpPr/>
          <p:nvPr/>
        </p:nvSpPr>
        <p:spPr>
          <a:xfrm>
            <a:off x="3756600" y="5252760"/>
            <a:ext cx="49831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« Bill Gates &amp; blue screen (Windows 98)»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Même les plus grands ont failli a cet exercice.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2" name="TextShape 4"/>
          <p:cNvSpPr txBox="1"/>
          <p:nvPr/>
        </p:nvSpPr>
        <p:spPr>
          <a:xfrm>
            <a:off x="581400" y="1911240"/>
            <a:ext cx="11029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Place a la démonstration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La Météo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Depuis l’antiquité Grecs jusqu’à maintenant.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Nombreux proverbes, la sagesse populaire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"Buse planant, beau temps."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"Ciel vêtu de laine, eau peu lointaine. "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"Rouge le matin chagrin, rouge le soir espoir. "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Intérêt des prévisions: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Cultures agricoles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Pêche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Voyage en mer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Aviation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791ED16-6B32-4835-A51A-25C7D591DB10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pic>
        <p:nvPicPr>
          <p:cNvPr id="130" name="Image 5" descr=""/>
          <p:cNvPicPr/>
          <p:nvPr/>
        </p:nvPicPr>
        <p:blipFill>
          <a:blip r:embed="rId1"/>
          <a:stretch/>
        </p:blipFill>
        <p:spPr>
          <a:xfrm>
            <a:off x="8067600" y="2310480"/>
            <a:ext cx="3381120" cy="338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Objectif: la météo embarquée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1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Hardware: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Système embarque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Capteur météo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Software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Permettre à un utilisateur de contrôler visuellement les mesures météorologiques avec une interface graphique: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Humidité.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Pression.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Température.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Prévision météorologique a cours terme.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Rendu: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Simple mais esthétique.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Fiabilité attestée par de nombreux tests.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29E7E19-4121-4772-ACFB-A8C1516BD456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Mise en place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29F1913-8F70-4926-9AAE-E7A478542F0A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53320" y="1532520"/>
            <a:ext cx="3514320" cy="26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Hardware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Connection fils sur les bus pour le transfert de données branchement microcontrôleurs et périphériques 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Choix I2C &gt; ISP car moins de câblage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Carte SD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-241560" y="3906000"/>
            <a:ext cx="7981920" cy="26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Software:</a:t>
            </a:r>
            <a:endParaRPr b="0" lang="fr-FR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Création d’une image (Raspbian Stretch):</a:t>
            </a:r>
            <a:endParaRPr b="0" lang="fr-FR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Construction d’un système d’exploitation pour Raspberry Pi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Raspi-config:</a:t>
            </a:r>
            <a:endParaRPr b="0" lang="fr-FR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Gestion de la langue</a:t>
            </a:r>
            <a:endParaRPr b="0" lang="fr-FR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Librairie graphique</a:t>
            </a:r>
            <a:endParaRPr b="0" lang="fr-FR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Clavier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Execution de environnement graphique avec la commande startx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Connection ssh entre la Raspberry et les ordinateurs personnels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38" name="Image 6" descr=""/>
          <p:cNvPicPr/>
          <p:nvPr/>
        </p:nvPicPr>
        <p:blipFill>
          <a:blip r:embed="rId1"/>
          <a:stretch/>
        </p:blipFill>
        <p:spPr>
          <a:xfrm>
            <a:off x="4325760" y="1594440"/>
            <a:ext cx="3323160" cy="2492280"/>
          </a:xfrm>
          <a:prstGeom prst="rect">
            <a:avLst/>
          </a:prstGeom>
          <a:ln>
            <a:noFill/>
          </a:ln>
        </p:spPr>
      </p:pic>
      <p:sp>
        <p:nvSpPr>
          <p:cNvPr id="139" name="CustomShape 5"/>
          <p:cNvSpPr/>
          <p:nvPr/>
        </p:nvSpPr>
        <p:spPr>
          <a:xfrm>
            <a:off x="3299400" y="6585840"/>
            <a:ext cx="3940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200" spc="-1" strike="noStrike">
                <a:solidFill>
                  <a:srgbClr val="000000"/>
                </a:solidFill>
                <a:latin typeface="Calibri"/>
              </a:rPr>
              <a:t>https://www.raspberrypi.org/downloads/raspbian/</a:t>
            </a:r>
            <a:endParaRPr b="0" lang="fr-FR" sz="1200" spc="-1" strike="noStrike">
              <a:latin typeface="Arial"/>
            </a:endParaRPr>
          </a:p>
        </p:txBody>
      </p:sp>
      <p:pic>
        <p:nvPicPr>
          <p:cNvPr id="140" name="Image 14" descr=""/>
          <p:cNvPicPr/>
          <p:nvPr/>
        </p:nvPicPr>
        <p:blipFill>
          <a:blip r:embed="rId2"/>
          <a:stretch/>
        </p:blipFill>
        <p:spPr>
          <a:xfrm>
            <a:off x="7934040" y="1594440"/>
            <a:ext cx="3419280" cy="249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199800"/>
            <a:ext cx="1076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Planification: méthodologie de type cycle en V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9A6C129-E093-4F72-8265-55E3F9F1C365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pic>
        <p:nvPicPr>
          <p:cNvPr id="143" name="Image 4" descr=""/>
          <p:cNvPicPr/>
          <p:nvPr/>
        </p:nvPicPr>
        <p:blipFill>
          <a:blip r:embed="rId1"/>
          <a:stretch/>
        </p:blipFill>
        <p:spPr>
          <a:xfrm>
            <a:off x="2031120" y="1235880"/>
            <a:ext cx="8129160" cy="548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199800"/>
            <a:ext cx="1076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Outils de la gestion de projet et du code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00567AF-E03A-40AC-B850-47BCCD6BABA8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pic>
        <p:nvPicPr>
          <p:cNvPr id="146" name="Image 10" descr=""/>
          <p:cNvPicPr/>
          <p:nvPr/>
        </p:nvPicPr>
        <p:blipFill>
          <a:blip r:embed="rId1"/>
          <a:stretch/>
        </p:blipFill>
        <p:spPr>
          <a:xfrm>
            <a:off x="586800" y="1460520"/>
            <a:ext cx="5106600" cy="2653200"/>
          </a:xfrm>
          <a:prstGeom prst="rect">
            <a:avLst/>
          </a:prstGeom>
          <a:ln>
            <a:noFill/>
          </a:ln>
        </p:spPr>
      </p:pic>
      <p:sp>
        <p:nvSpPr>
          <p:cNvPr id="147" name="CustomShape 3"/>
          <p:cNvSpPr/>
          <p:nvPr/>
        </p:nvSpPr>
        <p:spPr>
          <a:xfrm>
            <a:off x="447840" y="1166760"/>
            <a:ext cx="891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Trello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48" name="Image 16" descr=""/>
          <p:cNvPicPr/>
          <p:nvPr/>
        </p:nvPicPr>
        <p:blipFill>
          <a:blip r:embed="rId2"/>
          <a:stretch/>
        </p:blipFill>
        <p:spPr>
          <a:xfrm>
            <a:off x="6095880" y="1856520"/>
            <a:ext cx="4222800" cy="2661120"/>
          </a:xfrm>
          <a:prstGeom prst="rect">
            <a:avLst/>
          </a:prstGeom>
          <a:ln>
            <a:noFill/>
          </a:ln>
        </p:spPr>
      </p:pic>
      <p:sp>
        <p:nvSpPr>
          <p:cNvPr id="149" name="CustomShape 4"/>
          <p:cNvSpPr/>
          <p:nvPr/>
        </p:nvSpPr>
        <p:spPr>
          <a:xfrm>
            <a:off x="5848920" y="1568880"/>
            <a:ext cx="1500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Qt creator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50" name="Image 18" descr=""/>
          <p:cNvPicPr/>
          <p:nvPr/>
        </p:nvPicPr>
        <p:blipFill>
          <a:blip r:embed="rId3"/>
          <a:stretch/>
        </p:blipFill>
        <p:spPr>
          <a:xfrm>
            <a:off x="3879360" y="2970360"/>
            <a:ext cx="3416400" cy="2512800"/>
          </a:xfrm>
          <a:prstGeom prst="rect">
            <a:avLst/>
          </a:prstGeom>
          <a:ln>
            <a:noFill/>
          </a:ln>
        </p:spPr>
      </p:pic>
      <p:sp>
        <p:nvSpPr>
          <p:cNvPr id="151" name="CustomShape 5"/>
          <p:cNvSpPr/>
          <p:nvPr/>
        </p:nvSpPr>
        <p:spPr>
          <a:xfrm>
            <a:off x="3879360" y="2612880"/>
            <a:ext cx="1004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latin typeface="Calibri"/>
              </a:rPr>
              <a:t>GitHub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52" name="Image 20" descr=""/>
          <p:cNvPicPr/>
          <p:nvPr/>
        </p:nvPicPr>
        <p:blipFill>
          <a:blip r:embed="rId4"/>
          <a:stretch/>
        </p:blipFill>
        <p:spPr>
          <a:xfrm>
            <a:off x="6495120" y="3806280"/>
            <a:ext cx="4371120" cy="2661120"/>
          </a:xfrm>
          <a:prstGeom prst="rect">
            <a:avLst/>
          </a:prstGeom>
          <a:ln>
            <a:noFill/>
          </a:ln>
        </p:spPr>
      </p:pic>
      <p:sp>
        <p:nvSpPr>
          <p:cNvPr id="153" name="CustomShape 6"/>
          <p:cNvSpPr/>
          <p:nvPr/>
        </p:nvSpPr>
        <p:spPr>
          <a:xfrm>
            <a:off x="6373080" y="3474720"/>
            <a:ext cx="1004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Doxygen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838080" y="199800"/>
            <a:ext cx="1076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Langages de programmation et utilitaires de compilation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34779D9-6334-43C3-A4E2-12D7A316CFAD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-668880" y="1730880"/>
            <a:ext cx="13768560" cy="42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language</a:t>
            </a:r>
            <a:endParaRPr b="0" lang="fr-FR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C: code pour la gestion du capteur BME280</a:t>
            </a:r>
            <a:endParaRPr b="0" lang="fr-FR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C++:</a:t>
            </a:r>
            <a:endParaRPr b="0" lang="fr-FR" sz="18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Librairie Qt dédie au développement d’interface graphique</a:t>
            </a:r>
            <a:endParaRPr b="0" lang="fr-FR" sz="18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QML: Qt Modeling Language, langage declaratif</a:t>
            </a:r>
            <a:endParaRPr b="0" lang="fr-FR" sz="1800" spc="-1" strike="noStrike">
              <a:latin typeface="Arial"/>
            </a:endParaRPr>
          </a:p>
          <a:p>
            <a:pPr lvl="3" marL="16574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Reprend la syntaxe du JavaScript</a:t>
            </a:r>
            <a:endParaRPr b="0" lang="fr-FR" sz="1800" spc="-1" strike="noStrike">
              <a:latin typeface="Arial"/>
            </a:endParaRPr>
          </a:p>
          <a:p>
            <a:pPr lvl="3" marL="16574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Ces elements peuvent etre cree en C++ en utilisant le cadre de development offert par Qt</a:t>
            </a:r>
            <a:endParaRPr b="0" lang="fr-FR" sz="1800" spc="-1" strike="noStrike">
              <a:latin typeface="Arial"/>
            </a:endParaRPr>
          </a:p>
          <a:p>
            <a:pPr lvl="3" marL="16574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Utilisation du module Qt Quick, librairie staandard pour écrire une application en QML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Compilation</a:t>
            </a:r>
            <a:endParaRPr b="0" lang="fr-FR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Make: logiciel de compilation automatique du code sources</a:t>
            </a:r>
            <a:endParaRPr b="0" lang="fr-FR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Cmake: génère des fichiers make</a:t>
            </a:r>
            <a:endParaRPr b="0" lang="fr-FR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Qmake: dédié a la production de fichiers make dans un projet de façon a ce qu’il soit portable d’un OS a l’autre </a:t>
            </a:r>
            <a:endParaRPr b="0" lang="fr-F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(production de fichier MOC)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Interface graphique: design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DA16585-249B-4639-964D-41CF0578B68C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7941240" y="2100240"/>
            <a:ext cx="4044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Icone reflétant la prévision météo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60" name="Image 33" descr=""/>
          <p:cNvPicPr/>
          <p:nvPr/>
        </p:nvPicPr>
        <p:blipFill>
          <a:blip r:embed="rId1"/>
          <a:stretch/>
        </p:blipFill>
        <p:spPr>
          <a:xfrm>
            <a:off x="4564440" y="1356480"/>
            <a:ext cx="2901240" cy="5364720"/>
          </a:xfrm>
          <a:prstGeom prst="rect">
            <a:avLst/>
          </a:prstGeom>
          <a:ln>
            <a:noFill/>
          </a:ln>
        </p:spPr>
      </p:pic>
      <p:sp>
        <p:nvSpPr>
          <p:cNvPr id="161" name="CustomShape 4"/>
          <p:cNvSpPr/>
          <p:nvPr/>
        </p:nvSpPr>
        <p:spPr>
          <a:xfrm>
            <a:off x="6557040" y="4797720"/>
            <a:ext cx="371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+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7464240" y="4388400"/>
            <a:ext cx="37746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Symbol définissant la tendance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+: amélioration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=: stable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-: détérioration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3" name="CustomShape 6"/>
          <p:cNvSpPr/>
          <p:nvPr/>
        </p:nvSpPr>
        <p:spPr>
          <a:xfrm flipH="1">
            <a:off x="6892200" y="4718880"/>
            <a:ext cx="824040" cy="26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7"/>
          <p:cNvSpPr/>
          <p:nvPr/>
        </p:nvSpPr>
        <p:spPr>
          <a:xfrm>
            <a:off x="1068120" y="4728600"/>
            <a:ext cx="3027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Descriptif de la prévision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5" name="CustomShape 8"/>
          <p:cNvSpPr/>
          <p:nvPr/>
        </p:nvSpPr>
        <p:spPr>
          <a:xfrm>
            <a:off x="3969000" y="4903560"/>
            <a:ext cx="1362600" cy="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9"/>
          <p:cNvSpPr/>
          <p:nvPr/>
        </p:nvSpPr>
        <p:spPr>
          <a:xfrm>
            <a:off x="847080" y="5733360"/>
            <a:ext cx="3684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Mesures provenant du capteur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7" name="CustomShape 10"/>
          <p:cNvSpPr/>
          <p:nvPr/>
        </p:nvSpPr>
        <p:spPr>
          <a:xfrm>
            <a:off x="4431240" y="5575320"/>
            <a:ext cx="45360" cy="684720"/>
          </a:xfrm>
          <a:prstGeom prst="leftBrace">
            <a:avLst>
              <a:gd name="adj1" fmla="val 8333"/>
              <a:gd name="adj2" fmla="val 50000"/>
            </a:avLst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1"/>
          <p:cNvSpPr/>
          <p:nvPr/>
        </p:nvSpPr>
        <p:spPr>
          <a:xfrm flipH="1">
            <a:off x="6389640" y="2517480"/>
            <a:ext cx="1535040" cy="73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2"/>
          <p:cNvSpPr/>
          <p:nvPr/>
        </p:nvSpPr>
        <p:spPr>
          <a:xfrm>
            <a:off x="1067400" y="2194200"/>
            <a:ext cx="29012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Reprise du code d’une application de Qt creator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838080" y="2635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Interface graphique: diagramme de classe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9DFDB40-82A2-4C81-8704-7975FAA8EEA5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1908000" y="1656000"/>
            <a:ext cx="6818400" cy="4999320"/>
          </a:xfrm>
          <a:prstGeom prst="rect">
            <a:avLst/>
          </a:prstGeom>
          <a:ln>
            <a:noFill/>
          </a:ln>
        </p:spPr>
      </p:pic>
      <p:sp>
        <p:nvSpPr>
          <p:cNvPr id="173" name="CustomShape 3"/>
          <p:cNvSpPr/>
          <p:nvPr/>
        </p:nvSpPr>
        <p:spPr>
          <a:xfrm>
            <a:off x="6933600" y="4785840"/>
            <a:ext cx="4745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Création du diagramme avec Qt creator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Application>LibreOffice/6.1.5.2$Linux_X86_64 LibreOffice_project/10$Build-2</Application>
  <Words>708</Words>
  <Paragraphs>187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2019-04-15T17:58:44Z</dcterms:created>
  <dc:creator>jerome lane</dc:creator>
  <dc:description/>
  <dc:language>fr-FR</dc:language>
  <cp:lastModifiedBy/>
  <dcterms:modified xsi:type="dcterms:W3CDTF">2019-04-23T16:27:24Z</dcterms:modified>
  <cp:revision>63</cp:revision>
  <dc:subject/>
  <dc:title>Projet Météo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