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8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15.png" ContentType="image/png"/>
  <Override PartName="/ppt/media/image6.jpeg" ContentType="image/jpeg"/>
  <Override PartName="/ppt/media/image16.png" ContentType="image/png"/>
  <Override PartName="/ppt/media/image7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772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772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5320" spc="-1" strike="noStrike">
                <a:solidFill>
                  <a:srgbClr val="ffffff"/>
                </a:solidFill>
                <a:latin typeface="Arial"/>
              </a:rPr>
              <a:t>Cliquez pour </a:t>
            </a:r>
            <a:r>
              <a:rPr b="0" lang="fr-FR" sz="5320" spc="-1" strike="noStrike">
                <a:solidFill>
                  <a:srgbClr val="ffffff"/>
                </a:solidFill>
                <a:latin typeface="Arial"/>
              </a:rPr>
              <a:t>éditer le </a:t>
            </a:r>
            <a:r>
              <a:rPr b="0" lang="fr-FR" sz="5320" spc="-1" strike="noStrike">
                <a:solidFill>
                  <a:srgbClr val="ffffff"/>
                </a:solidFill>
                <a:latin typeface="Arial"/>
              </a:rPr>
              <a:t>format du </a:t>
            </a:r>
            <a:r>
              <a:rPr b="0" lang="fr-FR" sz="5320" spc="-1" strike="noStrike">
                <a:solidFill>
                  <a:srgbClr val="ffffff"/>
                </a:solidFill>
                <a:latin typeface="Arial"/>
              </a:rPr>
              <a:t>texte-titre</a:t>
            </a:r>
            <a:endParaRPr b="0" lang="fr-FR" sz="53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54054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spcBef>
                <a:spcPts val="17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87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87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3509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3509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18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318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8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88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61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61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37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37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15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609480" y="6247080"/>
            <a:ext cx="2840400" cy="472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4169520" y="6247080"/>
            <a:ext cx="3864600" cy="472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8741520" y="6247080"/>
            <a:ext cx="2840400" cy="472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02D6EA4-EE92-4D8E-BE85-8C0316E855C4}" type="slidenum"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523520" y="7696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4000"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Projet Météo:</a:t>
            </a:r>
            <a:br/>
            <a:br/>
            <a:r>
              <a:rPr b="0" i="1" lang="fr-FR" sz="6000" spc="-1" strike="noStrike">
                <a:solidFill>
                  <a:srgbClr val="000000"/>
                </a:solidFill>
                <a:latin typeface="Calibri Light"/>
              </a:rPr>
              <a:t>Allier le hardware au software Embarquer sous le soleil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52352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Katia Gasperi, Jerome Lane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Le 18 Avril 2019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AJC Formation - Ausy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93" name="Image 3" descr=""/>
          <p:cNvPicPr/>
          <p:nvPr/>
        </p:nvPicPr>
        <p:blipFill>
          <a:blip r:embed="rId1"/>
          <a:stretch/>
        </p:blipFill>
        <p:spPr>
          <a:xfrm>
            <a:off x="6719400" y="5452560"/>
            <a:ext cx="2183400" cy="456480"/>
          </a:xfrm>
          <a:prstGeom prst="rect">
            <a:avLst/>
          </a:prstGeom>
          <a:ln>
            <a:noFill/>
          </a:ln>
        </p:spPr>
      </p:pic>
      <p:pic>
        <p:nvPicPr>
          <p:cNvPr id="194" name="Image 5" descr=""/>
          <p:cNvPicPr/>
          <p:nvPr/>
        </p:nvPicPr>
        <p:blipFill>
          <a:blip r:embed="rId2"/>
          <a:stretch/>
        </p:blipFill>
        <p:spPr>
          <a:xfrm>
            <a:off x="3882960" y="5099760"/>
            <a:ext cx="1195920" cy="93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37720" y="2635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Interface graphique: diagramme de classe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2A851E9-F96F-4E84-A82D-AE3466006F7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1907640" y="1656000"/>
            <a:ext cx="6818040" cy="4998960"/>
          </a:xfrm>
          <a:prstGeom prst="rect">
            <a:avLst/>
          </a:prstGeom>
          <a:ln>
            <a:noFill/>
          </a:ln>
        </p:spPr>
      </p:pic>
      <p:sp>
        <p:nvSpPr>
          <p:cNvPr id="252" name="CustomShape 3"/>
          <p:cNvSpPr/>
          <p:nvPr/>
        </p:nvSpPr>
        <p:spPr>
          <a:xfrm>
            <a:off x="6933240" y="4785840"/>
            <a:ext cx="474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Création du diagramme avec Qt creator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7720" y="2635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Planification de l’historisation des métriques météo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F09FA6B-2496-4EB4-87F0-11CCC69EE0A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55" name="Image 4" descr=""/>
          <p:cNvPicPr/>
          <p:nvPr/>
        </p:nvPicPr>
        <p:blipFill>
          <a:blip r:embed="rId1"/>
          <a:stretch/>
        </p:blipFill>
        <p:spPr>
          <a:xfrm>
            <a:off x="5667120" y="1850040"/>
            <a:ext cx="3247200" cy="233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880640" y="357120"/>
            <a:ext cx="82288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Negretti &amp; Zambra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257" name="Image 7" descr=""/>
          <p:cNvPicPr/>
          <p:nvPr/>
        </p:nvPicPr>
        <p:blipFill>
          <a:blip r:embed="rId1"/>
          <a:stretch/>
        </p:blipFill>
        <p:spPr>
          <a:xfrm>
            <a:off x="2595240" y="1428840"/>
            <a:ext cx="3126240" cy="4785480"/>
          </a:xfrm>
          <a:prstGeom prst="rect">
            <a:avLst/>
          </a:prstGeom>
          <a:ln>
            <a:noFill/>
          </a:ln>
        </p:spPr>
      </p:pic>
      <p:sp>
        <p:nvSpPr>
          <p:cNvPr id="258" name="CustomShape 2"/>
          <p:cNvSpPr/>
          <p:nvPr/>
        </p:nvSpPr>
        <p:spPr>
          <a:xfrm>
            <a:off x="6238440" y="1225800"/>
            <a:ext cx="357120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Negretti et Zambra: Londres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Fondateurs: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Henry Negretti (1818–1879)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Joseph Zambra (1822–1897)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Treatise on Meteorological Instruments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Optiques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Thermomètres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Lunettes astronomiques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Photo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Expéditions (Egypte, Chine, Japon)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Queen Victoria, Prince Albert, Edouard VII …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Image 2" descr=""/>
          <p:cNvPicPr/>
          <p:nvPr/>
        </p:nvPicPr>
        <p:blipFill>
          <a:blip r:embed="rId1"/>
          <a:stretch/>
        </p:blipFill>
        <p:spPr>
          <a:xfrm>
            <a:off x="2381040" y="1357200"/>
            <a:ext cx="3142440" cy="3445560"/>
          </a:xfrm>
          <a:prstGeom prst="rect">
            <a:avLst/>
          </a:prstGeom>
          <a:ln>
            <a:noFill/>
          </a:ln>
        </p:spPr>
      </p:pic>
      <p:pic>
        <p:nvPicPr>
          <p:cNvPr id="260" name="Image 3" descr=""/>
          <p:cNvPicPr/>
          <p:nvPr/>
        </p:nvPicPr>
        <p:blipFill>
          <a:blip r:embed="rId2"/>
          <a:stretch/>
        </p:blipFill>
        <p:spPr>
          <a:xfrm>
            <a:off x="7381440" y="3643200"/>
            <a:ext cx="2702880" cy="2642400"/>
          </a:xfrm>
          <a:prstGeom prst="rect">
            <a:avLst/>
          </a:prstGeom>
          <a:ln>
            <a:noFill/>
          </a:ln>
        </p:spPr>
      </p:pic>
      <p:sp>
        <p:nvSpPr>
          <p:cNvPr id="261" name="CustomShape 1"/>
          <p:cNvSpPr/>
          <p:nvPr/>
        </p:nvSpPr>
        <p:spPr>
          <a:xfrm>
            <a:off x="1880640" y="357120"/>
            <a:ext cx="82288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Algorithme de Zambretti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 rot="3640800">
            <a:off x="5606640" y="1128960"/>
            <a:ext cx="278280" cy="2053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3"/>
          <p:cNvSpPr/>
          <p:nvPr/>
        </p:nvSpPr>
        <p:spPr>
          <a:xfrm rot="4933800">
            <a:off x="5967720" y="1563840"/>
            <a:ext cx="278280" cy="2605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4"/>
          <p:cNvSpPr/>
          <p:nvPr/>
        </p:nvSpPr>
        <p:spPr>
          <a:xfrm>
            <a:off x="6491160" y="1428840"/>
            <a:ext cx="215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Direction du vent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7070400" y="2500200"/>
            <a:ext cx="349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Pression au niveau de la mer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6" name="CustomShape 6"/>
          <p:cNvSpPr/>
          <p:nvPr/>
        </p:nvSpPr>
        <p:spPr>
          <a:xfrm rot="11452200">
            <a:off x="2954520" y="3334680"/>
            <a:ext cx="278280" cy="2031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7"/>
          <p:cNvSpPr/>
          <p:nvPr/>
        </p:nvSpPr>
        <p:spPr>
          <a:xfrm rot="11857200">
            <a:off x="3449160" y="3718440"/>
            <a:ext cx="278280" cy="1664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8"/>
          <p:cNvSpPr/>
          <p:nvPr/>
        </p:nvSpPr>
        <p:spPr>
          <a:xfrm>
            <a:off x="1738080" y="5357880"/>
            <a:ext cx="31424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Lecture: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Lettre de l’alphabet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Fonction de la tendance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 pression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9" name="CustomShape 9"/>
          <p:cNvSpPr/>
          <p:nvPr/>
        </p:nvSpPr>
        <p:spPr>
          <a:xfrm rot="12170400">
            <a:off x="3963960" y="3369600"/>
            <a:ext cx="278280" cy="2054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0"/>
          <p:cNvSpPr/>
          <p:nvPr/>
        </p:nvSpPr>
        <p:spPr>
          <a:xfrm rot="14204400">
            <a:off x="5941800" y="3836160"/>
            <a:ext cx="285120" cy="27824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1"/>
          <p:cNvSpPr/>
          <p:nvPr/>
        </p:nvSpPr>
        <p:spPr>
          <a:xfrm>
            <a:off x="5361840" y="5640120"/>
            <a:ext cx="21168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Correspondance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Lettre / prévision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880640" y="357120"/>
            <a:ext cx="82288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5000"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Algorithme de Zambretti implémenté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2023560" y="2714760"/>
            <a:ext cx="1571040" cy="92808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dP/dt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810120" y="1714320"/>
            <a:ext cx="1142280" cy="71352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 (Pa)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809520" y="3143160"/>
            <a:ext cx="642240" cy="142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5"/>
          <p:cNvSpPr/>
          <p:nvPr/>
        </p:nvSpPr>
        <p:spPr>
          <a:xfrm>
            <a:off x="4738320" y="2714760"/>
            <a:ext cx="1571040" cy="92808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Choix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Equation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8310240" y="2714760"/>
            <a:ext cx="1571040" cy="92808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Nombre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Zambretti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6453000" y="3071880"/>
            <a:ext cx="1713960" cy="142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8"/>
          <p:cNvSpPr/>
          <p:nvPr/>
        </p:nvSpPr>
        <p:spPr>
          <a:xfrm rot="5400000">
            <a:off x="7203600" y="2750040"/>
            <a:ext cx="356400" cy="142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9"/>
          <p:cNvSpPr/>
          <p:nvPr/>
        </p:nvSpPr>
        <p:spPr>
          <a:xfrm>
            <a:off x="2309400" y="1996920"/>
            <a:ext cx="1071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Echelle: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heure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1" name="CustomShape 10"/>
          <p:cNvSpPr/>
          <p:nvPr/>
        </p:nvSpPr>
        <p:spPr>
          <a:xfrm>
            <a:off x="4738320" y="1285920"/>
            <a:ext cx="14994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 dP/dt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dP/dt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dP/dt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2" name="CustomShape 11"/>
          <p:cNvSpPr/>
          <p:nvPr/>
        </p:nvSpPr>
        <p:spPr>
          <a:xfrm flipH="1" flipV="1" rot="5400000">
            <a:off x="5625360" y="1398240"/>
            <a:ext cx="297000" cy="2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2"/>
          <p:cNvSpPr/>
          <p:nvPr/>
        </p:nvSpPr>
        <p:spPr>
          <a:xfrm flipH="1" rot="16200000">
            <a:off x="5702400" y="2250360"/>
            <a:ext cx="285120" cy="2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3"/>
          <p:cNvSpPr/>
          <p:nvPr/>
        </p:nvSpPr>
        <p:spPr>
          <a:xfrm flipV="1">
            <a:off x="5667120" y="1999440"/>
            <a:ext cx="3564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14"/>
          <p:cNvSpPr/>
          <p:nvPr/>
        </p:nvSpPr>
        <p:spPr>
          <a:xfrm>
            <a:off x="6667200" y="1071720"/>
            <a:ext cx="1428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Moyenne: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 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6" name="CustomShape 15"/>
          <p:cNvSpPr/>
          <p:nvPr/>
        </p:nvSpPr>
        <p:spPr>
          <a:xfrm>
            <a:off x="1880640" y="3929040"/>
            <a:ext cx="199944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Historisation: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Phase 1: une tendance / heure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Phase 2: une tendance / minute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Phase essai: une tendance / 10 min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87" name="CustomShape 16"/>
          <p:cNvSpPr/>
          <p:nvPr/>
        </p:nvSpPr>
        <p:spPr>
          <a:xfrm>
            <a:off x="4452480" y="3929040"/>
            <a:ext cx="264240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Linéarisation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= 179-2P/129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= 147 -5P/376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= 130-P/81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88" name="CustomShape 17"/>
          <p:cNvSpPr/>
          <p:nvPr/>
        </p:nvSpPr>
        <p:spPr>
          <a:xfrm flipH="1" flipV="1" rot="5400000">
            <a:off x="6125400" y="4327200"/>
            <a:ext cx="297000" cy="2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8"/>
          <p:cNvSpPr/>
          <p:nvPr/>
        </p:nvSpPr>
        <p:spPr>
          <a:xfrm flipH="1" rot="16200000">
            <a:off x="5988240" y="5179320"/>
            <a:ext cx="285120" cy="2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9"/>
          <p:cNvSpPr/>
          <p:nvPr/>
        </p:nvSpPr>
        <p:spPr>
          <a:xfrm flipV="1">
            <a:off x="6167160" y="4857120"/>
            <a:ext cx="3564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20"/>
          <p:cNvSpPr/>
          <p:nvPr/>
        </p:nvSpPr>
        <p:spPr>
          <a:xfrm>
            <a:off x="8953200" y="3714840"/>
            <a:ext cx="213480" cy="4993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21"/>
          <p:cNvSpPr/>
          <p:nvPr/>
        </p:nvSpPr>
        <p:spPr>
          <a:xfrm>
            <a:off x="7453080" y="4357800"/>
            <a:ext cx="29995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: Settled Fine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: Fine Weather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 : Fine Becoming  les settled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880640" y="357120"/>
            <a:ext cx="82288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5000"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Algorithme de Zambretti implémenté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2881080" y="1714320"/>
            <a:ext cx="592848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Remarques sup (optionnel: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Intervalles de pression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Transit de l’erreur au travers du code/ accords initiaux en binôme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Erreurs (+ ou – une unité de Z)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880640" y="357120"/>
            <a:ext cx="82288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Etat du travail: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2381040" y="1571760"/>
            <a:ext cx="7000200" cy="51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Travail effectué: 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Algorithme de Zambretti codé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utilisateur réalisée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Prochaines étapes: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Assemblage (en cours)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données capteur .C / code POO .C++ (en cours)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Historisation des données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83772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Tests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83772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Environnement de suite de tests unitaires cppunit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Cas:</a:t>
            </a:r>
            <a:endParaRPr b="0" lang="fr-F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Pas de mesures produites par les capteurs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35CCFBE-A19E-42CF-A460-9D3EC5734F4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3772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Déploiement: installation par paquet Debian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83772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Téléchargement depuis GitHub du paquet contenant le binaire</a:t>
            </a:r>
            <a:endParaRPr b="0" lang="fr-F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Installation avec dpkg –i &lt;nom de l’application&gt;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4714ABF-F72A-4267-9E30-F286A1DD052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83772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Conclusions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83772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Développement efficace:</a:t>
            </a:r>
            <a:endParaRPr b="0" lang="fr-F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Prévoyance des contraintes.</a:t>
            </a:r>
            <a:endParaRPr b="0" lang="fr-F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Adaptation par le suivit quotidien de l’avance du projet.</a:t>
            </a:r>
            <a:endParaRPr b="0" lang="fr-F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Production d’un livrable.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Prototype valide par des tests.</a:t>
            </a:r>
            <a:endParaRPr b="0" lang="fr-F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Facilite de déploiement.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5E3533D-F7BF-4168-8772-D86B864554F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772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La Météo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3772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Depuis l’antiquité Grecs jusqu’à maintenant.</a:t>
            </a:r>
            <a:endParaRPr b="0" lang="fr-F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fr-F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Nombreux proverbes, la sagesse populaire</a:t>
            </a:r>
            <a:endParaRPr b="0" lang="fr-F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"Ciel vêtu de laine, eau peu lointaine. "</a:t>
            </a:r>
            <a:endParaRPr b="0" lang="fr-F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"Rouge le matin chagrin, rouge le soir espoir."</a:t>
            </a:r>
            <a:endParaRPr b="0" lang="fr-F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fr-F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Intérêt des prévisions:</a:t>
            </a:r>
            <a:endParaRPr b="0" lang="fr-F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Cultures agricoles</a:t>
            </a:r>
            <a:endParaRPr b="0" lang="fr-F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Pêche</a:t>
            </a:r>
            <a:endParaRPr b="0" lang="fr-F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Voyage en mer</a:t>
            </a:r>
            <a:endParaRPr b="0" lang="fr-F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Aviation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9770E26-C26A-4042-B292-CD9BB7FDADF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98" name="Image 5" descr=""/>
          <p:cNvPicPr/>
          <p:nvPr/>
        </p:nvPicPr>
        <p:blipFill>
          <a:blip r:embed="rId1"/>
          <a:stretch/>
        </p:blipFill>
        <p:spPr>
          <a:xfrm>
            <a:off x="8606880" y="2808000"/>
            <a:ext cx="3380760" cy="338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905760" y="920880"/>
            <a:ext cx="105148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28F7F9C-DD7B-4100-94A2-8AD64E8A07F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308" name="Image 7" descr=""/>
          <p:cNvPicPr/>
          <p:nvPr/>
        </p:nvPicPr>
        <p:blipFill>
          <a:blip r:embed="rId1"/>
          <a:stretch/>
        </p:blipFill>
        <p:spPr>
          <a:xfrm>
            <a:off x="1802520" y="4992480"/>
            <a:ext cx="1953000" cy="146448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3756240" y="5252760"/>
            <a:ext cx="49827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« Bill Gates &amp; blue screen (Windows 98)»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Même les plus grands ont failli a cet exercice.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581040" y="1911240"/>
            <a:ext cx="11028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Place a la démonstration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772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Objectif: la météo embarquée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772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Hardware</a:t>
            </a:r>
            <a:endParaRPr b="0" lang="fr-F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Système embarqué.</a:t>
            </a:r>
            <a:endParaRPr b="0" lang="fr-F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Capteur météo.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Software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Capture des mesures météorologiques.</a:t>
            </a:r>
            <a:endParaRPr b="0" lang="fr-FR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Prévision météorologique a cours terme.</a:t>
            </a:r>
            <a:endParaRPr b="0" lang="fr-FR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Visualisation sur une interface graphique. </a:t>
            </a:r>
            <a:endParaRPr b="0" lang="fr-FR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fr-F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Rendu</a:t>
            </a:r>
            <a:endParaRPr b="0" lang="fr-F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Simple, esthétique.</a:t>
            </a:r>
            <a:endParaRPr b="0" lang="fr-F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Fiabilité attestée par de nombreux tests.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143FB33-30DC-4062-B355-1022F1F7635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772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Mise en place : hardware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91B9AE1-E5FF-46E0-AF98-DE1BB656F92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552960" y="1532520"/>
            <a:ext cx="35139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Choix I2C &gt; ISP, moins de câblage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Carte SD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05" name="Image 6" descr=""/>
          <p:cNvPicPr/>
          <p:nvPr/>
        </p:nvPicPr>
        <p:blipFill>
          <a:blip r:embed="rId1"/>
          <a:stretch/>
        </p:blipFill>
        <p:spPr>
          <a:xfrm>
            <a:off x="5760000" y="1396080"/>
            <a:ext cx="3322800" cy="2491920"/>
          </a:xfrm>
          <a:prstGeom prst="rect">
            <a:avLst/>
          </a:prstGeom>
          <a:ln>
            <a:noFill/>
          </a:ln>
        </p:spPr>
      </p:pic>
      <p:sp>
        <p:nvSpPr>
          <p:cNvPr id="206" name="CustomShape 4"/>
          <p:cNvSpPr/>
          <p:nvPr/>
        </p:nvSpPr>
        <p:spPr>
          <a:xfrm>
            <a:off x="3299040" y="6585840"/>
            <a:ext cx="3940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https://www.raspberrypi.org/downloads/raspbian/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207" name="Image 14" descr=""/>
          <p:cNvPicPr/>
          <p:nvPr/>
        </p:nvPicPr>
        <p:blipFill>
          <a:blip r:embed="rId2"/>
          <a:stretch/>
        </p:blipFill>
        <p:spPr>
          <a:xfrm>
            <a:off x="5688000" y="3960000"/>
            <a:ext cx="3418920" cy="249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772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Noto Sans CJK SC Regular"/>
              </a:rPr>
              <a:t>Mise en place : software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5E9AC02-3391-4338-B1C4-658C1BC57B0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758880" y="1608120"/>
            <a:ext cx="4065120" cy="42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Création d’une image Raspbian</a:t>
            </a:r>
            <a:endParaRPr b="0" lang="fr-F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OS pour Raspberry Pi</a:t>
            </a:r>
            <a:endParaRPr b="0" lang="fr-F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Environnement graphique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fr-F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Raspi-config:</a:t>
            </a:r>
            <a:endParaRPr b="0" lang="fr-F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Gestion de la langue</a:t>
            </a:r>
            <a:endParaRPr b="0" lang="fr-F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Librairie graphique</a:t>
            </a:r>
            <a:endParaRPr b="0" lang="fr-F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Clavier</a:t>
            </a:r>
            <a:endParaRPr b="0" lang="fr-F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Réseau</a:t>
            </a:r>
            <a:endParaRPr b="0" lang="fr-F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fr-F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Connection sécurisé a distance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3299040" y="6585840"/>
            <a:ext cx="3940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https://www.raspberrypi.org/downloads/raspbian/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5116320" y="4068000"/>
            <a:ext cx="5467680" cy="225216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6372000" y="1548000"/>
            <a:ext cx="2857320" cy="240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7720" y="-52200"/>
            <a:ext cx="1076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Méthodologie de type cycle en V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82109B-15CF-4CC9-B883-36A63434032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382760" y="1323360"/>
            <a:ext cx="9992520" cy="508428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3580560" y="6585840"/>
            <a:ext cx="57513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https://fr.wikipedia.org/wiki/Cycle_de_developpement_(logiciel)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37720" y="199800"/>
            <a:ext cx="1076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Outils de la gestion de projet et du code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AFEBE82-98D8-4953-9B3B-5B77B1B6038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20" name="Image 10" descr=""/>
          <p:cNvPicPr/>
          <p:nvPr/>
        </p:nvPicPr>
        <p:blipFill>
          <a:blip r:embed="rId1"/>
          <a:stretch/>
        </p:blipFill>
        <p:spPr>
          <a:xfrm>
            <a:off x="586440" y="1640520"/>
            <a:ext cx="5106240" cy="2652840"/>
          </a:xfrm>
          <a:prstGeom prst="rect">
            <a:avLst/>
          </a:prstGeom>
          <a:ln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447480" y="1346760"/>
            <a:ext cx="891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Trello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22" name="Image 16" descr=""/>
          <p:cNvPicPr/>
          <p:nvPr/>
        </p:nvPicPr>
        <p:blipFill>
          <a:blip r:embed="rId2"/>
          <a:stretch/>
        </p:blipFill>
        <p:spPr>
          <a:xfrm>
            <a:off x="6095520" y="1856520"/>
            <a:ext cx="4222440" cy="266076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6064560" y="1568880"/>
            <a:ext cx="1500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Qt creator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24" name="Image 18" descr=""/>
          <p:cNvPicPr/>
          <p:nvPr/>
        </p:nvPicPr>
        <p:blipFill>
          <a:blip r:embed="rId3"/>
          <a:stretch/>
        </p:blipFill>
        <p:spPr>
          <a:xfrm>
            <a:off x="3879000" y="3258360"/>
            <a:ext cx="3416040" cy="2512440"/>
          </a:xfrm>
          <a:prstGeom prst="rect">
            <a:avLst/>
          </a:prstGeom>
          <a:ln>
            <a:noFill/>
          </a:ln>
        </p:spPr>
      </p:pic>
      <p:sp>
        <p:nvSpPr>
          <p:cNvPr id="225" name="CustomShape 5"/>
          <p:cNvSpPr/>
          <p:nvPr/>
        </p:nvSpPr>
        <p:spPr>
          <a:xfrm>
            <a:off x="3879000" y="2900880"/>
            <a:ext cx="1449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GitHub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26" name="Image 20" descr=""/>
          <p:cNvPicPr/>
          <p:nvPr/>
        </p:nvPicPr>
        <p:blipFill>
          <a:blip r:embed="rId4"/>
          <a:stretch/>
        </p:blipFill>
        <p:spPr>
          <a:xfrm>
            <a:off x="6494760" y="3806280"/>
            <a:ext cx="4370760" cy="2660760"/>
          </a:xfrm>
          <a:prstGeom prst="rect">
            <a:avLst/>
          </a:prstGeom>
          <a:ln>
            <a:noFill/>
          </a:ln>
        </p:spPr>
      </p:pic>
      <p:sp>
        <p:nvSpPr>
          <p:cNvPr id="227" name="CustomShape 6"/>
          <p:cNvSpPr/>
          <p:nvPr/>
        </p:nvSpPr>
        <p:spPr>
          <a:xfrm>
            <a:off x="6372720" y="3474720"/>
            <a:ext cx="133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Doxygen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37720" y="199800"/>
            <a:ext cx="1076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Programmation &amp; compilation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E626722-20F6-4A8B-B8BB-3A4A1774344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32000" y="4226040"/>
            <a:ext cx="2981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Compilation autotools</a:t>
            </a:r>
            <a:endParaRPr b="0" lang="fr-F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Make</a:t>
            </a:r>
            <a:endParaRPr b="0" lang="fr-F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Qmake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7976160" y="3240000"/>
            <a:ext cx="864000" cy="85248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6408000" y="1860480"/>
            <a:ext cx="1352160" cy="152352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3"/>
          <a:stretch/>
        </p:blipFill>
        <p:spPr>
          <a:xfrm>
            <a:off x="4280760" y="1800000"/>
            <a:ext cx="1551240" cy="155124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4"/>
          <a:stretch/>
        </p:blipFill>
        <p:spPr>
          <a:xfrm>
            <a:off x="8785440" y="4121280"/>
            <a:ext cx="1062720" cy="106272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5"/>
          <a:stretch/>
        </p:blipFill>
        <p:spPr>
          <a:xfrm>
            <a:off x="856800" y="1944000"/>
            <a:ext cx="2095200" cy="204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3772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Interface graphique: design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861012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C52ACCB-F4E4-4714-AAD6-515745C6308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7940880" y="2100240"/>
            <a:ext cx="4044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Icone reflétant la prévision météo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39" name="Image 33" descr=""/>
          <p:cNvPicPr/>
          <p:nvPr/>
        </p:nvPicPr>
        <p:blipFill>
          <a:blip r:embed="rId1"/>
          <a:stretch/>
        </p:blipFill>
        <p:spPr>
          <a:xfrm>
            <a:off x="4564080" y="1356480"/>
            <a:ext cx="2900880" cy="5364360"/>
          </a:xfrm>
          <a:prstGeom prst="rect">
            <a:avLst/>
          </a:prstGeom>
          <a:ln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6556680" y="4797720"/>
            <a:ext cx="371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7463880" y="4388400"/>
            <a:ext cx="37746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Symbol définissant la tendance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+: amélioration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=: stable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-: détérioration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2" name="CustomShape 6"/>
          <p:cNvSpPr/>
          <p:nvPr/>
        </p:nvSpPr>
        <p:spPr>
          <a:xfrm flipH="1">
            <a:off x="6891840" y="4718880"/>
            <a:ext cx="823680" cy="26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7"/>
          <p:cNvSpPr/>
          <p:nvPr/>
        </p:nvSpPr>
        <p:spPr>
          <a:xfrm>
            <a:off x="1067760" y="4728600"/>
            <a:ext cx="30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Descriptif de la prévision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4" name="CustomShape 8"/>
          <p:cNvSpPr/>
          <p:nvPr/>
        </p:nvSpPr>
        <p:spPr>
          <a:xfrm>
            <a:off x="3968640" y="4903560"/>
            <a:ext cx="136224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9"/>
          <p:cNvSpPr/>
          <p:nvPr/>
        </p:nvSpPr>
        <p:spPr>
          <a:xfrm>
            <a:off x="846720" y="5733360"/>
            <a:ext cx="3684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Mesures provenant du capteur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4430880" y="5575320"/>
            <a:ext cx="45000" cy="6843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1"/>
          <p:cNvSpPr/>
          <p:nvPr/>
        </p:nvSpPr>
        <p:spPr>
          <a:xfrm flipH="1">
            <a:off x="6388560" y="2517480"/>
            <a:ext cx="1534680" cy="73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2"/>
          <p:cNvSpPr/>
          <p:nvPr/>
        </p:nvSpPr>
        <p:spPr>
          <a:xfrm>
            <a:off x="1067040" y="2194200"/>
            <a:ext cx="29008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Reprise du code d’une application de Qt creator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Application>LibreOffice/6.1.5.2$Linux_X86_64 LibreOffice_project/10$Build-2</Application>
  <Words>708</Word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2019-04-15T17:58:44Z</dcterms:created>
  <dc:creator>jerome lane</dc:creator>
  <dc:description/>
  <dc:language>fr-FR</dc:language>
  <cp:lastModifiedBy/>
  <dcterms:modified xsi:type="dcterms:W3CDTF">2019-04-23T17:55:58Z</dcterms:modified>
  <cp:revision>75</cp:revision>
  <dc:subject/>
  <dc:title>Projet Météo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