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3" r:id="rId6"/>
    <p:sldId id="261" r:id="rId7"/>
    <p:sldId id="262" r:id="rId8"/>
    <p:sldId id="263" r:id="rId9"/>
    <p:sldId id="264" r:id="rId10"/>
    <p:sldId id="265" r:id="rId11"/>
    <p:sldId id="266" r:id="rId12"/>
    <p:sldId id="277" r:id="rId13"/>
    <p:sldId id="269" r:id="rId14"/>
    <p:sldId id="279" r:id="rId15"/>
    <p:sldId id="270" r:id="rId16"/>
    <p:sldId id="278" r:id="rId17"/>
    <p:sldId id="271" r:id="rId18"/>
    <p:sldId id="272"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84" y="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6/11/2018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A5FEE9-72A9-4E21-9963-B669E10D2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0B376-A348-4105-A29D-DB56209DB10A}"/>
              </a:ext>
            </a:extLst>
          </p:cNvPr>
          <p:cNvSpPr>
            <a:spLocks noGrp="1"/>
          </p:cNvSpPr>
          <p:nvPr>
            <p:ph type="ctrTitle"/>
          </p:nvPr>
        </p:nvSpPr>
        <p:spPr>
          <a:xfrm>
            <a:off x="635211" y="3764129"/>
            <a:ext cx="10916365" cy="606414"/>
          </a:xfrm>
        </p:spPr>
        <p:txBody>
          <a:bodyPr>
            <a:normAutofit/>
          </a:bodyPr>
          <a:lstStyle/>
          <a:p>
            <a:r>
              <a:rPr lang="en-US" sz="2400" b="1" dirty="0"/>
              <a:t>Text Enhancement of Photographs Taken with a Moving Smartphone</a:t>
            </a:r>
            <a:endParaRPr lang="en-GB" sz="2400" b="1" dirty="0"/>
          </a:p>
        </p:txBody>
      </p:sp>
      <p:sp>
        <p:nvSpPr>
          <p:cNvPr id="3" name="Subtitle 2">
            <a:extLst>
              <a:ext uri="{FF2B5EF4-FFF2-40B4-BE49-F238E27FC236}">
                <a16:creationId xmlns:a16="http://schemas.microsoft.com/office/drawing/2014/main" id="{D6A13C39-BC7D-495B-B4EF-F6A2C75C198D}"/>
              </a:ext>
            </a:extLst>
          </p:cNvPr>
          <p:cNvSpPr>
            <a:spLocks noGrp="1"/>
          </p:cNvSpPr>
          <p:nvPr>
            <p:ph type="subTitle" idx="1"/>
          </p:nvPr>
        </p:nvSpPr>
        <p:spPr>
          <a:xfrm>
            <a:off x="1267688" y="4684935"/>
            <a:ext cx="9653792" cy="1531310"/>
          </a:xfrm>
        </p:spPr>
        <p:txBody>
          <a:bodyPr>
            <a:normAutofit/>
          </a:bodyPr>
          <a:lstStyle/>
          <a:p>
            <a:pPr>
              <a:lnSpc>
                <a:spcPct val="110000"/>
              </a:lnSpc>
            </a:pPr>
            <a:endParaRPr lang="en-US" sz="600" dirty="0">
              <a:solidFill>
                <a:schemeClr val="tx1">
                  <a:lumMod val="65000"/>
                  <a:lumOff val="35000"/>
                </a:schemeClr>
              </a:solidFill>
            </a:endParaRPr>
          </a:p>
          <a:p>
            <a:pPr>
              <a:lnSpc>
                <a:spcPct val="110000"/>
              </a:lnSpc>
            </a:pPr>
            <a:r>
              <a:rPr lang="en-US" sz="1600" dirty="0">
                <a:solidFill>
                  <a:schemeClr val="tx1">
                    <a:lumMod val="65000"/>
                    <a:lumOff val="35000"/>
                  </a:schemeClr>
                </a:solidFill>
              </a:rPr>
              <a:t>J</a:t>
            </a:r>
            <a:r>
              <a:rPr lang="en-GB" sz="1600" dirty="0" err="1">
                <a:solidFill>
                  <a:schemeClr val="tx1">
                    <a:lumMod val="65000"/>
                    <a:lumOff val="35000"/>
                  </a:schemeClr>
                </a:solidFill>
              </a:rPr>
              <a:t>ian</a:t>
            </a:r>
            <a:r>
              <a:rPr lang="en-GB" sz="1600" dirty="0">
                <a:solidFill>
                  <a:schemeClr val="tx1">
                    <a:lumMod val="65000"/>
                    <a:lumOff val="35000"/>
                  </a:schemeClr>
                </a:solidFill>
              </a:rPr>
              <a:t> pan 5728309	</a:t>
            </a:r>
            <a:r>
              <a:rPr lang="en-GB" sz="1600" dirty="0" err="1">
                <a:solidFill>
                  <a:schemeClr val="tx1">
                    <a:lumMod val="65000"/>
                    <a:lumOff val="35000"/>
                  </a:schemeClr>
                </a:solidFill>
              </a:rPr>
              <a:t>xiaohan</a:t>
            </a:r>
            <a:r>
              <a:rPr lang="en-GB" sz="1600" dirty="0">
                <a:solidFill>
                  <a:schemeClr val="tx1">
                    <a:lumMod val="65000"/>
                    <a:lumOff val="35000"/>
                  </a:schemeClr>
                </a:solidFill>
              </a:rPr>
              <a:t> </a:t>
            </a:r>
            <a:r>
              <a:rPr lang="en-GB" sz="1600" dirty="0" err="1">
                <a:solidFill>
                  <a:schemeClr val="tx1">
                    <a:lumMod val="65000"/>
                    <a:lumOff val="35000"/>
                  </a:schemeClr>
                </a:solidFill>
              </a:rPr>
              <a:t>yu</a:t>
            </a:r>
            <a:r>
              <a:rPr lang="en-GB" sz="1600" dirty="0">
                <a:solidFill>
                  <a:schemeClr val="tx1">
                    <a:lumMod val="65000"/>
                    <a:lumOff val="35000"/>
                  </a:schemeClr>
                </a:solidFill>
              </a:rPr>
              <a:t> 5718303</a:t>
            </a:r>
          </a:p>
          <a:p>
            <a:pPr>
              <a:lnSpc>
                <a:spcPct val="110000"/>
              </a:lnSpc>
            </a:pPr>
            <a:endParaRPr lang="en-US" sz="1600" dirty="0">
              <a:solidFill>
                <a:schemeClr val="tx1">
                  <a:lumMod val="65000"/>
                  <a:lumOff val="35000"/>
                </a:schemeClr>
              </a:solidFill>
            </a:endParaRPr>
          </a:p>
          <a:p>
            <a:pPr>
              <a:lnSpc>
                <a:spcPct val="110000"/>
              </a:lnSpc>
            </a:pPr>
            <a:r>
              <a:rPr lang="en-US" sz="1600" dirty="0">
                <a:solidFill>
                  <a:schemeClr val="tx1">
                    <a:lumMod val="65000"/>
                    <a:lumOff val="35000"/>
                  </a:schemeClr>
                </a:solidFill>
              </a:rPr>
              <a:t>Advisor: </a:t>
            </a:r>
            <a:r>
              <a:rPr lang="en-GB" sz="1600" dirty="0">
                <a:solidFill>
                  <a:schemeClr val="tx1">
                    <a:lumMod val="65000"/>
                    <a:lumOff val="35000"/>
                  </a:schemeClr>
                </a:solidFill>
              </a:rPr>
              <a:t>Asst. Prof. </a:t>
            </a:r>
            <a:r>
              <a:rPr lang="en-GB" sz="1600" dirty="0" err="1">
                <a:solidFill>
                  <a:schemeClr val="tx1">
                    <a:lumMod val="65000"/>
                    <a:lumOff val="35000"/>
                  </a:schemeClr>
                </a:solidFill>
              </a:rPr>
              <a:t>Dr.</a:t>
            </a:r>
            <a:r>
              <a:rPr lang="en-GB" sz="1600" dirty="0">
                <a:solidFill>
                  <a:schemeClr val="tx1">
                    <a:lumMod val="65000"/>
                    <a:lumOff val="35000"/>
                  </a:schemeClr>
                </a:solidFill>
              </a:rPr>
              <a:t> </a:t>
            </a:r>
            <a:r>
              <a:rPr lang="en-GB" sz="1600" dirty="0" err="1">
                <a:solidFill>
                  <a:schemeClr val="tx1">
                    <a:lumMod val="65000"/>
                    <a:lumOff val="35000"/>
                  </a:schemeClr>
                </a:solidFill>
              </a:rPr>
              <a:t>Dobri</a:t>
            </a:r>
            <a:r>
              <a:rPr lang="en-GB" sz="1600" dirty="0">
                <a:solidFill>
                  <a:schemeClr val="tx1">
                    <a:lumMod val="65000"/>
                    <a:lumOff val="35000"/>
                  </a:schemeClr>
                </a:solidFill>
              </a:rPr>
              <a:t> </a:t>
            </a:r>
            <a:r>
              <a:rPr lang="en-GB" sz="1600" dirty="0" err="1">
                <a:solidFill>
                  <a:schemeClr val="tx1">
                    <a:lumMod val="65000"/>
                    <a:lumOff val="35000"/>
                  </a:schemeClr>
                </a:solidFill>
              </a:rPr>
              <a:t>Atanassov</a:t>
            </a:r>
            <a:r>
              <a:rPr lang="en-GB" sz="1600" dirty="0">
                <a:solidFill>
                  <a:schemeClr val="tx1">
                    <a:lumMod val="65000"/>
                    <a:lumOff val="35000"/>
                  </a:schemeClr>
                </a:solidFill>
              </a:rPr>
              <a:t> </a:t>
            </a:r>
            <a:r>
              <a:rPr lang="en-GB" sz="1600" dirty="0" err="1">
                <a:solidFill>
                  <a:schemeClr val="tx1">
                    <a:lumMod val="65000"/>
                    <a:lumOff val="35000"/>
                  </a:schemeClr>
                </a:solidFill>
              </a:rPr>
              <a:t>Batovski</a:t>
            </a:r>
            <a:endParaRPr lang="en-US" sz="1600" dirty="0">
              <a:solidFill>
                <a:schemeClr val="tx1">
                  <a:lumMod val="65000"/>
                  <a:lumOff val="35000"/>
                </a:schemeClr>
              </a:solidFill>
            </a:endParaRPr>
          </a:p>
          <a:p>
            <a:pPr>
              <a:lnSpc>
                <a:spcPct val="110000"/>
              </a:lnSpc>
            </a:pPr>
            <a:endParaRPr lang="en-GB" sz="6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2610389F-048F-4C12-B2B9-F77BFF4193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3750" b="72983"/>
          <a:stretch/>
        </p:blipFill>
        <p:spPr>
          <a:xfrm>
            <a:off x="0" y="0"/>
            <a:ext cx="3200400" cy="1852821"/>
          </a:xfrm>
          <a:prstGeom prst="rect">
            <a:avLst/>
          </a:prstGeom>
        </p:spPr>
      </p:pic>
      <p:pic>
        <p:nvPicPr>
          <p:cNvPr id="14" name="Picture 13">
            <a:extLst>
              <a:ext uri="{FF2B5EF4-FFF2-40B4-BE49-F238E27FC236}">
                <a16:creationId xmlns:a16="http://schemas.microsoft.com/office/drawing/2014/main" id="{E27FB215-0581-4540-AF98-656EEA238A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31626"/>
          <a:stretch/>
        </p:blipFill>
        <p:spPr>
          <a:xfrm>
            <a:off x="0" y="2178423"/>
            <a:ext cx="12192000" cy="4689103"/>
          </a:xfrm>
          <a:prstGeom prst="rect">
            <a:avLst/>
          </a:prstGeom>
        </p:spPr>
      </p:pic>
      <p:pic>
        <p:nvPicPr>
          <p:cNvPr id="5" name="Picture 4" descr="A close up of a logo&#10;&#10;Description generated with very high confidence">
            <a:extLst>
              <a:ext uri="{FF2B5EF4-FFF2-40B4-BE49-F238E27FC236}">
                <a16:creationId xmlns:a16="http://schemas.microsoft.com/office/drawing/2014/main" id="{D41A8431-1467-4723-B0AB-6D17904501F6}"/>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artisticMarker/>
                    </a14:imgEffect>
                    <a14:imgEffect>
                      <a14:colorTemperature colorTemp="11200"/>
                    </a14:imgEffect>
                  </a14:imgLayer>
                </a14:imgProps>
              </a:ext>
            </a:extLst>
          </a:blip>
          <a:stretch>
            <a:fillRect/>
          </a:stretch>
        </p:blipFill>
        <p:spPr>
          <a:xfrm>
            <a:off x="4840137" y="896726"/>
            <a:ext cx="2506512" cy="250651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4618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high confidence">
            <a:extLst>
              <a:ext uri="{FF2B5EF4-FFF2-40B4-BE49-F238E27FC236}">
                <a16:creationId xmlns:a16="http://schemas.microsoft.com/office/drawing/2014/main" id="{EE77A8BF-301B-4ADA-904F-AF680C119420}"/>
              </a:ext>
            </a:extLst>
          </p:cNvPr>
          <p:cNvPicPr>
            <a:picLocks noChangeAspect="1"/>
          </p:cNvPicPr>
          <p:nvPr/>
        </p:nvPicPr>
        <p:blipFill>
          <a:blip r:embed="rId2"/>
          <a:stretch>
            <a:fillRect/>
          </a:stretch>
        </p:blipFill>
        <p:spPr>
          <a:xfrm>
            <a:off x="1438084" y="618517"/>
            <a:ext cx="5320241" cy="562988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8" name="Picture 47">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B3A736-4AC0-4894-8CBF-EDFBBA137144}"/>
              </a:ext>
            </a:extLst>
          </p:cNvPr>
          <p:cNvSpPr>
            <a:spLocks noGrp="1"/>
          </p:cNvSpPr>
          <p:nvPr>
            <p:ph type="title"/>
          </p:nvPr>
        </p:nvSpPr>
        <p:spPr>
          <a:xfrm>
            <a:off x="8196408" y="640831"/>
            <a:ext cx="3352128" cy="1573863"/>
          </a:xfrm>
        </p:spPr>
        <p:txBody>
          <a:bodyPr>
            <a:normAutofit/>
          </a:bodyPr>
          <a:lstStyle/>
          <a:p>
            <a:pPr algn="l"/>
            <a:r>
              <a:rPr lang="en-GB"/>
              <a:t>Results and Analysis</a:t>
            </a:r>
          </a:p>
        </p:txBody>
      </p:sp>
      <p:sp>
        <p:nvSpPr>
          <p:cNvPr id="31" name="Content Placeholder 8">
            <a:extLst>
              <a:ext uri="{FF2B5EF4-FFF2-40B4-BE49-F238E27FC236}">
                <a16:creationId xmlns:a16="http://schemas.microsoft.com/office/drawing/2014/main" id="{C54B5BFF-FBE9-4424-A372-80CE76D3FDC2}"/>
              </a:ext>
            </a:extLst>
          </p:cNvPr>
          <p:cNvSpPr>
            <a:spLocks noGrp="1"/>
          </p:cNvSpPr>
          <p:nvPr>
            <p:ph sz="quarter" idx="13"/>
          </p:nvPr>
        </p:nvSpPr>
        <p:spPr>
          <a:xfrm>
            <a:off x="8196408" y="2367092"/>
            <a:ext cx="3352128" cy="3881309"/>
          </a:xfrm>
        </p:spPr>
        <p:txBody>
          <a:bodyPr>
            <a:normAutofit/>
          </a:bodyPr>
          <a:lstStyle/>
          <a:p>
            <a:r>
              <a:rPr lang="en-GB" sz="1800"/>
              <a:t>Histograms of RL and Wiener filters without noise.</a:t>
            </a:r>
            <a:endParaRPr lang="en-US" sz="1800"/>
          </a:p>
          <a:p>
            <a:endParaRPr lang="en-US" sz="1800" dirty="0"/>
          </a:p>
        </p:txBody>
      </p:sp>
    </p:spTree>
    <p:extLst>
      <p:ext uri="{BB962C8B-B14F-4D97-AF65-F5344CB8AC3E}">
        <p14:creationId xmlns:p14="http://schemas.microsoft.com/office/powerpoint/2010/main" val="279010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6" name="Rectangle 35">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537CE-B85C-4602-9F31-779D3186DD51}"/>
              </a:ext>
            </a:extLst>
          </p:cNvPr>
          <p:cNvSpPr>
            <a:spLocks noGrp="1"/>
          </p:cNvSpPr>
          <p:nvPr>
            <p:ph type="title"/>
          </p:nvPr>
        </p:nvSpPr>
        <p:spPr>
          <a:xfrm>
            <a:off x="960120" y="957486"/>
            <a:ext cx="4175471" cy="3131913"/>
          </a:xfrm>
        </p:spPr>
        <p:txBody>
          <a:bodyPr vert="horz" lIns="91440" tIns="45720" rIns="91440" bIns="45720" rtlCol="0" anchor="b">
            <a:normAutofit/>
          </a:bodyPr>
          <a:lstStyle/>
          <a:p>
            <a:r>
              <a:rPr lang="en-US" sz="4800" dirty="0"/>
              <a:t>Results and Analysis</a:t>
            </a:r>
          </a:p>
        </p:txBody>
      </p:sp>
      <p:sp>
        <p:nvSpPr>
          <p:cNvPr id="9" name="Content Placeholder 8">
            <a:extLst>
              <a:ext uri="{FF2B5EF4-FFF2-40B4-BE49-F238E27FC236}">
                <a16:creationId xmlns:a16="http://schemas.microsoft.com/office/drawing/2014/main" id="{618B4121-536F-49DC-AA4A-68719B88E5FC}"/>
              </a:ext>
            </a:extLst>
          </p:cNvPr>
          <p:cNvSpPr>
            <a:spLocks noGrp="1"/>
          </p:cNvSpPr>
          <p:nvPr>
            <p:ph sz="quarter" idx="13"/>
          </p:nvPr>
        </p:nvSpPr>
        <p:spPr>
          <a:xfrm>
            <a:off x="960120" y="4165600"/>
            <a:ext cx="4192557" cy="1727016"/>
          </a:xfrm>
        </p:spPr>
        <p:txBody>
          <a:bodyPr vert="horz" lIns="91440" tIns="45720" rIns="91440" bIns="45720" rtlCol="0">
            <a:normAutofit/>
          </a:bodyPr>
          <a:lstStyle/>
          <a:p>
            <a:pPr marL="0" indent="0" algn="ctr">
              <a:buNone/>
            </a:pPr>
            <a:r>
              <a:rPr lang="en-US" sz="2200">
                <a:solidFill>
                  <a:schemeClr val="tx1">
                    <a:lumMod val="50000"/>
                    <a:lumOff val="50000"/>
                  </a:schemeClr>
                </a:solidFill>
              </a:rPr>
              <a:t>Histograms of RL and Wiener filters with noise.</a:t>
            </a:r>
          </a:p>
        </p:txBody>
      </p:sp>
      <p:pic>
        <p:nvPicPr>
          <p:cNvPr id="7" name="Content Placeholder 3" descr="A screenshot of a cell phone&#10;&#10;Description generated with very high confidence">
            <a:extLst>
              <a:ext uri="{FF2B5EF4-FFF2-40B4-BE49-F238E27FC236}">
                <a16:creationId xmlns:a16="http://schemas.microsoft.com/office/drawing/2014/main" id="{9227C34A-B2D9-42FF-A8E9-2C8013C22AEB}"/>
              </a:ext>
            </a:extLst>
          </p:cNvPr>
          <p:cNvPicPr>
            <a:picLocks noChangeAspect="1"/>
          </p:cNvPicPr>
          <p:nvPr/>
        </p:nvPicPr>
        <p:blipFill>
          <a:blip r:embed="rId4"/>
          <a:stretch>
            <a:fillRect/>
          </a:stretch>
        </p:blipFill>
        <p:spPr>
          <a:xfrm>
            <a:off x="6095903" y="1460613"/>
            <a:ext cx="5135784" cy="39288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8" name="Picture 37">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4909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88C8491E-818C-4AE7-BBAA-80BE32FD9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CCBFA6-32E5-4FFD-A52A-9EA1CBF9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B112DF-10D2-4870-B078-D50DE4E04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0AF2526-FDFF-42B9-B69A-A7B1EED9C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rgbClr val="FFFFFF">
                  <a:alpha val="20000"/>
                </a:srgbClr>
              </a:gs>
              <a:gs pos="100000">
                <a:srgbClr val="B8B8B8">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5834D5B-8265-4E33-86C0-531951E8F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55022D2-E3CE-4765-A993-0B9A6139CAE4}"/>
              </a:ext>
            </a:extLst>
          </p:cNvPr>
          <p:cNvSpPr>
            <a:spLocks noGrp="1"/>
          </p:cNvSpPr>
          <p:nvPr>
            <p:ph type="title"/>
          </p:nvPr>
        </p:nvSpPr>
        <p:spPr>
          <a:xfrm>
            <a:off x="913775" y="1343377"/>
            <a:ext cx="4860492" cy="3930297"/>
          </a:xfrm>
        </p:spPr>
        <p:txBody>
          <a:bodyPr vert="horz" lIns="91440" tIns="45720" rIns="91440" bIns="45720" rtlCol="0" anchor="ctr">
            <a:normAutofit/>
          </a:bodyPr>
          <a:lstStyle/>
          <a:p>
            <a:r>
              <a:rPr lang="en-US" sz="3200" dirty="0"/>
              <a:t>How about time</a:t>
            </a:r>
          </a:p>
        </p:txBody>
      </p:sp>
      <p:graphicFrame>
        <p:nvGraphicFramePr>
          <p:cNvPr id="18" name="Content Placeholder 4">
            <a:extLst>
              <a:ext uri="{FF2B5EF4-FFF2-40B4-BE49-F238E27FC236}">
                <a16:creationId xmlns:a16="http://schemas.microsoft.com/office/drawing/2014/main" id="{4744B352-6458-484F-86B0-0F62BA4CE687}"/>
              </a:ext>
            </a:extLst>
          </p:cNvPr>
          <p:cNvGraphicFramePr>
            <a:graphicFrameLocks/>
          </p:cNvGraphicFramePr>
          <p:nvPr>
            <p:extLst>
              <p:ext uri="{D42A27DB-BD31-4B8C-83A1-F6EECF244321}">
                <p14:modId xmlns:p14="http://schemas.microsoft.com/office/powerpoint/2010/main" val="1767523986"/>
              </p:ext>
            </p:extLst>
          </p:nvPr>
        </p:nvGraphicFramePr>
        <p:xfrm>
          <a:off x="6612125" y="1275032"/>
          <a:ext cx="4859338" cy="1107948"/>
        </p:xfrm>
        <a:graphic>
          <a:graphicData uri="http://schemas.openxmlformats.org/drawingml/2006/table">
            <a:tbl>
              <a:tblPr firstRow="1" firstCol="1" bandRow="1"/>
              <a:tblGrid>
                <a:gridCol w="577397">
                  <a:extLst>
                    <a:ext uri="{9D8B030D-6E8A-4147-A177-3AD203B41FA5}">
                      <a16:colId xmlns:a16="http://schemas.microsoft.com/office/drawing/2014/main" val="1706502344"/>
                    </a:ext>
                  </a:extLst>
                </a:gridCol>
                <a:gridCol w="427577">
                  <a:extLst>
                    <a:ext uri="{9D8B030D-6E8A-4147-A177-3AD203B41FA5}">
                      <a16:colId xmlns:a16="http://schemas.microsoft.com/office/drawing/2014/main" val="2910497634"/>
                    </a:ext>
                  </a:extLst>
                </a:gridCol>
                <a:gridCol w="427577">
                  <a:extLst>
                    <a:ext uri="{9D8B030D-6E8A-4147-A177-3AD203B41FA5}">
                      <a16:colId xmlns:a16="http://schemas.microsoft.com/office/drawing/2014/main" val="899170711"/>
                    </a:ext>
                  </a:extLst>
                </a:gridCol>
                <a:gridCol w="428138">
                  <a:extLst>
                    <a:ext uri="{9D8B030D-6E8A-4147-A177-3AD203B41FA5}">
                      <a16:colId xmlns:a16="http://schemas.microsoft.com/office/drawing/2014/main" val="4119730972"/>
                    </a:ext>
                  </a:extLst>
                </a:gridCol>
                <a:gridCol w="428138">
                  <a:extLst>
                    <a:ext uri="{9D8B030D-6E8A-4147-A177-3AD203B41FA5}">
                      <a16:colId xmlns:a16="http://schemas.microsoft.com/office/drawing/2014/main" val="1099832979"/>
                    </a:ext>
                  </a:extLst>
                </a:gridCol>
                <a:gridCol w="428138">
                  <a:extLst>
                    <a:ext uri="{9D8B030D-6E8A-4147-A177-3AD203B41FA5}">
                      <a16:colId xmlns:a16="http://schemas.microsoft.com/office/drawing/2014/main" val="2578715945"/>
                    </a:ext>
                  </a:extLst>
                </a:gridCol>
                <a:gridCol w="428138">
                  <a:extLst>
                    <a:ext uri="{9D8B030D-6E8A-4147-A177-3AD203B41FA5}">
                      <a16:colId xmlns:a16="http://schemas.microsoft.com/office/drawing/2014/main" val="856572941"/>
                    </a:ext>
                  </a:extLst>
                </a:gridCol>
                <a:gridCol w="428138">
                  <a:extLst>
                    <a:ext uri="{9D8B030D-6E8A-4147-A177-3AD203B41FA5}">
                      <a16:colId xmlns:a16="http://schemas.microsoft.com/office/drawing/2014/main" val="2005626276"/>
                    </a:ext>
                  </a:extLst>
                </a:gridCol>
                <a:gridCol w="428699">
                  <a:extLst>
                    <a:ext uri="{9D8B030D-6E8A-4147-A177-3AD203B41FA5}">
                      <a16:colId xmlns:a16="http://schemas.microsoft.com/office/drawing/2014/main" val="2326173570"/>
                    </a:ext>
                  </a:extLst>
                </a:gridCol>
                <a:gridCol w="428699">
                  <a:extLst>
                    <a:ext uri="{9D8B030D-6E8A-4147-A177-3AD203B41FA5}">
                      <a16:colId xmlns:a16="http://schemas.microsoft.com/office/drawing/2014/main" val="3871767582"/>
                    </a:ext>
                  </a:extLst>
                </a:gridCol>
                <a:gridCol w="428699">
                  <a:extLst>
                    <a:ext uri="{9D8B030D-6E8A-4147-A177-3AD203B41FA5}">
                      <a16:colId xmlns:a16="http://schemas.microsoft.com/office/drawing/2014/main" val="42500121"/>
                    </a:ext>
                  </a:extLst>
                </a:gridCol>
              </a:tblGrid>
              <a:tr h="359962">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Iteration</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15</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20</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25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30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35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40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45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8108086"/>
                  </a:ext>
                </a:extLst>
              </a:tr>
              <a:tr h="174117">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Time, s</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0.16</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0.48</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0.92</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1.36</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1.78</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2.3</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2.69</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3.09</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3.55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4.11</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588184"/>
                  </a:ext>
                </a:extLst>
              </a:tr>
              <a:tr h="359962">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Iteration</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50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55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60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65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70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75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80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85</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90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100</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917839"/>
                  </a:ext>
                </a:extLst>
              </a:tr>
              <a:tr h="174117">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Time, s</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4.55</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4.88</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5.3</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5.8</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6.16</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6.66</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7.11</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7.66</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8.08</a:t>
                      </a:r>
                      <a:endParaRPr lang="en-US" sz="100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GB" sz="1100" dirty="0">
                          <a:ln>
                            <a:solidFill>
                              <a:schemeClr val="tx1"/>
                            </a:solidFill>
                          </a:ln>
                          <a:solidFill>
                            <a:schemeClr val="tx1"/>
                          </a:solidFill>
                          <a:effectLst/>
                          <a:latin typeface="Times New Roman" panose="02020603050405020304" pitchFamily="18" charset="0"/>
                          <a:ea typeface="DengXian" panose="02010600030101010101" pitchFamily="2" charset="-122"/>
                          <a:cs typeface="Cordia New" panose="020B0304020202020204" pitchFamily="34" charset="-34"/>
                        </a:rPr>
                        <a:t>8.89</a:t>
                      </a:r>
                      <a:endParaRPr lang="en-US" sz="1000" dirty="0">
                        <a:ln>
                          <a:solidFill>
                            <a:schemeClr val="tx1"/>
                          </a:solidFill>
                        </a:ln>
                        <a:solidFill>
                          <a:schemeClr val="tx1"/>
                        </a:solidFill>
                        <a:effectLst/>
                        <a:latin typeface="Calibri" panose="020F0502020204030204" pitchFamily="34" charset="0"/>
                        <a:ea typeface="DengXian" panose="02010600030101010101" pitchFamily="2" charset="-122"/>
                        <a:cs typeface="Cordia New" panose="020B0304020202020204" pitchFamily="34" charset="-34"/>
                      </a:endParaRPr>
                    </a:p>
                  </a:txBody>
                  <a:tcPr marL="60601" marR="606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4058618"/>
                  </a:ext>
                </a:extLst>
              </a:tr>
            </a:tbl>
          </a:graphicData>
        </a:graphic>
      </p:graphicFrame>
      <p:pic>
        <p:nvPicPr>
          <p:cNvPr id="20" name="Content Placeholder 3">
            <a:extLst>
              <a:ext uri="{FF2B5EF4-FFF2-40B4-BE49-F238E27FC236}">
                <a16:creationId xmlns:a16="http://schemas.microsoft.com/office/drawing/2014/main" id="{DA77101B-AE98-4489-A9F0-E1BB2786216C}"/>
              </a:ext>
            </a:extLst>
          </p:cNvPr>
          <p:cNvPicPr>
            <a:picLocks noGrp="1" noChangeAspect="1"/>
          </p:cNvPicPr>
          <p:nvPr>
            <p:ph sz="quarter" idx="13"/>
          </p:nvPr>
        </p:nvPicPr>
        <p:blipFill>
          <a:blip r:embed="rId4"/>
          <a:stretch>
            <a:fillRect/>
          </a:stretch>
        </p:blipFill>
        <p:spPr>
          <a:xfrm>
            <a:off x="6612125" y="2908266"/>
            <a:ext cx="4889416" cy="2877561"/>
          </a:xfrm>
          <a:prstGeom prst="rect">
            <a:avLst/>
          </a:prstGeom>
        </p:spPr>
      </p:pic>
    </p:spTree>
    <p:extLst>
      <p:ext uri="{BB962C8B-B14F-4D97-AF65-F5344CB8AC3E}">
        <p14:creationId xmlns:p14="http://schemas.microsoft.com/office/powerpoint/2010/main" val="14910066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A5DAD495-25F8-4413-A942-74DE042C3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6B55C6FA-DC23-4AAD-B39A-BB3B91BD24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7054B48E-42E6-47BE-8E86-B022F8B97A3F}"/>
              </a:ext>
            </a:extLst>
          </p:cNvPr>
          <p:cNvPicPr>
            <a:picLocks noGrp="1" noChangeAspect="1"/>
          </p:cNvPicPr>
          <p:nvPr>
            <p:ph sz="quarter" idx="13"/>
          </p:nvPr>
        </p:nvPicPr>
        <p:blipFill>
          <a:blip r:embed="rId4"/>
          <a:stretch>
            <a:fillRect/>
          </a:stretch>
        </p:blipFill>
        <p:spPr>
          <a:xfrm>
            <a:off x="991232" y="957486"/>
            <a:ext cx="2778972" cy="49403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3AC47B4D-A24A-470C-8D31-7E6549FBD934}"/>
              </a:ext>
            </a:extLst>
          </p:cNvPr>
          <p:cNvPicPr>
            <a:picLocks noChangeAspect="1"/>
          </p:cNvPicPr>
          <p:nvPr/>
        </p:nvPicPr>
        <p:blipFill>
          <a:blip r:embed="rId5"/>
          <a:stretch>
            <a:fillRect/>
          </a:stretch>
        </p:blipFill>
        <p:spPr>
          <a:xfrm>
            <a:off x="4158641" y="957486"/>
            <a:ext cx="2766620" cy="494039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8" name="Picture 17">
            <a:extLst>
              <a:ext uri="{FF2B5EF4-FFF2-40B4-BE49-F238E27FC236}">
                <a16:creationId xmlns:a16="http://schemas.microsoft.com/office/drawing/2014/main" id="{611FE5B4-6602-475C-B3BF-A15104D018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50CC3BA-0055-40F5-B9F8-054B9825C397}"/>
              </a:ext>
            </a:extLst>
          </p:cNvPr>
          <p:cNvSpPr>
            <a:spLocks noGrp="1"/>
          </p:cNvSpPr>
          <p:nvPr>
            <p:ph type="title"/>
          </p:nvPr>
        </p:nvSpPr>
        <p:spPr>
          <a:xfrm>
            <a:off x="7570382" y="2864498"/>
            <a:ext cx="3707844" cy="1224901"/>
          </a:xfrm>
        </p:spPr>
        <p:txBody>
          <a:bodyPr vert="horz" lIns="91440" tIns="45720" rIns="91440" bIns="45720" rtlCol="0" anchor="b">
            <a:normAutofit/>
          </a:bodyPr>
          <a:lstStyle/>
          <a:p>
            <a:r>
              <a:rPr lang="en-GB" dirty="0"/>
              <a:t>The result of iOS demo app</a:t>
            </a:r>
            <a:endParaRPr lang="en-US" sz="4800" dirty="0"/>
          </a:p>
        </p:txBody>
      </p:sp>
    </p:spTree>
    <p:extLst>
      <p:ext uri="{BB962C8B-B14F-4D97-AF65-F5344CB8AC3E}">
        <p14:creationId xmlns:p14="http://schemas.microsoft.com/office/powerpoint/2010/main" val="369300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7AC8-2AB3-4B7B-BD48-8A09264180FF}"/>
              </a:ext>
            </a:extLst>
          </p:cNvPr>
          <p:cNvSpPr>
            <a:spLocks noGrp="1"/>
          </p:cNvSpPr>
          <p:nvPr>
            <p:ph type="title"/>
          </p:nvPr>
        </p:nvSpPr>
        <p:spPr>
          <a:xfrm>
            <a:off x="913775" y="618517"/>
            <a:ext cx="10364451" cy="1596177"/>
          </a:xfrm>
        </p:spPr>
        <p:txBody>
          <a:bodyPr/>
          <a:lstStyle/>
          <a:p>
            <a:r>
              <a:rPr lang="en-US" dirty="0"/>
              <a:t>Big priest </a:t>
            </a:r>
          </a:p>
        </p:txBody>
      </p:sp>
      <p:pic>
        <p:nvPicPr>
          <p:cNvPr id="7" name="Picture 6" descr="A screenshot of a cell phone&#10;&#10;Description generated with very high confidence">
            <a:extLst>
              <a:ext uri="{FF2B5EF4-FFF2-40B4-BE49-F238E27FC236}">
                <a16:creationId xmlns:a16="http://schemas.microsoft.com/office/drawing/2014/main" id="{8EF8B37A-7071-4DE7-BA6D-1C98D450899A}"/>
              </a:ext>
            </a:extLst>
          </p:cNvPr>
          <p:cNvPicPr>
            <a:picLocks noChangeAspect="1"/>
          </p:cNvPicPr>
          <p:nvPr/>
        </p:nvPicPr>
        <p:blipFill>
          <a:blip r:embed="rId2"/>
          <a:stretch>
            <a:fillRect/>
          </a:stretch>
        </p:blipFill>
        <p:spPr>
          <a:xfrm>
            <a:off x="1814204" y="2466505"/>
            <a:ext cx="1591152" cy="2830518"/>
          </a:xfrm>
          <a:prstGeom prst="rect">
            <a:avLst/>
          </a:prstGeom>
        </p:spPr>
      </p:pic>
      <p:pic>
        <p:nvPicPr>
          <p:cNvPr id="9" name="Picture 8" descr="A screenshot of a social media post with text and mirror&#10;&#10;Description generated with high confidence">
            <a:extLst>
              <a:ext uri="{FF2B5EF4-FFF2-40B4-BE49-F238E27FC236}">
                <a16:creationId xmlns:a16="http://schemas.microsoft.com/office/drawing/2014/main" id="{643118DB-1344-4A9E-9BB3-914028896A13}"/>
              </a:ext>
            </a:extLst>
          </p:cNvPr>
          <p:cNvPicPr>
            <a:picLocks noChangeAspect="1"/>
          </p:cNvPicPr>
          <p:nvPr/>
        </p:nvPicPr>
        <p:blipFill>
          <a:blip r:embed="rId3"/>
          <a:stretch>
            <a:fillRect/>
          </a:stretch>
        </p:blipFill>
        <p:spPr>
          <a:xfrm>
            <a:off x="5280021" y="2394937"/>
            <a:ext cx="1618802" cy="2874198"/>
          </a:xfrm>
          <a:prstGeom prst="rect">
            <a:avLst/>
          </a:prstGeom>
        </p:spPr>
      </p:pic>
      <p:pic>
        <p:nvPicPr>
          <p:cNvPr id="11" name="Picture 10" descr="A picture containing object, mirror, car mirror&#10;&#10;Description generated with very high confidence">
            <a:extLst>
              <a:ext uri="{FF2B5EF4-FFF2-40B4-BE49-F238E27FC236}">
                <a16:creationId xmlns:a16="http://schemas.microsoft.com/office/drawing/2014/main" id="{AC86580E-42FF-4EF7-8EB7-68BC89AC5257}"/>
              </a:ext>
            </a:extLst>
          </p:cNvPr>
          <p:cNvPicPr>
            <a:picLocks noChangeAspect="1"/>
          </p:cNvPicPr>
          <p:nvPr/>
        </p:nvPicPr>
        <p:blipFill>
          <a:blip r:embed="rId4"/>
          <a:stretch>
            <a:fillRect/>
          </a:stretch>
        </p:blipFill>
        <p:spPr>
          <a:xfrm>
            <a:off x="7009849" y="2444665"/>
            <a:ext cx="1609110" cy="2863670"/>
          </a:xfrm>
          <a:prstGeom prst="rect">
            <a:avLst/>
          </a:prstGeom>
        </p:spPr>
      </p:pic>
      <p:pic>
        <p:nvPicPr>
          <p:cNvPr id="13" name="Picture 12" descr="A screen shot of a smart phone&#10;&#10;Description generated with very high confidence">
            <a:extLst>
              <a:ext uri="{FF2B5EF4-FFF2-40B4-BE49-F238E27FC236}">
                <a16:creationId xmlns:a16="http://schemas.microsoft.com/office/drawing/2014/main" id="{4142286F-DCF2-428A-BFCD-692C64A526E9}"/>
              </a:ext>
            </a:extLst>
          </p:cNvPr>
          <p:cNvPicPr>
            <a:picLocks noChangeAspect="1"/>
          </p:cNvPicPr>
          <p:nvPr/>
        </p:nvPicPr>
        <p:blipFill>
          <a:blip r:embed="rId5"/>
          <a:stretch>
            <a:fillRect/>
          </a:stretch>
        </p:blipFill>
        <p:spPr>
          <a:xfrm>
            <a:off x="8701413" y="2455977"/>
            <a:ext cx="1612485" cy="2841046"/>
          </a:xfrm>
          <a:prstGeom prst="rect">
            <a:avLst/>
          </a:prstGeom>
        </p:spPr>
      </p:pic>
      <p:pic>
        <p:nvPicPr>
          <p:cNvPr id="15" name="Picture 14" descr="A screenshot of a cell phone&#10;&#10;Description generated with very high confidence">
            <a:extLst>
              <a:ext uri="{FF2B5EF4-FFF2-40B4-BE49-F238E27FC236}">
                <a16:creationId xmlns:a16="http://schemas.microsoft.com/office/drawing/2014/main" id="{72358943-DB78-4B71-B5E1-501106BFE4CA}"/>
              </a:ext>
            </a:extLst>
          </p:cNvPr>
          <p:cNvPicPr>
            <a:picLocks noChangeAspect="1"/>
          </p:cNvPicPr>
          <p:nvPr/>
        </p:nvPicPr>
        <p:blipFill>
          <a:blip r:embed="rId6"/>
          <a:stretch>
            <a:fillRect/>
          </a:stretch>
        </p:blipFill>
        <p:spPr>
          <a:xfrm>
            <a:off x="10459813" y="2428089"/>
            <a:ext cx="1626595" cy="2841046"/>
          </a:xfrm>
          <a:prstGeom prst="rect">
            <a:avLst/>
          </a:prstGeom>
        </p:spPr>
      </p:pic>
      <p:pic>
        <p:nvPicPr>
          <p:cNvPr id="17" name="Picture 16" descr="A picture containing yellow, tree, photo&#10;&#10;Description generated with high confidence">
            <a:extLst>
              <a:ext uri="{FF2B5EF4-FFF2-40B4-BE49-F238E27FC236}">
                <a16:creationId xmlns:a16="http://schemas.microsoft.com/office/drawing/2014/main" id="{F626849E-6DB5-4EE0-8CEF-ADC6BE76EE43}"/>
              </a:ext>
            </a:extLst>
          </p:cNvPr>
          <p:cNvPicPr>
            <a:picLocks noChangeAspect="1"/>
          </p:cNvPicPr>
          <p:nvPr/>
        </p:nvPicPr>
        <p:blipFill>
          <a:blip r:embed="rId7"/>
          <a:stretch>
            <a:fillRect/>
          </a:stretch>
        </p:blipFill>
        <p:spPr>
          <a:xfrm>
            <a:off x="3516382" y="2394937"/>
            <a:ext cx="1618107" cy="2874198"/>
          </a:xfrm>
          <a:prstGeom prst="rect">
            <a:avLst/>
          </a:prstGeom>
        </p:spPr>
      </p:pic>
      <p:pic>
        <p:nvPicPr>
          <p:cNvPr id="19" name="Picture 18" descr="A screenshot of a cell phone&#10;&#10;Description generated with very high confidence">
            <a:extLst>
              <a:ext uri="{FF2B5EF4-FFF2-40B4-BE49-F238E27FC236}">
                <a16:creationId xmlns:a16="http://schemas.microsoft.com/office/drawing/2014/main" id="{05AC4FAD-0F97-4C8C-B7F2-FFB779A665ED}"/>
              </a:ext>
            </a:extLst>
          </p:cNvPr>
          <p:cNvPicPr>
            <a:picLocks noChangeAspect="1"/>
          </p:cNvPicPr>
          <p:nvPr/>
        </p:nvPicPr>
        <p:blipFill>
          <a:blip r:embed="rId8"/>
          <a:stretch>
            <a:fillRect/>
          </a:stretch>
        </p:blipFill>
        <p:spPr>
          <a:xfrm>
            <a:off x="99719" y="2455977"/>
            <a:ext cx="1588116" cy="2830518"/>
          </a:xfrm>
          <a:prstGeom prst="rect">
            <a:avLst/>
          </a:prstGeom>
        </p:spPr>
      </p:pic>
    </p:spTree>
    <p:extLst>
      <p:ext uri="{BB962C8B-B14F-4D97-AF65-F5344CB8AC3E}">
        <p14:creationId xmlns:p14="http://schemas.microsoft.com/office/powerpoint/2010/main" val="26967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nodeType="clickEffect">
                                  <p:stCondLst>
                                    <p:cond delay="0"/>
                                  </p:stCondLst>
                                  <p:childTnLst>
                                    <p:animScale>
                                      <p:cBhvr>
                                        <p:cTn id="42" dur="2000" fill="hold"/>
                                        <p:tgtEl>
                                          <p:spTgt spid="13"/>
                                        </p:tgtEl>
                                      </p:cBhvr>
                                      <p:by x="150000" y="150000"/>
                                    </p:animScale>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0217CB-AA6E-447C-9E24-CACB89B340AD}"/>
              </a:ext>
            </a:extLst>
          </p:cNvPr>
          <p:cNvSpPr>
            <a:spLocks noGrp="1"/>
          </p:cNvSpPr>
          <p:nvPr>
            <p:ph type="title"/>
          </p:nvPr>
        </p:nvSpPr>
        <p:spPr>
          <a:xfrm>
            <a:off x="959896" y="960814"/>
            <a:ext cx="2732249" cy="4912936"/>
          </a:xfrm>
        </p:spPr>
        <p:txBody>
          <a:bodyPr vert="horz" lIns="91440" tIns="45720" rIns="91440" bIns="45720" rtlCol="0" anchor="b">
            <a:normAutofit/>
          </a:bodyPr>
          <a:lstStyle/>
          <a:p>
            <a:pPr algn="r"/>
            <a:r>
              <a:rPr lang="en-US" sz="3400">
                <a:solidFill>
                  <a:schemeClr val="bg1"/>
                </a:solidFill>
              </a:rPr>
              <a:t>Conclusion and Future Work</a:t>
            </a:r>
          </a:p>
        </p:txBody>
      </p:sp>
      <p:pic>
        <p:nvPicPr>
          <p:cNvPr id="13" name="Picture 12">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4" name="TextBox 3">
            <a:extLst>
              <a:ext uri="{FF2B5EF4-FFF2-40B4-BE49-F238E27FC236}">
                <a16:creationId xmlns:a16="http://schemas.microsoft.com/office/drawing/2014/main" id="{76337143-D666-462D-B17F-B26A692C2705}"/>
              </a:ext>
            </a:extLst>
          </p:cNvPr>
          <p:cNvSpPr txBox="1"/>
          <p:nvPr/>
        </p:nvSpPr>
        <p:spPr>
          <a:xfrm>
            <a:off x="4979078" y="960814"/>
            <a:ext cx="6247722" cy="4830385"/>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400" cap="all"/>
              <a:t>The main unique contributions of this project are listed below:</a:t>
            </a:r>
          </a:p>
          <a:p>
            <a:pPr indent="-228600" defTabSz="914400">
              <a:lnSpc>
                <a:spcPct val="110000"/>
              </a:lnSpc>
              <a:spcAft>
                <a:spcPts val="600"/>
              </a:spcAft>
              <a:buClr>
                <a:schemeClr val="tx1"/>
              </a:buClr>
              <a:buFont typeface="Arial" panose="020B0604020202020204" pitchFamily="34" charset="0"/>
              <a:buChar char="•"/>
            </a:pPr>
            <a:r>
              <a:rPr lang="en-US" sz="1400" cap="all"/>
              <a:t>1)	The capability of the Wiener filter to successfully reconstruct the textual content of images with motion blur has been successfully tested using a blurred image from a law enforcement case which resisted previous computational efforts [4].</a:t>
            </a:r>
          </a:p>
          <a:p>
            <a:pPr indent="-228600" defTabSz="914400">
              <a:lnSpc>
                <a:spcPct val="110000"/>
              </a:lnSpc>
              <a:spcAft>
                <a:spcPts val="600"/>
              </a:spcAft>
              <a:buClr>
                <a:schemeClr val="tx1"/>
              </a:buClr>
              <a:buFont typeface="Arial" panose="020B0604020202020204" pitchFamily="34" charset="0"/>
              <a:buChar char="•"/>
            </a:pPr>
            <a:r>
              <a:rPr lang="en-US" sz="1400" cap="all"/>
              <a:t>2)	A basic software platform for testing different deblurring filtering techniques has been developed using the Wolfram programming language (see Appendices A and B).</a:t>
            </a:r>
          </a:p>
          <a:p>
            <a:pPr marL="342900" indent="-228600" defTabSz="914400">
              <a:lnSpc>
                <a:spcPct val="110000"/>
              </a:lnSpc>
              <a:spcAft>
                <a:spcPts val="600"/>
              </a:spcAft>
              <a:buClr>
                <a:schemeClr val="tx1"/>
              </a:buClr>
              <a:buFont typeface="Arial" panose="020B0604020202020204" pitchFamily="34" charset="0"/>
              <a:buChar char="•"/>
            </a:pPr>
            <a:r>
              <a:rPr lang="en-US" sz="1400" cap="all"/>
              <a:t>A smart phone app written in Swift with OpenCV has been developed being capable of reconstructing blurred textual content within a few seconds only (see Appendix C).</a:t>
            </a:r>
          </a:p>
          <a:p>
            <a:pPr marL="342900" indent="-228600" defTabSz="914400">
              <a:lnSpc>
                <a:spcPct val="110000"/>
              </a:lnSpc>
              <a:spcAft>
                <a:spcPts val="600"/>
              </a:spcAft>
              <a:buClr>
                <a:schemeClr val="tx1"/>
              </a:buClr>
              <a:buFont typeface="Arial" panose="020B0604020202020204" pitchFamily="34" charset="0"/>
              <a:buChar char="•"/>
            </a:pPr>
            <a:endParaRPr lang="en-US" sz="1400" cap="all"/>
          </a:p>
          <a:p>
            <a:pPr indent="-228600" defTabSz="914400">
              <a:lnSpc>
                <a:spcPct val="110000"/>
              </a:lnSpc>
              <a:spcAft>
                <a:spcPts val="600"/>
              </a:spcAft>
              <a:buClr>
                <a:schemeClr val="tx1"/>
              </a:buClr>
              <a:buFont typeface="Arial" panose="020B0604020202020204" pitchFamily="34" charset="0"/>
              <a:buChar char="•"/>
            </a:pPr>
            <a:endParaRPr lang="en-US" sz="1400" cap="all"/>
          </a:p>
          <a:p>
            <a:pPr indent="-228600" defTabSz="914400">
              <a:lnSpc>
                <a:spcPct val="110000"/>
              </a:lnSpc>
              <a:spcAft>
                <a:spcPts val="600"/>
              </a:spcAft>
              <a:buClr>
                <a:schemeClr val="tx1"/>
              </a:buClr>
              <a:buFont typeface="Arial" panose="020B0604020202020204" pitchFamily="34" charset="0"/>
              <a:buChar char="•"/>
            </a:pPr>
            <a:r>
              <a:rPr lang="en-US" sz="1400" cap="all"/>
              <a:t>As a future work, CNNs and GANs modified for reduced processing power and energy consumption could possibly be used for image deblurring on smart phones. Machine learning gives another opportunity to restore blurred images without estimating the kernel.</a:t>
            </a:r>
          </a:p>
        </p:txBody>
      </p:sp>
    </p:spTree>
    <p:extLst>
      <p:ext uri="{BB962C8B-B14F-4D97-AF65-F5344CB8AC3E}">
        <p14:creationId xmlns:p14="http://schemas.microsoft.com/office/powerpoint/2010/main" val="375932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5147-0393-43D4-B00C-9E6A58A7CA47}"/>
              </a:ext>
            </a:extLst>
          </p:cNvPr>
          <p:cNvSpPr>
            <a:spLocks noGrp="1"/>
          </p:cNvSpPr>
          <p:nvPr>
            <p:ph type="title"/>
          </p:nvPr>
        </p:nvSpPr>
        <p:spPr>
          <a:xfrm>
            <a:off x="913775" y="618517"/>
            <a:ext cx="10364451" cy="1596177"/>
          </a:xfrm>
        </p:spPr>
        <p:txBody>
          <a:bodyPr/>
          <a:lstStyle/>
          <a:p>
            <a:r>
              <a:rPr lang="en-US"/>
              <a:t>Acknowledgements</a:t>
            </a:r>
            <a:endParaRPr lang="en-US" dirty="0"/>
          </a:p>
        </p:txBody>
      </p:sp>
      <p:sp>
        <p:nvSpPr>
          <p:cNvPr id="3" name="Content Placeholder 2">
            <a:extLst>
              <a:ext uri="{FF2B5EF4-FFF2-40B4-BE49-F238E27FC236}">
                <a16:creationId xmlns:a16="http://schemas.microsoft.com/office/drawing/2014/main" id="{CCFB14B7-7234-4982-B558-7F24D4FDD6F6}"/>
              </a:ext>
            </a:extLst>
          </p:cNvPr>
          <p:cNvSpPr>
            <a:spLocks noGrp="1"/>
          </p:cNvSpPr>
          <p:nvPr>
            <p:ph sz="quarter" idx="13"/>
          </p:nvPr>
        </p:nvSpPr>
        <p:spPr>
          <a:xfrm>
            <a:off x="913774" y="2367092"/>
            <a:ext cx="10363826" cy="3424107"/>
          </a:xfrm>
        </p:spPr>
        <p:txBody>
          <a:bodyPr/>
          <a:lstStyle/>
          <a:p>
            <a:r>
              <a:rPr lang="en-GB" dirty="0">
                <a:solidFill>
                  <a:srgbClr val="000000"/>
                </a:solidFill>
                <a:latin typeface="Univers" panose="020B0604020202020204" pitchFamily="34" charset="0"/>
                <a:ea typeface="Cordia New" panose="020B0304020202020204" pitchFamily="34" charset="-34"/>
              </a:rPr>
              <a:t>We are indebted to Asst. Prof. </a:t>
            </a:r>
            <a:r>
              <a:rPr lang="en-GB" dirty="0" err="1">
                <a:solidFill>
                  <a:srgbClr val="000000"/>
                </a:solidFill>
                <a:latin typeface="Univers" panose="020B0604020202020204" pitchFamily="34" charset="0"/>
                <a:ea typeface="Cordia New" panose="020B0304020202020204" pitchFamily="34" charset="-34"/>
              </a:rPr>
              <a:t>Dr.</a:t>
            </a:r>
            <a:r>
              <a:rPr lang="en-GB" dirty="0">
                <a:solidFill>
                  <a:srgbClr val="000000"/>
                </a:solidFill>
                <a:latin typeface="Univers" panose="020B0604020202020204" pitchFamily="34" charset="0"/>
                <a:ea typeface="Cordia New" panose="020B0304020202020204" pitchFamily="34" charset="-34"/>
              </a:rPr>
              <a:t> </a:t>
            </a:r>
            <a:r>
              <a:rPr lang="en-GB" dirty="0" err="1">
                <a:solidFill>
                  <a:srgbClr val="000000"/>
                </a:solidFill>
                <a:latin typeface="Univers" panose="020B0604020202020204" pitchFamily="34" charset="0"/>
                <a:ea typeface="Cordia New" panose="020B0304020202020204" pitchFamily="34" charset="-34"/>
              </a:rPr>
              <a:t>Dobri</a:t>
            </a:r>
            <a:r>
              <a:rPr lang="en-GB" dirty="0">
                <a:solidFill>
                  <a:srgbClr val="000000"/>
                </a:solidFill>
                <a:latin typeface="Univers" panose="020B0604020202020204" pitchFamily="34" charset="0"/>
                <a:ea typeface="Cordia New" panose="020B0304020202020204" pitchFamily="34" charset="-34"/>
              </a:rPr>
              <a:t> </a:t>
            </a:r>
            <a:r>
              <a:rPr lang="en-GB" dirty="0" err="1">
                <a:solidFill>
                  <a:srgbClr val="000000"/>
                </a:solidFill>
                <a:latin typeface="Univers" panose="020B0604020202020204" pitchFamily="34" charset="0"/>
                <a:ea typeface="Cordia New" panose="020B0304020202020204" pitchFamily="34" charset="-34"/>
              </a:rPr>
              <a:t>Atanassov</a:t>
            </a:r>
            <a:r>
              <a:rPr lang="en-GB" dirty="0">
                <a:solidFill>
                  <a:srgbClr val="000000"/>
                </a:solidFill>
                <a:latin typeface="Univers" panose="020B0604020202020204" pitchFamily="34" charset="0"/>
                <a:ea typeface="Cordia New" panose="020B0304020202020204" pitchFamily="34" charset="-34"/>
              </a:rPr>
              <a:t> </a:t>
            </a:r>
            <a:r>
              <a:rPr lang="en-GB" dirty="0" err="1">
                <a:solidFill>
                  <a:srgbClr val="000000"/>
                </a:solidFill>
                <a:latin typeface="Univers" panose="020B0604020202020204" pitchFamily="34" charset="0"/>
                <a:ea typeface="Cordia New" panose="020B0304020202020204" pitchFamily="34" charset="-34"/>
              </a:rPr>
              <a:t>Batovski</a:t>
            </a:r>
            <a:r>
              <a:rPr lang="en-GB" dirty="0">
                <a:solidFill>
                  <a:srgbClr val="000000"/>
                </a:solidFill>
                <a:latin typeface="Univers" panose="020B0604020202020204" pitchFamily="34" charset="0"/>
                <a:ea typeface="Cordia New" panose="020B0304020202020204" pitchFamily="34" charset="-34"/>
              </a:rPr>
              <a:t>, A. </a:t>
            </a:r>
            <a:r>
              <a:rPr lang="en-GB" dirty="0" err="1">
                <a:solidFill>
                  <a:srgbClr val="000000"/>
                </a:solidFill>
                <a:latin typeface="Univers" panose="020B0604020202020204" pitchFamily="34" charset="0"/>
                <a:ea typeface="Cordia New" panose="020B0304020202020204" pitchFamily="34" charset="-34"/>
              </a:rPr>
              <a:t>Chayapol</a:t>
            </a:r>
            <a:r>
              <a:rPr lang="en-GB" dirty="0">
                <a:solidFill>
                  <a:srgbClr val="000000"/>
                </a:solidFill>
                <a:latin typeface="Univers" panose="020B0604020202020204" pitchFamily="34" charset="0"/>
                <a:ea typeface="Cordia New" panose="020B0304020202020204" pitchFamily="34" charset="-34"/>
              </a:rPr>
              <a:t> </a:t>
            </a:r>
            <a:r>
              <a:rPr lang="en-GB" dirty="0" err="1">
                <a:solidFill>
                  <a:srgbClr val="000000"/>
                </a:solidFill>
                <a:latin typeface="Univers" panose="020B0604020202020204" pitchFamily="34" charset="0"/>
                <a:ea typeface="Cordia New" panose="020B0304020202020204" pitchFamily="34" charset="-34"/>
              </a:rPr>
              <a:t>Moemeng</a:t>
            </a:r>
            <a:r>
              <a:rPr lang="en-GB" dirty="0">
                <a:solidFill>
                  <a:srgbClr val="000000"/>
                </a:solidFill>
                <a:latin typeface="Univers" panose="020B0604020202020204" pitchFamily="34" charset="0"/>
                <a:ea typeface="Cordia New" panose="020B0304020202020204" pitchFamily="34" charset="-34"/>
              </a:rPr>
              <a:t> and Asst. Prof. Paitoon </a:t>
            </a:r>
            <a:r>
              <a:rPr lang="en-GB" dirty="0" err="1">
                <a:solidFill>
                  <a:srgbClr val="000000"/>
                </a:solidFill>
                <a:latin typeface="Univers" panose="020B0604020202020204" pitchFamily="34" charset="0"/>
                <a:ea typeface="Cordia New" panose="020B0304020202020204" pitchFamily="34" charset="-34"/>
              </a:rPr>
              <a:t>Porntrakoon</a:t>
            </a:r>
            <a:r>
              <a:rPr lang="en-GB" dirty="0">
                <a:solidFill>
                  <a:srgbClr val="000000"/>
                </a:solidFill>
                <a:latin typeface="Univers" panose="020B0604020202020204" pitchFamily="34" charset="0"/>
                <a:ea typeface="Cordia New" panose="020B0304020202020204" pitchFamily="34" charset="-34"/>
              </a:rPr>
              <a:t> for their insights and suggestions. </a:t>
            </a:r>
          </a:p>
          <a:p>
            <a:r>
              <a:rPr lang="en-GB" dirty="0">
                <a:solidFill>
                  <a:srgbClr val="000000"/>
                </a:solidFill>
                <a:latin typeface="Univers" panose="020B0503020202020204" pitchFamily="34" charset="0"/>
                <a:ea typeface="Cordia New" panose="020B0304020202020204" pitchFamily="34" charset="-34"/>
              </a:rPr>
              <a:t>We are also most grateful to A. </a:t>
            </a:r>
            <a:r>
              <a:rPr lang="en-GB" dirty="0" err="1">
                <a:solidFill>
                  <a:srgbClr val="000000"/>
                </a:solidFill>
                <a:latin typeface="Univers" panose="020B0503020202020204" pitchFamily="34" charset="0"/>
                <a:ea typeface="Cordia New" panose="020B0304020202020204" pitchFamily="34" charset="-34"/>
              </a:rPr>
              <a:t>Tapanan</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Yeophantong</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Dr.</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Kwankawol</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Nongpong</a:t>
            </a:r>
            <a:r>
              <a:rPr lang="en-GB" dirty="0">
                <a:solidFill>
                  <a:srgbClr val="000000"/>
                </a:solidFill>
                <a:latin typeface="Univers" panose="020B0503020202020204" pitchFamily="34" charset="0"/>
                <a:ea typeface="Cordia New" panose="020B0304020202020204" pitchFamily="34" charset="-34"/>
              </a:rPr>
              <a:t> and </a:t>
            </a:r>
            <a:r>
              <a:rPr lang="en-GB" dirty="0" err="1">
                <a:solidFill>
                  <a:srgbClr val="000000"/>
                </a:solidFill>
                <a:latin typeface="Univers" panose="020B0503020202020204" pitchFamily="34" charset="0"/>
                <a:ea typeface="Cordia New" panose="020B0304020202020204" pitchFamily="34" charset="-34"/>
              </a:rPr>
              <a:t>Dr.</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Rachsuda</a:t>
            </a:r>
            <a:r>
              <a:rPr lang="en-GB" dirty="0">
                <a:solidFill>
                  <a:srgbClr val="000000"/>
                </a:solidFill>
                <a:latin typeface="Univers" panose="020B0503020202020204" pitchFamily="34" charset="0"/>
                <a:ea typeface="Cordia New" panose="020B0304020202020204" pitchFamily="34" charset="-34"/>
              </a:rPr>
              <a:t> </a:t>
            </a:r>
            <a:r>
              <a:rPr lang="en-GB" dirty="0" err="1">
                <a:solidFill>
                  <a:srgbClr val="000000"/>
                </a:solidFill>
                <a:latin typeface="Univers" panose="020B0503020202020204" pitchFamily="34" charset="0"/>
                <a:ea typeface="Cordia New" panose="020B0304020202020204" pitchFamily="34" charset="-34"/>
              </a:rPr>
              <a:t>Setthawong</a:t>
            </a:r>
            <a:r>
              <a:rPr lang="en-GB" dirty="0">
                <a:solidFill>
                  <a:srgbClr val="000000"/>
                </a:solidFill>
                <a:latin typeface="Univers" panose="020B0503020202020204" pitchFamily="34" charset="0"/>
                <a:ea typeface="Cordia New" panose="020B0304020202020204" pitchFamily="34" charset="-34"/>
              </a:rPr>
              <a:t> for their constructive comments.</a:t>
            </a:r>
            <a:endParaRPr lang="en-US" dirty="0">
              <a:latin typeface="Univers" panose="020B0503020202020204" pitchFamily="34" charset="0"/>
            </a:endParaRPr>
          </a:p>
        </p:txBody>
      </p:sp>
    </p:spTree>
    <p:extLst>
      <p:ext uri="{BB962C8B-B14F-4D97-AF65-F5344CB8AC3E}">
        <p14:creationId xmlns:p14="http://schemas.microsoft.com/office/powerpoint/2010/main" val="1747345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E3FBE-9004-47C0-852D-3778A83168E7}"/>
              </a:ext>
            </a:extLst>
          </p:cNvPr>
          <p:cNvSpPr>
            <a:spLocks noGrp="1"/>
          </p:cNvSpPr>
          <p:nvPr>
            <p:ph type="title"/>
          </p:nvPr>
        </p:nvSpPr>
        <p:spPr>
          <a:xfrm>
            <a:off x="959896" y="960814"/>
            <a:ext cx="2732249" cy="4912936"/>
          </a:xfrm>
        </p:spPr>
        <p:txBody>
          <a:bodyPr anchor="b">
            <a:normAutofit/>
          </a:bodyPr>
          <a:lstStyle/>
          <a:p>
            <a:pPr algn="r"/>
            <a:r>
              <a:rPr lang="en-GB" sz="3700" b="1">
                <a:solidFill>
                  <a:schemeClr val="bg1"/>
                </a:solidFill>
              </a:rPr>
              <a:t>References</a:t>
            </a:r>
            <a:br>
              <a:rPr lang="en-US" sz="3700">
                <a:solidFill>
                  <a:schemeClr val="bg1"/>
                </a:solidFill>
              </a:rPr>
            </a:br>
            <a:endParaRPr lang="en-GB" sz="3700">
              <a:solidFill>
                <a:schemeClr val="bg1"/>
              </a:solidFill>
            </a:endParaRPr>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3" name="Content Placeholder 2">
            <a:extLst>
              <a:ext uri="{FF2B5EF4-FFF2-40B4-BE49-F238E27FC236}">
                <a16:creationId xmlns:a16="http://schemas.microsoft.com/office/drawing/2014/main" id="{C89D09A4-15EA-4C85-B5B1-6538D18048B1}"/>
              </a:ext>
            </a:extLst>
          </p:cNvPr>
          <p:cNvSpPr>
            <a:spLocks noGrp="1"/>
          </p:cNvSpPr>
          <p:nvPr>
            <p:ph sz="quarter" idx="13"/>
          </p:nvPr>
        </p:nvSpPr>
        <p:spPr>
          <a:xfrm>
            <a:off x="4979078" y="960814"/>
            <a:ext cx="6247722" cy="4830385"/>
          </a:xfrm>
        </p:spPr>
        <p:txBody>
          <a:bodyPr anchor="ctr">
            <a:normAutofit/>
          </a:bodyPr>
          <a:lstStyle/>
          <a:p>
            <a:pPr marL="0" indent="0">
              <a:lnSpc>
                <a:spcPct val="110000"/>
              </a:lnSpc>
              <a:buNone/>
            </a:pPr>
            <a:endParaRPr lang="en-US" sz="700"/>
          </a:p>
          <a:p>
            <a:pPr>
              <a:lnSpc>
                <a:spcPct val="110000"/>
              </a:lnSpc>
            </a:pPr>
            <a:r>
              <a:rPr lang="en-US" sz="700"/>
              <a:t>[1]	Allon, S. H. M., Debertrand, M. G., and Sleutjes, B. T. H. M., </a:t>
            </a:r>
            <a:r>
              <a:rPr lang="en-US" sz="700" i="1"/>
              <a:t>Fast Deblurring Algoithrms</a:t>
            </a:r>
            <a:r>
              <a:rPr lang="en-US" sz="700"/>
              <a:t>, Project Report, Department of Biomedical Engineering, Eindhoven University of Technology, Eindhoven, The Netherlands, 2004.</a:t>
            </a:r>
          </a:p>
          <a:p>
            <a:pPr>
              <a:lnSpc>
                <a:spcPct val="110000"/>
              </a:lnSpc>
            </a:pPr>
            <a:r>
              <a:rPr lang="en-GB" sz="700"/>
              <a:t>[2]	Babacan, S. D., Molina, R., Do, M. N., and Katsaggelos, A. K., Bayesian blind deconvolution with general sparse image priors</a:t>
            </a:r>
            <a:r>
              <a:rPr lang="en-GB" sz="700" i="1"/>
              <a:t>, In</a:t>
            </a:r>
            <a:r>
              <a:rPr lang="en-GB" sz="700"/>
              <a:t>: Proceedings of the </a:t>
            </a:r>
            <a:r>
              <a:rPr lang="en-GB" sz="700" i="1"/>
              <a:t>European Conference on Computer Vision</a:t>
            </a:r>
            <a:r>
              <a:rPr lang="en-GB" sz="700"/>
              <a:t> (ECCV), Firenze, Italy, 7-13 October 2012, pp. 341-355, Lecture Notes in Computer Science, Vol. 7577, Springer, Heidelberg, Germany.</a:t>
            </a:r>
            <a:endParaRPr lang="en-US" sz="700"/>
          </a:p>
          <a:p>
            <a:pPr>
              <a:lnSpc>
                <a:spcPct val="110000"/>
              </a:lnSpc>
            </a:pPr>
            <a:r>
              <a:rPr lang="en-US" sz="700"/>
              <a:t>[3]	Canon Inc., New Canon Hybrid IS world's first image stabilizer to compensate for two types of camera shake, Tokyo, Japan, 22 July 2009, Available: &lt;https://global.canon/en/news/2009/jul22e.html&gt;.</a:t>
            </a:r>
          </a:p>
          <a:p>
            <a:pPr>
              <a:lnSpc>
                <a:spcPct val="110000"/>
              </a:lnSpc>
            </a:pPr>
            <a:r>
              <a:rPr lang="en-GB" sz="700"/>
              <a:t>[4]	Coorlim, L., Agents racing to save girl had one blurred clue, </a:t>
            </a:r>
            <a:r>
              <a:rPr lang="en-GB" sz="700" i="1"/>
              <a:t>CNN</a:t>
            </a:r>
            <a:r>
              <a:rPr lang="en-GB" sz="700"/>
              <a:t>, 20 June 2013, Available: &lt;https://edition.cnn.com/2013/06/19/us/cfp-us-race-against-time/index.html&gt;.</a:t>
            </a:r>
            <a:endParaRPr lang="en-US" sz="700"/>
          </a:p>
          <a:p>
            <a:pPr>
              <a:lnSpc>
                <a:spcPct val="110000"/>
              </a:lnSpc>
            </a:pPr>
            <a:r>
              <a:rPr lang="en-US" sz="700"/>
              <a:t>[5]	Donatelli, M., Estatico, C., Martinelli, A., and Serra-Capizzano, S., Improved image deblurring with antireflective boundary conditions and re-blurring, </a:t>
            </a:r>
            <a:r>
              <a:rPr lang="en-US" sz="700" i="1"/>
              <a:t>Inverse Problems</a:t>
            </a:r>
            <a:r>
              <a:rPr lang="en-US" sz="700"/>
              <a:t>, 22(6): 2035-2053, October 2006.</a:t>
            </a:r>
          </a:p>
          <a:p>
            <a:pPr>
              <a:lnSpc>
                <a:spcPct val="110000"/>
              </a:lnSpc>
            </a:pPr>
            <a:r>
              <a:rPr lang="en-GB" sz="700"/>
              <a:t>[6]	Fergus, R., Singh, B., Hertzmann, A., Roweis, S. T., and Freeman, W. T., Removing camera shake from a single photograph, </a:t>
            </a:r>
            <a:r>
              <a:rPr lang="en-GB" sz="700" i="1"/>
              <a:t>ACM Transactions on Graphics</a:t>
            </a:r>
            <a:r>
              <a:rPr lang="en-GB" sz="700"/>
              <a:t>,</a:t>
            </a:r>
            <a:r>
              <a:rPr lang="en-GB" sz="700" i="1"/>
              <a:t> </a:t>
            </a:r>
            <a:r>
              <a:rPr lang="en-GB" sz="700"/>
              <a:t>25(3): 787-794, July 2006.</a:t>
            </a:r>
            <a:endParaRPr lang="en-US" sz="700"/>
          </a:p>
          <a:p>
            <a:pPr>
              <a:lnSpc>
                <a:spcPct val="110000"/>
              </a:lnSpc>
            </a:pPr>
            <a:r>
              <a:rPr lang="en-US" sz="700"/>
              <a:t>[7]	Gong, D., Yang, J., Liu, L., Zhang, Y., Reid, I., Shen, C., Van Den Hengel, A., and Shi, Q., From motion blur to motion flow: A deep learning solution for removing heterogeneous motion blur, </a:t>
            </a:r>
            <a:r>
              <a:rPr lang="en-US" sz="700" i="1"/>
              <a:t>In</a:t>
            </a:r>
            <a:r>
              <a:rPr lang="en-US" sz="700"/>
              <a:t>: Proceedings of the </a:t>
            </a:r>
            <a:r>
              <a:rPr lang="en-US" sz="700" i="1"/>
              <a:t>IEEE Conference on Computer Vision and Pattern Recognition</a:t>
            </a:r>
            <a:r>
              <a:rPr lang="en-US" sz="700"/>
              <a:t> (CVPR), Honolulu, Hawaii, USA, 21-26 July 2017, pp. 3806-3815.</a:t>
            </a:r>
          </a:p>
          <a:p>
            <a:pPr>
              <a:lnSpc>
                <a:spcPct val="110000"/>
              </a:lnSpc>
            </a:pPr>
            <a:r>
              <a:rPr lang="en-GB" sz="700"/>
              <a:t>[8]	Gonzalez, R. C., and Woods, R. E., </a:t>
            </a:r>
            <a:r>
              <a:rPr lang="en-GB" sz="700" i="1"/>
              <a:t>Digital Image Processing</a:t>
            </a:r>
            <a:r>
              <a:rPr lang="en-GB" sz="700"/>
              <a:t>, 4</a:t>
            </a:r>
            <a:r>
              <a:rPr lang="en-GB" sz="700" baseline="30000"/>
              <a:t>th</a:t>
            </a:r>
            <a:r>
              <a:rPr lang="en-GB" sz="700"/>
              <a:t> ed., Pearson, New York, NY, USA.</a:t>
            </a:r>
            <a:endParaRPr lang="en-US" sz="700"/>
          </a:p>
          <a:p>
            <a:pPr>
              <a:lnSpc>
                <a:spcPct val="110000"/>
              </a:lnSpc>
            </a:pPr>
            <a:r>
              <a:rPr lang="en-GB" sz="700"/>
              <a:t>[9]	Jansson, P. A., </a:t>
            </a:r>
            <a:r>
              <a:rPr lang="en-GB" sz="700" i="1"/>
              <a:t>Deconvolution of Images and Spectra</a:t>
            </a:r>
            <a:r>
              <a:rPr lang="en-GB" sz="700"/>
              <a:t>, 2</a:t>
            </a:r>
            <a:r>
              <a:rPr lang="en-GB" sz="700" baseline="30000"/>
              <a:t>nd</a:t>
            </a:r>
            <a:r>
              <a:rPr lang="en-GB" sz="700"/>
              <a:t> ed., Academic Press, Academic Press, Orlando, FL, USA, 1996.</a:t>
            </a:r>
            <a:endParaRPr lang="en-US" sz="700"/>
          </a:p>
          <a:p>
            <a:pPr>
              <a:lnSpc>
                <a:spcPct val="110000"/>
              </a:lnSpc>
            </a:pPr>
            <a:r>
              <a:rPr lang="en-GB" sz="700"/>
              <a:t>[10]	Jia, J., Single image motion deblurring using transparency. </a:t>
            </a:r>
            <a:r>
              <a:rPr lang="en-US" sz="700" i="1"/>
              <a:t>In</a:t>
            </a:r>
            <a:r>
              <a:rPr lang="en-US" sz="700"/>
              <a:t>: Proceedings of the </a:t>
            </a:r>
            <a:r>
              <a:rPr lang="en-US" sz="700" i="1"/>
              <a:t>IEEE Conference on Computer Vision and Pattern Recognition</a:t>
            </a:r>
            <a:r>
              <a:rPr lang="en-US" sz="700"/>
              <a:t> (CVPR), Minneapolis, MN, USA, 17-22 June 2007, 8 pp.</a:t>
            </a:r>
          </a:p>
        </p:txBody>
      </p:sp>
    </p:spTree>
    <p:extLst>
      <p:ext uri="{BB962C8B-B14F-4D97-AF65-F5344CB8AC3E}">
        <p14:creationId xmlns:p14="http://schemas.microsoft.com/office/powerpoint/2010/main" val="25477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BC4B37-58CD-4661-AE44-0945021B5AAD}"/>
              </a:ext>
            </a:extLst>
          </p:cNvPr>
          <p:cNvSpPr>
            <a:spLocks noGrp="1"/>
          </p:cNvSpPr>
          <p:nvPr>
            <p:ph type="title"/>
          </p:nvPr>
        </p:nvSpPr>
        <p:spPr>
          <a:xfrm>
            <a:off x="959896" y="960814"/>
            <a:ext cx="2732249" cy="4912936"/>
          </a:xfrm>
        </p:spPr>
        <p:txBody>
          <a:bodyPr anchor="b">
            <a:normAutofit/>
          </a:bodyPr>
          <a:lstStyle/>
          <a:p>
            <a:pPr algn="r"/>
            <a:r>
              <a:rPr lang="en-GB" sz="4000">
                <a:solidFill>
                  <a:schemeClr val="bg1"/>
                </a:solidFill>
              </a:rPr>
              <a:t>References</a:t>
            </a:r>
            <a:br>
              <a:rPr lang="en-US" sz="4000">
                <a:solidFill>
                  <a:schemeClr val="bg1"/>
                </a:solidFill>
              </a:rPr>
            </a:br>
            <a:endParaRPr lang="en-GB" sz="4000">
              <a:solidFill>
                <a:schemeClr val="bg1"/>
              </a:solidFill>
            </a:endParaRPr>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3" name="Content Placeholder 2">
            <a:extLst>
              <a:ext uri="{FF2B5EF4-FFF2-40B4-BE49-F238E27FC236}">
                <a16:creationId xmlns:a16="http://schemas.microsoft.com/office/drawing/2014/main" id="{B8161365-B821-4DBA-BB75-E207346625F5}"/>
              </a:ext>
            </a:extLst>
          </p:cNvPr>
          <p:cNvSpPr>
            <a:spLocks noGrp="1"/>
          </p:cNvSpPr>
          <p:nvPr>
            <p:ph sz="quarter" idx="13"/>
          </p:nvPr>
        </p:nvSpPr>
        <p:spPr>
          <a:xfrm>
            <a:off x="4979078" y="960814"/>
            <a:ext cx="6247722" cy="4830385"/>
          </a:xfrm>
        </p:spPr>
        <p:txBody>
          <a:bodyPr anchor="ctr">
            <a:normAutofit/>
          </a:bodyPr>
          <a:lstStyle/>
          <a:p>
            <a:pPr>
              <a:lnSpc>
                <a:spcPct val="110000"/>
              </a:lnSpc>
            </a:pPr>
            <a:r>
              <a:rPr lang="en-GB" sz="600"/>
              <a:t>[11]	Kupyn, O., Budzan, V., Mykhailych, M., Mishkin, D., and Matas, J., DeblurGAN: Blind motion deblurring using conditional adversarial networks, arXiv, Cornell University Library, Ithaca, NY, USA, April 2018, Available: &lt;https://arxiv.org/abs/1711.07064&gt;.</a:t>
            </a:r>
          </a:p>
          <a:p>
            <a:pPr>
              <a:lnSpc>
                <a:spcPct val="110000"/>
              </a:lnSpc>
            </a:pPr>
            <a:r>
              <a:rPr lang="en-GB" sz="600"/>
              <a:t>[12]	Lucy, L. B., An iterative technique for the rectification of observed distributions, Astronomical Journal, 79(6): 745-754, June 1974.</a:t>
            </a:r>
          </a:p>
          <a:p>
            <a:pPr>
              <a:lnSpc>
                <a:spcPct val="110000"/>
              </a:lnSpc>
            </a:pPr>
            <a:r>
              <a:rPr lang="en-GB" sz="600"/>
              <a:t>[13]	Nah, S., Kim T. H., and Lee, K. M., Deep multi-scale convolutional neural network for dynamic scene deblurring, In: Proc. IEEE Conference on Computer Vision and Pattern Recognition (CVPR), Honolulu, Hawaii, USA, 21-26 July 2017, pp. 3883-3891.</a:t>
            </a:r>
          </a:p>
          <a:p>
            <a:pPr>
              <a:lnSpc>
                <a:spcPct val="110000"/>
              </a:lnSpc>
            </a:pPr>
            <a:r>
              <a:rPr lang="en-GB" sz="600"/>
              <a:t>[14]	Nayar, S. K., and Ben-Ezra, M., Motion-based motion deblurring, IEEE Transactions on Pattern Analysis &amp; Machine Intelligence, 26(6): 689-698, June 2004.</a:t>
            </a:r>
          </a:p>
          <a:p>
            <a:pPr>
              <a:lnSpc>
                <a:spcPct val="110000"/>
              </a:lnSpc>
            </a:pPr>
            <a:r>
              <a:rPr lang="en-GB" sz="600"/>
              <a:t>[15]	Noroozi, M., Chandramouli, P., and Favaro, P., Motion deblurring in the wild, In: Proceedings of the 39th German Conference on Pattern Recognition (GCPR), Basel, Switzerland, 12-15 September 2017, pp. 65-77, Lecture Notes in Computer Science, Vol. 10496, Springer, Heidelberg, Germany.</a:t>
            </a:r>
          </a:p>
          <a:p>
            <a:pPr>
              <a:lnSpc>
                <a:spcPct val="110000"/>
              </a:lnSpc>
            </a:pPr>
            <a:r>
              <a:rPr lang="en-GB" sz="600"/>
              <a:t>[16]	Panci, G., Campisi, P., Colonnese, S., and Scarano, G., Multichannel blind image deconvolution using the Bussgang algorithm: Spatial and multiresolution approaches, IEEE Transactions on Image Processing, 12(11): 1324-1337, November 2003.</a:t>
            </a:r>
          </a:p>
          <a:p>
            <a:pPr>
              <a:lnSpc>
                <a:spcPct val="110000"/>
              </a:lnSpc>
            </a:pPr>
            <a:r>
              <a:rPr lang="en-GB" sz="600"/>
              <a:t>[17]	Perrone, D., and Favaro, P., Total variation blind deconvolution: The devil is in the details, In: Proceedings of the IEEE Conference on Computer Vision and Pattern Recognition (CVPR), Columbus, OH, USA, 23-28 June 2014, pp. 2909-2916.</a:t>
            </a:r>
          </a:p>
          <a:p>
            <a:pPr>
              <a:lnSpc>
                <a:spcPct val="110000"/>
              </a:lnSpc>
            </a:pPr>
            <a:r>
              <a:rPr lang="en-GB" sz="600"/>
              <a:t>[18]	Raskar, R., Agrawal, A., and Tumblin, J., Coded exposure photography: motion deblurring using fluttered shutter, ACM Transactions on Graphics, 25(3): 795-804, July 2006.</a:t>
            </a:r>
          </a:p>
          <a:p>
            <a:pPr>
              <a:lnSpc>
                <a:spcPct val="110000"/>
              </a:lnSpc>
            </a:pPr>
            <a:r>
              <a:rPr lang="en-GB" sz="600"/>
              <a:t>[19]	Richardson, W. H., Bayesian-based iterative method of image restoration, Journal of the Optical Society of America, 62(1): 55-59, 1972.</a:t>
            </a:r>
          </a:p>
          <a:p>
            <a:pPr>
              <a:lnSpc>
                <a:spcPct val="110000"/>
              </a:lnSpc>
            </a:pPr>
            <a:r>
              <a:rPr lang="en-GB" sz="600"/>
              <a:t>[20]	Sindelar, O., and Sroubek, F., Image deblurring in smartphone devices using built-in inertial measurement sensors, Journal of Electronic Imaging, 22(1): 011003, February 2013.</a:t>
            </a:r>
          </a:p>
          <a:p>
            <a:pPr>
              <a:lnSpc>
                <a:spcPct val="110000"/>
              </a:lnSpc>
            </a:pPr>
            <a:r>
              <a:rPr lang="en-GB" sz="600"/>
              <a:t>[21]	Sun, J., Cao, W., Xu, Z., and Ponce, J., Learning a convolutional neural network for non-uniform motion blur removal, In: Proceedings of the IEEE Conference on Computer Vision and Pattern Recognition (CVPR), Boston, MA, USA, 7-12 June 2015, pp. 769-777.</a:t>
            </a:r>
          </a:p>
          <a:p>
            <a:pPr>
              <a:lnSpc>
                <a:spcPct val="110000"/>
              </a:lnSpc>
            </a:pPr>
            <a:r>
              <a:rPr lang="en-GB" sz="600"/>
              <a:t>[22]	Wiener, N., Extrapolation, Interpolation, and Smoothing of Stationary Time Series: With Engineering Applications, Technology Press of the Massachusetts Institute of Technology, Cambridge, MA, USA, August 1949.</a:t>
            </a:r>
          </a:p>
          <a:p>
            <a:pPr>
              <a:lnSpc>
                <a:spcPct val="110000"/>
              </a:lnSpc>
            </a:pPr>
            <a:r>
              <a:rPr lang="en-GB" sz="600"/>
              <a:t>[23]	Xu, L., and Jia, J., Two-phase kernel estimation for robust motion deblurring, In: Proceedings of the European Conference on Computer Vision (ECCV), Heraklion, Crete, Greece, 5-11 September 2010, pp. 157-170, Lecture Notes in Computer Science, Vol. 6311, Springer, Heidelberg, Germany.</a:t>
            </a:r>
          </a:p>
          <a:p>
            <a:pPr>
              <a:lnSpc>
                <a:spcPct val="110000"/>
              </a:lnSpc>
            </a:pPr>
            <a:r>
              <a:rPr lang="en-GB" sz="600"/>
              <a:t>[24]	Xu, L., Zheng, S., and Jia, J., Unnatural L0 sparse representation for natural image deblurring, In: Proceedings of the IEEE Conference on Computer Vision and Pattern Recognition (CVPR), Portland, OR, USA, 23-28 June 2013, pp. 1107-1114</a:t>
            </a:r>
          </a:p>
          <a:p>
            <a:pPr>
              <a:lnSpc>
                <a:spcPct val="110000"/>
              </a:lnSpc>
            </a:pPr>
            <a:endParaRPr lang="en-GB" sz="600"/>
          </a:p>
        </p:txBody>
      </p:sp>
    </p:spTree>
    <p:extLst>
      <p:ext uri="{BB962C8B-B14F-4D97-AF65-F5344CB8AC3E}">
        <p14:creationId xmlns:p14="http://schemas.microsoft.com/office/powerpoint/2010/main" val="186238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F15F-CB5D-4911-9685-83B3289B6C53}"/>
              </a:ext>
            </a:extLst>
          </p:cNvPr>
          <p:cNvSpPr>
            <a:spLocks noGrp="1"/>
          </p:cNvSpPr>
          <p:nvPr>
            <p:ph type="title"/>
          </p:nvPr>
        </p:nvSpPr>
        <p:spPr>
          <a:xfrm>
            <a:off x="913774" y="2630911"/>
            <a:ext cx="10364451" cy="1596177"/>
          </a:xfrm>
        </p:spPr>
        <p:txBody>
          <a:bodyPr/>
          <a:lstStyle/>
          <a:p>
            <a:r>
              <a:rPr lang="en-US" dirty="0"/>
              <a:t>Thank you</a:t>
            </a:r>
          </a:p>
        </p:txBody>
      </p:sp>
    </p:spTree>
    <p:extLst>
      <p:ext uri="{BB962C8B-B14F-4D97-AF65-F5344CB8AC3E}">
        <p14:creationId xmlns:p14="http://schemas.microsoft.com/office/powerpoint/2010/main" val="345433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53E559B7-FFF0-4CD8-9260-633468131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1AFB0-4856-473E-9550-FCF2212893A7}"/>
              </a:ext>
            </a:extLst>
          </p:cNvPr>
          <p:cNvSpPr>
            <a:spLocks noGrp="1"/>
          </p:cNvSpPr>
          <p:nvPr>
            <p:ph type="title"/>
          </p:nvPr>
        </p:nvSpPr>
        <p:spPr>
          <a:xfrm>
            <a:off x="1875453" y="790997"/>
            <a:ext cx="7735078" cy="699342"/>
          </a:xfrm>
        </p:spPr>
        <p:txBody>
          <a:bodyPr vert="horz" lIns="91440" tIns="45720" rIns="91440" bIns="45720" rtlCol="0" anchor="b">
            <a:normAutofit/>
          </a:bodyPr>
          <a:lstStyle/>
          <a:p>
            <a:r>
              <a:rPr lang="en-US" sz="2800" dirty="0"/>
              <a:t>Introduction and background</a:t>
            </a:r>
          </a:p>
        </p:txBody>
      </p:sp>
      <p:sp>
        <p:nvSpPr>
          <p:cNvPr id="3" name="Content Placeholder 2">
            <a:extLst>
              <a:ext uri="{FF2B5EF4-FFF2-40B4-BE49-F238E27FC236}">
                <a16:creationId xmlns:a16="http://schemas.microsoft.com/office/drawing/2014/main" id="{3DA6F7EC-9D3E-4E51-8254-2F16571FD0D1}"/>
              </a:ext>
            </a:extLst>
          </p:cNvPr>
          <p:cNvSpPr>
            <a:spLocks noGrp="1"/>
          </p:cNvSpPr>
          <p:nvPr>
            <p:ph sz="quarter" idx="13"/>
          </p:nvPr>
        </p:nvSpPr>
        <p:spPr>
          <a:xfrm>
            <a:off x="943033" y="2036148"/>
            <a:ext cx="4192557" cy="490376"/>
          </a:xfrm>
        </p:spPr>
        <p:txBody>
          <a:bodyPr vert="horz" lIns="91440" tIns="45720" rIns="91440" bIns="45720" rtlCol="0">
            <a:normAutofit/>
          </a:bodyPr>
          <a:lstStyle/>
          <a:p>
            <a:pPr marL="0" indent="0" algn="ctr">
              <a:buNone/>
            </a:pPr>
            <a:r>
              <a:rPr lang="en-US" sz="2200" dirty="0">
                <a:solidFill>
                  <a:schemeClr val="tx1">
                    <a:lumMod val="50000"/>
                    <a:lumOff val="50000"/>
                  </a:schemeClr>
                </a:solidFill>
              </a:rPr>
              <a:t>Project background</a:t>
            </a:r>
          </a:p>
        </p:txBody>
      </p:sp>
      <p:pic>
        <p:nvPicPr>
          <p:cNvPr id="5" name="Picture 4" descr="A side view mirror&#10;&#10;Description generated with very high confidence">
            <a:extLst>
              <a:ext uri="{FF2B5EF4-FFF2-40B4-BE49-F238E27FC236}">
                <a16:creationId xmlns:a16="http://schemas.microsoft.com/office/drawing/2014/main" id="{8C79732C-B88C-4100-892A-2DE7CD58E608}"/>
              </a:ext>
            </a:extLst>
          </p:cNvPr>
          <p:cNvPicPr>
            <a:picLocks noChangeAspect="1"/>
          </p:cNvPicPr>
          <p:nvPr/>
        </p:nvPicPr>
        <p:blipFill>
          <a:blip r:embed="rId4"/>
          <a:stretch>
            <a:fillRect/>
          </a:stretch>
        </p:blipFill>
        <p:spPr>
          <a:xfrm>
            <a:off x="6095903" y="1980612"/>
            <a:ext cx="5135784" cy="288887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180BC9E0-1901-4FD9-90B5-82D9EE513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CAEE0BD-5282-429C-B1AE-6254033618EF}"/>
              </a:ext>
            </a:extLst>
          </p:cNvPr>
          <p:cNvSpPr txBox="1"/>
          <p:nvPr/>
        </p:nvSpPr>
        <p:spPr>
          <a:xfrm>
            <a:off x="6204857" y="5029108"/>
            <a:ext cx="4945225" cy="338554"/>
          </a:xfrm>
          <a:prstGeom prst="rect">
            <a:avLst/>
          </a:prstGeom>
          <a:noFill/>
        </p:spPr>
        <p:txBody>
          <a:bodyPr wrap="square" rtlCol="0">
            <a:spAutoFit/>
          </a:bodyPr>
          <a:lstStyle/>
          <a:p>
            <a:r>
              <a:rPr lang="en-US" sz="800" dirty="0"/>
              <a:t>Source: </a:t>
            </a:r>
            <a:r>
              <a:rPr lang="en-US" sz="800" dirty="0" err="1"/>
              <a:t>Coorlim</a:t>
            </a:r>
            <a:r>
              <a:rPr lang="en-US" sz="800" dirty="0"/>
              <a:t>, L., Agents racing to save girl had one blurred clue, CNN, 20 June 2013, Available: &lt;https://edition.cnn.com/2013/06/19/us/cfp-us-race-against-time/index.html&gt;.</a:t>
            </a:r>
            <a:endParaRPr lang="en-GB" sz="800" dirty="0"/>
          </a:p>
        </p:txBody>
      </p:sp>
      <p:sp>
        <p:nvSpPr>
          <p:cNvPr id="7" name="TextBox 6">
            <a:extLst>
              <a:ext uri="{FF2B5EF4-FFF2-40B4-BE49-F238E27FC236}">
                <a16:creationId xmlns:a16="http://schemas.microsoft.com/office/drawing/2014/main" id="{55D18FCF-874E-4DD7-A64B-D951391383C6}"/>
              </a:ext>
            </a:extLst>
          </p:cNvPr>
          <p:cNvSpPr txBox="1"/>
          <p:nvPr/>
        </p:nvSpPr>
        <p:spPr>
          <a:xfrm>
            <a:off x="858416" y="3030268"/>
            <a:ext cx="4955197" cy="2092881"/>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A blurred road sign clue to saving a girl was published by the CNN in 2013.</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In the news policemen confused the number on sign was 203 or 200</a:t>
            </a:r>
          </a:p>
          <a:p>
            <a:endParaRPr lang="en-GB"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“so Cole and the other agents got back on the road and started driving every highway in Kansas that starts with a 2.”</a:t>
            </a:r>
          </a:p>
          <a:p>
            <a:endParaRPr lang="en-GB" dirty="0"/>
          </a:p>
        </p:txBody>
      </p:sp>
    </p:spTree>
    <p:extLst>
      <p:ext uri="{BB962C8B-B14F-4D97-AF65-F5344CB8AC3E}">
        <p14:creationId xmlns:p14="http://schemas.microsoft.com/office/powerpoint/2010/main" val="233363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22D2-E3CE-4765-A993-0B9A6139CAE4}"/>
              </a:ext>
            </a:extLst>
          </p:cNvPr>
          <p:cNvSpPr>
            <a:spLocks noGrp="1"/>
          </p:cNvSpPr>
          <p:nvPr>
            <p:ph type="title"/>
          </p:nvPr>
        </p:nvSpPr>
        <p:spPr/>
        <p:txBody>
          <a:bodyPr/>
          <a:lstStyle/>
          <a:p>
            <a:r>
              <a:rPr lang="en-GB" dirty="0"/>
              <a:t>Introduction and background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3486E9-A5F3-4F94-A1D3-87D6A6179163}"/>
                  </a:ext>
                </a:extLst>
              </p:cNvPr>
              <p:cNvSpPr txBox="1"/>
              <p:nvPr/>
            </p:nvSpPr>
            <p:spPr>
              <a:xfrm>
                <a:off x="913775" y="2147582"/>
                <a:ext cx="10067414" cy="3693319"/>
              </a:xfrm>
              <a:prstGeom prst="rect">
                <a:avLst/>
              </a:prstGeom>
              <a:noFill/>
            </p:spPr>
            <p:txBody>
              <a:bodyPr wrap="square" rtlCol="0">
                <a:spAutoFit/>
              </a:bodyPr>
              <a:lstStyle/>
              <a:p>
                <a:r>
                  <a:rPr lang="en-US" dirty="0"/>
                  <a:t>This is a classic image-deblurring problem in image processing field</a:t>
                </a:r>
              </a:p>
              <a:p>
                <a:endParaRPr lang="en-US" dirty="0"/>
              </a:p>
              <a:p>
                <a:endParaRPr lang="en-US" dirty="0"/>
              </a:p>
              <a:p>
                <a:r>
                  <a:rPr lang="en-US" dirty="0"/>
                  <a:t>This core thing of this task is about how to find blur kernel.</a:t>
                </a:r>
              </a:p>
              <a:p>
                <a:endParaRPr lang="en-US" dirty="0"/>
              </a:p>
              <a:p>
                <a:pPr algn="ctr"/>
                <a14:m>
                  <m:oMath xmlns:m="http://schemas.openxmlformats.org/officeDocument/2006/math">
                    <m:r>
                      <a:rPr lang="en-GB" i="1">
                        <a:latin typeface="Cambria Math" panose="02040503050406030204" pitchFamily="18" charset="0"/>
                      </a:rPr>
                      <m:t>𝐼</m:t>
                    </m:r>
                    <m:r>
                      <a:rPr lang="en-GB" i="1">
                        <a:latin typeface="Cambria Math" panose="02040503050406030204" pitchFamily="18" charset="0"/>
                      </a:rPr>
                      <m:t>=</m:t>
                    </m:r>
                    <m:r>
                      <a:rPr lang="en-GB" i="1">
                        <a:latin typeface="Cambria Math" panose="02040503050406030204" pitchFamily="18" charset="0"/>
                      </a:rPr>
                      <m:t>𝐿</m:t>
                    </m:r>
                    <m:r>
                      <a:rPr lang="en-GB">
                        <a:latin typeface="Cambria Math" panose="02040503050406030204" pitchFamily="18" charset="0"/>
                      </a:rPr>
                      <m:t>⊗</m:t>
                    </m:r>
                    <m:r>
                      <a:rPr lang="en-GB" i="1">
                        <a:latin typeface="Cambria Math" panose="02040503050406030204" pitchFamily="18" charset="0"/>
                      </a:rPr>
                      <m:t>𝑓</m:t>
                    </m:r>
                    <m:r>
                      <a:rPr lang="en-GB">
                        <a:latin typeface="Cambria Math" panose="02040503050406030204" pitchFamily="18" charset="0"/>
                      </a:rPr>
                      <m:t>+</m:t>
                    </m:r>
                    <m:r>
                      <a:rPr lang="en-GB" i="1">
                        <a:latin typeface="Cambria Math" panose="02040503050406030204" pitchFamily="18" charset="0"/>
                      </a:rPr>
                      <m:t>𝑛</m:t>
                    </m:r>
                  </m:oMath>
                </a14:m>
                <a:r>
                  <a:rPr lang="en-GB" dirty="0"/>
                  <a:t>,</a:t>
                </a:r>
              </a:p>
              <a:p>
                <a:pPr algn="ctr"/>
                <a:endParaRPr lang="en-US" dirty="0"/>
              </a:p>
              <a:p>
                <a:r>
                  <a:rPr lang="en-US" dirty="0"/>
                  <a:t>I</a:t>
                </a:r>
                <a:r>
                  <a:rPr lang="en-GB" dirty="0"/>
                  <a:t>f we can find the variation </a:t>
                </a:r>
                <a14:m>
                  <m:oMath xmlns:m="http://schemas.openxmlformats.org/officeDocument/2006/math">
                    <m:r>
                      <a:rPr lang="en-GB" i="1">
                        <a:latin typeface="Cambria Math" panose="02040503050406030204" pitchFamily="18" charset="0"/>
                      </a:rPr>
                      <m:t>𝑓</m:t>
                    </m:r>
                  </m:oMath>
                </a14:m>
                <a:r>
                  <a:rPr lang="en-GB" dirty="0"/>
                  <a:t>, the problem is solved.</a:t>
                </a:r>
              </a:p>
              <a:p>
                <a:endParaRPr lang="en-US" dirty="0"/>
              </a:p>
              <a:p>
                <a:pPr algn="ctr"/>
                <a:r>
                  <a:rPr lang="en-US" dirty="0"/>
                  <a:t>H</a:t>
                </a:r>
                <a:r>
                  <a:rPr lang="en-GB" dirty="0"/>
                  <a:t>ow can we do</a:t>
                </a:r>
                <a:r>
                  <a:rPr lang="en-GB" dirty="0">
                    <a:latin typeface="Times New Roman" panose="02020603050405020304" pitchFamily="18" charset="0"/>
                    <a:cs typeface="Times New Roman" panose="02020603050405020304" pitchFamily="18" charset="0"/>
                  </a:rPr>
                  <a:t>?</a:t>
                </a:r>
                <a:endParaRPr lang="en-GB" dirty="0"/>
              </a:p>
              <a:p>
                <a:endParaRPr lang="en-US" dirty="0"/>
              </a:p>
              <a:p>
                <a:endParaRPr lang="en-US" dirty="0"/>
              </a:p>
              <a:p>
                <a:endParaRPr lang="en-GB" dirty="0"/>
              </a:p>
            </p:txBody>
          </p:sp>
        </mc:Choice>
        <mc:Fallback xmlns="">
          <p:sp>
            <p:nvSpPr>
              <p:cNvPr id="4" name="TextBox 3">
                <a:extLst>
                  <a:ext uri="{FF2B5EF4-FFF2-40B4-BE49-F238E27FC236}">
                    <a16:creationId xmlns:a16="http://schemas.microsoft.com/office/drawing/2014/main" id="{9C3486E9-A5F3-4F94-A1D3-87D6A6179163}"/>
                  </a:ext>
                </a:extLst>
              </p:cNvPr>
              <p:cNvSpPr txBox="1">
                <a:spLocks noRot="1" noChangeAspect="1" noMove="1" noResize="1" noEditPoints="1" noAdjustHandles="1" noChangeArrowheads="1" noChangeShapeType="1" noTextEdit="1"/>
              </p:cNvSpPr>
              <p:nvPr/>
            </p:nvSpPr>
            <p:spPr>
              <a:xfrm>
                <a:off x="913775" y="2147582"/>
                <a:ext cx="10067414" cy="3693319"/>
              </a:xfrm>
              <a:prstGeom prst="rect">
                <a:avLst/>
              </a:prstGeom>
              <a:blipFill>
                <a:blip r:embed="rId2"/>
                <a:stretch>
                  <a:fillRect l="-545" t="-825"/>
                </a:stretch>
              </a:blipFill>
            </p:spPr>
            <p:txBody>
              <a:bodyPr/>
              <a:lstStyle/>
              <a:p>
                <a:r>
                  <a:rPr lang="en-US">
                    <a:noFill/>
                  </a:rPr>
                  <a:t> </a:t>
                </a:r>
              </a:p>
            </p:txBody>
          </p:sp>
        </mc:Fallback>
      </mc:AlternateContent>
    </p:spTree>
    <p:extLst>
      <p:ext uri="{BB962C8B-B14F-4D97-AF65-F5344CB8AC3E}">
        <p14:creationId xmlns:p14="http://schemas.microsoft.com/office/powerpoint/2010/main" val="353383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6154D7-E7AF-4747-A755-9BE14D0DD6A7}"/>
              </a:ext>
            </a:extLst>
          </p:cNvPr>
          <p:cNvSpPr>
            <a:spLocks noGrp="1"/>
          </p:cNvSpPr>
          <p:nvPr>
            <p:ph type="title"/>
          </p:nvPr>
        </p:nvSpPr>
        <p:spPr>
          <a:xfrm>
            <a:off x="959896" y="960814"/>
            <a:ext cx="2732249" cy="4912936"/>
          </a:xfrm>
        </p:spPr>
        <p:txBody>
          <a:bodyPr anchor="b">
            <a:normAutofit/>
          </a:bodyPr>
          <a:lstStyle/>
          <a:p>
            <a:pPr algn="r"/>
            <a:r>
              <a:rPr lang="en-GB" sz="4000">
                <a:solidFill>
                  <a:schemeClr val="bg1"/>
                </a:solidFill>
              </a:rPr>
              <a:t>Literature Review</a:t>
            </a:r>
            <a:endParaRPr lang="en-US" sz="4000">
              <a:solidFill>
                <a:schemeClr val="bg1"/>
              </a:solidFill>
            </a:endParaRPr>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04F7B4-E35E-4004-A83C-FDA7F1269EC9}"/>
                  </a:ext>
                </a:extLst>
              </p:cNvPr>
              <p:cNvSpPr>
                <a:spLocks noGrp="1"/>
              </p:cNvSpPr>
              <p:nvPr>
                <p:ph sz="quarter" idx="13"/>
              </p:nvPr>
            </p:nvSpPr>
            <p:spPr>
              <a:xfrm>
                <a:off x="4979078" y="960814"/>
                <a:ext cx="6247722" cy="4830385"/>
              </a:xfrm>
            </p:spPr>
            <p:txBody>
              <a:bodyPr anchor="ctr">
                <a:normAutofit/>
              </a:bodyPr>
              <a:lstStyle/>
              <a:p>
                <a:r>
                  <a:rPr lang="en-US" sz="1400" dirty="0"/>
                  <a:t>Early works about image deblurring focuses on non-blind deblurring  ------ we know </a:t>
                </a:r>
                <a14:m>
                  <m:oMath xmlns:m="http://schemas.openxmlformats.org/officeDocument/2006/math">
                    <m:r>
                      <a:rPr lang="en-GB" sz="1400" i="1">
                        <a:latin typeface="Cambria Math" panose="02040503050406030204" pitchFamily="18" charset="0"/>
                      </a:rPr>
                      <m:t>𝑓</m:t>
                    </m:r>
                  </m:oMath>
                </a14:m>
                <a:r>
                  <a:rPr lang="en-US" sz="1400" dirty="0"/>
                  <a:t> </a:t>
                </a:r>
              </a:p>
              <a:p>
                <a:endParaRPr lang="en-US" sz="1400" dirty="0"/>
              </a:p>
              <a:p>
                <a:r>
                  <a:rPr lang="en-US" sz="1400" dirty="0"/>
                  <a:t>A lot of classic algorithms/filters can do that. We call it deconvolution.</a:t>
                </a:r>
              </a:p>
              <a:p>
                <a:endParaRPr lang="en-US" sz="1400" dirty="0"/>
              </a:p>
              <a:p>
                <a:endParaRPr lang="en-US" sz="1400" dirty="0"/>
              </a:p>
              <a:p>
                <a:r>
                  <a:rPr lang="en-US" sz="1400" dirty="0"/>
                  <a:t>For example,         Lucy-Richardson</a:t>
                </a:r>
              </a:p>
              <a:p>
                <a:r>
                  <a:rPr lang="en-US" sz="1400" dirty="0"/>
                  <a:t>		     Wiener</a:t>
                </a:r>
              </a:p>
              <a:p>
                <a:r>
                  <a:rPr lang="en-US" sz="1400" dirty="0"/>
                  <a:t>		     Tikhonov</a:t>
                </a:r>
              </a:p>
              <a:p>
                <a:r>
                  <a:rPr lang="en-US" sz="1400" dirty="0"/>
                  <a:t>		     Even </a:t>
                </a:r>
                <a:r>
                  <a:rPr lang="en-US" sz="1400" dirty="0" err="1"/>
                  <a:t>Poission</a:t>
                </a:r>
                <a:r>
                  <a:rPr lang="en-US" sz="1400" dirty="0"/>
                  <a:t> distribution.</a:t>
                </a:r>
              </a:p>
              <a:p>
                <a:endParaRPr lang="en-US" sz="1800" dirty="0"/>
              </a:p>
            </p:txBody>
          </p:sp>
        </mc:Choice>
        <mc:Fallback xmlns="">
          <p:sp>
            <p:nvSpPr>
              <p:cNvPr id="3" name="Content Placeholder 2">
                <a:extLst>
                  <a:ext uri="{FF2B5EF4-FFF2-40B4-BE49-F238E27FC236}">
                    <a16:creationId xmlns:a16="http://schemas.microsoft.com/office/drawing/2014/main" id="{2804F7B4-E35E-4004-A83C-FDA7F1269EC9}"/>
                  </a:ext>
                </a:extLst>
              </p:cNvPr>
              <p:cNvSpPr>
                <a:spLocks noGrp="1" noRot="1" noChangeAspect="1" noMove="1" noResize="1" noEditPoints="1" noAdjustHandles="1" noChangeArrowheads="1" noChangeShapeType="1" noTextEdit="1"/>
              </p:cNvSpPr>
              <p:nvPr>
                <p:ph sz="quarter" idx="13"/>
              </p:nvPr>
            </p:nvSpPr>
            <p:spPr>
              <a:xfrm>
                <a:off x="4979078" y="960814"/>
                <a:ext cx="6247722" cy="4830385"/>
              </a:xfrm>
              <a:blipFill>
                <a:blip r:embed="rId3"/>
                <a:stretch>
                  <a:fillRect l="-195"/>
                </a:stretch>
              </a:blipFill>
            </p:spPr>
            <p:txBody>
              <a:bodyPr/>
              <a:lstStyle/>
              <a:p>
                <a:r>
                  <a:rPr lang="en-GB">
                    <a:noFill/>
                  </a:rPr>
                  <a:t> </a:t>
                </a:r>
              </a:p>
            </p:txBody>
          </p:sp>
        </mc:Fallback>
      </mc:AlternateContent>
    </p:spTree>
    <p:extLst>
      <p:ext uri="{BB962C8B-B14F-4D97-AF65-F5344CB8AC3E}">
        <p14:creationId xmlns:p14="http://schemas.microsoft.com/office/powerpoint/2010/main" val="377928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FD34DB-6B6B-4342-92BF-33F2D1BF502D}"/>
              </a:ext>
            </a:extLst>
          </p:cNvPr>
          <p:cNvSpPr>
            <a:spLocks noGrp="1"/>
          </p:cNvSpPr>
          <p:nvPr>
            <p:ph type="title"/>
          </p:nvPr>
        </p:nvSpPr>
        <p:spPr>
          <a:xfrm>
            <a:off x="959896" y="960814"/>
            <a:ext cx="2732249" cy="4912936"/>
          </a:xfrm>
        </p:spPr>
        <p:txBody>
          <a:bodyPr anchor="b">
            <a:normAutofit/>
          </a:bodyPr>
          <a:lstStyle/>
          <a:p>
            <a:pPr algn="r"/>
            <a:r>
              <a:rPr lang="en-GB" sz="4000">
                <a:solidFill>
                  <a:schemeClr val="bg1"/>
                </a:solidFill>
              </a:rPr>
              <a:t>Literature Review</a:t>
            </a:r>
            <a:endParaRPr lang="en-US" sz="4000">
              <a:solidFill>
                <a:schemeClr val="bg1"/>
              </a:solidFill>
            </a:endParaRPr>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CF5410-C360-4457-9AC9-5B9D93879ACB}"/>
                  </a:ext>
                </a:extLst>
              </p:cNvPr>
              <p:cNvSpPr>
                <a:spLocks noGrp="1"/>
              </p:cNvSpPr>
              <p:nvPr>
                <p:ph sz="quarter" idx="13"/>
              </p:nvPr>
            </p:nvSpPr>
            <p:spPr>
              <a:xfrm>
                <a:off x="4979078" y="960814"/>
                <a:ext cx="6247722" cy="4830385"/>
              </a:xfrm>
            </p:spPr>
            <p:txBody>
              <a:bodyPr anchor="ctr">
                <a:normAutofit/>
              </a:bodyPr>
              <a:lstStyle/>
              <a:p>
                <a:r>
                  <a:rPr lang="en-US" sz="1400" dirty="0"/>
                  <a:t>Blind deblurring ------ we do not know </a:t>
                </a:r>
                <a14:m>
                  <m:oMath xmlns:m="http://schemas.openxmlformats.org/officeDocument/2006/math">
                    <m:r>
                      <a:rPr lang="en-GB" sz="1400" i="1">
                        <a:latin typeface="Cambria Math" panose="02040503050406030204" pitchFamily="18" charset="0"/>
                      </a:rPr>
                      <m:t>𝑓</m:t>
                    </m:r>
                  </m:oMath>
                </a14:m>
                <a:endParaRPr lang="en-US" sz="1400" dirty="0"/>
              </a:p>
              <a:p>
                <a:endParaRPr lang="en-US" sz="1400" dirty="0"/>
              </a:p>
              <a:p>
                <a:endParaRPr lang="en-US" sz="1400" dirty="0"/>
              </a:p>
              <a:p>
                <a:r>
                  <a:rPr lang="en-GB" sz="1400" dirty="0"/>
                  <a:t>Before 1996-1998, the general belief was that </a:t>
                </a:r>
              </a:p>
              <a:p>
                <a:endParaRPr lang="en-GB" sz="1400" dirty="0"/>
              </a:p>
              <a:p>
                <a:endParaRPr lang="en-GB" sz="1400" dirty="0"/>
              </a:p>
              <a:p>
                <a:r>
                  <a:rPr lang="en-GB" sz="1400" dirty="0"/>
                  <a:t>blind deconvolution </a:t>
                </a:r>
                <a:r>
                  <a:rPr lang="en-GB" sz="1400" dirty="0">
                    <a:solidFill>
                      <a:srgbClr val="FF0000"/>
                    </a:solidFill>
                  </a:rPr>
                  <a:t>was not just impossible</a:t>
                </a:r>
                <a:r>
                  <a:rPr lang="en-GB" sz="1400" dirty="0"/>
                  <a:t>, but that </a:t>
                </a:r>
                <a:r>
                  <a:rPr lang="en-GB" sz="1400" dirty="0">
                    <a:solidFill>
                      <a:srgbClr val="FF0000"/>
                    </a:solidFill>
                  </a:rPr>
                  <a:t>it was hopelessly impossible </a:t>
                </a:r>
                <a:r>
                  <a:rPr lang="en-GB" sz="1400" dirty="0"/>
                  <a:t>[11]</a:t>
                </a:r>
                <a:endParaRPr lang="en-US" sz="1400" dirty="0"/>
              </a:p>
              <a:p>
                <a:endParaRPr lang="en-US" sz="1400" dirty="0"/>
              </a:p>
              <a:p>
                <a:r>
                  <a:rPr lang="en-US" sz="1400" dirty="0"/>
                  <a:t>The main difficulty in solving blind deconvolution is that the problem is ill-posed</a:t>
                </a:r>
                <a:endParaRPr lang="en-GB" sz="1400" dirty="0"/>
              </a:p>
              <a:p>
                <a:endParaRPr lang="en-US" sz="1800" dirty="0"/>
              </a:p>
            </p:txBody>
          </p:sp>
        </mc:Choice>
        <mc:Fallback xmlns="">
          <p:sp>
            <p:nvSpPr>
              <p:cNvPr id="3" name="Content Placeholder 2">
                <a:extLst>
                  <a:ext uri="{FF2B5EF4-FFF2-40B4-BE49-F238E27FC236}">
                    <a16:creationId xmlns:a16="http://schemas.microsoft.com/office/drawing/2014/main" id="{DACF5410-C360-4457-9AC9-5B9D93879ACB}"/>
                  </a:ext>
                </a:extLst>
              </p:cNvPr>
              <p:cNvSpPr>
                <a:spLocks noGrp="1" noRot="1" noChangeAspect="1" noMove="1" noResize="1" noEditPoints="1" noAdjustHandles="1" noChangeArrowheads="1" noChangeShapeType="1" noTextEdit="1"/>
              </p:cNvSpPr>
              <p:nvPr>
                <p:ph sz="quarter" idx="13"/>
              </p:nvPr>
            </p:nvSpPr>
            <p:spPr>
              <a:xfrm>
                <a:off x="4979078" y="960814"/>
                <a:ext cx="6247722" cy="4830385"/>
              </a:xfrm>
              <a:blipFill>
                <a:blip r:embed="rId3"/>
                <a:stretch>
                  <a:fillRect l="-195"/>
                </a:stretch>
              </a:blipFill>
            </p:spPr>
            <p:txBody>
              <a:bodyPr/>
              <a:lstStyle/>
              <a:p>
                <a:r>
                  <a:rPr lang="en-GB">
                    <a:noFill/>
                  </a:rPr>
                  <a:t> </a:t>
                </a:r>
              </a:p>
            </p:txBody>
          </p:sp>
        </mc:Fallback>
      </mc:AlternateContent>
    </p:spTree>
    <p:extLst>
      <p:ext uri="{BB962C8B-B14F-4D97-AF65-F5344CB8AC3E}">
        <p14:creationId xmlns:p14="http://schemas.microsoft.com/office/powerpoint/2010/main" val="78481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DADB2B-4534-402B-B149-B7399ED0F621}"/>
              </a:ext>
            </a:extLst>
          </p:cNvPr>
          <p:cNvSpPr>
            <a:spLocks noGrp="1"/>
          </p:cNvSpPr>
          <p:nvPr>
            <p:ph type="title"/>
          </p:nvPr>
        </p:nvSpPr>
        <p:spPr>
          <a:xfrm>
            <a:off x="959896" y="960814"/>
            <a:ext cx="2732249" cy="4912936"/>
          </a:xfrm>
        </p:spPr>
        <p:txBody>
          <a:bodyPr vert="horz" lIns="91440" tIns="45720" rIns="91440" bIns="45720" rtlCol="0" anchor="b">
            <a:normAutofit/>
          </a:bodyPr>
          <a:lstStyle/>
          <a:p>
            <a:pPr algn="r"/>
            <a:r>
              <a:rPr lang="en-US" sz="4000">
                <a:solidFill>
                  <a:schemeClr val="bg1"/>
                </a:solidFill>
              </a:rPr>
              <a:t>Literature Review</a:t>
            </a:r>
          </a:p>
        </p:txBody>
      </p:sp>
      <p:pic>
        <p:nvPicPr>
          <p:cNvPr id="14" name="Picture 13">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5" name="TextBox 4">
            <a:extLst>
              <a:ext uri="{FF2B5EF4-FFF2-40B4-BE49-F238E27FC236}">
                <a16:creationId xmlns:a16="http://schemas.microsoft.com/office/drawing/2014/main" id="{EAE0A4ED-D14C-4CAB-97E6-60C08D3903D3}"/>
              </a:ext>
            </a:extLst>
          </p:cNvPr>
          <p:cNvSpPr txBox="1"/>
          <p:nvPr/>
        </p:nvSpPr>
        <p:spPr>
          <a:xfrm>
            <a:off x="4979078" y="960814"/>
            <a:ext cx="6247722" cy="4830385"/>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400" cap="all" dirty="0"/>
              <a:t>However, people do not stop studying and researching.</a:t>
            </a:r>
          </a:p>
          <a:p>
            <a:pPr indent="-228600" defTabSz="914400">
              <a:lnSpc>
                <a:spcPct val="110000"/>
              </a:lnSpc>
              <a:spcAft>
                <a:spcPts val="600"/>
              </a:spcAft>
              <a:buClr>
                <a:schemeClr val="tx1"/>
              </a:buClr>
              <a:buFont typeface="Arial" panose="020B0604020202020204" pitchFamily="34" charset="0"/>
              <a:buChar char="•"/>
            </a:pPr>
            <a:endParaRPr lang="en-US" sz="1400" cap="all" dirty="0"/>
          </a:p>
          <a:p>
            <a:pPr indent="-228600" defTabSz="914400">
              <a:lnSpc>
                <a:spcPct val="110000"/>
              </a:lnSpc>
              <a:spcAft>
                <a:spcPts val="600"/>
              </a:spcAft>
              <a:buClr>
                <a:schemeClr val="tx1"/>
              </a:buClr>
              <a:buFont typeface="Arial" panose="020B0604020202020204" pitchFamily="34" charset="0"/>
              <a:buChar char="•"/>
            </a:pPr>
            <a:r>
              <a:rPr lang="en-US" sz="1400" cap="all" dirty="0"/>
              <a:t>After 2006, as starting with the success of Fergus </a:t>
            </a:r>
            <a:r>
              <a:rPr lang="en-US" sz="1400" i="1" cap="all" dirty="0"/>
              <a:t>et al</a:t>
            </a:r>
            <a:r>
              <a:rPr lang="en-US" sz="1400" cap="all" dirty="0"/>
              <a:t>. [6], </a:t>
            </a:r>
          </a:p>
          <a:p>
            <a:pPr indent="-228600" defTabSz="914400">
              <a:lnSpc>
                <a:spcPct val="110000"/>
              </a:lnSpc>
              <a:spcAft>
                <a:spcPts val="600"/>
              </a:spcAft>
              <a:buClr>
                <a:schemeClr val="tx1"/>
              </a:buClr>
              <a:buFont typeface="Arial" panose="020B0604020202020204" pitchFamily="34" charset="0"/>
              <a:buChar char="•"/>
            </a:pPr>
            <a:endParaRPr lang="en-US" sz="1400" cap="all" dirty="0"/>
          </a:p>
          <a:p>
            <a:pPr indent="-228600" defTabSz="914400">
              <a:lnSpc>
                <a:spcPct val="110000"/>
              </a:lnSpc>
              <a:spcAft>
                <a:spcPts val="600"/>
              </a:spcAft>
              <a:buClr>
                <a:schemeClr val="tx1"/>
              </a:buClr>
              <a:buFont typeface="Arial" panose="020B0604020202020204" pitchFamily="34" charset="0"/>
              <a:buChar char="•"/>
            </a:pPr>
            <a:endParaRPr lang="en-US" sz="1400" cap="all" dirty="0"/>
          </a:p>
          <a:p>
            <a:pPr indent="-228600" defTabSz="914400">
              <a:lnSpc>
                <a:spcPct val="110000"/>
              </a:lnSpc>
              <a:spcAft>
                <a:spcPts val="600"/>
              </a:spcAft>
              <a:buClr>
                <a:schemeClr val="tx1"/>
              </a:buClr>
              <a:buFont typeface="Arial" panose="020B0604020202020204" pitchFamily="34" charset="0"/>
              <a:buChar char="•"/>
            </a:pPr>
            <a:r>
              <a:rPr lang="en-US" sz="1400" cap="all" dirty="0"/>
              <a:t>using an assumption on the statistical property of the image gradient distribution to approximate the unblurred image</a:t>
            </a:r>
          </a:p>
          <a:p>
            <a:pPr indent="-228600" defTabSz="914400">
              <a:lnSpc>
                <a:spcPct val="110000"/>
              </a:lnSpc>
              <a:spcAft>
                <a:spcPts val="600"/>
              </a:spcAft>
              <a:buClr>
                <a:schemeClr val="tx1"/>
              </a:buClr>
              <a:buFont typeface="Arial" panose="020B0604020202020204" pitchFamily="34" charset="0"/>
              <a:buChar char="•"/>
            </a:pPr>
            <a:endParaRPr lang="en-US" sz="1400" cap="all" dirty="0"/>
          </a:p>
          <a:p>
            <a:pPr indent="-228600" defTabSz="914400">
              <a:lnSpc>
                <a:spcPct val="110000"/>
              </a:lnSpc>
              <a:spcAft>
                <a:spcPts val="600"/>
              </a:spcAft>
              <a:buClr>
                <a:schemeClr val="tx1"/>
              </a:buClr>
              <a:buFont typeface="Arial" panose="020B0604020202020204" pitchFamily="34" charset="0"/>
              <a:buChar char="•"/>
            </a:pPr>
            <a:endParaRPr lang="en-US" sz="1400" cap="all" dirty="0"/>
          </a:p>
          <a:p>
            <a:pPr indent="-228600" defTabSz="914400">
              <a:lnSpc>
                <a:spcPct val="110000"/>
              </a:lnSpc>
              <a:spcAft>
                <a:spcPts val="600"/>
              </a:spcAft>
              <a:buClr>
                <a:schemeClr val="tx1"/>
              </a:buClr>
              <a:buFont typeface="Arial" panose="020B0604020202020204" pitchFamily="34" charset="0"/>
              <a:buChar char="•"/>
            </a:pPr>
            <a:r>
              <a:rPr lang="en-US" sz="1400" cap="all" dirty="0"/>
              <a:t>That is a milestone in image processing field, especially image-deblurring.</a:t>
            </a:r>
          </a:p>
          <a:p>
            <a:pPr indent="-228600" defTabSz="914400">
              <a:lnSpc>
                <a:spcPct val="110000"/>
              </a:lnSpc>
              <a:spcAft>
                <a:spcPts val="600"/>
              </a:spcAft>
              <a:buClr>
                <a:schemeClr val="tx1"/>
              </a:buClr>
              <a:buFont typeface="Arial" panose="020B0604020202020204" pitchFamily="34" charset="0"/>
              <a:buChar char="•"/>
            </a:pPr>
            <a:endParaRPr lang="en-US" sz="1700" cap="all" dirty="0"/>
          </a:p>
        </p:txBody>
      </p:sp>
    </p:spTree>
    <p:extLst>
      <p:ext uri="{BB962C8B-B14F-4D97-AF65-F5344CB8AC3E}">
        <p14:creationId xmlns:p14="http://schemas.microsoft.com/office/powerpoint/2010/main" val="355406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solidFill>
            <a:schemeClr val="tx1">
              <a:lumMod val="95000"/>
              <a:lumOff val="5000"/>
            </a:schemeClr>
          </a:solidFill>
          <a:ln>
            <a:noFill/>
          </a:ln>
          <a:effectLst>
            <a:outerShdw blurRad="88900" dist="25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C37498-395C-4253-8D5C-420F000EE502}"/>
              </a:ext>
            </a:extLst>
          </p:cNvPr>
          <p:cNvSpPr>
            <a:spLocks noGrp="1"/>
          </p:cNvSpPr>
          <p:nvPr>
            <p:ph type="title"/>
          </p:nvPr>
        </p:nvSpPr>
        <p:spPr>
          <a:xfrm>
            <a:off x="959896" y="960814"/>
            <a:ext cx="2732249" cy="4912936"/>
          </a:xfrm>
        </p:spPr>
        <p:txBody>
          <a:bodyPr vert="horz" lIns="91440" tIns="45720" rIns="91440" bIns="45720" rtlCol="0" anchor="b">
            <a:normAutofit/>
          </a:bodyPr>
          <a:lstStyle/>
          <a:p>
            <a:pPr algn="r"/>
            <a:r>
              <a:rPr lang="en-US" sz="4000">
                <a:solidFill>
                  <a:schemeClr val="bg1"/>
                </a:solidFill>
              </a:rPr>
              <a:t>Literature Review</a:t>
            </a:r>
          </a:p>
        </p:txBody>
      </p:sp>
      <p:pic>
        <p:nvPicPr>
          <p:cNvPr id="14" name="Picture 13">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5" name="TextBox 4">
            <a:extLst>
              <a:ext uri="{FF2B5EF4-FFF2-40B4-BE49-F238E27FC236}">
                <a16:creationId xmlns:a16="http://schemas.microsoft.com/office/drawing/2014/main" id="{DBBB97C7-9823-4B3D-A4D9-8C43D916E789}"/>
              </a:ext>
            </a:extLst>
          </p:cNvPr>
          <p:cNvSpPr txBox="1"/>
          <p:nvPr/>
        </p:nvSpPr>
        <p:spPr>
          <a:xfrm>
            <a:off x="4979078" y="960814"/>
            <a:ext cx="6247722" cy="4830385"/>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tx1"/>
              </a:buClr>
              <a:buFont typeface="Arial" panose="020B0604020202020204" pitchFamily="34" charset="0"/>
              <a:buChar char="•"/>
            </a:pPr>
            <a:r>
              <a:rPr lang="en-US" sz="1100" b="1" cap="all" dirty="0"/>
              <a:t>Convolutional Neural Networks</a:t>
            </a:r>
          </a:p>
          <a:p>
            <a:pPr indent="-228600" defTabSz="914400">
              <a:lnSpc>
                <a:spcPct val="110000"/>
              </a:lnSpc>
              <a:spcAft>
                <a:spcPts val="600"/>
              </a:spcAft>
              <a:buClr>
                <a:schemeClr val="tx1"/>
              </a:buClr>
              <a:buFont typeface="Arial" panose="020B0604020202020204" pitchFamily="34" charset="0"/>
              <a:buChar char="•"/>
            </a:pPr>
            <a:endParaRPr lang="en-US" sz="1100" b="1" cap="all" dirty="0"/>
          </a:p>
          <a:p>
            <a:pPr indent="-228600" defTabSz="914400">
              <a:lnSpc>
                <a:spcPct val="110000"/>
              </a:lnSpc>
              <a:spcAft>
                <a:spcPts val="600"/>
              </a:spcAft>
              <a:buClr>
                <a:schemeClr val="tx1"/>
              </a:buClr>
              <a:buFont typeface="Arial" panose="020B0604020202020204" pitchFamily="34" charset="0"/>
              <a:buChar char="•"/>
            </a:pPr>
            <a:r>
              <a:rPr lang="en-US" sz="1100" cap="all" dirty="0"/>
              <a:t>With the success of deep learning, over the last few years, there appeared some approaches based on convolutional neural networks (CNNs). </a:t>
            </a:r>
            <a:endParaRPr lang="en-US" sz="1100" b="1" cap="all" dirty="0"/>
          </a:p>
          <a:p>
            <a:pPr indent="-228600" defTabSz="914400">
              <a:lnSpc>
                <a:spcPct val="110000"/>
              </a:lnSpc>
              <a:spcAft>
                <a:spcPts val="600"/>
              </a:spcAft>
              <a:buClr>
                <a:schemeClr val="tx1"/>
              </a:buClr>
              <a:buFont typeface="Arial" panose="020B0604020202020204" pitchFamily="34" charset="0"/>
              <a:buChar char="•"/>
            </a:pPr>
            <a:endParaRPr lang="en-US" sz="1100" b="1" cap="all" dirty="0"/>
          </a:p>
          <a:p>
            <a:pPr indent="-228600" defTabSz="914400">
              <a:lnSpc>
                <a:spcPct val="110000"/>
              </a:lnSpc>
              <a:spcAft>
                <a:spcPts val="600"/>
              </a:spcAft>
              <a:buClr>
                <a:schemeClr val="tx1"/>
              </a:buClr>
              <a:buFont typeface="Arial" panose="020B0604020202020204" pitchFamily="34" charset="0"/>
              <a:buChar char="•"/>
            </a:pPr>
            <a:r>
              <a:rPr lang="en-US" sz="1100" cap="all" dirty="0" err="1"/>
              <a:t>Kupyn</a:t>
            </a:r>
            <a:r>
              <a:rPr lang="en-US" sz="1100" cap="all" dirty="0"/>
              <a:t> </a:t>
            </a:r>
            <a:r>
              <a:rPr lang="en-US" sz="1100" i="1" cap="all" dirty="0"/>
              <a:t>et al</a:t>
            </a:r>
            <a:r>
              <a:rPr lang="en-US" sz="1100" cap="all" dirty="0"/>
              <a:t>. [11] presented an approach, which is based on conditional GANs and content loss.</a:t>
            </a:r>
            <a:endParaRPr lang="en-US" sz="1100" b="1" cap="all" dirty="0"/>
          </a:p>
          <a:p>
            <a:pPr indent="-228600" defTabSz="914400">
              <a:lnSpc>
                <a:spcPct val="110000"/>
              </a:lnSpc>
              <a:spcAft>
                <a:spcPts val="600"/>
              </a:spcAft>
              <a:buClr>
                <a:schemeClr val="tx1"/>
              </a:buClr>
              <a:buFont typeface="Arial" panose="020B0604020202020204" pitchFamily="34" charset="0"/>
              <a:buChar char="•"/>
            </a:pPr>
            <a:endParaRPr lang="en-US" sz="1100" b="1" cap="all" dirty="0"/>
          </a:p>
          <a:p>
            <a:pPr indent="-228600" defTabSz="914400">
              <a:lnSpc>
                <a:spcPct val="110000"/>
              </a:lnSpc>
              <a:spcAft>
                <a:spcPts val="600"/>
              </a:spcAft>
              <a:buClr>
                <a:schemeClr val="tx1"/>
              </a:buClr>
              <a:buFont typeface="Arial" panose="020B0604020202020204" pitchFamily="34" charset="0"/>
              <a:buChar char="•"/>
            </a:pPr>
            <a:r>
              <a:rPr lang="en-US" sz="1100" b="1" cap="all" dirty="0"/>
              <a:t>Hardware Approach </a:t>
            </a:r>
          </a:p>
          <a:p>
            <a:pPr indent="-228600" defTabSz="914400">
              <a:lnSpc>
                <a:spcPct val="110000"/>
              </a:lnSpc>
              <a:spcAft>
                <a:spcPts val="600"/>
              </a:spcAft>
              <a:buClr>
                <a:schemeClr val="tx1"/>
              </a:buClr>
              <a:buFont typeface="Arial" panose="020B0604020202020204" pitchFamily="34" charset="0"/>
              <a:buChar char="•"/>
            </a:pPr>
            <a:endParaRPr lang="en-US" sz="1100" b="1" cap="all" dirty="0"/>
          </a:p>
          <a:p>
            <a:pPr indent="-228600" defTabSz="914400">
              <a:lnSpc>
                <a:spcPct val="110000"/>
              </a:lnSpc>
              <a:spcAft>
                <a:spcPts val="600"/>
              </a:spcAft>
              <a:buClr>
                <a:schemeClr val="tx1"/>
              </a:buClr>
              <a:buFont typeface="Arial" panose="020B0604020202020204" pitchFamily="34" charset="0"/>
              <a:buChar char="•"/>
            </a:pPr>
            <a:r>
              <a:rPr lang="en-US" sz="1100" cap="all" dirty="0"/>
              <a:t>The first approach uses optically stabilized lenses for camera shake compensation. </a:t>
            </a:r>
            <a:endParaRPr lang="en-US" sz="1100" b="1" cap="all" dirty="0"/>
          </a:p>
          <a:p>
            <a:pPr indent="-228600" defTabSz="914400">
              <a:lnSpc>
                <a:spcPct val="110000"/>
              </a:lnSpc>
              <a:spcAft>
                <a:spcPts val="600"/>
              </a:spcAft>
              <a:buClr>
                <a:schemeClr val="tx1"/>
              </a:buClr>
              <a:buFont typeface="Arial" panose="020B0604020202020204" pitchFamily="34" charset="0"/>
              <a:buChar char="•"/>
            </a:pPr>
            <a:endParaRPr lang="en-US" sz="1100" b="1" cap="all" dirty="0"/>
          </a:p>
          <a:p>
            <a:pPr indent="-228600" defTabSz="914400">
              <a:lnSpc>
                <a:spcPct val="110000"/>
              </a:lnSpc>
              <a:spcAft>
                <a:spcPts val="600"/>
              </a:spcAft>
              <a:buClr>
                <a:schemeClr val="tx1"/>
              </a:buClr>
              <a:buFont typeface="Arial" panose="020B0604020202020204" pitchFamily="34" charset="0"/>
              <a:buChar char="•"/>
            </a:pPr>
            <a:r>
              <a:rPr lang="en-US" sz="1100" cap="all" dirty="0"/>
              <a:t>The second approach uses specially designed CMOS sensors.</a:t>
            </a:r>
          </a:p>
          <a:p>
            <a:pPr indent="-228600" defTabSz="914400">
              <a:lnSpc>
                <a:spcPct val="110000"/>
              </a:lnSpc>
              <a:spcAft>
                <a:spcPts val="600"/>
              </a:spcAft>
              <a:buClr>
                <a:schemeClr val="tx1"/>
              </a:buClr>
              <a:buFont typeface="Arial" panose="020B0604020202020204" pitchFamily="34" charset="0"/>
              <a:buChar char="•"/>
            </a:pPr>
            <a:endParaRPr lang="en-US" sz="1100" cap="all" dirty="0"/>
          </a:p>
          <a:p>
            <a:pPr indent="-228600" defTabSz="914400">
              <a:lnSpc>
                <a:spcPct val="110000"/>
              </a:lnSpc>
              <a:spcAft>
                <a:spcPts val="600"/>
              </a:spcAft>
              <a:buClr>
                <a:schemeClr val="tx1"/>
              </a:buClr>
              <a:buFont typeface="Arial" panose="020B0604020202020204" pitchFamily="34" charset="0"/>
              <a:buChar char="•"/>
            </a:pPr>
            <a:r>
              <a:rPr lang="en-US" sz="1100" cap="all" dirty="0" err="1"/>
              <a:t>Sindelar</a:t>
            </a:r>
            <a:r>
              <a:rPr lang="en-US" sz="1100" cap="all" dirty="0"/>
              <a:t> and </a:t>
            </a:r>
            <a:r>
              <a:rPr lang="en-US" sz="1100" cap="all" dirty="0" err="1"/>
              <a:t>Sroubek</a:t>
            </a:r>
            <a:r>
              <a:rPr lang="en-US" sz="1100" cap="all" dirty="0"/>
              <a:t> [20] utilized inertial sensors (accelerometers and gyroscopes) in modern smartphones to detect exact motion </a:t>
            </a:r>
          </a:p>
          <a:p>
            <a:pPr indent="-228600" defTabSz="914400">
              <a:lnSpc>
                <a:spcPct val="110000"/>
              </a:lnSpc>
              <a:spcAft>
                <a:spcPts val="600"/>
              </a:spcAft>
              <a:buClr>
                <a:schemeClr val="tx1"/>
              </a:buClr>
              <a:buFont typeface="Arial" panose="020B0604020202020204" pitchFamily="34" charset="0"/>
              <a:buChar char="•"/>
            </a:pPr>
            <a:endParaRPr lang="en-US" sz="1100" cap="all" dirty="0"/>
          </a:p>
        </p:txBody>
      </p:sp>
      <p:pic>
        <p:nvPicPr>
          <p:cNvPr id="4" name="Picture 3" descr="A screenshot of a cell phone&#10;&#10;Description generated with very high confidence">
            <a:extLst>
              <a:ext uri="{FF2B5EF4-FFF2-40B4-BE49-F238E27FC236}">
                <a16:creationId xmlns:a16="http://schemas.microsoft.com/office/drawing/2014/main" id="{8D45A6AB-C53B-4276-9CB9-2D7414F14F1C}"/>
              </a:ext>
            </a:extLst>
          </p:cNvPr>
          <p:cNvPicPr>
            <a:picLocks noChangeAspect="1"/>
          </p:cNvPicPr>
          <p:nvPr/>
        </p:nvPicPr>
        <p:blipFill>
          <a:blip r:embed="rId3"/>
          <a:stretch>
            <a:fillRect/>
          </a:stretch>
        </p:blipFill>
        <p:spPr>
          <a:xfrm>
            <a:off x="638165" y="233265"/>
            <a:ext cx="3058456" cy="26416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descr="A picture containing object, person&#10;&#10;Description generated with high confidence">
            <a:extLst>
              <a:ext uri="{FF2B5EF4-FFF2-40B4-BE49-F238E27FC236}">
                <a16:creationId xmlns:a16="http://schemas.microsoft.com/office/drawing/2014/main" id="{28FC8E5C-DD85-4909-97A5-4CE462ECAB26}"/>
              </a:ext>
            </a:extLst>
          </p:cNvPr>
          <p:cNvPicPr>
            <a:picLocks noChangeAspect="1"/>
          </p:cNvPicPr>
          <p:nvPr/>
        </p:nvPicPr>
        <p:blipFill>
          <a:blip r:embed="rId4"/>
          <a:stretch>
            <a:fillRect/>
          </a:stretch>
        </p:blipFill>
        <p:spPr>
          <a:xfrm>
            <a:off x="638165" y="3003081"/>
            <a:ext cx="3029373" cy="33627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41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52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anim calcmode="lin" valueType="num">
                                      <p:cBhvr>
                                        <p:cTn id="19" dur="500" fill="hold"/>
                                        <p:tgtEl>
                                          <p:spTgt spid="7"/>
                                        </p:tgtEl>
                                        <p:attrNameLst>
                                          <p:attrName>ppt_x</p:attrName>
                                        </p:attrNameLst>
                                      </p:cBhvr>
                                      <p:tavLst>
                                        <p:tav tm="0">
                                          <p:val>
                                            <p:fltVal val="0.5"/>
                                          </p:val>
                                        </p:tav>
                                        <p:tav tm="100000">
                                          <p:val>
                                            <p:strVal val="#ppt_x"/>
                                          </p:val>
                                        </p:tav>
                                      </p:tavLst>
                                    </p:anim>
                                    <p:anim calcmode="lin" valueType="num">
                                      <p:cBhvr>
                                        <p:cTn id="20"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13A0CA8-80A1-418E-A70A-70AFB9EB6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a:extLst>
              <a:ext uri="{FF2B5EF4-FFF2-40B4-BE49-F238E27FC236}">
                <a16:creationId xmlns:a16="http://schemas.microsoft.com/office/drawing/2014/main" id="{D475EDBC-1C89-410C-8404-23A0A7D67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C302D8-4538-4543-90F9-DEAD31EAED55}"/>
              </a:ext>
            </a:extLst>
          </p:cNvPr>
          <p:cNvSpPr>
            <a:spLocks noGrp="1"/>
          </p:cNvSpPr>
          <p:nvPr>
            <p:ph type="title"/>
          </p:nvPr>
        </p:nvSpPr>
        <p:spPr>
          <a:xfrm>
            <a:off x="654649" y="3104707"/>
            <a:ext cx="3748035" cy="3155416"/>
          </a:xfrm>
        </p:spPr>
        <p:txBody>
          <a:bodyPr>
            <a:normAutofit/>
          </a:bodyPr>
          <a:lstStyle/>
          <a:p>
            <a:pPr algn="r"/>
            <a:r>
              <a:rPr lang="en-GB" dirty="0"/>
              <a:t>Methodology</a:t>
            </a:r>
          </a:p>
        </p:txBody>
      </p:sp>
      <p:sp>
        <p:nvSpPr>
          <p:cNvPr id="36" name="Rounded Rectangle 24">
            <a:extLst>
              <a:ext uri="{FF2B5EF4-FFF2-40B4-BE49-F238E27FC236}">
                <a16:creationId xmlns:a16="http://schemas.microsoft.com/office/drawing/2014/main" id="{36EBB7B5-D56E-4EB0-847D-29ACAA414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956" y="500334"/>
            <a:ext cx="2407450" cy="2375138"/>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10" name="Content Placeholder 3">
            <a:extLst>
              <a:ext uri="{FF2B5EF4-FFF2-40B4-BE49-F238E27FC236}">
                <a16:creationId xmlns:a16="http://schemas.microsoft.com/office/drawing/2014/main" id="{7B31A623-0D4E-495D-976F-D4B729D25FB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165837" y="650059"/>
            <a:ext cx="2075688" cy="2075688"/>
          </a:xfrm>
          <a:prstGeom prst="rect">
            <a:avLst/>
          </a:prstGeom>
          <a:noFill/>
        </p:spPr>
      </p:pic>
      <p:sp>
        <p:nvSpPr>
          <p:cNvPr id="38" name="Rounded Rectangle 26">
            <a:extLst>
              <a:ext uri="{FF2B5EF4-FFF2-40B4-BE49-F238E27FC236}">
                <a16:creationId xmlns:a16="http://schemas.microsoft.com/office/drawing/2014/main" id="{7E1ED6D1-A69D-4D6D-A3F0-9E54235D4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4836" y="500334"/>
            <a:ext cx="2407450" cy="2375138"/>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5" name="Picture 4">
            <a:extLst>
              <a:ext uri="{FF2B5EF4-FFF2-40B4-BE49-F238E27FC236}">
                <a16:creationId xmlns:a16="http://schemas.microsoft.com/office/drawing/2014/main" id="{06CAF0E1-1655-4FAF-8B14-20C3B75C87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60717" y="650059"/>
            <a:ext cx="2075688" cy="2075688"/>
          </a:xfrm>
          <a:prstGeom prst="rect">
            <a:avLst/>
          </a:prstGeom>
          <a:noFill/>
        </p:spPr>
      </p:pic>
      <p:sp>
        <p:nvSpPr>
          <p:cNvPr id="40" name="Rounded Rectangle 28">
            <a:extLst>
              <a:ext uri="{FF2B5EF4-FFF2-40B4-BE49-F238E27FC236}">
                <a16:creationId xmlns:a16="http://schemas.microsoft.com/office/drawing/2014/main" id="{DD4C91AB-37E7-4AF7-A8DE-71804F18C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716" y="500334"/>
            <a:ext cx="2407450" cy="2375138"/>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6" name="Picture 5">
            <a:extLst>
              <a:ext uri="{FF2B5EF4-FFF2-40B4-BE49-F238E27FC236}">
                <a16:creationId xmlns:a16="http://schemas.microsoft.com/office/drawing/2014/main" id="{D56334E0-C82A-4144-AE20-F23AFD0F329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55597" y="650059"/>
            <a:ext cx="2075688" cy="2075688"/>
          </a:xfrm>
          <a:prstGeom prst="rect">
            <a:avLst/>
          </a:prstGeom>
          <a:noFill/>
        </p:spPr>
      </p:pic>
      <p:sp>
        <p:nvSpPr>
          <p:cNvPr id="42" name="Rounded Rectangle 30">
            <a:extLst>
              <a:ext uri="{FF2B5EF4-FFF2-40B4-BE49-F238E27FC236}">
                <a16:creationId xmlns:a16="http://schemas.microsoft.com/office/drawing/2014/main" id="{967B0552-3BA6-4345-85AF-1D62025A3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4595" y="500334"/>
            <a:ext cx="2407450" cy="2375138"/>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7" name="Picture 6">
            <a:extLst>
              <a:ext uri="{FF2B5EF4-FFF2-40B4-BE49-F238E27FC236}">
                <a16:creationId xmlns:a16="http://schemas.microsoft.com/office/drawing/2014/main" id="{23372DBE-76BD-4DFC-9890-98B7587BB81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950476" y="650059"/>
            <a:ext cx="2075688" cy="2075688"/>
          </a:xfrm>
          <a:prstGeom prst="rect">
            <a:avLst/>
          </a:prstGeom>
          <a:noFill/>
        </p:spPr>
      </p:pic>
      <p:pic>
        <p:nvPicPr>
          <p:cNvPr id="44" name="Picture 43">
            <a:extLst>
              <a:ext uri="{FF2B5EF4-FFF2-40B4-BE49-F238E27FC236}">
                <a16:creationId xmlns:a16="http://schemas.microsoft.com/office/drawing/2014/main" id="{9599DABF-115B-4E61-AEE6-FEBE092878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11">
            <a:extLst>
              <a:ext uri="{FF2B5EF4-FFF2-40B4-BE49-F238E27FC236}">
                <a16:creationId xmlns:a16="http://schemas.microsoft.com/office/drawing/2014/main" id="{B2807708-582E-4E4E-801B-F9DF8DCC2D01}"/>
              </a:ext>
            </a:extLst>
          </p:cNvPr>
          <p:cNvSpPr>
            <a:spLocks noGrp="1"/>
          </p:cNvSpPr>
          <p:nvPr>
            <p:ph sz="quarter" idx="13"/>
          </p:nvPr>
        </p:nvSpPr>
        <p:spPr>
          <a:xfrm>
            <a:off x="4722724" y="3104707"/>
            <a:ext cx="6954926" cy="3155416"/>
          </a:xfrm>
        </p:spPr>
        <p:txBody>
          <a:bodyPr anchor="ctr">
            <a:normAutofit/>
          </a:bodyPr>
          <a:lstStyle/>
          <a:p>
            <a:r>
              <a:rPr lang="en-GB" sz="1800" dirty="0"/>
              <a:t>(a) is an original image. </a:t>
            </a:r>
          </a:p>
          <a:p>
            <a:r>
              <a:rPr lang="en-GB" sz="1800" dirty="0"/>
              <a:t>(b) is the result after convolution with blurred kernel. </a:t>
            </a:r>
          </a:p>
          <a:p>
            <a:r>
              <a:rPr lang="en-GB" sz="1800" dirty="0"/>
              <a:t>(c) is the deblurred image with the Richardson-Lucy algorithm after 15 iterations. </a:t>
            </a:r>
          </a:p>
          <a:p>
            <a:r>
              <a:rPr lang="en-GB" sz="1800" dirty="0"/>
              <a:t>(D) Result of restoration with Wiener Filter </a:t>
            </a:r>
            <a:endParaRPr lang="en-US" sz="1800" dirty="0"/>
          </a:p>
          <a:p>
            <a:endParaRPr lang="en-US" sz="1800" dirty="0"/>
          </a:p>
        </p:txBody>
      </p:sp>
    </p:spTree>
    <p:extLst>
      <p:ext uri="{BB962C8B-B14F-4D97-AF65-F5344CB8AC3E}">
        <p14:creationId xmlns:p14="http://schemas.microsoft.com/office/powerpoint/2010/main" val="383183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9D75A8A-6E00-4F75-9104-BC3AE1786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06135482-D7B2-4EA3-A6F9-6168C957A1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C0F62D-0759-48A4-8EE8-1AFEEA4E2AD4}"/>
              </a:ext>
            </a:extLst>
          </p:cNvPr>
          <p:cNvSpPr>
            <a:spLocks noGrp="1"/>
          </p:cNvSpPr>
          <p:nvPr>
            <p:ph type="title"/>
          </p:nvPr>
        </p:nvSpPr>
        <p:spPr>
          <a:xfrm>
            <a:off x="654649" y="618517"/>
            <a:ext cx="3748035" cy="5641606"/>
          </a:xfrm>
        </p:spPr>
        <p:txBody>
          <a:bodyPr>
            <a:normAutofit/>
          </a:bodyPr>
          <a:lstStyle/>
          <a:p>
            <a:r>
              <a:rPr lang="en-GB" dirty="0"/>
              <a:t>Methodology</a:t>
            </a:r>
          </a:p>
        </p:txBody>
      </p:sp>
      <p:sp>
        <p:nvSpPr>
          <p:cNvPr id="18" name="Rounded Rectangle 15">
            <a:extLst>
              <a:ext uri="{FF2B5EF4-FFF2-40B4-BE49-F238E27FC236}">
                <a16:creationId xmlns:a16="http://schemas.microsoft.com/office/drawing/2014/main" id="{6BB21BAD-813F-4C6B-B619-DCE78BDAF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2725"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9" name="Content Placeholder 3">
            <a:extLst>
              <a:ext uri="{FF2B5EF4-FFF2-40B4-BE49-F238E27FC236}">
                <a16:creationId xmlns:a16="http://schemas.microsoft.com/office/drawing/2014/main" id="{ABB87349-9A66-45C8-82F4-E41C1FFCBCA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937120" y="730919"/>
            <a:ext cx="1798422" cy="1798422"/>
          </a:xfrm>
          <a:prstGeom prst="rect">
            <a:avLst/>
          </a:prstGeom>
          <a:noFill/>
        </p:spPr>
      </p:pic>
      <p:sp>
        <p:nvSpPr>
          <p:cNvPr id="20" name="Rounded Rectangle 17">
            <a:extLst>
              <a:ext uri="{FF2B5EF4-FFF2-40B4-BE49-F238E27FC236}">
                <a16:creationId xmlns:a16="http://schemas.microsoft.com/office/drawing/2014/main" id="{5906BBFB-ADA4-490C-A19E-ACAB0AE45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211"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5" name="Picture 4">
            <a:extLst>
              <a:ext uri="{FF2B5EF4-FFF2-40B4-BE49-F238E27FC236}">
                <a16:creationId xmlns:a16="http://schemas.microsoft.com/office/drawing/2014/main" id="{963140F5-7C54-4552-9C79-BB7ED809C1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375607" y="730919"/>
            <a:ext cx="1798422" cy="1798422"/>
          </a:xfrm>
          <a:prstGeom prst="rect">
            <a:avLst/>
          </a:prstGeom>
          <a:noFill/>
        </p:spPr>
      </p:pic>
      <p:sp>
        <p:nvSpPr>
          <p:cNvPr id="22" name="Rounded Rectangle 19">
            <a:extLst>
              <a:ext uri="{FF2B5EF4-FFF2-40B4-BE49-F238E27FC236}">
                <a16:creationId xmlns:a16="http://schemas.microsoft.com/office/drawing/2014/main" id="{CC7B6A7A-D9C0-4245-9876-E8E5DDE28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697" y="618517"/>
            <a:ext cx="2227213" cy="2023225"/>
          </a:xfrm>
          <a:prstGeom prst="roundRect">
            <a:avLst>
              <a:gd name="adj" fmla="val 5241"/>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pPr>
            <a:endParaRPr lang="en-US" sz="3200" cap="all">
              <a:solidFill>
                <a:schemeClr val="bg1">
                  <a:lumMod val="50000"/>
                </a:schemeClr>
              </a:solidFill>
            </a:endParaRPr>
          </a:p>
        </p:txBody>
      </p:sp>
      <p:pic>
        <p:nvPicPr>
          <p:cNvPr id="6" name="Picture 5">
            <a:extLst>
              <a:ext uri="{FF2B5EF4-FFF2-40B4-BE49-F238E27FC236}">
                <a16:creationId xmlns:a16="http://schemas.microsoft.com/office/drawing/2014/main" id="{9E469677-A164-45C9-B062-743E6156557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14092" y="730919"/>
            <a:ext cx="1798422" cy="1798422"/>
          </a:xfrm>
          <a:prstGeom prst="rect">
            <a:avLst/>
          </a:prstGeom>
          <a:noFill/>
        </p:spPr>
      </p:pic>
      <p:sp>
        <p:nvSpPr>
          <p:cNvPr id="11" name="Content Placeholder 10">
            <a:extLst>
              <a:ext uri="{FF2B5EF4-FFF2-40B4-BE49-F238E27FC236}">
                <a16:creationId xmlns:a16="http://schemas.microsoft.com/office/drawing/2014/main" id="{E5E0F519-BDD9-411A-B62A-1D783CDFDA14}"/>
              </a:ext>
            </a:extLst>
          </p:cNvPr>
          <p:cNvSpPr>
            <a:spLocks noGrp="1"/>
          </p:cNvSpPr>
          <p:nvPr>
            <p:ph sz="quarter" idx="13"/>
          </p:nvPr>
        </p:nvSpPr>
        <p:spPr>
          <a:xfrm>
            <a:off x="4722724" y="2870977"/>
            <a:ext cx="7104186" cy="3389146"/>
          </a:xfrm>
        </p:spPr>
        <p:txBody>
          <a:bodyPr>
            <a:normAutofit/>
          </a:bodyPr>
          <a:lstStyle/>
          <a:p>
            <a:r>
              <a:rPr lang="en-US" dirty="0"/>
              <a:t>(a) is the noisy image obtained with a built-in noise function; </a:t>
            </a:r>
          </a:p>
          <a:p>
            <a:r>
              <a:rPr lang="en-US" dirty="0"/>
              <a:t>(b) is the deblurred image with the Richardson-Lucy algorithm; and </a:t>
            </a:r>
          </a:p>
          <a:p>
            <a:r>
              <a:rPr lang="en-US" dirty="0"/>
              <a:t>(c) is the deblurred image with the Wiener filter. </a:t>
            </a:r>
          </a:p>
        </p:txBody>
      </p:sp>
      <p:pic>
        <p:nvPicPr>
          <p:cNvPr id="24" name="Picture 23">
            <a:extLst>
              <a:ext uri="{FF2B5EF4-FFF2-40B4-BE49-F238E27FC236}">
                <a16:creationId xmlns:a16="http://schemas.microsoft.com/office/drawing/2014/main" id="{5F31BDED-D400-4611-8589-96C85387F5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96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272</TotalTime>
  <Words>657</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DengXian</vt:lpstr>
      <vt:lpstr>Arial</vt:lpstr>
      <vt:lpstr>Calibri</vt:lpstr>
      <vt:lpstr>Cambria Math</vt:lpstr>
      <vt:lpstr>Cordia New</vt:lpstr>
      <vt:lpstr>Times New Roman</vt:lpstr>
      <vt:lpstr>Tw Cen MT</vt:lpstr>
      <vt:lpstr>Univers</vt:lpstr>
      <vt:lpstr>Droplet</vt:lpstr>
      <vt:lpstr>Text Enhancement of Photographs Taken with a Moving Smartphone</vt:lpstr>
      <vt:lpstr>Introduction and background</vt:lpstr>
      <vt:lpstr>Introduction and background</vt:lpstr>
      <vt:lpstr>Literature Review</vt:lpstr>
      <vt:lpstr>Literature Review</vt:lpstr>
      <vt:lpstr>Literature Review</vt:lpstr>
      <vt:lpstr>Literature Review</vt:lpstr>
      <vt:lpstr>Methodology</vt:lpstr>
      <vt:lpstr>Methodology</vt:lpstr>
      <vt:lpstr>Results and Analysis</vt:lpstr>
      <vt:lpstr>Results and Analysis</vt:lpstr>
      <vt:lpstr>How about time</vt:lpstr>
      <vt:lpstr>The result of iOS demo app</vt:lpstr>
      <vt:lpstr>Big priest </vt:lpstr>
      <vt:lpstr>Conclusion and Future Work</vt:lpstr>
      <vt:lpstr>Acknowledgements</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Enhancement of Photographs Taken with a Moving Smartphone</dc:title>
  <dc:creator>jian pan</dc:creator>
  <cp:lastModifiedBy>JIAN PAN</cp:lastModifiedBy>
  <cp:revision>24</cp:revision>
  <dcterms:created xsi:type="dcterms:W3CDTF">2018-06-10T03:54:33Z</dcterms:created>
  <dcterms:modified xsi:type="dcterms:W3CDTF">2018-06-11T03:45:46Z</dcterms:modified>
</cp:coreProperties>
</file>