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wdp" ContentType="image/vnd.ms-photo"/>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notesMasterIdLst>
    <p:notesMasterId r:id="rId28"/>
  </p:notesMasterIdLst>
  <p:sldIdLst>
    <p:sldId id="256" r:id="rId2"/>
    <p:sldId id="266" r:id="rId3"/>
    <p:sldId id="269" r:id="rId4"/>
    <p:sldId id="270" r:id="rId5"/>
    <p:sldId id="271" r:id="rId6"/>
    <p:sldId id="267" r:id="rId7"/>
    <p:sldId id="268" r:id="rId8"/>
    <p:sldId id="257" r:id="rId9"/>
    <p:sldId id="279" r:id="rId10"/>
    <p:sldId id="258" r:id="rId11"/>
    <p:sldId id="273" r:id="rId12"/>
    <p:sldId id="282" r:id="rId13"/>
    <p:sldId id="274" r:id="rId14"/>
    <p:sldId id="276" r:id="rId15"/>
    <p:sldId id="275" r:id="rId16"/>
    <p:sldId id="280" r:id="rId17"/>
    <p:sldId id="283" r:id="rId18"/>
    <p:sldId id="285" r:id="rId19"/>
    <p:sldId id="284" r:id="rId20"/>
    <p:sldId id="261" r:id="rId21"/>
    <p:sldId id="260" r:id="rId22"/>
    <p:sldId id="281" r:id="rId23"/>
    <p:sldId id="277" r:id="rId24"/>
    <p:sldId id="262" r:id="rId25"/>
    <p:sldId id="278"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9" autoAdjust="0"/>
    <p:restoredTop sz="94660"/>
  </p:normalViewPr>
  <p:slideViewPr>
    <p:cSldViewPr snapToGrid="0">
      <p:cViewPr varScale="1">
        <p:scale>
          <a:sx n="115" d="100"/>
          <a:sy n="115" d="100"/>
        </p:scale>
        <p:origin x="3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BFCB3-1C0C-4F17-81D9-A9DF5B1B7CBB}" type="datetimeFigureOut">
              <a:rPr lang="en-US" smtClean="0"/>
              <a:t>1/31/18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B0046-4027-4512-B132-1732F8112F5E}" type="slidenum">
              <a:rPr lang="en-US" smtClean="0"/>
              <a:t>‹#›</a:t>
            </a:fld>
            <a:endParaRPr lang="en-US"/>
          </a:p>
        </p:txBody>
      </p:sp>
    </p:spTree>
    <p:extLst>
      <p:ext uri="{BB962C8B-B14F-4D97-AF65-F5344CB8AC3E}">
        <p14:creationId xmlns:p14="http://schemas.microsoft.com/office/powerpoint/2010/main" val="30048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AA6F49-6AE7-4CE5-AC57-9C5BBDA8B60D}" type="datetimeFigureOut">
              <a:rPr lang="en-GB" smtClean="0"/>
              <a:t>31/01/2018</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5DFBAB4-98D8-4E02-93E5-FCAF11A9ED7A}"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5485107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A6F49-6AE7-4CE5-AC57-9C5BBDA8B60D}" type="datetimeFigureOut">
              <a:rPr lang="en-GB" smtClean="0"/>
              <a:t>31/01/2018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398640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A6F49-6AE7-4CE5-AC57-9C5BBDA8B60D}" type="datetimeFigureOut">
              <a:rPr lang="en-GB" smtClean="0"/>
              <a:t>31/01/2018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78316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A6F49-6AE7-4CE5-AC57-9C5BBDA8B60D}" type="datetimeFigureOut">
              <a:rPr lang="en-GB" smtClean="0"/>
              <a:t>31/01/2018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247217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AA6F49-6AE7-4CE5-AC57-9C5BBDA8B60D}" type="datetimeFigureOut">
              <a:rPr lang="en-GB" smtClean="0"/>
              <a:t>31/01/2018</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5DFBAB4-98D8-4E02-93E5-FCAF11A9ED7A}"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667588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AA6F49-6AE7-4CE5-AC57-9C5BBDA8B60D}" type="datetimeFigureOut">
              <a:rPr lang="en-GB" smtClean="0"/>
              <a:t>31/01/2018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155151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AA6F49-6AE7-4CE5-AC57-9C5BBDA8B60D}" type="datetimeFigureOut">
              <a:rPr lang="en-GB" smtClean="0"/>
              <a:t>31/01/2018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181210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AA6F49-6AE7-4CE5-AC57-9C5BBDA8B60D}" type="datetimeFigureOut">
              <a:rPr lang="en-GB" smtClean="0"/>
              <a:t>31/01/2018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288913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A6F49-6AE7-4CE5-AC57-9C5BBDA8B60D}" type="datetimeFigureOut">
              <a:rPr lang="en-GB" smtClean="0"/>
              <a:t>31/01/2018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83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AA6F49-6AE7-4CE5-AC57-9C5BBDA8B60D}" type="datetimeFigureOut">
              <a:rPr lang="en-GB" smtClean="0"/>
              <a:t>31/01/2018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5DFBAB4-98D8-4E02-93E5-FCAF11A9ED7A}"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583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AA6F49-6AE7-4CE5-AC57-9C5BBDA8B60D}" type="datetimeFigureOut">
              <a:rPr lang="en-GB" smtClean="0"/>
              <a:t>31/01/2018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5DFBAB4-98D8-4E02-93E5-FCAF11A9ED7A}"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686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AA6F49-6AE7-4CE5-AC57-9C5BBDA8B60D}" type="datetimeFigureOut">
              <a:rPr lang="en-GB" smtClean="0"/>
              <a:t>31/01/2018</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5DFBAB4-98D8-4E02-93E5-FCAF11A9ED7A}"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1336515"/>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 Id="rId3" Type="http://schemas.openxmlformats.org/officeDocument/2006/relationships/image" Target="../media/image11.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hyperlink" Target="https://www.youtube.com/channel/UCCuGzhW0EYLFTvn6McJNoYQ"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s://commons.wikimedia.org/wiki/File:Lens_coma.png" TargetMode="External"/><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BCCECF-BF7E-4AB8-B64F-A93673D66C88}"/>
              </a:ext>
            </a:extLst>
          </p:cNvPr>
          <p:cNvSpPr>
            <a:spLocks noGrp="1"/>
          </p:cNvSpPr>
          <p:nvPr>
            <p:ph type="ctrTitle"/>
          </p:nvPr>
        </p:nvSpPr>
        <p:spPr>
          <a:xfrm>
            <a:off x="1297497" y="2400379"/>
            <a:ext cx="9597006" cy="778079"/>
          </a:xfrm>
        </p:spPr>
        <p:txBody>
          <a:bodyPr>
            <a:normAutofit/>
          </a:bodyPr>
          <a:lstStyle/>
          <a:p>
            <a:r>
              <a:rPr lang="en-GB" sz="2000" dirty="0" smtClean="0">
                <a:latin typeface="Adobe Heiti Std R" panose="020B0400000000000000" pitchFamily="34" charset="-128"/>
                <a:ea typeface="Adobe Heiti Std R" panose="020B0400000000000000" pitchFamily="34" charset="-128"/>
              </a:rPr>
              <a:t>Text Enhancement </a:t>
            </a:r>
            <a:r>
              <a:rPr lang="en-GB" sz="2000" dirty="0">
                <a:latin typeface="Adobe Heiti Std R" panose="020B0400000000000000" pitchFamily="34" charset="-128"/>
                <a:ea typeface="Adobe Heiti Std R" panose="020B0400000000000000" pitchFamily="34" charset="-128"/>
              </a:rPr>
              <a:t>of Photographs Taken with a Moving Smartphone</a:t>
            </a:r>
          </a:p>
        </p:txBody>
      </p:sp>
      <p:sp>
        <p:nvSpPr>
          <p:cNvPr id="3" name="Subtitle 2">
            <a:extLst>
              <a:ext uri="{FF2B5EF4-FFF2-40B4-BE49-F238E27FC236}">
                <a16:creationId xmlns:a16="http://schemas.microsoft.com/office/drawing/2014/main" xmlns="" id="{E0E6C11C-3772-4D8B-BB6E-F3960480FF5F}"/>
              </a:ext>
            </a:extLst>
          </p:cNvPr>
          <p:cNvSpPr>
            <a:spLocks noGrp="1"/>
          </p:cNvSpPr>
          <p:nvPr>
            <p:ph type="subTitle" idx="1"/>
          </p:nvPr>
        </p:nvSpPr>
        <p:spPr>
          <a:xfrm>
            <a:off x="2470653" y="3897556"/>
            <a:ext cx="6831673" cy="1086237"/>
          </a:xfrm>
        </p:spPr>
        <p:txBody>
          <a:bodyPr>
            <a:normAutofit fontScale="77500" lnSpcReduction="20000"/>
          </a:bodyPr>
          <a:lstStyle/>
          <a:p>
            <a:r>
              <a:rPr lang="en-US" dirty="0"/>
              <a:t>Project Advisor: </a:t>
            </a:r>
            <a:r>
              <a:rPr lang="en-US" dirty="0" err="1"/>
              <a:t>Dobri</a:t>
            </a:r>
            <a:r>
              <a:rPr lang="en-US" dirty="0"/>
              <a:t> </a:t>
            </a:r>
            <a:r>
              <a:rPr lang="en-US" dirty="0" err="1"/>
              <a:t>Atanassov</a:t>
            </a:r>
            <a:r>
              <a:rPr lang="en-US" dirty="0"/>
              <a:t> </a:t>
            </a:r>
            <a:r>
              <a:rPr lang="en-US" dirty="0" err="1"/>
              <a:t>Batovski</a:t>
            </a:r>
            <a:endParaRPr lang="en-US" dirty="0"/>
          </a:p>
          <a:p>
            <a:endParaRPr lang="en-US" dirty="0"/>
          </a:p>
          <a:p>
            <a:r>
              <a:rPr lang="en-US" sz="2000" dirty="0"/>
              <a:t>Jian Pan 5728309</a:t>
            </a:r>
          </a:p>
          <a:p>
            <a:r>
              <a:rPr lang="en-US" sz="2000" dirty="0" err="1"/>
              <a:t>Xiaohan</a:t>
            </a:r>
            <a:r>
              <a:rPr lang="en-US" sz="2000" dirty="0"/>
              <a:t> Yu 5718303</a:t>
            </a:r>
            <a:endParaRPr lang="en-GB" sz="2000" dirty="0"/>
          </a:p>
        </p:txBody>
      </p:sp>
      <p:sp>
        <p:nvSpPr>
          <p:cNvPr id="4" name="TextBox 3">
            <a:extLst>
              <a:ext uri="{FF2B5EF4-FFF2-40B4-BE49-F238E27FC236}">
                <a16:creationId xmlns:a16="http://schemas.microsoft.com/office/drawing/2014/main" xmlns="" id="{45BC80B5-1616-4A5C-A985-CBF060F652DF}"/>
              </a:ext>
            </a:extLst>
          </p:cNvPr>
          <p:cNvSpPr txBox="1"/>
          <p:nvPr/>
        </p:nvSpPr>
        <p:spPr>
          <a:xfrm>
            <a:off x="4992315" y="2327862"/>
            <a:ext cx="1788348" cy="276999"/>
          </a:xfrm>
          <a:prstGeom prst="rect">
            <a:avLst/>
          </a:prstGeom>
          <a:noFill/>
        </p:spPr>
        <p:txBody>
          <a:bodyPr wrap="square" rtlCol="0">
            <a:spAutoFit/>
          </a:bodyPr>
          <a:lstStyle/>
          <a:p>
            <a:r>
              <a:rPr lang="en-GB" sz="1200" dirty="0"/>
              <a:t>CS3200  Senior Project I</a:t>
            </a:r>
          </a:p>
        </p:txBody>
      </p:sp>
      <p:pic>
        <p:nvPicPr>
          <p:cNvPr id="8" name="Picture 7" descr="A close up of a logo&#10;&#10;Description generated with very high confidence">
            <a:extLst>
              <a:ext uri="{FF2B5EF4-FFF2-40B4-BE49-F238E27FC236}">
                <a16:creationId xmlns:a16="http://schemas.microsoft.com/office/drawing/2014/main" xmlns="" id="{BEA7356B-0F12-43B4-B65C-D0B19CC2B5B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451296" y="1237061"/>
            <a:ext cx="2038714" cy="276999"/>
          </a:xfrm>
          <a:prstGeom prst="rect">
            <a:avLst/>
          </a:prstGeom>
        </p:spPr>
      </p:pic>
    </p:spTree>
    <p:extLst>
      <p:ext uri="{BB962C8B-B14F-4D97-AF65-F5344CB8AC3E}">
        <p14:creationId xmlns:p14="http://schemas.microsoft.com/office/powerpoint/2010/main" val="171002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36DDA91-7849-40CA-BFC0-2C1800CB2FD5}"/>
              </a:ext>
            </a:extLst>
          </p:cNvPr>
          <p:cNvSpPr>
            <a:spLocks noGrp="1"/>
          </p:cNvSpPr>
          <p:nvPr>
            <p:ph type="title"/>
          </p:nvPr>
        </p:nvSpPr>
        <p:spPr/>
        <p:txBody>
          <a:bodyPr>
            <a:normAutofit/>
          </a:bodyPr>
          <a:lstStyle/>
          <a:p>
            <a:r>
              <a:rPr lang="en-US" sz="3600" dirty="0"/>
              <a:t>Literature review</a:t>
            </a:r>
            <a:endParaRPr lang="en-GB" sz="3600" dirty="0"/>
          </a:p>
        </p:txBody>
      </p:sp>
      <p:sp>
        <p:nvSpPr>
          <p:cNvPr id="4" name="Content Placeholder 3">
            <a:extLst>
              <a:ext uri="{FF2B5EF4-FFF2-40B4-BE49-F238E27FC236}">
                <a16:creationId xmlns:a16="http://schemas.microsoft.com/office/drawing/2014/main" xmlns="" id="{72FCCCA1-94E4-49F8-94CE-7B0A6F1F7537}"/>
              </a:ext>
            </a:extLst>
          </p:cNvPr>
          <p:cNvSpPr>
            <a:spLocks noGrp="1"/>
          </p:cNvSpPr>
          <p:nvPr>
            <p:ph idx="1"/>
          </p:nvPr>
        </p:nvSpPr>
        <p:spPr/>
        <p:txBody>
          <a:bodyPr/>
          <a:lstStyle/>
          <a:p>
            <a:r>
              <a:rPr lang="en-US" dirty="0"/>
              <a:t>Reference [23] proved that we can compute the same blur filter </a:t>
            </a:r>
            <a:r>
              <a:rPr lang="en-US" i="1" dirty="0">
                <a:latin typeface="Adobe Devanagari" panose="02040503050201020203" pitchFamily="18" charset="0"/>
                <a:cs typeface="Adobe Devanagari" panose="02040503050201020203" pitchFamily="18" charset="0"/>
              </a:rPr>
              <a:t>f</a:t>
            </a:r>
            <a:r>
              <a:rPr lang="en-US" dirty="0"/>
              <a:t> in both cases.</a:t>
            </a:r>
          </a:p>
          <a:p>
            <a:r>
              <a:rPr lang="en-US" dirty="0"/>
              <a:t>R[2]gives so a brilliant abstraction of the most popular methods deconvolution and artifact minimization in the software industry.</a:t>
            </a:r>
          </a:p>
          <a:p>
            <a:r>
              <a:rPr lang="en-US" dirty="0"/>
              <a:t>R[5] this textbook provides early and basic approaches usually assume a priori knowledge to estimate the blur filter in deblurring the input image.</a:t>
            </a:r>
          </a:p>
          <a:p>
            <a:r>
              <a:rPr lang="en-US" dirty="0"/>
              <a:t>R[4]propose  a variational Bayesian approach using an assumption on the statistical property of the image gradient distribution to approximate the unblurred image.</a:t>
            </a:r>
          </a:p>
          <a:p>
            <a:r>
              <a:rPr lang="en-US" dirty="0"/>
              <a:t>R[25] propose a lot of algorithm for deblurring image</a:t>
            </a:r>
          </a:p>
          <a:p>
            <a:endParaRPr lang="en-GB" dirty="0"/>
          </a:p>
        </p:txBody>
      </p:sp>
    </p:spTree>
    <p:extLst>
      <p:ext uri="{BB962C8B-B14F-4D97-AF65-F5344CB8AC3E}">
        <p14:creationId xmlns:p14="http://schemas.microsoft.com/office/powerpoint/2010/main" val="108558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3C777-AC89-48DA-A7DD-B057066E0697}"/>
              </a:ext>
            </a:extLst>
          </p:cNvPr>
          <p:cNvSpPr>
            <a:spLocks noGrp="1"/>
          </p:cNvSpPr>
          <p:nvPr>
            <p:ph type="title"/>
          </p:nvPr>
        </p:nvSpPr>
        <p:spPr/>
        <p:txBody>
          <a:bodyPr>
            <a:normAutofit/>
          </a:bodyPr>
          <a:lstStyle/>
          <a:p>
            <a:r>
              <a:rPr lang="en-GB" sz="3600" dirty="0"/>
              <a:t>Literature review</a:t>
            </a:r>
          </a:p>
        </p:txBody>
      </p:sp>
      <p:sp>
        <p:nvSpPr>
          <p:cNvPr id="3" name="Content Placeholder 2">
            <a:extLst>
              <a:ext uri="{FF2B5EF4-FFF2-40B4-BE49-F238E27FC236}">
                <a16:creationId xmlns:a16="http://schemas.microsoft.com/office/drawing/2014/main" xmlns="" id="{DA9A6481-A69B-48F8-95FD-E959D0F714A9}"/>
              </a:ext>
            </a:extLst>
          </p:cNvPr>
          <p:cNvSpPr>
            <a:spLocks noGrp="1"/>
          </p:cNvSpPr>
          <p:nvPr>
            <p:ph idx="1"/>
          </p:nvPr>
        </p:nvSpPr>
        <p:spPr/>
        <p:txBody>
          <a:bodyPr>
            <a:normAutofit fontScale="92500" lnSpcReduction="10000"/>
          </a:bodyPr>
          <a:lstStyle/>
          <a:p>
            <a:r>
              <a:rPr lang="en-US" dirty="0"/>
              <a:t>R[3.22,14]propose natural image matting techniques.</a:t>
            </a:r>
          </a:p>
          <a:p>
            <a:r>
              <a:rPr lang="en-US" dirty="0"/>
              <a:t>In, R[17] , out of focus blur is considered in video matting  using multiple cameras</a:t>
            </a:r>
            <a:r>
              <a:rPr lang="en-GB" dirty="0"/>
              <a:t>.</a:t>
            </a:r>
          </a:p>
          <a:p>
            <a:r>
              <a:rPr lang="en-US" dirty="0"/>
              <a:t>R</a:t>
            </a:r>
            <a:r>
              <a:rPr lang="en-GB" dirty="0"/>
              <a:t>[11,12] proposed model a blurred image as an autoregressive moving average(ARMA) process.</a:t>
            </a:r>
          </a:p>
          <a:p>
            <a:r>
              <a:rPr lang="en-US" dirty="0"/>
              <a:t>I</a:t>
            </a:r>
            <a:r>
              <a:rPr lang="en-GB" dirty="0"/>
              <a:t>n R[10,19], recursive inverse filtering methods(RIF) are proposed to iteratively solve the image restoration problem</a:t>
            </a:r>
          </a:p>
          <a:p>
            <a:pPr marL="0" indent="0">
              <a:buNone/>
            </a:pPr>
            <a:r>
              <a:rPr lang="en-US" dirty="0"/>
              <a:t> </a:t>
            </a:r>
            <a:endParaRPr lang="en-GB" dirty="0"/>
          </a:p>
          <a:p>
            <a:r>
              <a:rPr lang="en-GB" dirty="0"/>
              <a:t>Image Matting – (transparency) </a:t>
            </a:r>
          </a:p>
          <a:p>
            <a:r>
              <a:rPr lang="en-US" dirty="0"/>
              <a:t>Matting refers to the problem of accurate foreground estimation in images and video </a:t>
            </a:r>
            <a:r>
              <a:rPr lang="en-US" sz="1100" dirty="0"/>
              <a:t>[26]</a:t>
            </a:r>
            <a:r>
              <a:rPr lang="en-US" dirty="0"/>
              <a:t/>
            </a:r>
            <a:br>
              <a:rPr lang="en-US" dirty="0"/>
            </a:br>
            <a:endParaRPr lang="en-US" dirty="0"/>
          </a:p>
        </p:txBody>
      </p:sp>
    </p:spTree>
    <p:extLst>
      <p:ext uri="{BB962C8B-B14F-4D97-AF65-F5344CB8AC3E}">
        <p14:creationId xmlns:p14="http://schemas.microsoft.com/office/powerpoint/2010/main" val="3877413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7E0DA5-6723-4944-87A0-46924CCE764F}"/>
              </a:ext>
            </a:extLst>
          </p:cNvPr>
          <p:cNvSpPr>
            <a:spLocks noGrp="1"/>
          </p:cNvSpPr>
          <p:nvPr>
            <p:ph type="title"/>
          </p:nvPr>
        </p:nvSpPr>
        <p:spPr/>
        <p:txBody>
          <a:bodyPr/>
          <a:lstStyle/>
          <a:p>
            <a:r>
              <a:rPr lang="en-US" dirty="0"/>
              <a:t>Methodology – basic function </a:t>
            </a:r>
            <a:endParaRPr lang="en-GB" dirty="0"/>
          </a:p>
        </p:txBody>
      </p:sp>
      <p:sp>
        <p:nvSpPr>
          <p:cNvPr id="3" name="Content Placeholder 2">
            <a:extLst>
              <a:ext uri="{FF2B5EF4-FFF2-40B4-BE49-F238E27FC236}">
                <a16:creationId xmlns:a16="http://schemas.microsoft.com/office/drawing/2014/main" xmlns="" id="{0CA5ECE3-9044-4C1B-86C8-2A935ACFACCF}"/>
              </a:ext>
            </a:extLst>
          </p:cNvPr>
          <p:cNvSpPr>
            <a:spLocks noGrp="1"/>
          </p:cNvSpPr>
          <p:nvPr>
            <p:ph idx="1"/>
          </p:nvPr>
        </p:nvSpPr>
        <p:spPr/>
        <p:txBody>
          <a:bodyPr>
            <a:normAutofit fontScale="92500" lnSpcReduction="10000"/>
          </a:bodyPr>
          <a:lstStyle/>
          <a:p>
            <a:pPr marL="0" indent="0">
              <a:buNone/>
            </a:pPr>
            <a:r>
              <a:rPr lang="en-US" i="1" dirty="0"/>
              <a:t>Motion blur is modeled as a linear image degradation process:			</a:t>
            </a:r>
          </a:p>
          <a:p>
            <a:pPr marL="0" indent="0">
              <a:buNone/>
            </a:pPr>
            <a:endParaRPr lang="en-US" i="1" dirty="0"/>
          </a:p>
          <a:p>
            <a:pPr marL="0" indent="0">
              <a:buNone/>
            </a:pPr>
            <a:r>
              <a:rPr lang="en-US" i="1" dirty="0"/>
              <a:t>			</a:t>
            </a:r>
            <a:r>
              <a:rPr lang="en-US" i="1" dirty="0">
                <a:latin typeface="Kozuka Mincho Pr6N M" panose="02020600000000000000" pitchFamily="18" charset="-128"/>
                <a:ea typeface="Kozuka Mincho Pr6N M" panose="02020600000000000000" pitchFamily="18" charset="-128"/>
              </a:rPr>
              <a:t>I = L </a:t>
            </a:r>
            <a:r>
              <a:rPr lang="en-GB" dirty="0">
                <a:latin typeface="Kozuka Mincho Pr6N M" panose="02020600000000000000" pitchFamily="18" charset="-128"/>
                <a:ea typeface="Kozuka Mincho Pr6N M" panose="02020600000000000000" pitchFamily="18" charset="-128"/>
              </a:rPr>
              <a:t>⊗</a:t>
            </a:r>
            <a:r>
              <a:rPr lang="en-GB" i="1" dirty="0">
                <a:latin typeface="Monotype Corsiva" panose="03010101010201010101" pitchFamily="66" charset="0"/>
                <a:ea typeface="Kozuka Mincho Pr6N M" panose="02020600000000000000" pitchFamily="18" charset="-128"/>
              </a:rPr>
              <a:t> f </a:t>
            </a:r>
            <a:r>
              <a:rPr lang="en-GB" i="1" dirty="0">
                <a:latin typeface="Kozuka Mincho Pr6N M" panose="02020600000000000000" pitchFamily="18" charset="-128"/>
                <a:ea typeface="Kozuka Mincho Pr6N M" panose="02020600000000000000" pitchFamily="18" charset="-128"/>
              </a:rPr>
              <a:t>+ n</a:t>
            </a:r>
          </a:p>
          <a:p>
            <a:pPr marL="0" indent="0">
              <a:buNone/>
            </a:pPr>
            <a:endParaRPr lang="en-US" i="1" dirty="0">
              <a:latin typeface="Kozuka Mincho Pr6N R" panose="02020400000000000000" pitchFamily="18" charset="-128"/>
              <a:ea typeface="Kozuka Mincho Pr6N R" panose="02020400000000000000" pitchFamily="18" charset="-128"/>
            </a:endParaRPr>
          </a:p>
          <a:p>
            <a:pPr marL="0" indent="0">
              <a:buNone/>
            </a:pPr>
            <a:r>
              <a:rPr lang="en-US" i="1" dirty="0">
                <a:latin typeface="Kozuka Mincho Pr6N R" panose="02020400000000000000" pitchFamily="18" charset="-128"/>
                <a:ea typeface="Kozuka Mincho Pr6N R" panose="02020400000000000000" pitchFamily="18" charset="-128"/>
              </a:rPr>
              <a:t>I</a:t>
            </a:r>
            <a:r>
              <a:rPr lang="en-GB" i="1" dirty="0">
                <a:latin typeface="Kozuka Mincho Pr6N R" panose="02020400000000000000" pitchFamily="18" charset="-128"/>
                <a:ea typeface="Kozuka Mincho Pr6N R" panose="02020400000000000000" pitchFamily="18" charset="-128"/>
              </a:rPr>
              <a:t> : the degraded image,</a:t>
            </a:r>
          </a:p>
          <a:p>
            <a:pPr marL="0" indent="0">
              <a:buNone/>
            </a:pPr>
            <a:r>
              <a:rPr lang="en-US" i="1" dirty="0">
                <a:latin typeface="Kozuka Mincho Pr6N R" panose="02020400000000000000" pitchFamily="18" charset="-128"/>
                <a:ea typeface="Kozuka Mincho Pr6N R" panose="02020400000000000000" pitchFamily="18" charset="-128"/>
              </a:rPr>
              <a:t>L</a:t>
            </a:r>
            <a:r>
              <a:rPr lang="en-GB" i="1" dirty="0">
                <a:latin typeface="Kozuka Mincho Pr6N R" panose="02020400000000000000" pitchFamily="18" charset="-128"/>
                <a:ea typeface="Kozuka Mincho Pr6N R" panose="02020400000000000000" pitchFamily="18" charset="-128"/>
              </a:rPr>
              <a:t>: unblurred (or latent) image,</a:t>
            </a:r>
          </a:p>
          <a:p>
            <a:pPr marL="0" indent="0">
              <a:buNone/>
            </a:pPr>
            <a:r>
              <a:rPr lang="en-US" i="1" dirty="0">
                <a:latin typeface="Kozuka Mincho Pr6N R" panose="02020400000000000000" pitchFamily="18" charset="-128"/>
                <a:ea typeface="Kozuka Mincho Pr6N R" panose="02020400000000000000" pitchFamily="18" charset="-128"/>
              </a:rPr>
              <a:t>n</a:t>
            </a:r>
            <a:r>
              <a:rPr lang="en-GB" i="1" dirty="0">
                <a:latin typeface="Kozuka Mincho Pr6N R" panose="02020400000000000000" pitchFamily="18" charset="-128"/>
                <a:ea typeface="Kozuka Mincho Pr6N R" panose="02020400000000000000" pitchFamily="18" charset="-128"/>
              </a:rPr>
              <a:t>: the additive noise</a:t>
            </a:r>
          </a:p>
          <a:p>
            <a:pPr marL="0" indent="0">
              <a:buNone/>
            </a:pPr>
            <a:r>
              <a:rPr lang="en-GB" dirty="0">
                <a:latin typeface="Kozuka Mincho Pr6N R" panose="02020400000000000000" pitchFamily="18" charset="-128"/>
                <a:ea typeface="Kozuka Mincho Pr6N R" panose="02020400000000000000" pitchFamily="18" charset="-128"/>
              </a:rPr>
              <a:t>⊗: convolution operator </a:t>
            </a:r>
          </a:p>
          <a:p>
            <a:pPr marL="0" indent="0">
              <a:buNone/>
            </a:pPr>
            <a:r>
              <a:rPr lang="en-US" i="1" dirty="0">
                <a:latin typeface="Monotype Corsiva" panose="03010101010201010101" pitchFamily="66" charset="0"/>
                <a:ea typeface="Kozuka Mincho Pr6N R" panose="02020400000000000000" pitchFamily="18" charset="-128"/>
              </a:rPr>
              <a:t>f</a:t>
            </a:r>
            <a:r>
              <a:rPr lang="en-GB" i="1" dirty="0">
                <a:latin typeface="Kozuka Mincho Pr6N R" panose="02020400000000000000" pitchFamily="18" charset="-128"/>
                <a:ea typeface="Kozuka Mincho Pr6N R" panose="02020400000000000000" pitchFamily="18" charset="-128"/>
              </a:rPr>
              <a:t>: is an unknown linear shift- invariant </a:t>
            </a:r>
            <a:r>
              <a:rPr lang="en-GB" b="1" i="1" dirty="0">
                <a:latin typeface="Kozuka Mincho Pr6N R" panose="02020400000000000000" pitchFamily="18" charset="-128"/>
                <a:ea typeface="Kozuka Mincho Pr6N R" panose="02020400000000000000" pitchFamily="18" charset="-128"/>
              </a:rPr>
              <a:t>point spread function </a:t>
            </a:r>
            <a:r>
              <a:rPr lang="en-GB" i="1" dirty="0">
                <a:latin typeface="Kozuka Mincho Pr6N R" panose="02020400000000000000" pitchFamily="18" charset="-128"/>
                <a:ea typeface="Kozuka Mincho Pr6N R" panose="02020400000000000000" pitchFamily="18" charset="-128"/>
              </a:rPr>
              <a:t>(PSF)</a:t>
            </a:r>
            <a:endParaRPr lang="en-GB" i="1" dirty="0"/>
          </a:p>
        </p:txBody>
      </p:sp>
    </p:spTree>
    <p:extLst>
      <p:ext uri="{BB962C8B-B14F-4D97-AF65-F5344CB8AC3E}">
        <p14:creationId xmlns:p14="http://schemas.microsoft.com/office/powerpoint/2010/main" val="1178359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26DE3-B374-4CD0-8CF3-880658FA7F91}"/>
              </a:ext>
            </a:extLst>
          </p:cNvPr>
          <p:cNvSpPr>
            <a:spLocks noGrp="1"/>
          </p:cNvSpPr>
          <p:nvPr>
            <p:ph type="title"/>
          </p:nvPr>
        </p:nvSpPr>
        <p:spPr/>
        <p:txBody>
          <a:bodyPr/>
          <a:lstStyle/>
          <a:p>
            <a:r>
              <a:rPr lang="en-US" dirty="0"/>
              <a:t>Methodology</a:t>
            </a:r>
            <a:endParaRPr lang="en-GB" dirty="0"/>
          </a:p>
        </p:txBody>
      </p:sp>
      <p:sp>
        <p:nvSpPr>
          <p:cNvPr id="3" name="Content Placeholder 2">
            <a:extLst>
              <a:ext uri="{FF2B5EF4-FFF2-40B4-BE49-F238E27FC236}">
                <a16:creationId xmlns:a16="http://schemas.microsoft.com/office/drawing/2014/main" xmlns="" id="{5CCB970E-2D69-40C2-B90D-EC725726EC39}"/>
              </a:ext>
            </a:extLst>
          </p:cNvPr>
          <p:cNvSpPr>
            <a:spLocks noGrp="1"/>
          </p:cNvSpPr>
          <p:nvPr>
            <p:ph idx="1"/>
          </p:nvPr>
        </p:nvSpPr>
        <p:spPr>
          <a:xfrm>
            <a:off x="1513643" y="1638300"/>
            <a:ext cx="9601200" cy="4602702"/>
          </a:xfrm>
        </p:spPr>
        <p:txBody>
          <a:bodyPr>
            <a:normAutofit fontScale="92500" lnSpcReduction="10000"/>
          </a:bodyPr>
          <a:lstStyle/>
          <a:p>
            <a:r>
              <a:rPr lang="en-US" dirty="0"/>
              <a:t>Mode 1</a:t>
            </a:r>
          </a:p>
          <a:p>
            <a:r>
              <a:rPr lang="en-US" dirty="0"/>
              <a:t>Lucy-Richardson Algorithm &amp; Poisson distribution </a:t>
            </a:r>
          </a:p>
          <a:p>
            <a:endParaRPr lang="en-US" dirty="0"/>
          </a:p>
          <a:p>
            <a:endParaRPr lang="en-US" dirty="0"/>
          </a:p>
          <a:p>
            <a:endParaRPr lang="en-US" dirty="0"/>
          </a:p>
          <a:p>
            <a:endParaRPr lang="en-US" dirty="0"/>
          </a:p>
          <a:p>
            <a:r>
              <a:rPr lang="en-US" dirty="0"/>
              <a:t>In the Richardson-Lucy algorithm, no specific statistical noise model is assumed.</a:t>
            </a:r>
          </a:p>
          <a:p>
            <a:r>
              <a:rPr lang="en-US" dirty="0"/>
              <a:t>This method requires no a priori information about the original image. </a:t>
            </a:r>
          </a:p>
          <a:p>
            <a:r>
              <a:rPr lang="en-US" dirty="0"/>
              <a:t>This function can be effective when you know the PSF but know little about the additive noise in the image. </a:t>
            </a:r>
          </a:p>
          <a:p>
            <a:r>
              <a:rPr lang="en-US" dirty="0"/>
              <a:t>It only works when the noise is not too strong. </a:t>
            </a:r>
            <a:br>
              <a:rPr lang="en-US" dirty="0"/>
            </a:br>
            <a:endParaRPr lang="en-US" dirty="0"/>
          </a:p>
          <a:p>
            <a:endParaRPr lang="en-GB" dirty="0"/>
          </a:p>
        </p:txBody>
      </p:sp>
      <p:pic>
        <p:nvPicPr>
          <p:cNvPr id="4" name="Picture 3">
            <a:extLst>
              <a:ext uri="{FF2B5EF4-FFF2-40B4-BE49-F238E27FC236}">
                <a16:creationId xmlns:a16="http://schemas.microsoft.com/office/drawing/2014/main" xmlns="" id="{B05E5689-2C76-481D-9624-6768388D75E4}"/>
              </a:ext>
            </a:extLst>
          </p:cNvPr>
          <p:cNvPicPr>
            <a:picLocks noChangeAspect="1"/>
          </p:cNvPicPr>
          <p:nvPr/>
        </p:nvPicPr>
        <p:blipFill>
          <a:blip r:embed="rId2"/>
          <a:stretch>
            <a:fillRect/>
          </a:stretch>
        </p:blipFill>
        <p:spPr>
          <a:xfrm>
            <a:off x="2527963" y="2750781"/>
            <a:ext cx="3056092" cy="1016680"/>
          </a:xfrm>
          <a:prstGeom prst="rect">
            <a:avLst/>
          </a:prstGeom>
        </p:spPr>
      </p:pic>
    </p:spTree>
    <p:extLst>
      <p:ext uri="{BB962C8B-B14F-4D97-AF65-F5344CB8AC3E}">
        <p14:creationId xmlns:p14="http://schemas.microsoft.com/office/powerpoint/2010/main" val="106830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E920A500-7800-477B-9FA2-B6BCCFC3C51E}"/>
              </a:ext>
            </a:extLst>
          </p:cNvPr>
          <p:cNvPicPr>
            <a:picLocks noChangeAspect="1"/>
          </p:cNvPicPr>
          <p:nvPr/>
        </p:nvPicPr>
        <p:blipFill>
          <a:blip r:embed="rId2"/>
          <a:stretch>
            <a:fillRect/>
          </a:stretch>
        </p:blipFill>
        <p:spPr>
          <a:xfrm>
            <a:off x="6172200" y="2017511"/>
            <a:ext cx="4440781" cy="3827169"/>
          </a:xfrm>
          <a:prstGeom prst="rect">
            <a:avLst/>
          </a:prstGeom>
        </p:spPr>
      </p:pic>
      <p:sp>
        <p:nvSpPr>
          <p:cNvPr id="12" name="Title 1">
            <a:extLst>
              <a:ext uri="{FF2B5EF4-FFF2-40B4-BE49-F238E27FC236}">
                <a16:creationId xmlns:a16="http://schemas.microsoft.com/office/drawing/2014/main" xmlns="" id="{0953E5FA-DA2B-4983-9FB7-7454439684DE}"/>
              </a:ext>
            </a:extLst>
          </p:cNvPr>
          <p:cNvSpPr>
            <a:spLocks noGrp="1"/>
          </p:cNvSpPr>
          <p:nvPr>
            <p:ph type="title"/>
          </p:nvPr>
        </p:nvSpPr>
        <p:spPr/>
        <p:txBody>
          <a:bodyPr/>
          <a:lstStyle/>
          <a:p>
            <a:r>
              <a:rPr lang="en-US" dirty="0"/>
              <a:t>Methodology</a:t>
            </a:r>
            <a:endParaRPr lang="en-GB" dirty="0"/>
          </a:p>
        </p:txBody>
      </p:sp>
      <p:sp>
        <p:nvSpPr>
          <p:cNvPr id="13" name="Content Placeholder 2">
            <a:extLst>
              <a:ext uri="{FF2B5EF4-FFF2-40B4-BE49-F238E27FC236}">
                <a16:creationId xmlns:a16="http://schemas.microsoft.com/office/drawing/2014/main" xmlns="" id="{A3C5B5B6-D039-4233-978C-B8985CC82D5D}"/>
              </a:ext>
            </a:extLst>
          </p:cNvPr>
          <p:cNvSpPr>
            <a:spLocks noGrp="1"/>
          </p:cNvSpPr>
          <p:nvPr>
            <p:ph idx="1"/>
          </p:nvPr>
        </p:nvSpPr>
        <p:spPr>
          <a:xfrm>
            <a:off x="1371600" y="2286000"/>
            <a:ext cx="4332914" cy="3581400"/>
          </a:xfrm>
        </p:spPr>
        <p:txBody>
          <a:bodyPr/>
          <a:lstStyle/>
          <a:p>
            <a:r>
              <a:rPr lang="en-US" dirty="0"/>
              <a:t>Mode 1</a:t>
            </a:r>
          </a:p>
          <a:p>
            <a:r>
              <a:rPr lang="en-US" dirty="0"/>
              <a:t>Lucy-Richardson Algorithm</a:t>
            </a:r>
          </a:p>
          <a:p>
            <a:r>
              <a:rPr lang="en-US" altLang="zh-CN" dirty="0"/>
              <a:t>Codes Implemented by </a:t>
            </a:r>
            <a:r>
              <a:rPr lang="en-US" altLang="zh-CN" dirty="0" err="1"/>
              <a:t>Matlab</a:t>
            </a:r>
            <a:r>
              <a:rPr lang="en-US" altLang="zh-CN" dirty="0"/>
              <a:t>.</a:t>
            </a:r>
            <a:endParaRPr lang="en-GB" dirty="0"/>
          </a:p>
        </p:txBody>
      </p:sp>
    </p:spTree>
    <p:extLst>
      <p:ext uri="{BB962C8B-B14F-4D97-AF65-F5344CB8AC3E}">
        <p14:creationId xmlns:p14="http://schemas.microsoft.com/office/powerpoint/2010/main" val="329955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BD5C76D-E58D-4437-B1ED-463159166B37}"/>
              </a:ext>
            </a:extLst>
          </p:cNvPr>
          <p:cNvSpPr>
            <a:spLocks noGrp="1"/>
          </p:cNvSpPr>
          <p:nvPr>
            <p:ph idx="1"/>
          </p:nvPr>
        </p:nvSpPr>
        <p:spPr/>
        <p:txBody>
          <a:bodyPr/>
          <a:lstStyle/>
          <a:p>
            <a:r>
              <a:rPr lang="en-US" dirty="0"/>
              <a:t>Mode 2</a:t>
            </a:r>
          </a:p>
          <a:p>
            <a:r>
              <a:rPr lang="en-US" dirty="0" err="1"/>
              <a:t>LandWeber’s</a:t>
            </a:r>
            <a:r>
              <a:rPr lang="en-US" dirty="0"/>
              <a:t> algorithm – </a:t>
            </a:r>
          </a:p>
          <a:p>
            <a:r>
              <a:rPr lang="en-US" dirty="0"/>
              <a:t>This method is an iterative inverse restoration filter. </a:t>
            </a:r>
          </a:p>
          <a:p>
            <a:r>
              <a:rPr lang="en-US" dirty="0"/>
              <a:t>It uses an extra convolution to stabilize against noise. </a:t>
            </a:r>
          </a:p>
          <a:p>
            <a:r>
              <a:rPr lang="en-US" dirty="0"/>
              <a:t>V (k+1) = V (k) + </a:t>
            </a:r>
            <a:r>
              <a:rPr lang="el-GR" dirty="0"/>
              <a:t>α</a:t>
            </a:r>
            <a:r>
              <a:rPr lang="en-US" dirty="0"/>
              <a:t>HT (V blur − HV (k ).</a:t>
            </a:r>
          </a:p>
          <a:p>
            <a:pPr marL="0" indent="0">
              <a:buNone/>
            </a:pPr>
            <a:endParaRPr lang="en-US" dirty="0"/>
          </a:p>
          <a:p>
            <a:endParaRPr lang="en-US" dirty="0"/>
          </a:p>
          <a:p>
            <a:endParaRPr lang="en-US" dirty="0"/>
          </a:p>
          <a:p>
            <a:endParaRPr lang="en-US" dirty="0"/>
          </a:p>
          <a:p>
            <a:endParaRPr lang="en-GB" dirty="0"/>
          </a:p>
        </p:txBody>
      </p:sp>
      <p:sp>
        <p:nvSpPr>
          <p:cNvPr id="7" name="Title 1">
            <a:extLst>
              <a:ext uri="{FF2B5EF4-FFF2-40B4-BE49-F238E27FC236}">
                <a16:creationId xmlns:a16="http://schemas.microsoft.com/office/drawing/2014/main" xmlns="" id="{858FBB08-A509-4F7E-92A0-E77F4DE08F8B}"/>
              </a:ext>
            </a:extLst>
          </p:cNvPr>
          <p:cNvSpPr>
            <a:spLocks noGrp="1"/>
          </p:cNvSpPr>
          <p:nvPr>
            <p:ph type="title"/>
          </p:nvPr>
        </p:nvSpPr>
        <p:spPr>
          <a:xfrm>
            <a:off x="1371600" y="685800"/>
            <a:ext cx="9601200" cy="1485900"/>
          </a:xfrm>
        </p:spPr>
        <p:txBody>
          <a:bodyPr/>
          <a:lstStyle/>
          <a:p>
            <a:r>
              <a:rPr lang="en-US" dirty="0"/>
              <a:t>Methodology</a:t>
            </a:r>
            <a:endParaRPr lang="en-GB" dirty="0"/>
          </a:p>
        </p:txBody>
      </p:sp>
    </p:spTree>
    <p:extLst>
      <p:ext uri="{BB962C8B-B14F-4D97-AF65-F5344CB8AC3E}">
        <p14:creationId xmlns:p14="http://schemas.microsoft.com/office/powerpoint/2010/main" val="3407770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BB2D8-B0F2-4D9B-A455-3D5BA95D5419}"/>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xmlns="" id="{FCF8E87D-EFA9-4BC6-ACD2-9F7A297E5A68}"/>
              </a:ext>
            </a:extLst>
          </p:cNvPr>
          <p:cNvSpPr>
            <a:spLocks noGrp="1"/>
          </p:cNvSpPr>
          <p:nvPr>
            <p:ph idx="1"/>
          </p:nvPr>
        </p:nvSpPr>
        <p:spPr/>
        <p:txBody>
          <a:bodyPr/>
          <a:lstStyle/>
          <a:p>
            <a:r>
              <a:rPr lang="en-US" dirty="0"/>
              <a:t>Mode 3</a:t>
            </a:r>
          </a:p>
          <a:p>
            <a:r>
              <a:rPr lang="en-US" dirty="0"/>
              <a:t>Tikhonov regularization: </a:t>
            </a:r>
          </a:p>
          <a:p>
            <a:r>
              <a:rPr lang="en-US" dirty="0"/>
              <a:t>It is linear only and assumes no a priori information about the noise model. </a:t>
            </a:r>
            <a:br>
              <a:rPr lang="en-US" dirty="0"/>
            </a:br>
            <a:endParaRPr lang="en-US" dirty="0"/>
          </a:p>
          <a:p>
            <a:endParaRPr lang="en-US" dirty="0"/>
          </a:p>
        </p:txBody>
      </p:sp>
      <p:pic>
        <p:nvPicPr>
          <p:cNvPr id="4" name="Picture 3">
            <a:extLst>
              <a:ext uri="{FF2B5EF4-FFF2-40B4-BE49-F238E27FC236}">
                <a16:creationId xmlns:a16="http://schemas.microsoft.com/office/drawing/2014/main" xmlns="" id="{1F26533A-F616-43AC-9E47-CF0601916840}"/>
              </a:ext>
            </a:extLst>
          </p:cNvPr>
          <p:cNvPicPr>
            <a:picLocks noChangeAspect="1"/>
          </p:cNvPicPr>
          <p:nvPr/>
        </p:nvPicPr>
        <p:blipFill>
          <a:blip r:embed="rId2"/>
          <a:stretch>
            <a:fillRect/>
          </a:stretch>
        </p:blipFill>
        <p:spPr>
          <a:xfrm>
            <a:off x="1825305" y="4076700"/>
            <a:ext cx="5638800" cy="923925"/>
          </a:xfrm>
          <a:prstGeom prst="rect">
            <a:avLst/>
          </a:prstGeom>
        </p:spPr>
      </p:pic>
    </p:spTree>
    <p:extLst>
      <p:ext uri="{BB962C8B-B14F-4D97-AF65-F5344CB8AC3E}">
        <p14:creationId xmlns:p14="http://schemas.microsoft.com/office/powerpoint/2010/main" val="196652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06B70-0343-4C5E-8E69-C25322D7C495}"/>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xmlns="" id="{C9B2832E-0350-498C-9631-DAF453D2BFFE}"/>
              </a:ext>
            </a:extLst>
          </p:cNvPr>
          <p:cNvSpPr>
            <a:spLocks noGrp="1"/>
          </p:cNvSpPr>
          <p:nvPr>
            <p:ph idx="1"/>
          </p:nvPr>
        </p:nvSpPr>
        <p:spPr/>
        <p:txBody>
          <a:bodyPr/>
          <a:lstStyle/>
          <a:p>
            <a:r>
              <a:rPr lang="en-GB" dirty="0"/>
              <a:t>We apply users several functions that are designed by previous modes.</a:t>
            </a:r>
          </a:p>
          <a:p>
            <a:r>
              <a:rPr lang="en-GB" dirty="0"/>
              <a:t>User can choose the suitable function for their image that need to be deblurred</a:t>
            </a:r>
          </a:p>
          <a:p>
            <a:r>
              <a:rPr lang="en-GB" dirty="0"/>
              <a:t>Limited by computation ability of CPU of mobile phones, the project applies the function that has been adjusted and avoid to let the user using their smart phone to compute every pixel directly.</a:t>
            </a:r>
          </a:p>
          <a:p>
            <a:pPr marL="0" indent="0">
              <a:buNone/>
            </a:pPr>
            <a:endParaRPr lang="en-GB" dirty="0"/>
          </a:p>
          <a:p>
            <a:endParaRPr lang="en-GB" dirty="0"/>
          </a:p>
        </p:txBody>
      </p:sp>
    </p:spTree>
    <p:extLst>
      <p:ext uri="{BB962C8B-B14F-4D97-AF65-F5344CB8AC3E}">
        <p14:creationId xmlns:p14="http://schemas.microsoft.com/office/powerpoint/2010/main" val="3177634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Ideal Result</a:t>
            </a:r>
            <a:endParaRPr lang="en-US" dirty="0"/>
          </a:p>
        </p:txBody>
      </p:sp>
      <p:pic>
        <p:nvPicPr>
          <p:cNvPr id="6" name="Content Placeholder 5"/>
          <p:cNvPicPr>
            <a:picLocks noGrp="1" noChangeAspect="1"/>
          </p:cNvPicPr>
          <p:nvPr>
            <p:ph idx="1"/>
          </p:nvPr>
        </p:nvPicPr>
        <p:blipFill>
          <a:blip r:embed="rId2"/>
          <a:stretch>
            <a:fillRect/>
          </a:stretch>
        </p:blipFill>
        <p:spPr>
          <a:xfrm>
            <a:off x="2274850" y="2171700"/>
            <a:ext cx="2159373" cy="3581400"/>
          </a:xfrm>
          <a:prstGeom prst="rect">
            <a:avLst/>
          </a:prstGeom>
        </p:spPr>
      </p:pic>
      <p:pic>
        <p:nvPicPr>
          <p:cNvPr id="8" name="Picture 7"/>
          <p:cNvPicPr>
            <a:picLocks noChangeAspect="1"/>
          </p:cNvPicPr>
          <p:nvPr/>
        </p:nvPicPr>
        <p:blipFill>
          <a:blip r:embed="rId3"/>
          <a:stretch>
            <a:fillRect/>
          </a:stretch>
        </p:blipFill>
        <p:spPr>
          <a:xfrm>
            <a:off x="5843239" y="3144466"/>
            <a:ext cx="5129561" cy="1193124"/>
          </a:xfrm>
          <a:prstGeom prst="rect">
            <a:avLst/>
          </a:prstGeom>
        </p:spPr>
      </p:pic>
      <p:sp>
        <p:nvSpPr>
          <p:cNvPr id="9" name="TextBox 8">
            <a:extLst>
              <a:ext uri="{FF2B5EF4-FFF2-40B4-BE49-F238E27FC236}">
                <a16:creationId xmlns:a16="http://schemas.microsoft.com/office/drawing/2014/main" xmlns="" id="{5D88FAEA-D072-4C54-9E22-009C07332618}"/>
              </a:ext>
            </a:extLst>
          </p:cNvPr>
          <p:cNvSpPr txBox="1"/>
          <p:nvPr/>
        </p:nvSpPr>
        <p:spPr>
          <a:xfrm>
            <a:off x="4444068" y="5785624"/>
            <a:ext cx="3456264" cy="230832"/>
          </a:xfrm>
          <a:prstGeom prst="rect">
            <a:avLst/>
          </a:prstGeom>
          <a:noFill/>
        </p:spPr>
        <p:txBody>
          <a:bodyPr wrap="square" rtlCol="0">
            <a:spAutoFit/>
          </a:bodyPr>
          <a:lstStyle/>
          <a:p>
            <a:pPr algn="r"/>
            <a:r>
              <a:rPr lang="en-US" sz="900" dirty="0"/>
              <a:t>Text deburring using CNN image restoration</a:t>
            </a:r>
            <a:endParaRPr lang="en-GB" sz="900" dirty="0"/>
          </a:p>
        </p:txBody>
      </p:sp>
    </p:spTree>
    <p:extLst>
      <p:ext uri="{BB962C8B-B14F-4D97-AF65-F5344CB8AC3E}">
        <p14:creationId xmlns:p14="http://schemas.microsoft.com/office/powerpoint/2010/main" val="2089423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273737-0E7A-452F-9F32-B1CF259D80CD}"/>
              </a:ext>
            </a:extLst>
          </p:cNvPr>
          <p:cNvSpPr>
            <a:spLocks noGrp="1"/>
          </p:cNvSpPr>
          <p:nvPr>
            <p:ph type="title"/>
          </p:nvPr>
        </p:nvSpPr>
        <p:spPr/>
        <p:txBody>
          <a:bodyPr/>
          <a:lstStyle/>
          <a:p>
            <a:r>
              <a:rPr lang="en-US" altLang="zh-CN" dirty="0"/>
              <a:t>Test </a:t>
            </a:r>
            <a:endParaRPr lang="en-GB" dirty="0"/>
          </a:p>
        </p:txBody>
      </p:sp>
      <p:sp>
        <p:nvSpPr>
          <p:cNvPr id="3" name="Content Placeholder 2">
            <a:extLst>
              <a:ext uri="{FF2B5EF4-FFF2-40B4-BE49-F238E27FC236}">
                <a16:creationId xmlns:a16="http://schemas.microsoft.com/office/drawing/2014/main" xmlns="" id="{03EA4158-218C-4049-91DA-A9695053D265}"/>
              </a:ext>
            </a:extLst>
          </p:cNvPr>
          <p:cNvSpPr>
            <a:spLocks noGrp="1"/>
          </p:cNvSpPr>
          <p:nvPr>
            <p:ph idx="1"/>
          </p:nvPr>
        </p:nvSpPr>
        <p:spPr/>
        <p:txBody>
          <a:bodyPr/>
          <a:lstStyle/>
          <a:p>
            <a:r>
              <a:rPr lang="en-US" dirty="0"/>
              <a:t>Software</a:t>
            </a:r>
          </a:p>
          <a:p>
            <a:endParaRPr lang="en-US" dirty="0"/>
          </a:p>
          <a:p>
            <a:r>
              <a:rPr lang="en-US" dirty="0"/>
              <a:t>Stable/Performance Testing</a:t>
            </a:r>
          </a:p>
          <a:p>
            <a:pPr marL="0" indent="0">
              <a:buNone/>
            </a:pPr>
            <a:r>
              <a:rPr lang="en-US" dirty="0"/>
              <a:t>      </a:t>
            </a:r>
          </a:p>
          <a:p>
            <a:pPr marL="0" indent="0">
              <a:buNone/>
            </a:pPr>
            <a:r>
              <a:rPr lang="en-US" dirty="0"/>
              <a:t>      </a:t>
            </a:r>
            <a:r>
              <a:rPr lang="en-US" altLang="zh-CN" dirty="0"/>
              <a:t>White Box</a:t>
            </a:r>
            <a:r>
              <a:rPr lang="en-US" dirty="0"/>
              <a:t> Testing -- tests internal structures or workings of an application</a:t>
            </a:r>
          </a:p>
          <a:p>
            <a:pPr marL="0" indent="0">
              <a:buNone/>
            </a:pPr>
            <a:endParaRPr lang="en-US" dirty="0"/>
          </a:p>
          <a:p>
            <a:endParaRPr lang="en-GB" dirty="0"/>
          </a:p>
        </p:txBody>
      </p:sp>
    </p:spTree>
    <p:extLst>
      <p:ext uri="{BB962C8B-B14F-4D97-AF65-F5344CB8AC3E}">
        <p14:creationId xmlns:p14="http://schemas.microsoft.com/office/powerpoint/2010/main" val="3580372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C0695D-C283-447A-8EF8-7259218CEE04}"/>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5349BB64-2743-4701-8ADB-6C633BEF27ED}"/>
              </a:ext>
            </a:extLst>
          </p:cNvPr>
          <p:cNvSpPr>
            <a:spLocks noGrp="1"/>
          </p:cNvSpPr>
          <p:nvPr>
            <p:ph idx="1"/>
          </p:nvPr>
        </p:nvSpPr>
        <p:spPr/>
        <p:txBody>
          <a:bodyPr>
            <a:normAutofit fontScale="70000" lnSpcReduction="20000"/>
          </a:bodyPr>
          <a:lstStyle/>
          <a:p>
            <a:r>
              <a:rPr lang="en-GB" dirty="0"/>
              <a:t>Introduction</a:t>
            </a:r>
          </a:p>
          <a:p>
            <a:r>
              <a:rPr lang="en-GB" dirty="0"/>
              <a:t>Objectives of the project</a:t>
            </a:r>
          </a:p>
          <a:p>
            <a:r>
              <a:rPr lang="en-GB" dirty="0"/>
              <a:t>Scope of the project</a:t>
            </a:r>
          </a:p>
          <a:p>
            <a:r>
              <a:rPr lang="en-GB" dirty="0"/>
              <a:t>List of Abbreviations</a:t>
            </a:r>
          </a:p>
          <a:p>
            <a:r>
              <a:rPr lang="en-GB" dirty="0"/>
              <a:t>Limitations of the project</a:t>
            </a:r>
          </a:p>
          <a:p>
            <a:r>
              <a:rPr lang="en-GB" dirty="0"/>
              <a:t>Literature review</a:t>
            </a:r>
          </a:p>
          <a:p>
            <a:r>
              <a:rPr lang="en-GB" dirty="0"/>
              <a:t>Methodology</a:t>
            </a:r>
          </a:p>
          <a:p>
            <a:r>
              <a:rPr lang="en-GB" dirty="0"/>
              <a:t>Test</a:t>
            </a:r>
          </a:p>
          <a:p>
            <a:r>
              <a:rPr lang="en-GB" dirty="0"/>
              <a:t>Deliverable of the project</a:t>
            </a:r>
          </a:p>
          <a:p>
            <a:r>
              <a:rPr lang="en-GB" dirty="0"/>
              <a:t>Gantt’ chart/Time table</a:t>
            </a:r>
          </a:p>
          <a:p>
            <a:r>
              <a:rPr lang="en-GB" dirty="0"/>
              <a:t>References</a:t>
            </a:r>
          </a:p>
        </p:txBody>
      </p:sp>
    </p:spTree>
    <p:extLst>
      <p:ext uri="{BB962C8B-B14F-4D97-AF65-F5344CB8AC3E}">
        <p14:creationId xmlns:p14="http://schemas.microsoft.com/office/powerpoint/2010/main" val="2355565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D1765D-18B0-4B5F-8D64-620941D35D22}"/>
              </a:ext>
            </a:extLst>
          </p:cNvPr>
          <p:cNvSpPr>
            <a:spLocks noGrp="1"/>
          </p:cNvSpPr>
          <p:nvPr>
            <p:ph type="title"/>
          </p:nvPr>
        </p:nvSpPr>
        <p:spPr/>
        <p:txBody>
          <a:bodyPr/>
          <a:lstStyle/>
          <a:p>
            <a:r>
              <a:rPr lang="en-US" dirty="0"/>
              <a:t>Test (Further and Optional) </a:t>
            </a:r>
            <a:endParaRPr lang="en-GB" dirty="0"/>
          </a:p>
        </p:txBody>
      </p:sp>
      <p:sp>
        <p:nvSpPr>
          <p:cNvPr id="3" name="Content Placeholder 2">
            <a:extLst>
              <a:ext uri="{FF2B5EF4-FFF2-40B4-BE49-F238E27FC236}">
                <a16:creationId xmlns:a16="http://schemas.microsoft.com/office/drawing/2014/main" xmlns="" id="{44BCDEC1-3B82-4732-8AD5-02168820ADA5}"/>
              </a:ext>
            </a:extLst>
          </p:cNvPr>
          <p:cNvSpPr>
            <a:spLocks noGrp="1"/>
          </p:cNvSpPr>
          <p:nvPr>
            <p:ph idx="1"/>
          </p:nvPr>
        </p:nvSpPr>
        <p:spPr>
          <a:xfrm>
            <a:off x="1371600" y="1732043"/>
            <a:ext cx="7621398" cy="1291905"/>
          </a:xfrm>
        </p:spPr>
        <p:txBody>
          <a:bodyPr/>
          <a:lstStyle/>
          <a:p>
            <a:pPr marL="0" indent="0">
              <a:buNone/>
            </a:pPr>
            <a:r>
              <a:rPr lang="en-US" dirty="0"/>
              <a:t>Stress testing of Algorithm:</a:t>
            </a:r>
          </a:p>
          <a:p>
            <a:pPr marL="0" indent="0">
              <a:buNone/>
            </a:pPr>
            <a:r>
              <a:rPr lang="en-US" dirty="0"/>
              <a:t>To simulate the programming of algorithm on Raspberry PI Robot Kit</a:t>
            </a:r>
          </a:p>
          <a:p>
            <a:pPr marL="0" indent="0">
              <a:buNone/>
            </a:pPr>
            <a:r>
              <a:rPr lang="en-GB" dirty="0"/>
              <a:t>To test the algorithm on a fast moving camera. </a:t>
            </a:r>
          </a:p>
        </p:txBody>
      </p:sp>
      <p:pic>
        <p:nvPicPr>
          <p:cNvPr id="7" name="Picture 6" descr="A close up of a camera&#10;&#10;Description generated with high confidence">
            <a:extLst>
              <a:ext uri="{FF2B5EF4-FFF2-40B4-BE49-F238E27FC236}">
                <a16:creationId xmlns:a16="http://schemas.microsoft.com/office/drawing/2014/main" xmlns="" id="{4EF04681-3EA2-4A9C-A383-31A26A8DC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484" y="3023948"/>
            <a:ext cx="3265983" cy="3265983"/>
          </a:xfrm>
          <a:prstGeom prst="rect">
            <a:avLst/>
          </a:prstGeom>
        </p:spPr>
      </p:pic>
    </p:spTree>
    <p:extLst>
      <p:ext uri="{BB962C8B-B14F-4D97-AF65-F5344CB8AC3E}">
        <p14:creationId xmlns:p14="http://schemas.microsoft.com/office/powerpoint/2010/main" val="327717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5A6DF0-1133-4090-8677-49948B2D079A}"/>
              </a:ext>
            </a:extLst>
          </p:cNvPr>
          <p:cNvSpPr>
            <a:spLocks noGrp="1"/>
          </p:cNvSpPr>
          <p:nvPr>
            <p:ph type="title"/>
          </p:nvPr>
        </p:nvSpPr>
        <p:spPr/>
        <p:txBody>
          <a:bodyPr/>
          <a:lstStyle/>
          <a:p>
            <a:r>
              <a:rPr lang="en-US" dirty="0"/>
              <a:t>Limitation</a:t>
            </a:r>
            <a:endParaRPr lang="en-GB" dirty="0"/>
          </a:p>
        </p:txBody>
      </p:sp>
      <p:sp>
        <p:nvSpPr>
          <p:cNvPr id="3" name="Content Placeholder 2">
            <a:extLst>
              <a:ext uri="{FF2B5EF4-FFF2-40B4-BE49-F238E27FC236}">
                <a16:creationId xmlns:a16="http://schemas.microsoft.com/office/drawing/2014/main" xmlns="" id="{7D8ECEC1-4165-4122-AC0D-8799CC1D9C35}"/>
              </a:ext>
            </a:extLst>
          </p:cNvPr>
          <p:cNvSpPr>
            <a:spLocks noGrp="1"/>
          </p:cNvSpPr>
          <p:nvPr>
            <p:ph idx="1"/>
          </p:nvPr>
        </p:nvSpPr>
        <p:spPr>
          <a:xfrm>
            <a:off x="1371600" y="2286000"/>
            <a:ext cx="7000613" cy="3581400"/>
          </a:xfrm>
        </p:spPr>
        <p:txBody>
          <a:bodyPr/>
          <a:lstStyle/>
          <a:p>
            <a:r>
              <a:rPr lang="en-US" dirty="0"/>
              <a:t>One of the most unpleasant in image deblurring is ringing.</a:t>
            </a:r>
          </a:p>
          <a:p>
            <a:r>
              <a:rPr lang="en-US" dirty="0"/>
              <a:t>The other one is an image with too many noi</a:t>
            </a:r>
            <a:r>
              <a:rPr lang="en-US" altLang="zh-CN" dirty="0"/>
              <a:t>s</a:t>
            </a:r>
            <a:r>
              <a:rPr lang="en-US" dirty="0"/>
              <a:t>e. </a:t>
            </a:r>
          </a:p>
          <a:p>
            <a:r>
              <a:rPr lang="en-US" dirty="0"/>
              <a:t>As the inner function has been adjusted, if the image quality over priori function, the user may not find good result</a:t>
            </a:r>
          </a:p>
          <a:p>
            <a:r>
              <a:rPr lang="en-US" dirty="0"/>
              <a:t>For OCR, deblurred quality is quite poor. </a:t>
            </a:r>
            <a:br>
              <a:rPr lang="en-US" dirty="0"/>
            </a:br>
            <a:endParaRPr lang="en-GB" dirty="0"/>
          </a:p>
        </p:txBody>
      </p:sp>
      <p:pic>
        <p:nvPicPr>
          <p:cNvPr id="5" name="Picture 4" descr="A close up of a tower&#10;&#10;Description generated with high confidence">
            <a:extLst>
              <a:ext uri="{FF2B5EF4-FFF2-40B4-BE49-F238E27FC236}">
                <a16:creationId xmlns:a16="http://schemas.microsoft.com/office/drawing/2014/main" xmlns="" id="{96C57C6A-B433-4BA9-9CE7-814A85AE0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8853" y="2286000"/>
            <a:ext cx="2901713" cy="2837231"/>
          </a:xfrm>
          <a:prstGeom prst="rect">
            <a:avLst/>
          </a:prstGeom>
        </p:spPr>
      </p:pic>
    </p:spTree>
    <p:extLst>
      <p:ext uri="{BB962C8B-B14F-4D97-AF65-F5344CB8AC3E}">
        <p14:creationId xmlns:p14="http://schemas.microsoft.com/office/powerpoint/2010/main" val="427873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217634-5C22-426B-A4F6-48B6BDE19292}"/>
              </a:ext>
            </a:extLst>
          </p:cNvPr>
          <p:cNvSpPr>
            <a:spLocks noGrp="1"/>
          </p:cNvSpPr>
          <p:nvPr>
            <p:ph type="title"/>
          </p:nvPr>
        </p:nvSpPr>
        <p:spPr/>
        <p:txBody>
          <a:bodyPr/>
          <a:lstStyle/>
          <a:p>
            <a:r>
              <a:rPr lang="en-GB" dirty="0"/>
              <a:t>Deliverable</a:t>
            </a:r>
            <a:r>
              <a:rPr lang="en-US" altLang="zh-CN" dirty="0"/>
              <a:t>s</a:t>
            </a:r>
            <a:r>
              <a:rPr lang="en-GB" dirty="0"/>
              <a:t> of the project</a:t>
            </a:r>
            <a:br>
              <a:rPr lang="en-GB" dirty="0"/>
            </a:br>
            <a:endParaRPr lang="en-GB" dirty="0"/>
          </a:p>
        </p:txBody>
      </p:sp>
      <p:sp>
        <p:nvSpPr>
          <p:cNvPr id="3" name="Content Placeholder 2">
            <a:extLst>
              <a:ext uri="{FF2B5EF4-FFF2-40B4-BE49-F238E27FC236}">
                <a16:creationId xmlns:a16="http://schemas.microsoft.com/office/drawing/2014/main" xmlns="" id="{E900F825-5320-40A1-A2D6-C486D4A3A190}"/>
              </a:ext>
            </a:extLst>
          </p:cNvPr>
          <p:cNvSpPr>
            <a:spLocks noGrp="1"/>
          </p:cNvSpPr>
          <p:nvPr>
            <p:ph idx="1"/>
          </p:nvPr>
        </p:nvSpPr>
        <p:spPr/>
        <p:txBody>
          <a:bodyPr/>
          <a:lstStyle/>
          <a:p>
            <a:r>
              <a:rPr lang="en-GB" dirty="0"/>
              <a:t>A programming written by Swift for IOS</a:t>
            </a:r>
          </a:p>
          <a:p>
            <a:r>
              <a:rPr lang="en-US" dirty="0"/>
              <a:t>A</a:t>
            </a:r>
            <a:r>
              <a:rPr lang="en-GB" dirty="0"/>
              <a:t> programming written by Java for Android(option).</a:t>
            </a:r>
          </a:p>
          <a:p>
            <a:r>
              <a:rPr lang="en-US" altLang="zh-CN" dirty="0"/>
              <a:t>Source codes of the project on GitHub</a:t>
            </a:r>
          </a:p>
          <a:p>
            <a:r>
              <a:rPr lang="en-US" dirty="0"/>
              <a:t>UML, Database design diagram</a:t>
            </a:r>
          </a:p>
          <a:p>
            <a:r>
              <a:rPr lang="en-US" dirty="0"/>
              <a:t>Report of the project</a:t>
            </a:r>
          </a:p>
          <a:p>
            <a:r>
              <a:rPr lang="en-US" dirty="0"/>
              <a:t>Slide of the project</a:t>
            </a:r>
            <a:endParaRPr lang="en-GB" dirty="0"/>
          </a:p>
        </p:txBody>
      </p:sp>
    </p:spTree>
    <p:extLst>
      <p:ext uri="{BB962C8B-B14F-4D97-AF65-F5344CB8AC3E}">
        <p14:creationId xmlns:p14="http://schemas.microsoft.com/office/powerpoint/2010/main" val="1582574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1AE01-975D-481B-9D20-30EBDDA3A995}"/>
              </a:ext>
            </a:extLst>
          </p:cNvPr>
          <p:cNvSpPr>
            <a:spLocks noGrp="1"/>
          </p:cNvSpPr>
          <p:nvPr>
            <p:ph type="title"/>
          </p:nvPr>
        </p:nvSpPr>
        <p:spPr/>
        <p:txBody>
          <a:bodyPr/>
          <a:lstStyle/>
          <a:p>
            <a:r>
              <a:rPr lang="en-US" dirty="0"/>
              <a:t>Time Table/Gantt’ Chart</a:t>
            </a:r>
            <a:endParaRPr lang="en-GB" dirty="0"/>
          </a:p>
        </p:txBody>
      </p:sp>
      <p:graphicFrame>
        <p:nvGraphicFramePr>
          <p:cNvPr id="7" name="Content Placeholder 6">
            <a:extLst>
              <a:ext uri="{FF2B5EF4-FFF2-40B4-BE49-F238E27FC236}">
                <a16:creationId xmlns:a16="http://schemas.microsoft.com/office/drawing/2014/main" xmlns="" id="{3289BCEB-CFDE-44E9-98B4-6442548CAC16}"/>
              </a:ext>
            </a:extLst>
          </p:cNvPr>
          <p:cNvGraphicFramePr>
            <a:graphicFrameLocks noGrp="1" noChangeAspect="1"/>
          </p:cNvGraphicFramePr>
          <p:nvPr>
            <p:ph idx="1"/>
            <p:extLst>
              <p:ext uri="{D42A27DB-BD31-4B8C-83A1-F6EECF244321}">
                <p14:modId xmlns:p14="http://schemas.microsoft.com/office/powerpoint/2010/main" val="1562429727"/>
              </p:ext>
            </p:extLst>
          </p:nvPr>
        </p:nvGraphicFramePr>
        <p:xfrm>
          <a:off x="1594580" y="1747532"/>
          <a:ext cx="5594164" cy="4980439"/>
        </p:xfrm>
        <a:graphic>
          <a:graphicData uri="http://schemas.openxmlformats.org/presentationml/2006/ole">
            <mc:AlternateContent xmlns:mc="http://schemas.openxmlformats.org/markup-compatibility/2006">
              <mc:Choice xmlns:v="urn:schemas-microsoft-com:vml" Requires="v">
                <p:oleObj spid="_x0000_s1038" name="Worksheet" r:id="rId3" imgW="7724837" imgH="6877193" progId="Excel.Sheet.12">
                  <p:embed/>
                </p:oleObj>
              </mc:Choice>
              <mc:Fallback>
                <p:oleObj name="Worksheet" r:id="rId3" imgW="7724837" imgH="6877193" progId="Excel.Sheet.12">
                  <p:embed/>
                  <p:pic>
                    <p:nvPicPr>
                      <p:cNvPr id="0" name=""/>
                      <p:cNvPicPr/>
                      <p:nvPr/>
                    </p:nvPicPr>
                    <p:blipFill>
                      <a:blip r:embed="rId4"/>
                      <a:stretch>
                        <a:fillRect/>
                      </a:stretch>
                    </p:blipFill>
                    <p:spPr>
                      <a:xfrm>
                        <a:off x="1594580" y="1747532"/>
                        <a:ext cx="5594164" cy="4980439"/>
                      </a:xfrm>
                      <a:prstGeom prst="rect">
                        <a:avLst/>
                      </a:prstGeom>
                    </p:spPr>
                  </p:pic>
                </p:oleObj>
              </mc:Fallback>
            </mc:AlternateContent>
          </a:graphicData>
        </a:graphic>
      </p:graphicFrame>
    </p:spTree>
    <p:extLst>
      <p:ext uri="{BB962C8B-B14F-4D97-AF65-F5344CB8AC3E}">
        <p14:creationId xmlns:p14="http://schemas.microsoft.com/office/powerpoint/2010/main" val="4061823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8709A-EBC4-4F2D-9A62-7E3D76EB0988}"/>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xmlns="" id="{932AA84F-CD6B-4C4D-8E2E-EFD548CA6F7C}"/>
              </a:ext>
            </a:extLst>
          </p:cNvPr>
          <p:cNvSpPr>
            <a:spLocks noGrp="1"/>
          </p:cNvSpPr>
          <p:nvPr>
            <p:ph idx="1"/>
          </p:nvPr>
        </p:nvSpPr>
        <p:spPr>
          <a:xfrm>
            <a:off x="1472268" y="2118221"/>
            <a:ext cx="9601200" cy="4233819"/>
          </a:xfrm>
        </p:spPr>
        <p:txBody>
          <a:bodyPr>
            <a:noAutofit/>
          </a:bodyPr>
          <a:lstStyle/>
          <a:p>
            <a:r>
              <a:rPr lang="en-US" sz="1100" dirty="0"/>
              <a:t>[1] M. Ben-Ezra and S. K. </a:t>
            </a:r>
            <a:r>
              <a:rPr lang="en-US" sz="1100" dirty="0" err="1"/>
              <a:t>Nayar</a:t>
            </a:r>
            <a:r>
              <a:rPr lang="en-US" sz="1100" dirty="0"/>
              <a:t>. Motion-based motion deblurring. </a:t>
            </a:r>
            <a:r>
              <a:rPr lang="en-US" sz="1100" i="1" dirty="0"/>
              <a:t>TPAMI</a:t>
            </a:r>
            <a:r>
              <a:rPr lang="en-US" sz="1100" dirty="0"/>
              <a:t>, 26(6):689–698, 2004.</a:t>
            </a:r>
          </a:p>
          <a:p>
            <a:r>
              <a:rPr lang="en-US" sz="1100" dirty="0"/>
              <a:t/>
            </a:r>
            <a:br>
              <a:rPr lang="en-US" sz="1100" dirty="0"/>
            </a:br>
            <a:r>
              <a:rPr lang="en-US" sz="1100" dirty="0"/>
              <a:t>[2] M. Chang, A. </a:t>
            </a:r>
            <a:r>
              <a:rPr lang="en-US" sz="1100" dirty="0" err="1"/>
              <a:t>Tekalp</a:t>
            </a:r>
            <a:r>
              <a:rPr lang="en-US" sz="1100" dirty="0"/>
              <a:t>, and A. </a:t>
            </a:r>
            <a:r>
              <a:rPr lang="en-US" sz="1100" dirty="0" err="1"/>
              <a:t>Erdem</a:t>
            </a:r>
            <a:r>
              <a:rPr lang="en-US" sz="1100" dirty="0"/>
              <a:t>. Blur identification using the </a:t>
            </a:r>
            <a:r>
              <a:rPr lang="en-US" sz="1100" dirty="0" err="1"/>
              <a:t>bispectrum</a:t>
            </a:r>
            <a:r>
              <a:rPr lang="en-US" sz="1100" dirty="0"/>
              <a:t>. </a:t>
            </a:r>
            <a:r>
              <a:rPr lang="en-US" sz="1100" i="1" dirty="0"/>
              <a:t>IEEE Transactions on Signal Processing</a:t>
            </a:r>
            <a:r>
              <a:rPr lang="en-US" sz="1100" dirty="0"/>
              <a:t>, 39(10):2323 – 2325, 1991.</a:t>
            </a:r>
          </a:p>
          <a:p>
            <a:r>
              <a:rPr lang="en-US" sz="1100" dirty="0"/>
              <a:t/>
            </a:r>
            <a:br>
              <a:rPr lang="en-US" sz="1100" dirty="0"/>
            </a:br>
            <a:r>
              <a:rPr lang="en-US" sz="1100" dirty="0"/>
              <a:t>[3] Y.-Y. Chuang, B. </a:t>
            </a:r>
            <a:r>
              <a:rPr lang="en-US" sz="1100" dirty="0" err="1"/>
              <a:t>Curless</a:t>
            </a:r>
            <a:r>
              <a:rPr lang="en-US" sz="1100" dirty="0"/>
              <a:t>, D. H. </a:t>
            </a:r>
            <a:r>
              <a:rPr lang="en-US" sz="1100" dirty="0" err="1"/>
              <a:t>Salesin</a:t>
            </a:r>
            <a:r>
              <a:rPr lang="en-US" sz="1100" dirty="0"/>
              <a:t>, and R. </a:t>
            </a:r>
            <a:r>
              <a:rPr lang="en-US" sz="1100" dirty="0" err="1"/>
              <a:t>Szeliski</a:t>
            </a:r>
            <a:r>
              <a:rPr lang="en-US" sz="1100" dirty="0"/>
              <a:t>. A </a:t>
            </a:r>
            <a:r>
              <a:rPr lang="en-US" sz="1100" dirty="0" err="1"/>
              <a:t>bayesian</a:t>
            </a:r>
            <a:r>
              <a:rPr lang="en-US" sz="1100" dirty="0"/>
              <a:t> approach to digital matting. </a:t>
            </a:r>
            <a:r>
              <a:rPr lang="en-US" sz="1100" i="1" dirty="0"/>
              <a:t>CVPR, Vol. II, 264-271</a:t>
            </a:r>
            <a:r>
              <a:rPr lang="en-US" sz="1100" dirty="0"/>
              <a:t>, 2001.</a:t>
            </a:r>
          </a:p>
          <a:p>
            <a:r>
              <a:rPr lang="en-US" sz="1100" dirty="0"/>
              <a:t/>
            </a:r>
            <a:br>
              <a:rPr lang="en-US" sz="1100" dirty="0"/>
            </a:br>
            <a:r>
              <a:rPr lang="en-US" sz="1100" dirty="0"/>
              <a:t>[4] R. Fergus, B. Singh, A. </a:t>
            </a:r>
            <a:r>
              <a:rPr lang="en-US" sz="1100" dirty="0" err="1"/>
              <a:t>Hertzmann</a:t>
            </a:r>
            <a:r>
              <a:rPr lang="en-US" sz="1100" dirty="0"/>
              <a:t>, S. T. </a:t>
            </a:r>
            <a:r>
              <a:rPr lang="en-US" sz="1100" dirty="0" err="1"/>
              <a:t>Roweis</a:t>
            </a:r>
            <a:r>
              <a:rPr lang="en-US" sz="1100" dirty="0"/>
              <a:t>, and W. </a:t>
            </a:r>
            <a:r>
              <a:rPr lang="en-US" sz="1100" dirty="0" err="1"/>
              <a:t>T.Freeman</a:t>
            </a:r>
            <a:r>
              <a:rPr lang="en-US" sz="1100" dirty="0"/>
              <a:t>. Removing camera shake from a single photograph. </a:t>
            </a:r>
            <a:r>
              <a:rPr lang="en-US" sz="1100" i="1" dirty="0"/>
              <a:t>SIGGRAPH</a:t>
            </a:r>
            <a:r>
              <a:rPr lang="en-US" sz="1100" dirty="0"/>
              <a:t>, 25(3):787 – 794, 2006.</a:t>
            </a:r>
          </a:p>
          <a:p>
            <a:r>
              <a:rPr lang="en-US" sz="1100" dirty="0"/>
              <a:t/>
            </a:r>
            <a:br>
              <a:rPr lang="en-US" sz="1100" dirty="0"/>
            </a:br>
            <a:r>
              <a:rPr lang="en-US" sz="1100" dirty="0"/>
              <a:t>[5] R. C. Gonzalez and R. E. Woods. </a:t>
            </a:r>
            <a:r>
              <a:rPr lang="en-US" sz="1100" i="1" dirty="0"/>
              <a:t>Digital Image Processing (2nd Edition)</a:t>
            </a:r>
            <a:r>
              <a:rPr lang="en-US" sz="1100" dirty="0"/>
              <a:t>. Prentice Hall, 2002.</a:t>
            </a:r>
          </a:p>
          <a:p>
            <a:r>
              <a:rPr lang="en-US" sz="1100" dirty="0"/>
              <a:t/>
            </a:r>
            <a:br>
              <a:rPr lang="en-US" sz="1100" dirty="0"/>
            </a:br>
            <a:r>
              <a:rPr lang="en-US" sz="1100" dirty="0"/>
              <a:t>[6] P. C. Hansen, J. G. Nagy, and D. P. O’Leary. </a:t>
            </a:r>
            <a:r>
              <a:rPr lang="en-US" sz="1100" i="1" dirty="0"/>
              <a:t>Deblurring Images: Matrices, Spectra, and Filtering</a:t>
            </a:r>
            <a:r>
              <a:rPr lang="en-US" sz="1100" dirty="0"/>
              <a:t>. Society for Industrial and Applied Mathematic, 2006.</a:t>
            </a:r>
          </a:p>
          <a:p>
            <a:r>
              <a:rPr lang="en-US" sz="1100" dirty="0"/>
              <a:t/>
            </a:r>
            <a:br>
              <a:rPr lang="en-US" sz="1100" dirty="0"/>
            </a:br>
            <a:r>
              <a:rPr lang="en-US" sz="1100" dirty="0"/>
              <a:t>[7] A. Jain. </a:t>
            </a:r>
            <a:r>
              <a:rPr lang="en-US" sz="1100" i="1" dirty="0"/>
              <a:t>Fundamentals of Digital Image Processing</a:t>
            </a:r>
            <a:r>
              <a:rPr lang="en-US" sz="1100" dirty="0"/>
              <a:t>. Prentice Hall, 1988.</a:t>
            </a:r>
          </a:p>
          <a:p>
            <a:r>
              <a:rPr lang="en-US" sz="1100" dirty="0"/>
              <a:t/>
            </a:r>
            <a:br>
              <a:rPr lang="en-US" sz="1100" dirty="0"/>
            </a:br>
            <a:r>
              <a:rPr lang="en-US" sz="1100" dirty="0"/>
              <a:t>[8] J. Jia, J. Sun, C.-K. Tang, and H.-Y. Shum. Bayesian correction of image intensity with spatial consideration. In </a:t>
            </a:r>
            <a:r>
              <a:rPr lang="en-US" sz="1100" i="1" dirty="0"/>
              <a:t>ECCV</a:t>
            </a:r>
            <a:r>
              <a:rPr lang="en-US" sz="1100" dirty="0"/>
              <a:t>, pages III: 342–354, 2004. </a:t>
            </a:r>
          </a:p>
        </p:txBody>
      </p:sp>
    </p:spTree>
    <p:extLst>
      <p:ext uri="{BB962C8B-B14F-4D97-AF65-F5344CB8AC3E}">
        <p14:creationId xmlns:p14="http://schemas.microsoft.com/office/powerpoint/2010/main" val="2084412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225DFE-18AD-4478-A823-92977AC40860}"/>
              </a:ext>
            </a:extLst>
          </p:cNvPr>
          <p:cNvSpPr>
            <a:spLocks noGrp="1"/>
          </p:cNvSpPr>
          <p:nvPr>
            <p:ph type="title"/>
          </p:nvPr>
        </p:nvSpPr>
        <p:spPr/>
        <p:txBody>
          <a:bodyPr/>
          <a:lstStyle/>
          <a:p>
            <a:r>
              <a:rPr lang="en-US" dirty="0"/>
              <a:t>References </a:t>
            </a:r>
            <a:endParaRPr lang="en-GB" dirty="0"/>
          </a:p>
        </p:txBody>
      </p:sp>
      <p:sp>
        <p:nvSpPr>
          <p:cNvPr id="3" name="Content Placeholder 2">
            <a:extLst>
              <a:ext uri="{FF2B5EF4-FFF2-40B4-BE49-F238E27FC236}">
                <a16:creationId xmlns:a16="http://schemas.microsoft.com/office/drawing/2014/main" xmlns="" id="{6424D026-F179-4C03-B74F-D2ABEB832B55}"/>
              </a:ext>
            </a:extLst>
          </p:cNvPr>
          <p:cNvSpPr>
            <a:spLocks noGrp="1"/>
          </p:cNvSpPr>
          <p:nvPr>
            <p:ph idx="1"/>
          </p:nvPr>
        </p:nvSpPr>
        <p:spPr/>
        <p:txBody>
          <a:bodyPr>
            <a:normAutofit fontScale="92500" lnSpcReduction="10000"/>
          </a:bodyPr>
          <a:lstStyle/>
          <a:p>
            <a:r>
              <a:rPr lang="en-US" sz="1100" dirty="0"/>
              <a:t>[9] S. K. Kim and J. K. Paik. Out-of-focus blur estimation and restoration for digital auto-focusing system. </a:t>
            </a:r>
            <a:r>
              <a:rPr lang="en-US" sz="1100" i="1" dirty="0"/>
              <a:t>Electronics Letters</a:t>
            </a:r>
            <a:r>
              <a:rPr lang="en-US" sz="1100" dirty="0"/>
              <a:t>, 34(12):1217 – 1219, 1998.</a:t>
            </a:r>
          </a:p>
          <a:p>
            <a:r>
              <a:rPr lang="en-US" sz="1100" dirty="0"/>
              <a:t/>
            </a:r>
            <a:br>
              <a:rPr lang="en-US" sz="1100" dirty="0"/>
            </a:br>
            <a:r>
              <a:rPr lang="en-US" sz="1100" dirty="0"/>
              <a:t>[10] D. </a:t>
            </a:r>
            <a:r>
              <a:rPr lang="en-US" sz="1100" dirty="0" err="1"/>
              <a:t>Kundur</a:t>
            </a:r>
            <a:r>
              <a:rPr lang="en-US" sz="1100" dirty="0"/>
              <a:t> and D. </a:t>
            </a:r>
            <a:r>
              <a:rPr lang="en-US" sz="1100" dirty="0" err="1"/>
              <a:t>Hatzinakos</a:t>
            </a:r>
            <a:r>
              <a:rPr lang="en-US" sz="1100" dirty="0"/>
              <a:t>. A novel blind deconvolution scheme for image restoration using recursive filtering. </a:t>
            </a:r>
            <a:r>
              <a:rPr lang="en-US" sz="1100" i="1" dirty="0"/>
              <a:t>IEEE Tran. on Signal Processing</a:t>
            </a:r>
            <a:r>
              <a:rPr lang="en-US" sz="1100" dirty="0"/>
              <a:t>, 46(2):375 – 390, 1998.</a:t>
            </a:r>
          </a:p>
          <a:p>
            <a:r>
              <a:rPr lang="en-US" sz="1100" dirty="0"/>
              <a:t/>
            </a:r>
            <a:br>
              <a:rPr lang="en-US" sz="1100" dirty="0"/>
            </a:br>
            <a:r>
              <a:rPr lang="en-US" sz="1100" dirty="0"/>
              <a:t>[11] R. </a:t>
            </a:r>
            <a:r>
              <a:rPr lang="en-US" sz="1100" dirty="0" err="1"/>
              <a:t>Lagendijk</a:t>
            </a:r>
            <a:r>
              <a:rPr lang="en-US" sz="1100" dirty="0"/>
              <a:t>, J. </a:t>
            </a:r>
            <a:r>
              <a:rPr lang="en-US" sz="1100" dirty="0" err="1"/>
              <a:t>Biemond</a:t>
            </a:r>
            <a:r>
              <a:rPr lang="en-US" sz="1100" dirty="0"/>
              <a:t>, and D. </a:t>
            </a:r>
            <a:r>
              <a:rPr lang="en-US" sz="1100" dirty="0" err="1"/>
              <a:t>Boekee</a:t>
            </a:r>
            <a:r>
              <a:rPr lang="en-US" sz="1100" dirty="0"/>
              <a:t>. Identification and restoration of noisy blurred images using </a:t>
            </a:r>
            <a:r>
              <a:rPr lang="en-US" sz="1100" dirty="0" err="1"/>
              <a:t>theexpectationmaximization</a:t>
            </a:r>
            <a:r>
              <a:rPr lang="en-US" sz="1100" dirty="0"/>
              <a:t> algorithm. </a:t>
            </a:r>
            <a:r>
              <a:rPr lang="en-US" sz="1100" i="1" dirty="0"/>
              <a:t>IEEE Transactions on Acoustics, Speech, and Signal Processing</a:t>
            </a:r>
            <a:r>
              <a:rPr lang="en-US" sz="1100" dirty="0"/>
              <a:t>, 38(7):1180 – 1191, 1990.</a:t>
            </a:r>
          </a:p>
          <a:p>
            <a:r>
              <a:rPr lang="en-US" sz="1100" dirty="0"/>
              <a:t/>
            </a:r>
            <a:br>
              <a:rPr lang="en-US" sz="1100" dirty="0"/>
            </a:br>
            <a:r>
              <a:rPr lang="en-US" sz="1100" dirty="0"/>
              <a:t>[12] R. </a:t>
            </a:r>
            <a:r>
              <a:rPr lang="en-US" sz="1100" dirty="0" err="1"/>
              <a:t>Lagendijk</a:t>
            </a:r>
            <a:r>
              <a:rPr lang="en-US" sz="1100" dirty="0"/>
              <a:t>, A. </a:t>
            </a:r>
            <a:r>
              <a:rPr lang="en-US" sz="1100" dirty="0" err="1"/>
              <a:t>Tekalp</a:t>
            </a:r>
            <a:r>
              <a:rPr lang="en-US" sz="1100" dirty="0"/>
              <a:t>, and J. </a:t>
            </a:r>
            <a:r>
              <a:rPr lang="en-US" sz="1100" dirty="0" err="1"/>
              <a:t>Biemond</a:t>
            </a:r>
            <a:r>
              <a:rPr lang="en-US" sz="1100" dirty="0"/>
              <a:t>. Maximum likelihood image and blur identification: a unifying approach. </a:t>
            </a:r>
            <a:r>
              <a:rPr lang="en-US" sz="1100" i="1" dirty="0"/>
              <a:t>Opt. Eng.</a:t>
            </a:r>
            <a:r>
              <a:rPr lang="en-US" sz="1100" dirty="0"/>
              <a:t>, 29(5):422 – 435, 1990.</a:t>
            </a:r>
          </a:p>
          <a:p>
            <a:r>
              <a:rPr lang="en-US" sz="1100" dirty="0"/>
              <a:t/>
            </a:r>
            <a:br>
              <a:rPr lang="en-US" sz="1100" dirty="0"/>
            </a:br>
            <a:r>
              <a:rPr lang="en-US" sz="1100" dirty="0"/>
              <a:t>[13] R. </a:t>
            </a:r>
            <a:r>
              <a:rPr lang="en-US" sz="1100" dirty="0" err="1"/>
              <a:t>Lagendijk</a:t>
            </a:r>
            <a:r>
              <a:rPr lang="en-US" sz="1100" dirty="0"/>
              <a:t>, A. </a:t>
            </a:r>
            <a:r>
              <a:rPr lang="en-US" sz="1100" dirty="0" err="1"/>
              <a:t>Tekalp</a:t>
            </a:r>
            <a:r>
              <a:rPr lang="en-US" sz="1100" dirty="0"/>
              <a:t>, and J. </a:t>
            </a:r>
            <a:r>
              <a:rPr lang="en-US" sz="1100" dirty="0" err="1"/>
              <a:t>Biemond</a:t>
            </a:r>
            <a:r>
              <a:rPr lang="en-US" sz="1100" dirty="0"/>
              <a:t>. Maximum likelihood image and blur identification: a unifying approach. </a:t>
            </a:r>
            <a:r>
              <a:rPr lang="en-US" sz="1100" i="1" dirty="0"/>
              <a:t>IEEE Sig. Processing Magazine</a:t>
            </a:r>
            <a:r>
              <a:rPr lang="en-US" sz="1100" dirty="0"/>
              <a:t>, 13(3):43 – 64, 1996.</a:t>
            </a:r>
          </a:p>
          <a:p>
            <a:r>
              <a:rPr lang="en-US" sz="1100" dirty="0"/>
              <a:t/>
            </a:r>
            <a:br>
              <a:rPr lang="en-US" sz="1100" dirty="0"/>
            </a:br>
            <a:r>
              <a:rPr lang="en-US" sz="1100" dirty="0"/>
              <a:t>[14] A. Levin, D. </a:t>
            </a:r>
            <a:r>
              <a:rPr lang="en-US" sz="1100" dirty="0" err="1"/>
              <a:t>Lischinski</a:t>
            </a:r>
            <a:r>
              <a:rPr lang="en-US" sz="1100" dirty="0"/>
              <a:t>, and Y. Weiss. A closed form solution to natural image matting. In </a:t>
            </a:r>
            <a:r>
              <a:rPr lang="en-US" sz="1100" i="1" dirty="0"/>
              <a:t>CVPR</a:t>
            </a:r>
            <a:r>
              <a:rPr lang="en-US" sz="1100" dirty="0"/>
              <a:t>, 2006.</a:t>
            </a:r>
          </a:p>
          <a:p>
            <a:r>
              <a:rPr lang="en-US" sz="1100" dirty="0"/>
              <a:t/>
            </a:r>
            <a:br>
              <a:rPr lang="en-US" sz="1100" dirty="0"/>
            </a:br>
            <a:r>
              <a:rPr lang="en-US" sz="1100" dirty="0"/>
              <a:t>[15] T.-H. Li and K.-S. </a:t>
            </a:r>
            <a:r>
              <a:rPr lang="en-US" sz="1100" dirty="0" err="1"/>
              <a:t>Lii</a:t>
            </a:r>
            <a:r>
              <a:rPr lang="en-US" sz="1100" dirty="0"/>
              <a:t>. A joint estimation approach for </a:t>
            </a:r>
            <a:r>
              <a:rPr lang="en-US" sz="1100" dirty="0" err="1"/>
              <a:t>twotone</a:t>
            </a:r>
            <a:r>
              <a:rPr lang="en-US" sz="1100" dirty="0"/>
              <a:t> image deblurring by blind deconvolution. </a:t>
            </a:r>
            <a:r>
              <a:rPr lang="en-US" sz="1100" i="1" dirty="0"/>
              <a:t>IEEE Transactions on Image Processing</a:t>
            </a:r>
            <a:r>
              <a:rPr lang="en-US" sz="1100" dirty="0"/>
              <a:t>, 11(8):847– 858, 2002. </a:t>
            </a:r>
            <a:r>
              <a:rPr lang="en-US" dirty="0"/>
              <a:t/>
            </a:r>
            <a:br>
              <a:rPr lang="en-US" dirty="0"/>
            </a:br>
            <a:endParaRPr lang="en-US" dirty="0"/>
          </a:p>
          <a:p>
            <a:endParaRPr lang="en-GB" dirty="0"/>
          </a:p>
        </p:txBody>
      </p:sp>
    </p:spTree>
    <p:extLst>
      <p:ext uri="{BB962C8B-B14F-4D97-AF65-F5344CB8AC3E}">
        <p14:creationId xmlns:p14="http://schemas.microsoft.com/office/powerpoint/2010/main" val="676089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959437-7E7C-4111-99A3-01DD4D2C692A}"/>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xmlns="" id="{101740E0-22EF-4EE0-9E74-7174E6B37475}"/>
              </a:ext>
            </a:extLst>
          </p:cNvPr>
          <p:cNvSpPr>
            <a:spLocks noGrp="1"/>
          </p:cNvSpPr>
          <p:nvPr>
            <p:ph idx="1"/>
          </p:nvPr>
        </p:nvSpPr>
        <p:spPr/>
        <p:txBody>
          <a:bodyPr>
            <a:normAutofit fontScale="47500" lnSpcReduction="20000"/>
          </a:bodyPr>
          <a:lstStyle/>
          <a:p>
            <a:r>
              <a:rPr lang="en-US" sz="1800" dirty="0"/>
              <a:t>[16] X. Liu and A. Gamal. Simultaneous image formation and motion blur restoration via multiple capture. In </a:t>
            </a:r>
            <a:r>
              <a:rPr lang="en-US" sz="1800" i="1" dirty="0"/>
              <a:t>Int. </a:t>
            </a:r>
            <a:r>
              <a:rPr lang="en-US" sz="1800" i="1" dirty="0" err="1"/>
              <a:t>Conf.Acoustics</a:t>
            </a:r>
            <a:r>
              <a:rPr lang="en-US" sz="1800" i="1" dirty="0"/>
              <a:t>, Speech, Signal Processing</a:t>
            </a:r>
            <a:r>
              <a:rPr lang="en-US" sz="1800" dirty="0"/>
              <a:t>, 2001.</a:t>
            </a:r>
          </a:p>
          <a:p>
            <a:r>
              <a:rPr lang="en-US" sz="1800" dirty="0"/>
              <a:t/>
            </a:r>
            <a:br>
              <a:rPr lang="en-US" sz="1800" dirty="0"/>
            </a:br>
            <a:r>
              <a:rPr lang="en-US" sz="1800" dirty="0"/>
              <a:t>[17] M. McGuire, W. </a:t>
            </a:r>
            <a:r>
              <a:rPr lang="en-US" sz="1800" dirty="0" err="1"/>
              <a:t>Matusik</a:t>
            </a:r>
            <a:r>
              <a:rPr lang="en-US" sz="1800" dirty="0"/>
              <a:t>, H. Pfister, J. F. Hughes, and F. Durand. Defocus video matting. </a:t>
            </a:r>
            <a:r>
              <a:rPr lang="en-US" sz="1800" i="1" dirty="0"/>
              <a:t>ACM Trans. Graph.</a:t>
            </a:r>
            <a:r>
              <a:rPr lang="en-US" sz="1800" dirty="0"/>
              <a:t>,24(3):567–576, 2005.</a:t>
            </a:r>
          </a:p>
          <a:p>
            <a:r>
              <a:rPr lang="en-US" sz="1800" dirty="0"/>
              <a:t/>
            </a:r>
            <a:br>
              <a:rPr lang="en-US" sz="1800" dirty="0"/>
            </a:br>
            <a:r>
              <a:rPr lang="en-US" sz="1800" dirty="0"/>
              <a:t>[18] J. W. </a:t>
            </a:r>
            <a:r>
              <a:rPr lang="en-US" sz="1800" dirty="0" err="1"/>
              <a:t>Miskin</a:t>
            </a:r>
            <a:r>
              <a:rPr lang="en-US" sz="1800" dirty="0"/>
              <a:t> and D. J. C. MacKay. Ensemble learning for blind image separation and deconvolution. In </a:t>
            </a:r>
            <a:r>
              <a:rPr lang="en-US" sz="1800" i="1" dirty="0"/>
              <a:t>Advances in Independent Component Analysis</a:t>
            </a:r>
            <a:r>
              <a:rPr lang="en-US" sz="1800" dirty="0"/>
              <a:t>, July 2000.</a:t>
            </a:r>
          </a:p>
          <a:p>
            <a:r>
              <a:rPr lang="en-US" sz="1800" dirty="0"/>
              <a:t/>
            </a:r>
            <a:br>
              <a:rPr lang="en-US" sz="1800" dirty="0"/>
            </a:br>
            <a:r>
              <a:rPr lang="en-US" sz="1800" dirty="0"/>
              <a:t>[19] M. Ng, R. </a:t>
            </a:r>
            <a:r>
              <a:rPr lang="en-US" sz="1800" dirty="0" err="1"/>
              <a:t>Plemmons</a:t>
            </a:r>
            <a:r>
              <a:rPr lang="en-US" sz="1800" dirty="0"/>
              <a:t>, and S. </a:t>
            </a:r>
            <a:r>
              <a:rPr lang="en-US" sz="1800" dirty="0" err="1"/>
              <a:t>Qiao</a:t>
            </a:r>
            <a:r>
              <a:rPr lang="en-US" sz="1800" dirty="0"/>
              <a:t>. Regularized blind deconvolution using recursive inverse filtering. </a:t>
            </a:r>
            <a:r>
              <a:rPr lang="en-US" sz="1800" i="1" dirty="0"/>
              <a:t>Hong Kong Workshop on Scientific Computing</a:t>
            </a:r>
            <a:r>
              <a:rPr lang="en-US" sz="1800" dirty="0"/>
              <a:t>, pages 110 – 132, 1997.</a:t>
            </a:r>
          </a:p>
          <a:p>
            <a:r>
              <a:rPr lang="en-US" sz="1800" dirty="0"/>
              <a:t/>
            </a:r>
            <a:br>
              <a:rPr lang="en-US" sz="1800" dirty="0"/>
            </a:br>
            <a:r>
              <a:rPr lang="en-US" sz="1800" dirty="0"/>
              <a:t>[20] R. </a:t>
            </a:r>
            <a:r>
              <a:rPr lang="en-US" sz="1800" dirty="0" err="1"/>
              <a:t>Raskar</a:t>
            </a:r>
            <a:r>
              <a:rPr lang="en-US" sz="1800" dirty="0"/>
              <a:t>, A. Agrawal, and J. </a:t>
            </a:r>
            <a:r>
              <a:rPr lang="en-US" sz="1800" dirty="0" err="1"/>
              <a:t>Tumblin</a:t>
            </a:r>
            <a:r>
              <a:rPr lang="en-US" sz="1800" dirty="0"/>
              <a:t>. Coded exposure photography: Motion deblurring via fluttered shutter. </a:t>
            </a:r>
            <a:r>
              <a:rPr lang="en-US" sz="1800" i="1" dirty="0"/>
              <a:t>SIGGRAPH</a:t>
            </a:r>
            <a:r>
              <a:rPr lang="en-US" sz="1800" dirty="0"/>
              <a:t>, 25(3):795 – 804, 2006.</a:t>
            </a:r>
          </a:p>
          <a:p>
            <a:r>
              <a:rPr lang="en-US" sz="1800" dirty="0"/>
              <a:t/>
            </a:r>
            <a:br>
              <a:rPr lang="en-US" sz="1800" dirty="0"/>
            </a:br>
            <a:r>
              <a:rPr lang="en-US" sz="1800" dirty="0"/>
              <a:t>[21] A. </a:t>
            </a:r>
            <a:r>
              <a:rPr lang="en-US" sz="1800" dirty="0" err="1"/>
              <a:t>Rav-Acha</a:t>
            </a:r>
            <a:r>
              <a:rPr lang="en-US" sz="1800" dirty="0"/>
              <a:t> and S. Peleg. Two motion blurred images are better than one. </a:t>
            </a:r>
            <a:r>
              <a:rPr lang="en-US" sz="1800" i="1" dirty="0"/>
              <a:t>Pattern Recognition Letters</a:t>
            </a:r>
            <a:r>
              <a:rPr lang="en-US" sz="1800" dirty="0"/>
              <a:t>, 26:311–317, 2005.</a:t>
            </a:r>
          </a:p>
          <a:p>
            <a:r>
              <a:rPr lang="en-US" sz="1800" dirty="0"/>
              <a:t/>
            </a:r>
            <a:br>
              <a:rPr lang="en-US" sz="1800" dirty="0"/>
            </a:br>
            <a:r>
              <a:rPr lang="en-US" sz="1800" dirty="0"/>
              <a:t>[22] J. Sun, J. Jia, C.-K. Tang, and H.-Y. Shum. Poisson matting. In </a:t>
            </a:r>
            <a:r>
              <a:rPr lang="en-US" sz="1800" i="1" dirty="0"/>
              <a:t>SIGGRAPH</a:t>
            </a:r>
            <a:r>
              <a:rPr lang="en-US" sz="1800" dirty="0"/>
              <a:t>, pages 315–321, 2004. </a:t>
            </a:r>
          </a:p>
          <a:p>
            <a:r>
              <a:rPr lang="en-US" sz="1800" dirty="0"/>
              <a:t>[23] </a:t>
            </a:r>
            <a:r>
              <a:rPr lang="en-US" sz="1800" dirty="0" err="1"/>
              <a:t>Jiaya</a:t>
            </a:r>
            <a:r>
              <a:rPr lang="en-US" sz="1800" dirty="0"/>
              <a:t> Jia, </a:t>
            </a:r>
            <a:r>
              <a:rPr lang="en-US" sz="1800" i="1" dirty="0"/>
              <a:t>Single Image Motion Deblurring Using Transparency, </a:t>
            </a:r>
            <a:r>
              <a:rPr lang="en-US" sz="1800" dirty="0"/>
              <a:t>IEEE Conference on Computer Vision and Pattern Recognition, 2007.</a:t>
            </a:r>
          </a:p>
          <a:p>
            <a:r>
              <a:rPr lang="en-US" sz="1800" dirty="0"/>
              <a:t>[24] M. </a:t>
            </a:r>
            <a:r>
              <a:rPr lang="en-US" sz="1800" dirty="0" err="1"/>
              <a:t>Zaharescu</a:t>
            </a:r>
            <a:r>
              <a:rPr lang="en-US" sz="1800" dirty="0"/>
              <a:t>, CA </a:t>
            </a:r>
            <a:r>
              <a:rPr lang="en-US" sz="1800" dirty="0" err="1"/>
              <a:t>Boiangiu</a:t>
            </a:r>
            <a:r>
              <a:rPr lang="en-US" sz="1800" dirty="0"/>
              <a:t>, </a:t>
            </a:r>
            <a:r>
              <a:rPr lang="en-US" sz="1800" i="1" dirty="0"/>
              <a:t>Image deblurring: challenges and solutions</a:t>
            </a:r>
            <a:r>
              <a:rPr lang="en-US" sz="1800" dirty="0"/>
              <a:t>, 2013 - wseas.us</a:t>
            </a:r>
          </a:p>
          <a:p>
            <a:r>
              <a:rPr lang="en-US" sz="1800" dirty="0"/>
              <a:t>[25] S.H.M. </a:t>
            </a:r>
            <a:r>
              <a:rPr lang="en-US" sz="1800" dirty="0" err="1"/>
              <a:t>Allon</a:t>
            </a:r>
            <a:r>
              <a:rPr lang="en-US" sz="1800" dirty="0"/>
              <a:t> M.G. </a:t>
            </a:r>
            <a:r>
              <a:rPr lang="en-US" sz="1800" dirty="0" err="1"/>
              <a:t>Debertrand</a:t>
            </a:r>
            <a:r>
              <a:rPr lang="en-US" sz="1800" dirty="0"/>
              <a:t> B.T.H.M. </a:t>
            </a:r>
            <a:r>
              <a:rPr lang="en-US" sz="1800" dirty="0" err="1"/>
              <a:t>Sleutjes</a:t>
            </a:r>
            <a:r>
              <a:rPr lang="en-US" sz="1800" dirty="0"/>
              <a:t>, Fast Deblurring Algorithms</a:t>
            </a:r>
          </a:p>
          <a:p>
            <a:r>
              <a:rPr lang="en-US" sz="1800" dirty="0"/>
              <a:t>[26] </a:t>
            </a:r>
            <a:r>
              <a:rPr lang="en-US" sz="1800" dirty="0" err="1"/>
              <a:t>Jue</a:t>
            </a:r>
            <a:r>
              <a:rPr lang="en-US" sz="1800" dirty="0"/>
              <a:t> Wang and Michael F. Cohen, </a:t>
            </a:r>
            <a:r>
              <a:rPr lang="en-US" sz="1800" i="1" dirty="0"/>
              <a:t>Image and Video Matting: A Survey, </a:t>
            </a:r>
            <a:r>
              <a:rPr lang="en-US" dirty="0"/>
              <a:t>Foundations and Trends® in Computer Graphics and Vision 3(2):97-175 · January 2007 </a:t>
            </a:r>
            <a:endParaRPr lang="en-US" sz="1800" dirty="0"/>
          </a:p>
          <a:p>
            <a:endParaRPr lang="en-GB" dirty="0"/>
          </a:p>
        </p:txBody>
      </p:sp>
    </p:spTree>
    <p:extLst>
      <p:ext uri="{BB962C8B-B14F-4D97-AF65-F5344CB8AC3E}">
        <p14:creationId xmlns:p14="http://schemas.microsoft.com/office/powerpoint/2010/main" val="198918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F41D08-A9C5-4684-BCA2-781C43E8BFA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xmlns="" id="{6BCEB400-4D3C-461F-B4AC-F26BCE2F2120}"/>
              </a:ext>
            </a:extLst>
          </p:cNvPr>
          <p:cNvSpPr>
            <a:spLocks noGrp="1"/>
          </p:cNvSpPr>
          <p:nvPr>
            <p:ph idx="1"/>
          </p:nvPr>
        </p:nvSpPr>
        <p:spPr>
          <a:xfrm>
            <a:off x="1371600" y="2088860"/>
            <a:ext cx="6281873" cy="3640822"/>
          </a:xfrm>
        </p:spPr>
        <p:txBody>
          <a:bodyPr>
            <a:normAutofit/>
          </a:bodyPr>
          <a:lstStyle/>
          <a:p>
            <a:r>
              <a:rPr lang="en-GB" dirty="0"/>
              <a:t>Image deblurring is one of the key problems of restoring a degraded image.</a:t>
            </a:r>
            <a:r>
              <a:rPr lang="en-GB" sz="800" dirty="0"/>
              <a:t>[23]</a:t>
            </a:r>
          </a:p>
          <a:p>
            <a:endParaRPr lang="en-GB" sz="800" dirty="0"/>
          </a:p>
          <a:p>
            <a:r>
              <a:rPr lang="en-US" sz="1700" dirty="0"/>
              <a:t>Blurring is usually caused by the acquisition of the same information from the scene on different receiver cells. </a:t>
            </a:r>
          </a:p>
          <a:p>
            <a:r>
              <a:rPr lang="en-US" sz="1700" dirty="0"/>
              <a:t>To exemplify:</a:t>
            </a:r>
          </a:p>
          <a:p>
            <a:r>
              <a:rPr lang="en-US" sz="1700" dirty="0"/>
              <a:t>Echo is a kind of blurring, because the same sound can be localized in multiple time intervals;</a:t>
            </a:r>
            <a:endParaRPr lang="en-GB" sz="800" dirty="0"/>
          </a:p>
        </p:txBody>
      </p:sp>
      <p:pic>
        <p:nvPicPr>
          <p:cNvPr id="5" name="Picture 4" descr="A screenshot of a computer screen&#10;&#10;Description generated with very high confidence">
            <a:extLst>
              <a:ext uri="{FF2B5EF4-FFF2-40B4-BE49-F238E27FC236}">
                <a16:creationId xmlns:a16="http://schemas.microsoft.com/office/drawing/2014/main" xmlns="" id="{B2C9B651-8D8A-4571-A9B5-F5407C244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299" y="2171700"/>
            <a:ext cx="3724676" cy="2807001"/>
          </a:xfrm>
          <a:prstGeom prst="rect">
            <a:avLst/>
          </a:prstGeom>
        </p:spPr>
      </p:pic>
      <p:sp>
        <p:nvSpPr>
          <p:cNvPr id="6" name="TextBox 5">
            <a:extLst>
              <a:ext uri="{FF2B5EF4-FFF2-40B4-BE49-F238E27FC236}">
                <a16:creationId xmlns:a16="http://schemas.microsoft.com/office/drawing/2014/main" xmlns="" id="{519C6C0E-CB13-4E98-BCD5-E799AD26B2EF}"/>
              </a:ext>
            </a:extLst>
          </p:cNvPr>
          <p:cNvSpPr txBox="1"/>
          <p:nvPr/>
        </p:nvSpPr>
        <p:spPr>
          <a:xfrm>
            <a:off x="7796990" y="4978701"/>
            <a:ext cx="4266379" cy="492443"/>
          </a:xfrm>
          <a:prstGeom prst="rect">
            <a:avLst/>
          </a:prstGeom>
          <a:noFill/>
        </p:spPr>
        <p:txBody>
          <a:bodyPr wrap="square" rtlCol="0">
            <a:spAutoFit/>
          </a:bodyPr>
          <a:lstStyle/>
          <a:p>
            <a:r>
              <a:rPr lang="en-GB" sz="800" dirty="0"/>
              <a:t>Source: YouTube,</a:t>
            </a:r>
            <a:r>
              <a:rPr lang="en-US" sz="800" dirty="0">
                <a:hlinkClick r:id="rId3"/>
              </a:rPr>
              <a:t> </a:t>
            </a:r>
            <a:r>
              <a:rPr lang="en-US" sz="800" dirty="0" err="1">
                <a:hlinkClick r:id="rId3"/>
              </a:rPr>
              <a:t>CardioRhythmsOnline</a:t>
            </a:r>
            <a:r>
              <a:rPr lang="en-US" sz="800" dirty="0"/>
              <a:t> ,</a:t>
            </a:r>
            <a:r>
              <a:rPr lang="en-US" sz="800" i="1" dirty="0"/>
              <a:t>Understanding Echo: Standard Imaging Views</a:t>
            </a:r>
          </a:p>
          <a:p>
            <a:endParaRPr lang="en-GB" dirty="0"/>
          </a:p>
        </p:txBody>
      </p:sp>
    </p:spTree>
    <p:extLst>
      <p:ext uri="{BB962C8B-B14F-4D97-AF65-F5344CB8AC3E}">
        <p14:creationId xmlns:p14="http://schemas.microsoft.com/office/powerpoint/2010/main" val="299890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50B352-7ED4-460B-8659-4BBD2878EA67}"/>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xmlns="" id="{7670B1A8-FF74-4D43-8B61-C0A6D7188C59}"/>
              </a:ext>
            </a:extLst>
          </p:cNvPr>
          <p:cNvSpPr>
            <a:spLocks noGrp="1"/>
          </p:cNvSpPr>
          <p:nvPr>
            <p:ph idx="1"/>
          </p:nvPr>
        </p:nvSpPr>
        <p:spPr>
          <a:xfrm>
            <a:off x="1371600" y="2079805"/>
            <a:ext cx="6281873" cy="3207940"/>
          </a:xfrm>
        </p:spPr>
        <p:txBody>
          <a:bodyPr/>
          <a:lstStyle/>
          <a:p>
            <a:r>
              <a:rPr lang="en-US" dirty="0"/>
              <a:t>Defocusing is a kind of blur because a single scene element is not found only on the pixels that is should activate, but also on neighboring pixels. It can either originate from wrongly adjusted focus distance in a camera, or the lack of focusing elements, like in the X-ray system;</a:t>
            </a:r>
            <a:r>
              <a:rPr lang="en-US" sz="1000" dirty="0"/>
              <a:t>[24]</a:t>
            </a:r>
            <a:br>
              <a:rPr lang="en-US" sz="1000" dirty="0"/>
            </a:br>
            <a:r>
              <a:rPr lang="en-US" dirty="0"/>
              <a:t/>
            </a:r>
            <a:br>
              <a:rPr lang="en-US" dirty="0"/>
            </a:br>
            <a:r>
              <a:rPr lang="en-US" sz="900" dirty="0"/>
              <a:t/>
            </a:r>
            <a:br>
              <a:rPr lang="en-US" sz="900" dirty="0"/>
            </a:br>
            <a:endParaRPr lang="en-GB" dirty="0"/>
          </a:p>
        </p:txBody>
      </p:sp>
      <p:pic>
        <p:nvPicPr>
          <p:cNvPr id="5" name="Picture 4" descr="Water next to the ocean&#10;&#10;Description generated with very high confidence">
            <a:extLst>
              <a:ext uri="{FF2B5EF4-FFF2-40B4-BE49-F238E27FC236}">
                <a16:creationId xmlns:a16="http://schemas.microsoft.com/office/drawing/2014/main" xmlns="" id="{79CF3608-C3C2-4E46-84D5-348AD7D76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819" y="4115402"/>
            <a:ext cx="3108727" cy="1751395"/>
          </a:xfrm>
          <a:prstGeom prst="rect">
            <a:avLst/>
          </a:prstGeom>
        </p:spPr>
      </p:pic>
      <p:pic>
        <p:nvPicPr>
          <p:cNvPr id="7" name="Picture 6" descr="A close up of a logo&#10;&#10;Description generated with high confidence">
            <a:extLst>
              <a:ext uri="{FF2B5EF4-FFF2-40B4-BE49-F238E27FC236}">
                <a16:creationId xmlns:a16="http://schemas.microsoft.com/office/drawing/2014/main" xmlns="" id="{F0B63E22-E9CE-4443-B279-558F0C05A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211" y="3683775"/>
            <a:ext cx="2981325" cy="2362200"/>
          </a:xfrm>
          <a:prstGeom prst="rect">
            <a:avLst/>
          </a:prstGeom>
        </p:spPr>
      </p:pic>
      <p:sp>
        <p:nvSpPr>
          <p:cNvPr id="4" name="TextBox 3">
            <a:extLst>
              <a:ext uri="{FF2B5EF4-FFF2-40B4-BE49-F238E27FC236}">
                <a16:creationId xmlns:a16="http://schemas.microsoft.com/office/drawing/2014/main" xmlns="" id="{15165380-6EBE-44B8-8CCA-637937DDD9B9}"/>
              </a:ext>
            </a:extLst>
          </p:cNvPr>
          <p:cNvSpPr txBox="1"/>
          <p:nvPr/>
        </p:nvSpPr>
        <p:spPr>
          <a:xfrm>
            <a:off x="3665989" y="6045975"/>
            <a:ext cx="5134062" cy="230832"/>
          </a:xfrm>
          <a:prstGeom prst="rect">
            <a:avLst/>
          </a:prstGeom>
          <a:noFill/>
        </p:spPr>
        <p:txBody>
          <a:bodyPr wrap="square" rtlCol="0">
            <a:spAutoFit/>
          </a:bodyPr>
          <a:lstStyle/>
          <a:p>
            <a:r>
              <a:rPr lang="de-DE" sz="900" dirty="0"/>
              <a:t>Source: Manuell Vectorisierte Version von: </a:t>
            </a:r>
            <a:r>
              <a:rPr lang="de-DE" sz="900" dirty="0">
                <a:hlinkClick r:id="rId4"/>
              </a:rPr>
              <a:t>https://commons.wikimedia.org/wiki/File:Lens_coma.png</a:t>
            </a:r>
            <a:endParaRPr lang="en-GB" sz="900" dirty="0"/>
          </a:p>
        </p:txBody>
      </p:sp>
    </p:spTree>
    <p:extLst>
      <p:ext uri="{BB962C8B-B14F-4D97-AF65-F5344CB8AC3E}">
        <p14:creationId xmlns:p14="http://schemas.microsoft.com/office/powerpoint/2010/main" val="42551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B45BD-E350-4C4C-BA98-E2A427FF4634}"/>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xmlns="" id="{C1B4C73A-FB23-4BC4-AF6C-084A1E4C5CF9}"/>
              </a:ext>
            </a:extLst>
          </p:cNvPr>
          <p:cNvSpPr>
            <a:spLocks noGrp="1"/>
          </p:cNvSpPr>
          <p:nvPr>
            <p:ph idx="1"/>
          </p:nvPr>
        </p:nvSpPr>
        <p:spPr>
          <a:xfrm>
            <a:off x="1371600" y="2591150"/>
            <a:ext cx="6281873" cy="2285936"/>
          </a:xfrm>
        </p:spPr>
        <p:txBody>
          <a:bodyPr/>
          <a:lstStyle/>
          <a:p>
            <a:r>
              <a:rPr lang="en-US" dirty="0"/>
              <a:t>Motion smudging is also a type of blur because the same signal lands on different receiver cells as the object or receiver is moving</a:t>
            </a:r>
            <a:r>
              <a:rPr lang="en-US" sz="1000" dirty="0"/>
              <a:t>.[24]</a:t>
            </a:r>
          </a:p>
          <a:p>
            <a:endParaRPr lang="en-GB" dirty="0"/>
          </a:p>
        </p:txBody>
      </p:sp>
      <p:pic>
        <p:nvPicPr>
          <p:cNvPr id="4" name="Content Placeholder 4" descr="A picture containing building, indoor, window&#10;&#10;Description generated with high confidence">
            <a:extLst>
              <a:ext uri="{FF2B5EF4-FFF2-40B4-BE49-F238E27FC236}">
                <a16:creationId xmlns:a16="http://schemas.microsoft.com/office/drawing/2014/main" xmlns="" id="{48426967-5842-4678-ACAC-A01E3394D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370" y="3818008"/>
            <a:ext cx="4057537" cy="2285936"/>
          </a:xfrm>
          <a:prstGeom prst="rect">
            <a:avLst/>
          </a:prstGeom>
        </p:spPr>
      </p:pic>
    </p:spTree>
    <p:extLst>
      <p:ext uri="{BB962C8B-B14F-4D97-AF65-F5344CB8AC3E}">
        <p14:creationId xmlns:p14="http://schemas.microsoft.com/office/powerpoint/2010/main" val="394573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8DE5DD-0951-4BD6-A753-5A96660A93BE}"/>
              </a:ext>
            </a:extLst>
          </p:cNvPr>
          <p:cNvSpPr>
            <a:spLocks noGrp="1"/>
          </p:cNvSpPr>
          <p:nvPr>
            <p:ph type="title"/>
          </p:nvPr>
        </p:nvSpPr>
        <p:spPr/>
        <p:txBody>
          <a:bodyPr/>
          <a:lstStyle/>
          <a:p>
            <a:r>
              <a:rPr lang="en-GB" dirty="0"/>
              <a:t>Object of project</a:t>
            </a:r>
          </a:p>
        </p:txBody>
      </p:sp>
      <p:sp>
        <p:nvSpPr>
          <p:cNvPr id="3" name="Content Placeholder 2">
            <a:extLst>
              <a:ext uri="{FF2B5EF4-FFF2-40B4-BE49-F238E27FC236}">
                <a16:creationId xmlns:a16="http://schemas.microsoft.com/office/drawing/2014/main" xmlns="" id="{DD4D7747-926D-48A6-93DD-442F8342CBF8}"/>
              </a:ext>
            </a:extLst>
          </p:cNvPr>
          <p:cNvSpPr>
            <a:spLocks noGrp="1"/>
          </p:cNvSpPr>
          <p:nvPr>
            <p:ph idx="1"/>
          </p:nvPr>
        </p:nvSpPr>
        <p:spPr/>
        <p:txBody>
          <a:bodyPr/>
          <a:lstStyle/>
          <a:p>
            <a:r>
              <a:rPr lang="en-GB" dirty="0"/>
              <a:t>Deblurring the image taken by moving smart phone.</a:t>
            </a:r>
          </a:p>
          <a:p>
            <a:r>
              <a:rPr lang="en-US" dirty="0"/>
              <a:t>W</a:t>
            </a:r>
            <a:r>
              <a:rPr lang="en-GB" dirty="0"/>
              <a:t>e hope can give a readable deblurred image for user to use </a:t>
            </a:r>
            <a:r>
              <a:rPr lang="en-US" altLang="zh-CN" dirty="0"/>
              <a:t>with a simple way</a:t>
            </a:r>
            <a:r>
              <a:rPr lang="en-GB" dirty="0"/>
              <a:t>.</a:t>
            </a:r>
          </a:p>
          <a:p>
            <a:pPr marL="0" indent="0">
              <a:buNone/>
            </a:pPr>
            <a:endParaRPr lang="en-GB" dirty="0"/>
          </a:p>
        </p:txBody>
      </p:sp>
    </p:spTree>
    <p:extLst>
      <p:ext uri="{BB962C8B-B14F-4D97-AF65-F5344CB8AC3E}">
        <p14:creationId xmlns:p14="http://schemas.microsoft.com/office/powerpoint/2010/main" val="94456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9F5C83-3D63-4D81-9D22-493A93684F16}"/>
              </a:ext>
            </a:extLst>
          </p:cNvPr>
          <p:cNvSpPr>
            <a:spLocks noGrp="1"/>
          </p:cNvSpPr>
          <p:nvPr>
            <p:ph type="title"/>
          </p:nvPr>
        </p:nvSpPr>
        <p:spPr/>
        <p:txBody>
          <a:bodyPr/>
          <a:lstStyle/>
          <a:p>
            <a:r>
              <a:rPr lang="en-GB" dirty="0"/>
              <a:t>Scope of project</a:t>
            </a:r>
          </a:p>
        </p:txBody>
      </p:sp>
      <p:sp>
        <p:nvSpPr>
          <p:cNvPr id="3" name="Content Placeholder 2">
            <a:extLst>
              <a:ext uri="{FF2B5EF4-FFF2-40B4-BE49-F238E27FC236}">
                <a16:creationId xmlns:a16="http://schemas.microsoft.com/office/drawing/2014/main" xmlns="" id="{868233D0-8965-4221-ADD9-E51F0F71AF4C}"/>
              </a:ext>
            </a:extLst>
          </p:cNvPr>
          <p:cNvSpPr>
            <a:spLocks noGrp="1"/>
          </p:cNvSpPr>
          <p:nvPr>
            <p:ph idx="1"/>
          </p:nvPr>
        </p:nvSpPr>
        <p:spPr/>
        <p:txBody>
          <a:bodyPr/>
          <a:lstStyle/>
          <a:p>
            <a:r>
              <a:rPr lang="en-GB" dirty="0"/>
              <a:t>We focus on the  motion deblurring.</a:t>
            </a:r>
          </a:p>
          <a:p>
            <a:r>
              <a:rPr lang="en-GB" dirty="0"/>
              <a:t>But , without </a:t>
            </a:r>
            <a:r>
              <a:rPr lang="en-US" dirty="0"/>
              <a:t>a signal inherently cannot physically focused </a:t>
            </a:r>
            <a:r>
              <a:rPr lang="en-US" sz="1100" dirty="0"/>
              <a:t>[25]</a:t>
            </a:r>
          </a:p>
          <a:p>
            <a:r>
              <a:rPr lang="en-US" dirty="0"/>
              <a:t>(ex: high energy electromagnetic waves (X-rays), mechanical waves (sound/sonar))</a:t>
            </a:r>
            <a:endParaRPr lang="en-GB" dirty="0"/>
          </a:p>
        </p:txBody>
      </p:sp>
    </p:spTree>
    <p:extLst>
      <p:ext uri="{BB962C8B-B14F-4D97-AF65-F5344CB8AC3E}">
        <p14:creationId xmlns:p14="http://schemas.microsoft.com/office/powerpoint/2010/main" val="3967160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2916AB-F8D7-42E2-B644-D0DB8EF37A2A}"/>
              </a:ext>
            </a:extLst>
          </p:cNvPr>
          <p:cNvSpPr>
            <a:spLocks noGrp="1"/>
          </p:cNvSpPr>
          <p:nvPr>
            <p:ph type="title"/>
          </p:nvPr>
        </p:nvSpPr>
        <p:spPr/>
        <p:txBody>
          <a:bodyPr/>
          <a:lstStyle/>
          <a:p>
            <a:r>
              <a:rPr lang="en-GB" sz="3600" dirty="0"/>
              <a:t>Scope of project: </a:t>
            </a:r>
            <a:r>
              <a:rPr lang="en-GB" sz="3200" dirty="0"/>
              <a:t>example</a:t>
            </a:r>
          </a:p>
        </p:txBody>
      </p:sp>
      <p:pic>
        <p:nvPicPr>
          <p:cNvPr id="5" name="Picture 4">
            <a:extLst>
              <a:ext uri="{FF2B5EF4-FFF2-40B4-BE49-F238E27FC236}">
                <a16:creationId xmlns:a16="http://schemas.microsoft.com/office/drawing/2014/main" xmlns="" id="{A2E17BF0-4C59-45F8-8494-5862950D50FA}"/>
              </a:ext>
            </a:extLst>
          </p:cNvPr>
          <p:cNvPicPr>
            <a:picLocks noChangeAspect="1"/>
          </p:cNvPicPr>
          <p:nvPr/>
        </p:nvPicPr>
        <p:blipFill rotWithShape="1">
          <a:blip r:embed="rId2"/>
          <a:srcRect t="2249" b="14943"/>
          <a:stretch/>
        </p:blipFill>
        <p:spPr>
          <a:xfrm>
            <a:off x="1644605" y="2683953"/>
            <a:ext cx="6667500" cy="2902590"/>
          </a:xfrm>
          <a:prstGeom prst="rect">
            <a:avLst/>
          </a:prstGeom>
        </p:spPr>
      </p:pic>
      <p:sp>
        <p:nvSpPr>
          <p:cNvPr id="4" name="TextBox 3">
            <a:extLst>
              <a:ext uri="{FF2B5EF4-FFF2-40B4-BE49-F238E27FC236}">
                <a16:creationId xmlns:a16="http://schemas.microsoft.com/office/drawing/2014/main" xmlns="" id="{5D88FAEA-D072-4C54-9E22-009C07332618}"/>
              </a:ext>
            </a:extLst>
          </p:cNvPr>
          <p:cNvSpPr txBox="1"/>
          <p:nvPr/>
        </p:nvSpPr>
        <p:spPr>
          <a:xfrm>
            <a:off x="4978355" y="5679808"/>
            <a:ext cx="3456264" cy="230832"/>
          </a:xfrm>
          <a:prstGeom prst="rect">
            <a:avLst/>
          </a:prstGeom>
          <a:noFill/>
        </p:spPr>
        <p:txBody>
          <a:bodyPr wrap="square" rtlCol="0">
            <a:spAutoFit/>
          </a:bodyPr>
          <a:lstStyle/>
          <a:p>
            <a:pPr algn="r"/>
            <a:r>
              <a:rPr lang="en-GB" sz="900" dirty="0"/>
              <a:t>Source: </a:t>
            </a:r>
            <a:r>
              <a:rPr lang="en-US" sz="900" i="1" dirty="0"/>
              <a:t>Single Image Motion Deblurring Using Transparency[23]</a:t>
            </a:r>
            <a:endParaRPr lang="en-GB" sz="900" dirty="0"/>
          </a:p>
        </p:txBody>
      </p:sp>
      <p:sp>
        <p:nvSpPr>
          <p:cNvPr id="6" name="TextBox 5">
            <a:extLst>
              <a:ext uri="{FF2B5EF4-FFF2-40B4-BE49-F238E27FC236}">
                <a16:creationId xmlns:a16="http://schemas.microsoft.com/office/drawing/2014/main" xmlns="" id="{F9C6828A-8C7E-4F7D-9FB4-A0DD8586AF0B}"/>
              </a:ext>
            </a:extLst>
          </p:cNvPr>
          <p:cNvSpPr txBox="1"/>
          <p:nvPr/>
        </p:nvSpPr>
        <p:spPr>
          <a:xfrm>
            <a:off x="5642657" y="2202137"/>
            <a:ext cx="2323508" cy="369332"/>
          </a:xfrm>
          <a:prstGeom prst="rect">
            <a:avLst/>
          </a:prstGeom>
          <a:noFill/>
        </p:spPr>
        <p:txBody>
          <a:bodyPr wrap="square" rtlCol="0">
            <a:spAutoFit/>
          </a:bodyPr>
          <a:lstStyle/>
          <a:p>
            <a:r>
              <a:rPr lang="en-GB" dirty="0"/>
              <a:t>Object motion blur</a:t>
            </a:r>
          </a:p>
        </p:txBody>
      </p:sp>
      <p:sp>
        <p:nvSpPr>
          <p:cNvPr id="7" name="TextBox 6">
            <a:extLst>
              <a:ext uri="{FF2B5EF4-FFF2-40B4-BE49-F238E27FC236}">
                <a16:creationId xmlns:a16="http://schemas.microsoft.com/office/drawing/2014/main" xmlns="" id="{2D61E713-2DF2-472A-8F5F-67664F4F0F1A}"/>
              </a:ext>
            </a:extLst>
          </p:cNvPr>
          <p:cNvSpPr txBox="1"/>
          <p:nvPr/>
        </p:nvSpPr>
        <p:spPr>
          <a:xfrm>
            <a:off x="2211558" y="2221356"/>
            <a:ext cx="2317673" cy="369332"/>
          </a:xfrm>
          <a:prstGeom prst="rect">
            <a:avLst/>
          </a:prstGeom>
          <a:noFill/>
        </p:spPr>
        <p:txBody>
          <a:bodyPr wrap="square" rtlCol="0">
            <a:spAutoFit/>
          </a:bodyPr>
          <a:lstStyle/>
          <a:p>
            <a:r>
              <a:rPr lang="en-GB" dirty="0"/>
              <a:t>Camera motion blur</a:t>
            </a:r>
          </a:p>
        </p:txBody>
      </p:sp>
    </p:spTree>
    <p:extLst>
      <p:ext uri="{BB962C8B-B14F-4D97-AF65-F5344CB8AC3E}">
        <p14:creationId xmlns:p14="http://schemas.microsoft.com/office/powerpoint/2010/main" val="3547773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6FCDA-92E5-432F-AA7E-7EC23C00FA6B}"/>
              </a:ext>
            </a:extLst>
          </p:cNvPr>
          <p:cNvSpPr>
            <a:spLocks noGrp="1"/>
          </p:cNvSpPr>
          <p:nvPr>
            <p:ph type="title"/>
          </p:nvPr>
        </p:nvSpPr>
        <p:spPr/>
        <p:txBody>
          <a:bodyPr/>
          <a:lstStyle/>
          <a:p>
            <a:r>
              <a:rPr lang="en-GB" dirty="0"/>
              <a:t>List of Abbreviations</a:t>
            </a:r>
            <a:br>
              <a:rPr lang="en-GB" dirty="0"/>
            </a:br>
            <a:endParaRPr lang="en-US" dirty="0"/>
          </a:p>
        </p:txBody>
      </p:sp>
      <p:sp>
        <p:nvSpPr>
          <p:cNvPr id="3" name="Content Placeholder 2">
            <a:extLst>
              <a:ext uri="{FF2B5EF4-FFF2-40B4-BE49-F238E27FC236}">
                <a16:creationId xmlns:a16="http://schemas.microsoft.com/office/drawing/2014/main" xmlns="" id="{5E9BDEA4-37DF-428A-9F08-D29D44F028A6}"/>
              </a:ext>
            </a:extLst>
          </p:cNvPr>
          <p:cNvSpPr>
            <a:spLocks noGrp="1"/>
          </p:cNvSpPr>
          <p:nvPr>
            <p:ph idx="1"/>
          </p:nvPr>
        </p:nvSpPr>
        <p:spPr/>
        <p:txBody>
          <a:bodyPr>
            <a:normAutofit lnSpcReduction="10000"/>
          </a:bodyPr>
          <a:lstStyle/>
          <a:p>
            <a:r>
              <a:rPr lang="en-US" dirty="0"/>
              <a:t>MAP   Maximum a Posteriori</a:t>
            </a:r>
          </a:p>
          <a:p>
            <a:r>
              <a:rPr lang="en-US" b="1" i="1" dirty="0"/>
              <a:t>PSF    Point Spread Function</a:t>
            </a:r>
          </a:p>
          <a:p>
            <a:r>
              <a:rPr lang="en-US" dirty="0"/>
              <a:t>MLE   Maximum Likelihood Estimator</a:t>
            </a:r>
          </a:p>
          <a:p>
            <a:r>
              <a:rPr lang="en-US" dirty="0"/>
              <a:t>RIF	  Inverse Filtering Method</a:t>
            </a:r>
          </a:p>
          <a:p>
            <a:r>
              <a:rPr lang="en-US" dirty="0"/>
              <a:t>EM	  Expectation Maximization</a:t>
            </a:r>
          </a:p>
          <a:p>
            <a:r>
              <a:rPr lang="en-US" dirty="0"/>
              <a:t>OCR   Optical character recognition</a:t>
            </a:r>
          </a:p>
          <a:p>
            <a:r>
              <a:rPr lang="en-US" dirty="0"/>
              <a:t>OIS    Optical Image Stabilization</a:t>
            </a:r>
          </a:p>
          <a:p>
            <a:pPr marL="0" indent="0">
              <a:buNone/>
            </a:pPr>
            <a:r>
              <a:rPr lang="en-US" dirty="0"/>
              <a:t/>
            </a:r>
            <a:br>
              <a:rPr lang="en-US" dirty="0"/>
            </a:br>
            <a:endParaRPr lang="en-US" dirty="0"/>
          </a:p>
        </p:txBody>
      </p:sp>
    </p:spTree>
    <p:extLst>
      <p:ext uri="{BB962C8B-B14F-4D97-AF65-F5344CB8AC3E}">
        <p14:creationId xmlns:p14="http://schemas.microsoft.com/office/powerpoint/2010/main" val="376537447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978</TotalTime>
  <Words>974</Words>
  <Application>Microsoft Macintosh PowerPoint</Application>
  <PresentationFormat>Widescreen</PresentationFormat>
  <Paragraphs>160</Paragraphs>
  <Slides>26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Adobe Devanagari</vt:lpstr>
      <vt:lpstr>Adobe Heiti Std R</vt:lpstr>
      <vt:lpstr>Calibri</vt:lpstr>
      <vt:lpstr>Franklin Gothic Book</vt:lpstr>
      <vt:lpstr>Kozuka Mincho Pr6N M</vt:lpstr>
      <vt:lpstr>Kozuka Mincho Pr6N R</vt:lpstr>
      <vt:lpstr>Monotype Corsiva</vt:lpstr>
      <vt:lpstr>华文楷体</vt:lpstr>
      <vt:lpstr>Crop</vt:lpstr>
      <vt:lpstr>Worksheet</vt:lpstr>
      <vt:lpstr>Text Enhancement of Photographs Taken with a Moving Smartphone</vt:lpstr>
      <vt:lpstr>Content</vt:lpstr>
      <vt:lpstr>Introduction</vt:lpstr>
      <vt:lpstr>Introduction</vt:lpstr>
      <vt:lpstr>Introduction</vt:lpstr>
      <vt:lpstr>Object of project</vt:lpstr>
      <vt:lpstr>Scope of project</vt:lpstr>
      <vt:lpstr>Scope of project: example</vt:lpstr>
      <vt:lpstr>List of Abbreviations </vt:lpstr>
      <vt:lpstr>Literature review</vt:lpstr>
      <vt:lpstr>Literature review</vt:lpstr>
      <vt:lpstr>Methodology – basic function </vt:lpstr>
      <vt:lpstr>Methodology</vt:lpstr>
      <vt:lpstr>Methodology</vt:lpstr>
      <vt:lpstr>Methodology</vt:lpstr>
      <vt:lpstr>Methodology</vt:lpstr>
      <vt:lpstr>Methodology</vt:lpstr>
      <vt:lpstr>Ideal Result</vt:lpstr>
      <vt:lpstr>Test </vt:lpstr>
      <vt:lpstr>Test (Further and Optional) </vt:lpstr>
      <vt:lpstr>Limitation</vt:lpstr>
      <vt:lpstr>Deliverables of the project </vt:lpstr>
      <vt:lpstr>Time Table/Gantt’ Chart</vt:lpstr>
      <vt:lpstr>References</vt:lpstr>
      <vt:lpstr>References </vt:lpstr>
      <vt:lpstr>References</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Enhancement of Photographs Taken with a Moving Smartphone</dc:title>
  <dc:creator>JIAN PAN</dc:creator>
  <cp:lastModifiedBy>XIAOHAN YU</cp:lastModifiedBy>
  <cp:revision>74</cp:revision>
  <dcterms:created xsi:type="dcterms:W3CDTF">2018-01-21T07:53:40Z</dcterms:created>
  <dcterms:modified xsi:type="dcterms:W3CDTF">2018-01-31T09:56:15Z</dcterms:modified>
</cp:coreProperties>
</file>