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738" y="78"/>
      </p:cViewPr>
      <p:guideLst>
        <p:guide orient="horz" pos="21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787045896988"/>
          <c:y val="0.112497482607308"/>
          <c:w val="0.72681013569831"/>
          <c:h val="0.7535534280715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交易额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 w="19050">
              <a:solidFill>
                <a:sysClr val="window" lastClr="FFFFFF"/>
              </a:solidFill>
            </a:ln>
          </c:spPr>
          <c:explosion val="0"/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1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2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3"/>
            <c:bubble3D val="0"/>
            <c:spPr>
              <a:solidFill>
                <a:sysClr val="windowText" lastClr="000000">
                  <a:lumMod val="95000"/>
                  <a:lumOff val="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4"/>
            <c:bubble3D val="0"/>
            <c:spPr>
              <a:solidFill>
                <a:srgbClr val="B13D40"/>
              </a:solidFill>
              <a:ln w="19050">
                <a:solidFill>
                  <a:sysClr val="window" lastClr="FFFFFF"/>
                </a:solidFill>
              </a:ln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B</c:v>
                </c:pt>
                <c:pt idx="1">
                  <c:v>D</c:v>
                </c:pt>
                <c:pt idx="2">
                  <c:v>A</c:v>
                </c:pt>
                <c:pt idx="3">
                  <c:v>E</c:v>
                </c:pt>
                <c:pt idx="4">
                  <c:v>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199.2</c:v>
                </c:pt>
                <c:pt idx="1">
                  <c:v>67.35</c:v>
                </c:pt>
                <c:pt idx="2">
                  <c:v>82.25</c:v>
                </c:pt>
                <c:pt idx="3">
                  <c:v>174.3</c:v>
                </c:pt>
                <c:pt idx="4">
                  <c:v>646.6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10"/>
      </c:pieChart>
    </c:plotArea>
    <c:plotVisOnly val="1"/>
    <c:dispBlanksAs val="gap"/>
    <c:showDLblsOverMax val="0"/>
  </c:chart>
  <c:spPr>
    <a:ln w="1905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9587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Knowledge On 3D Graphic</a:t>
            </a:r>
            <a:endParaRPr 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2374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Jerome Peng</a:t>
            </a:r>
            <a:endParaRPr lang="en-US" altLang="zh-CN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430" y="1993433"/>
            <a:ext cx="195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6776874" y="2950805"/>
            <a:ext cx="3469415" cy="460375"/>
            <a:chOff x="4323800" y="2213658"/>
            <a:chExt cx="3469415" cy="460375"/>
          </a:xfrm>
        </p:grpSpPr>
        <p:sp>
          <p:nvSpPr>
            <p:cNvPr id="24" name="文本框 23"/>
            <p:cNvSpPr txBox="1"/>
            <p:nvPr/>
          </p:nvSpPr>
          <p:spPr>
            <a:xfrm>
              <a:off x="4323800" y="2213658"/>
              <a:ext cx="15303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043155" y="2213658"/>
              <a:ext cx="17500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1800" y="3707420"/>
            <a:ext cx="4794660" cy="460375"/>
            <a:chOff x="4323800" y="2213658"/>
            <a:chExt cx="4794660" cy="460375"/>
          </a:xfrm>
        </p:grpSpPr>
        <p:sp>
          <p:nvSpPr>
            <p:cNvPr id="28" name="文本框 27"/>
            <p:cNvSpPr txBox="1"/>
            <p:nvPr/>
          </p:nvSpPr>
          <p:spPr>
            <a:xfrm>
              <a:off x="4323800" y="2213658"/>
              <a:ext cx="161988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III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43155" y="2213658"/>
              <a:ext cx="3075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Coordinate System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76874" y="3691840"/>
            <a:ext cx="3150010" cy="460375"/>
            <a:chOff x="4323800" y="2213658"/>
            <a:chExt cx="3150010" cy="460375"/>
          </a:xfrm>
        </p:grpSpPr>
        <p:sp>
          <p:nvSpPr>
            <p:cNvPr id="32" name="文本框 31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043155" y="2213658"/>
              <a:ext cx="1430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Transfer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1800" y="4442013"/>
            <a:ext cx="4265070" cy="460375"/>
            <a:chOff x="4323800" y="2213658"/>
            <a:chExt cx="4265070" cy="460375"/>
          </a:xfrm>
        </p:grpSpPr>
        <p:sp>
          <p:nvSpPr>
            <p:cNvPr id="36" name="文本框 35"/>
            <p:cNvSpPr txBox="1"/>
            <p:nvPr/>
          </p:nvSpPr>
          <p:spPr>
            <a:xfrm>
              <a:off x="4323800" y="2213658"/>
              <a:ext cx="15576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043155" y="2213658"/>
              <a:ext cx="25457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Hidden Surface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2714171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7600" y="5138056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776874" y="4442013"/>
            <a:ext cx="3600860" cy="460375"/>
            <a:chOff x="4323800" y="2213658"/>
            <a:chExt cx="3600860" cy="460375"/>
          </a:xfrm>
        </p:grpSpPr>
        <p:sp>
          <p:nvSpPr>
            <p:cNvPr id="41" name="文本框 40"/>
            <p:cNvSpPr txBox="1"/>
            <p:nvPr/>
          </p:nvSpPr>
          <p:spPr>
            <a:xfrm>
              <a:off x="4323800" y="2213658"/>
              <a:ext cx="1647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VI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43155" y="2213658"/>
              <a:ext cx="1881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800" y="2935895"/>
            <a:ext cx="3826920" cy="460375"/>
            <a:chOff x="4323800" y="2213658"/>
            <a:chExt cx="3826920" cy="460375"/>
          </a:xfrm>
        </p:grpSpPr>
        <p:sp>
          <p:nvSpPr>
            <p:cNvPr id="4" name="文本框 3"/>
            <p:cNvSpPr txBox="1"/>
            <p:nvPr/>
          </p:nvSpPr>
          <p:spPr>
            <a:xfrm>
              <a:off x="4323800" y="2213658"/>
              <a:ext cx="14408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Section I</a:t>
              </a:r>
              <a:endPara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93643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043155" y="2213658"/>
              <a:ext cx="21075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图文结合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6" descr="http://static.smartisanos.cn/asset1400660932699/img/product_image/webkit/overview/artisan/01_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6" y="1893295"/>
            <a:ext cx="5984409" cy="8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086600" y="2754955"/>
            <a:ext cx="392083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东半球最好用的智能手机</a:t>
            </a:r>
            <a:endParaRPr lang="en-US" altLang="zh-CN" sz="240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它是如此地简洁、优雅和易用，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以至于你很难相信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它是一部基于安卓系统的智能手机。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65818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65818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一个图表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7963" y="1795464"/>
            <a:ext cx="6695564" cy="4797509"/>
            <a:chOff x="2697338" y="1584125"/>
            <a:chExt cx="6695564" cy="4797509"/>
          </a:xfrm>
        </p:grpSpPr>
        <p:graphicFrame>
          <p:nvGraphicFramePr>
            <p:cNvPr id="15" name="图表 14"/>
            <p:cNvGraphicFramePr/>
            <p:nvPr/>
          </p:nvGraphicFramePr>
          <p:xfrm>
            <a:off x="3423298" y="1584125"/>
            <a:ext cx="4974035" cy="4797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>
              <a:off x="2697338" y="1931029"/>
              <a:ext cx="6695564" cy="3038161"/>
              <a:chOff x="2697338" y="1931029"/>
              <a:chExt cx="6695564" cy="303816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7277403" y="4424445"/>
                <a:ext cx="466531" cy="466531"/>
              </a:xfrm>
              <a:prstGeom prst="ellipse">
                <a:avLst/>
              </a:prstGeom>
              <a:solidFill>
                <a:srgbClr val="B13D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C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82818" y="4491615"/>
                <a:ext cx="466531" cy="466531"/>
              </a:xfrm>
              <a:prstGeom prst="ellipse">
                <a:avLst/>
              </a:prstGeom>
              <a:solidFill>
                <a:srgbClr val="A6A6A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B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80521" y="2007488"/>
                <a:ext cx="466531" cy="466531"/>
              </a:xfrm>
              <a:prstGeom prst="ellipse">
                <a:avLst/>
              </a:prstGeom>
              <a:solidFill>
                <a:srgbClr val="0D0D0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E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125369" y="2652047"/>
                <a:ext cx="466531" cy="466531"/>
              </a:xfrm>
              <a:prstGeom prst="ellipse">
                <a:avLst/>
              </a:prstGeom>
              <a:solidFill>
                <a:srgbClr val="4040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A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852191" y="3319105"/>
                <a:ext cx="466531" cy="466531"/>
              </a:xfrm>
              <a:prstGeom prst="ellipse">
                <a:avLst/>
              </a:prstGeom>
              <a:solidFill>
                <a:srgbClr val="7F7F7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D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文本框 40"/>
              <p:cNvSpPr txBox="1"/>
              <p:nvPr/>
            </p:nvSpPr>
            <p:spPr>
              <a:xfrm>
                <a:off x="2697339" y="4507525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17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4" name="文本框 41"/>
              <p:cNvSpPr txBox="1"/>
              <p:nvPr/>
            </p:nvSpPr>
            <p:spPr>
              <a:xfrm>
                <a:off x="8179923" y="4422002"/>
                <a:ext cx="1212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55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5" name="文本框 42"/>
              <p:cNvSpPr txBox="1"/>
              <p:nvPr/>
            </p:nvSpPr>
            <p:spPr>
              <a:xfrm>
                <a:off x="2697339" y="1931029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15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6" name="文本框 43"/>
              <p:cNvSpPr txBox="1"/>
              <p:nvPr/>
            </p:nvSpPr>
            <p:spPr>
              <a:xfrm>
                <a:off x="2697339" y="3364987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6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240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7" name="文本框 44"/>
              <p:cNvSpPr txBox="1"/>
              <p:nvPr/>
            </p:nvSpPr>
            <p:spPr>
              <a:xfrm>
                <a:off x="2697338" y="2594649"/>
                <a:ext cx="700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7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240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H="1">
                <a:off x="3392797" y="2183382"/>
                <a:ext cx="159764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3392797" y="2829401"/>
                <a:ext cx="59002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3392797" y="3602808"/>
                <a:ext cx="33737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3392797" y="4753902"/>
                <a:ext cx="45939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7811003" y="4660125"/>
                <a:ext cx="3538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矩形 32"/>
          <p:cNvSpPr/>
          <p:nvPr/>
        </p:nvSpPr>
        <p:spPr>
          <a:xfrm>
            <a:off x="7086599" y="2782665"/>
            <a:ext cx="423850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@Excel</a:t>
            </a: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大全的博客</a:t>
            </a:r>
            <a:endParaRPr lang="en-US" altLang="zh-CN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该图表原作者为新浪微博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@Excel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大全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他的博客也非常不错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http://excel365.net/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65818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065818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4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一个表格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1551705"/>
          <a:ext cx="10619508" cy="4946076"/>
        </p:xfrm>
        <a:graphic>
          <a:graphicData uri="http://schemas.openxmlformats.org/drawingml/2006/table">
            <a:tbl>
              <a:tblPr/>
              <a:tblGrid>
                <a:gridCol w="499977"/>
                <a:gridCol w="2039906"/>
                <a:gridCol w="1249942"/>
                <a:gridCol w="1269941"/>
                <a:gridCol w="4189805"/>
                <a:gridCol w="1369937"/>
              </a:tblGrid>
              <a:tr h="64538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一周</a:t>
                      </a:r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工作计划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545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785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时间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 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工作任务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本周工作计划安排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94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文字排版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374036" y="2250774"/>
            <a:ext cx="2510322" cy="3225609"/>
            <a:chOff x="656809" y="2822037"/>
            <a:chExt cx="2510322" cy="3225609"/>
          </a:xfrm>
        </p:grpSpPr>
        <p:sp>
          <p:nvSpPr>
            <p:cNvPr id="53" name="矩形 52"/>
            <p:cNvSpPr/>
            <p:nvPr/>
          </p:nvSpPr>
          <p:spPr>
            <a:xfrm>
              <a:off x="656809" y="3705570"/>
              <a:ext cx="2510322" cy="380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</a:rPr>
                <a:t>70man.com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678541" y="2822037"/>
              <a:ext cx="954107" cy="920599"/>
              <a:chOff x="1062065" y="1863923"/>
              <a:chExt cx="954107" cy="92059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1062065" y="1909213"/>
                <a:ext cx="954107" cy="875309"/>
                <a:chOff x="1279424" y="1329876"/>
                <a:chExt cx="954107" cy="875309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1537842" y="1329876"/>
                  <a:ext cx="52129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01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279424" y="1805075"/>
                  <a:ext cx="9541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说服力</a:t>
                  </a:r>
                  <a:endParaRPr lang="zh-CN" altLang="en-US" sz="2000" b="1" kern="0" dirty="0">
                    <a:solidFill>
                      <a:srgbClr val="C4545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5" name="矩形 54"/>
            <p:cNvSpPr/>
            <p:nvPr/>
          </p:nvSpPr>
          <p:spPr>
            <a:xfrm>
              <a:off x="656809" y="4554930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该博客聚合了很多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PPT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爱好者的投稿作品，所以在这里你可以看到各种各样的风格。所以建议在掌握一定基础后再来这里学习。</a:t>
              </a:r>
              <a:endPara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61468" y="2250774"/>
            <a:ext cx="2533527" cy="3177371"/>
            <a:chOff x="633604" y="2822037"/>
            <a:chExt cx="2533527" cy="3177371"/>
          </a:xfrm>
        </p:grpSpPr>
        <p:sp>
          <p:nvSpPr>
            <p:cNvPr id="61" name="矩形 60"/>
            <p:cNvSpPr/>
            <p:nvPr/>
          </p:nvSpPr>
          <p:spPr>
            <a:xfrm>
              <a:off x="656809" y="3705570"/>
              <a:ext cx="2510322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</a:rPr>
                <a:t>http://www.pptstore.net/author/simonxxx/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78541" y="2822037"/>
              <a:ext cx="1770036" cy="920599"/>
              <a:chOff x="1062065" y="1863923"/>
              <a:chExt cx="1770036" cy="920599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1062065" y="1909213"/>
                <a:ext cx="1770036" cy="875309"/>
                <a:chOff x="1279424" y="1329876"/>
                <a:chExt cx="1770036" cy="875309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02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279424" y="1805075"/>
                  <a:ext cx="17700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Simon</a:t>
                  </a:r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作品集</a:t>
                  </a:r>
                  <a:endParaRPr lang="zh-CN" altLang="en-US" sz="2000" b="1" kern="0" dirty="0">
                    <a:solidFill>
                      <a:srgbClr val="C4545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3" name="矩形 62"/>
            <p:cNvSpPr/>
            <p:nvPr/>
          </p:nvSpPr>
          <p:spPr>
            <a:xfrm>
              <a:off x="633604" y="4506692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Simon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的作品设计感极强，相信你会第一眼看见，第二眼爱上。如果你是土豪，不妨买几个他的模版，必然成为你职场的杀手级武器。</a:t>
              </a:r>
              <a:endPara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72105" y="2250774"/>
            <a:ext cx="2510323" cy="3173749"/>
            <a:chOff x="656808" y="2822037"/>
            <a:chExt cx="2510323" cy="3173749"/>
          </a:xfrm>
        </p:grpSpPr>
        <p:sp>
          <p:nvSpPr>
            <p:cNvPr id="69" name="矩形 68"/>
            <p:cNvSpPr/>
            <p:nvPr/>
          </p:nvSpPr>
          <p:spPr>
            <a:xfrm>
              <a:off x="656808" y="3705570"/>
              <a:ext cx="2510321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</a:rPr>
                <a:t>http://blog.sina.com.cn/caojiangppt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678541" y="2822037"/>
              <a:ext cx="1980029" cy="920599"/>
              <a:chOff x="1062065" y="1863923"/>
              <a:chExt cx="1980029" cy="920599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62065" y="1909213"/>
                <a:ext cx="1980029" cy="875309"/>
                <a:chOff x="1279424" y="1329876"/>
                <a:chExt cx="1980029" cy="875309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03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79424" y="1805075"/>
                  <a:ext cx="19800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曹将的学习笔记</a:t>
                  </a:r>
                  <a:endParaRPr lang="zh-CN" altLang="en-US" sz="2000" b="1" kern="0" dirty="0">
                    <a:solidFill>
                      <a:srgbClr val="C4545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656809" y="4503070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曹将的作品时段性很强，早期受全图形影响强烈，图文结合较多；中期多为学术报告，简单素雅；现在则偏商务风格，点到即止。</a:t>
              </a:r>
              <a:endPara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059536" y="2250774"/>
            <a:ext cx="2510317" cy="3182554"/>
            <a:chOff x="656808" y="2822037"/>
            <a:chExt cx="2510317" cy="3182554"/>
          </a:xfrm>
        </p:grpSpPr>
        <p:sp>
          <p:nvSpPr>
            <p:cNvPr id="77" name="矩形 76"/>
            <p:cNvSpPr/>
            <p:nvPr/>
          </p:nvSpPr>
          <p:spPr>
            <a:xfrm>
              <a:off x="656809" y="3705570"/>
              <a:ext cx="2510316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</a:rPr>
                <a:t>http://page.renren.com/601842666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78541" y="2822037"/>
              <a:ext cx="1707519" cy="920599"/>
              <a:chOff x="1062065" y="1863923"/>
              <a:chExt cx="1707519" cy="92059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1062065" y="1909213"/>
                <a:ext cx="1707519" cy="875309"/>
                <a:chOff x="1279424" y="1329876"/>
                <a:chExt cx="1707519" cy="87530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04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279424" y="1805075"/>
                  <a:ext cx="17075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PPT</a:t>
                  </a:r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设计前沿</a:t>
                  </a:r>
                  <a:endParaRPr lang="zh-CN" altLang="en-US" sz="2000" b="1" kern="0" dirty="0">
                    <a:solidFill>
                      <a:srgbClr val="C4545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9" name="矩形 78"/>
            <p:cNvSpPr/>
            <p:nvPr/>
          </p:nvSpPr>
          <p:spPr>
            <a:xfrm>
              <a:off x="656808" y="4511875"/>
              <a:ext cx="2510317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第一眼看过去，你就会相信这是一个理工科背景人士制作的经验分享：干净利落，直中要害。这是人人网的人气主页，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 panose="020B0503020204020204" pitchFamily="34" charset="-122"/>
                </a:rPr>
                <a:t>万人的选择。</a:t>
              </a:r>
              <a:endPara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3072913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7" name="直接连接符 86"/>
          <p:cNvCxnSpPr/>
          <p:nvPr/>
        </p:nvCxnSpPr>
        <p:spPr>
          <a:xfrm>
            <a:off x="5983550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8" name="直接连接符 87"/>
          <p:cNvCxnSpPr/>
          <p:nvPr/>
        </p:nvCxnSpPr>
        <p:spPr>
          <a:xfrm>
            <a:off x="8870983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一个广告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31" y="2225441"/>
            <a:ext cx="10311338" cy="372712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/>
            <a:srcRect l="5088" r="47829"/>
            <a:stretch>
              <a:fillRect/>
            </a:stretch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315226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331" y="1662278"/>
            <a:ext cx="4493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我不是为了输赢</a:t>
            </a:r>
            <a:endParaRPr lang="en-US" altLang="zh-CN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我就是认真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060" y="1509486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2060" y="4122057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48331" y="345328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罗永浩</a:t>
            </a:r>
            <a:endParaRPr lang="zh-CN" altLang="en-US" sz="2800" b="1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8331" y="63960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我真的被这句话打动到了。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雅黑Calibri">
    <a:majorFont>
      <a:latin typeface="Cambria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>宽屏</PresentationFormat>
  <Paragraphs>169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Segoe UI Semilight</vt:lpstr>
      <vt:lpstr>Times New Roman</vt:lpstr>
      <vt:lpstr>Arial Unicode MS</vt:lpstr>
      <vt:lpstr>Calibri</vt:lpstr>
      <vt:lpstr>Segoe UI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Administrator</cp:lastModifiedBy>
  <cp:revision>11</cp:revision>
  <dcterms:created xsi:type="dcterms:W3CDTF">2014-05-21T11:36:00Z</dcterms:created>
  <dcterms:modified xsi:type="dcterms:W3CDTF">2017-08-17T03:15:07Z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