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68" r:id="rId3"/>
    <p:sldId id="286" r:id="rId4"/>
    <p:sldId id="276" r:id="rId5"/>
    <p:sldId id="288" r:id="rId6"/>
    <p:sldId id="289" r:id="rId7"/>
    <p:sldId id="290" r:id="rId8"/>
    <p:sldId id="293" r:id="rId9"/>
    <p:sldId id="292" r:id="rId10"/>
    <p:sldId id="284" r:id="rId11"/>
    <p:sldId id="295" r:id="rId12"/>
    <p:sldId id="294" r:id="rId13"/>
    <p:sldId id="256" r:id="rId14"/>
    <p:sldId id="258" r:id="rId15"/>
    <p:sldId id="260" r:id="rId16"/>
    <p:sldId id="261" r:id="rId17"/>
    <p:sldId id="257" r:id="rId18"/>
    <p:sldId id="259" r:id="rId19"/>
    <p:sldId id="262" r:id="rId20"/>
    <p:sldId id="263" r:id="rId21"/>
    <p:sldId id="264" r:id="rId22"/>
    <p:sldId id="265" r:id="rId23"/>
    <p:sldId id="267" r:id="rId24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4127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700"/>
    <a:srgbClr val="000000"/>
    <a:srgbClr val="5B9BD5"/>
    <a:srgbClr val="70AD47"/>
    <a:srgbClr val="DEEBF7"/>
    <a:srgbClr val="C5FFDF"/>
    <a:srgbClr val="B3FFD5"/>
    <a:srgbClr val="79FFB6"/>
    <a:srgbClr val="15FF7F"/>
    <a:srgbClr val="6D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9702" autoAdjust="0"/>
  </p:normalViewPr>
  <p:slideViewPr>
    <p:cSldViewPr snapToGrid="0">
      <p:cViewPr>
        <p:scale>
          <a:sx n="75" d="100"/>
          <a:sy n="75" d="100"/>
        </p:scale>
        <p:origin x="546" y="972"/>
      </p:cViewPr>
      <p:guideLst>
        <p:guide orient="horz" pos="2142"/>
        <p:guide pos="4127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_Console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image" Target="file:///E:\Data\itschwabing\dev\NCase\src\NCase.Doc\intern\Slide3.em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3_Console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2_Console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4_Console.emf" TargetMode="External"/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5_Console2.em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NCase.Doc\intern\Slide5_Console.em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6.em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Documentation\Slides\Slide7_Conventional_Compact.em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Documentation\Slides\Slide7_Conventional_Compact.em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Documentation\Slides\Slide7_Conventional_ParametrizedSolution.em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2864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Test </a:t>
            </a:r>
            <a:r>
              <a:rPr lang="de-DE" sz="2800" dirty="0">
                <a:latin typeface="Gabriola" panose="04040605051002020D02" pitchFamily="82" charset="0"/>
                <a:sym typeface="Wingdings" panose="05000000000000000000" pitchFamily="2" charset="2"/>
              </a:rPr>
              <a:t>C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ase </a:t>
            </a:r>
            <a:r>
              <a:rPr lang="de-DE" sz="2800" dirty="0">
                <a:latin typeface="Gabriola" panose="04040605051002020D02" pitchFamily="82" charset="0"/>
                <a:sym typeface="Wingdings" panose="05000000000000000000" pitchFamily="2" charset="2"/>
              </a:rPr>
              <a:t>G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enerator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7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Many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tests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24"/>
          <a:stretch/>
        </p:blipFill>
        <p:spPr>
          <a:xfrm>
            <a:off x="5298425" y="1138523"/>
            <a:ext cx="3736720" cy="4894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5298425" y="2177865"/>
            <a:ext cx="3736720" cy="185736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107043" y="113852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feld 3"/>
          <p:cNvSpPr txBox="1"/>
          <p:nvPr/>
        </p:nvSpPr>
        <p:spPr>
          <a:xfrm>
            <a:off x="107043" y="588845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One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11" name="Straight Connector 9"/>
          <p:cNvCxnSpPr/>
          <p:nvPr/>
        </p:nvCxnSpPr>
        <p:spPr>
          <a:xfrm>
            <a:off x="107043" y="2177864"/>
            <a:ext cx="89281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21"/>
          <p:cNvSpPr/>
          <p:nvPr/>
        </p:nvSpPr>
        <p:spPr>
          <a:xfrm>
            <a:off x="107043" y="2168339"/>
            <a:ext cx="3657601" cy="752662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/>
          <p:cNvCxnSpPr/>
          <p:nvPr/>
        </p:nvCxnSpPr>
        <p:spPr>
          <a:xfrm>
            <a:off x="101600" y="2921001"/>
            <a:ext cx="366304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"/>
          <p:cNvCxnSpPr/>
          <p:nvPr/>
        </p:nvCxnSpPr>
        <p:spPr>
          <a:xfrm>
            <a:off x="5298425" y="4047932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/>
          <p:cNvCxnSpPr/>
          <p:nvPr/>
        </p:nvCxnSpPr>
        <p:spPr>
          <a:xfrm>
            <a:off x="3764644" y="2917826"/>
            <a:ext cx="1533781" cy="111740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90094" y="2307028"/>
            <a:ext cx="7620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Many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tests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24"/>
          <a:stretch/>
        </p:blipFill>
        <p:spPr>
          <a:xfrm>
            <a:off x="5298425" y="1138523"/>
            <a:ext cx="3736720" cy="4894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5298425" y="2177865"/>
            <a:ext cx="3736720" cy="185736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3"/>
          <p:cNvSpPr txBox="1"/>
          <p:nvPr/>
        </p:nvSpPr>
        <p:spPr>
          <a:xfrm>
            <a:off x="913493" y="2079569"/>
            <a:ext cx="3657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Gabriola" panose="04040605051002020D02" pitchFamily="82" charset="0"/>
              </a:rPr>
              <a:t>Generates </a:t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smtClean="0">
                <a:latin typeface="Gabriola" panose="04040605051002020D02" pitchFamily="82" charset="0"/>
              </a:rPr>
              <a:t>all </a:t>
            </a:r>
            <a:r>
              <a:rPr lang="de-DE" sz="3200" dirty="0" err="1" smtClean="0">
                <a:latin typeface="Gabriola" panose="04040605051002020D02" pitchFamily="82" charset="0"/>
              </a:rPr>
              <a:t>combinations</a:t>
            </a:r>
            <a:r>
              <a:rPr lang="de-DE" sz="3200" dirty="0" smtClean="0">
                <a:latin typeface="Gabriola" panose="04040605051002020D02" pitchFamily="82" charset="0"/>
              </a:rPr>
              <a:t>!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11" name="Straight Connector 9"/>
          <p:cNvCxnSpPr/>
          <p:nvPr/>
        </p:nvCxnSpPr>
        <p:spPr>
          <a:xfrm>
            <a:off x="5298425" y="2177864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"/>
          <p:cNvCxnSpPr/>
          <p:nvPr/>
        </p:nvCxnSpPr>
        <p:spPr>
          <a:xfrm>
            <a:off x="5298425" y="4047932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90094" y="2307028"/>
            <a:ext cx="7620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17" name="Grafik 5"/>
          <p:cNvPicPr>
            <a:picLocks noChangeAspect="1"/>
          </p:cNvPicPr>
          <p:nvPr/>
        </p:nvPicPr>
        <p:blipFill rotWithShape="1">
          <a:blip r:link="rId2"/>
          <a:srcRect l="1996" t="3891" r="3993" b="6369"/>
          <a:stretch/>
        </p:blipFill>
        <p:spPr>
          <a:xfrm>
            <a:off x="2228938" y="646331"/>
            <a:ext cx="4689612" cy="44971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hteck 21"/>
          <p:cNvSpPr/>
          <p:nvPr/>
        </p:nvSpPr>
        <p:spPr>
          <a:xfrm>
            <a:off x="2228938" y="1583536"/>
            <a:ext cx="4689612" cy="1629564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94408" y="902509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94408" y="37978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3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94407" y="21722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04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130300" y="14343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5754500" y="19161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39272" y="29448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739272" y="38957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22" name="Wolke 21"/>
          <p:cNvSpPr/>
          <p:nvPr/>
        </p:nvSpPr>
        <p:spPr>
          <a:xfrm>
            <a:off x="5581595" y="29448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olke 22"/>
          <p:cNvSpPr/>
          <p:nvPr/>
        </p:nvSpPr>
        <p:spPr>
          <a:xfrm>
            <a:off x="5543903" y="19288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olke 23"/>
          <p:cNvSpPr/>
          <p:nvPr/>
        </p:nvSpPr>
        <p:spPr>
          <a:xfrm>
            <a:off x="5581595" y="39084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ssdiagramm: Zusammenführung 24"/>
          <p:cNvSpPr/>
          <p:nvPr/>
        </p:nvSpPr>
        <p:spPr>
          <a:xfrm>
            <a:off x="7213099" y="29828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66677" y="2260886"/>
            <a:ext cx="347353" cy="1990438"/>
            <a:chOff x="4684077" y="1841786"/>
            <a:chExt cx="627698" cy="1990438"/>
          </a:xfrm>
        </p:grpSpPr>
        <p:cxnSp>
          <p:nvCxnSpPr>
            <p:cNvPr id="30" name="Gerade Verbindung mit Pfeil 29"/>
            <p:cNvCxnSpPr/>
            <p:nvPr/>
          </p:nvCxnSpPr>
          <p:spPr>
            <a:xfrm>
              <a:off x="46840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46840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46840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lussdiagramm: Zusammenführung 46"/>
          <p:cNvSpPr/>
          <p:nvPr/>
        </p:nvSpPr>
        <p:spPr>
          <a:xfrm>
            <a:off x="8170521" y="39214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6680200" y="4162424"/>
            <a:ext cx="1389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8699500" y="4171947"/>
            <a:ext cx="3714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6680200" y="3237200"/>
            <a:ext cx="443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26"/>
          <p:cNvSpPr txBox="1"/>
          <p:nvPr/>
        </p:nvSpPr>
        <p:spPr>
          <a:xfrm>
            <a:off x="7485637" y="1565987"/>
            <a:ext cx="1399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Cartesian</a:t>
            </a:r>
            <a:r>
              <a:rPr lang="de-DE" sz="3200" dirty="0" smtClean="0">
                <a:latin typeface="Gabriola" panose="04040605051002020D02" pitchFamily="82" charset="0"/>
              </a:rPr>
              <a:t/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err="1" smtClean="0">
                <a:latin typeface="Gabriola" panose="04040605051002020D02" pitchFamily="82" charset="0"/>
              </a:rPr>
              <a:t>Product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691313" y="25008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669213" y="34406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cartesian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3"/>
          <a:srcRect t="2806" r="3965" b="5968"/>
          <a:stretch/>
        </p:blipFill>
        <p:spPr>
          <a:xfrm>
            <a:off x="2058060" y="850900"/>
            <a:ext cx="5027879" cy="4076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Generates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link="rId2"/>
          <a:srcRect t="19580" b="33367"/>
          <a:stretch/>
        </p:blipFill>
        <p:spPr>
          <a:xfrm>
            <a:off x="178676" y="797980"/>
            <a:ext cx="8733791" cy="495569"/>
          </a:xfrm>
          <a:prstGeom prst="rect">
            <a:avLst/>
          </a:prstGeom>
        </p:spPr>
      </p:pic>
      <p:cxnSp>
        <p:nvCxnSpPr>
          <p:cNvPr id="6" name="Straight Connector 9"/>
          <p:cNvCxnSpPr/>
          <p:nvPr/>
        </p:nvCxnSpPr>
        <p:spPr>
          <a:xfrm flipV="1">
            <a:off x="6297164" y="1175993"/>
            <a:ext cx="2219760" cy="452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61" name="Textfeld 26"/>
          <p:cNvSpPr txBox="1"/>
          <p:nvPr/>
        </p:nvSpPr>
        <p:spPr>
          <a:xfrm>
            <a:off x="7495198" y="1565987"/>
            <a:ext cx="1228221" cy="1077218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Pairwise</a:t>
            </a:r>
            <a:r>
              <a:rPr lang="de-DE" sz="3200" dirty="0" smtClean="0">
                <a:latin typeface="Gabriola" panose="04040605051002020D02" pitchFamily="82" charset="0"/>
              </a:rPr>
              <a:t/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err="1" smtClean="0">
                <a:latin typeface="Gabriola" panose="04040605051002020D02" pitchFamily="82" charset="0"/>
              </a:rPr>
              <a:t>Product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64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130300" y="14343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Textfeld 14"/>
          <p:cNvSpPr txBox="1"/>
          <p:nvPr/>
        </p:nvSpPr>
        <p:spPr>
          <a:xfrm>
            <a:off x="5754500" y="19161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6" name="Textfeld 15"/>
          <p:cNvSpPr txBox="1"/>
          <p:nvPr/>
        </p:nvSpPr>
        <p:spPr>
          <a:xfrm>
            <a:off x="5739272" y="29448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7" name="Textfeld 16"/>
          <p:cNvSpPr txBox="1"/>
          <p:nvPr/>
        </p:nvSpPr>
        <p:spPr>
          <a:xfrm>
            <a:off x="5739272" y="38957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8" name="Wolke 21"/>
          <p:cNvSpPr/>
          <p:nvPr/>
        </p:nvSpPr>
        <p:spPr>
          <a:xfrm>
            <a:off x="5581595" y="29448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Wolke 22"/>
          <p:cNvSpPr/>
          <p:nvPr/>
        </p:nvSpPr>
        <p:spPr>
          <a:xfrm>
            <a:off x="5543903" y="19288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Wolke 23"/>
          <p:cNvSpPr/>
          <p:nvPr/>
        </p:nvSpPr>
        <p:spPr>
          <a:xfrm>
            <a:off x="5581595" y="39084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ussdiagramm: Zusammenführung 24"/>
          <p:cNvSpPr/>
          <p:nvPr/>
        </p:nvSpPr>
        <p:spPr>
          <a:xfrm>
            <a:off x="7213099" y="29828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166677" y="2260886"/>
            <a:ext cx="347353" cy="1990438"/>
            <a:chOff x="4684077" y="1841786"/>
            <a:chExt cx="627698" cy="1990438"/>
          </a:xfrm>
        </p:grpSpPr>
        <p:cxnSp>
          <p:nvCxnSpPr>
            <p:cNvPr id="73" name="Gerade Verbindung mit Pfeil 29"/>
            <p:cNvCxnSpPr/>
            <p:nvPr/>
          </p:nvCxnSpPr>
          <p:spPr>
            <a:xfrm>
              <a:off x="46840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32"/>
            <p:cNvCxnSpPr/>
            <p:nvPr/>
          </p:nvCxnSpPr>
          <p:spPr>
            <a:xfrm>
              <a:off x="46840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33"/>
            <p:cNvCxnSpPr/>
            <p:nvPr/>
          </p:nvCxnSpPr>
          <p:spPr>
            <a:xfrm>
              <a:off x="46840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lussdiagramm: Zusammenführung 46"/>
          <p:cNvSpPr/>
          <p:nvPr/>
        </p:nvSpPr>
        <p:spPr>
          <a:xfrm>
            <a:off x="8170521" y="39214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Gerade Verbindung mit Pfeil 48"/>
          <p:cNvCxnSpPr/>
          <p:nvPr/>
        </p:nvCxnSpPr>
        <p:spPr>
          <a:xfrm>
            <a:off x="6680200" y="4162424"/>
            <a:ext cx="1389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57"/>
          <p:cNvCxnSpPr/>
          <p:nvPr/>
        </p:nvCxnSpPr>
        <p:spPr>
          <a:xfrm>
            <a:off x="8699500" y="4171947"/>
            <a:ext cx="3714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58"/>
          <p:cNvCxnSpPr/>
          <p:nvPr/>
        </p:nvCxnSpPr>
        <p:spPr>
          <a:xfrm>
            <a:off x="6680200" y="3237200"/>
            <a:ext cx="443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91313" y="25008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669213" y="34406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10" name="Grafik 3"/>
          <p:cNvPicPr>
            <a:picLocks noChangeAspect="1"/>
          </p:cNvPicPr>
          <p:nvPr/>
        </p:nvPicPr>
        <p:blipFill rotWithShape="1">
          <a:blip r:link="rId3"/>
          <a:srcRect t="4564" b="8533"/>
          <a:stretch/>
        </p:blipFill>
        <p:spPr>
          <a:xfrm>
            <a:off x="1539089" y="1104702"/>
            <a:ext cx="6065821" cy="32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5602" y="1142237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Ellipse 2"/>
          <p:cNvSpPr/>
          <p:nvPr/>
        </p:nvSpPr>
        <p:spPr>
          <a:xfrm rot="5400000" flipV="1">
            <a:off x="6511477" y="2115040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 rot="5400000" flipV="1">
            <a:off x="7136571" y="2108439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 rot="5400000" flipV="1">
            <a:off x="7201096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 rot="5400000" flipV="1">
            <a:off x="7775235" y="2108440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 rot="5400000" flipV="1">
            <a:off x="7762008" y="361961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 rot="5400000" flipV="1">
            <a:off x="7759138" y="3118868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 rot="5400000" flipV="1">
            <a:off x="8427898" y="160058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 rot="5400000" flipV="1">
            <a:off x="8427898" y="2608873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 rot="5400000" flipV="1">
            <a:off x="8427898" y="210844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 rot="5400000" flipV="1">
            <a:off x="8444339" y="3118868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 rot="5400000" flipV="1">
            <a:off x="8444339" y="361961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 rot="5400000" flipV="1">
            <a:off x="7775235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 rot="5400000" flipV="1">
            <a:off x="8446503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mit Pfeil 21"/>
          <p:cNvCxnSpPr>
            <a:stCxn id="3" idx="4"/>
            <a:endCxn id="7" idx="0"/>
          </p:cNvCxnSpPr>
          <p:nvPr/>
        </p:nvCxnSpPr>
        <p:spPr>
          <a:xfrm flipV="1">
            <a:off x="6711142" y="2208079"/>
            <a:ext cx="425815" cy="6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" idx="5"/>
            <a:endCxn id="8" idx="1"/>
          </p:cNvCxnSpPr>
          <p:nvPr/>
        </p:nvCxnSpPr>
        <p:spPr>
          <a:xfrm>
            <a:off x="6681958" y="2285408"/>
            <a:ext cx="548708" cy="1878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4"/>
            <a:endCxn id="9" idx="0"/>
          </p:cNvCxnSpPr>
          <p:nvPr/>
        </p:nvCxnSpPr>
        <p:spPr>
          <a:xfrm>
            <a:off x="7336236" y="2208079"/>
            <a:ext cx="439385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7" idx="5"/>
            <a:endCxn id="11" idx="0"/>
          </p:cNvCxnSpPr>
          <p:nvPr/>
        </p:nvCxnSpPr>
        <p:spPr>
          <a:xfrm>
            <a:off x="7307052" y="2278807"/>
            <a:ext cx="452472" cy="9397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6"/>
            <a:endCxn id="10" idx="0"/>
          </p:cNvCxnSpPr>
          <p:nvPr/>
        </p:nvCxnSpPr>
        <p:spPr>
          <a:xfrm>
            <a:off x="7236597" y="2308104"/>
            <a:ext cx="525797" cy="14111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4"/>
            <a:endCxn id="17" idx="0"/>
          </p:cNvCxnSpPr>
          <p:nvPr/>
        </p:nvCxnSpPr>
        <p:spPr>
          <a:xfrm>
            <a:off x="7400761" y="4234216"/>
            <a:ext cx="3748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9" idx="4"/>
            <a:endCxn id="12" idx="0"/>
          </p:cNvCxnSpPr>
          <p:nvPr/>
        </p:nvCxnSpPr>
        <p:spPr>
          <a:xfrm flipV="1">
            <a:off x="7974900" y="1700226"/>
            <a:ext cx="453384" cy="5078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9" idx="4"/>
            <a:endCxn id="14" idx="0"/>
          </p:cNvCxnSpPr>
          <p:nvPr/>
        </p:nvCxnSpPr>
        <p:spPr>
          <a:xfrm>
            <a:off x="7974900" y="2208080"/>
            <a:ext cx="45338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9" idx="4"/>
            <a:endCxn id="13" idx="0"/>
          </p:cNvCxnSpPr>
          <p:nvPr/>
        </p:nvCxnSpPr>
        <p:spPr>
          <a:xfrm>
            <a:off x="7974900" y="2208080"/>
            <a:ext cx="453384" cy="5004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1" idx="4"/>
            <a:endCxn id="15" idx="0"/>
          </p:cNvCxnSpPr>
          <p:nvPr/>
        </p:nvCxnSpPr>
        <p:spPr>
          <a:xfrm>
            <a:off x="7958803" y="3218508"/>
            <a:ext cx="48592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4"/>
            <a:endCxn id="16" idx="0"/>
          </p:cNvCxnSpPr>
          <p:nvPr/>
        </p:nvCxnSpPr>
        <p:spPr>
          <a:xfrm>
            <a:off x="7961673" y="3719251"/>
            <a:ext cx="4830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7" idx="4"/>
            <a:endCxn id="19" idx="0"/>
          </p:cNvCxnSpPr>
          <p:nvPr/>
        </p:nvCxnSpPr>
        <p:spPr>
          <a:xfrm>
            <a:off x="7974900" y="4234216"/>
            <a:ext cx="47198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589849" y="1302830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34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8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915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</a:p>
          <a:p>
            <a:endParaRPr lang="de-DE" sz="2400" dirty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7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535232" y="2815037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535232" y="3822409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6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9" name="Textfeld 9"/>
          <p:cNvSpPr txBox="1"/>
          <p:nvPr/>
        </p:nvSpPr>
        <p:spPr>
          <a:xfrm>
            <a:off x="3763079" y="559296"/>
            <a:ext cx="136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Unit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0" name="Textfeld 9"/>
          <p:cNvSpPr txBox="1"/>
          <p:nvPr/>
        </p:nvSpPr>
        <p:spPr>
          <a:xfrm>
            <a:off x="983907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1" name="Textfeld 9"/>
          <p:cNvSpPr txBox="1"/>
          <p:nvPr/>
        </p:nvSpPr>
        <p:spPr>
          <a:xfrm>
            <a:off x="6015254" y="1769863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Pairwise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429050" y="1815911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Combinatorics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4" name="Textfeld 9"/>
          <p:cNvSpPr txBox="1"/>
          <p:nvPr/>
        </p:nvSpPr>
        <p:spPr>
          <a:xfrm>
            <a:off x="5016905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Tree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5" name="Textfeld 9"/>
          <p:cNvSpPr txBox="1"/>
          <p:nvPr/>
        </p:nvSpPr>
        <p:spPr>
          <a:xfrm>
            <a:off x="741358" y="2718989"/>
            <a:ext cx="17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C# Internal DSL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96021" y="1470188"/>
            <a:ext cx="399393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44314" y="1283324"/>
            <a:ext cx="0" cy="69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34404" y="1480446"/>
            <a:ext cx="483476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592379" y="2131945"/>
            <a:ext cx="602592" cy="2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23707" y="2179020"/>
            <a:ext cx="772010" cy="1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23708" y="2718989"/>
            <a:ext cx="772009" cy="20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9"/>
          <p:cNvSpPr txBox="1"/>
          <p:nvPr/>
        </p:nvSpPr>
        <p:spPr>
          <a:xfrm>
            <a:off x="6142254" y="2720610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48" name="Textfeld 9"/>
          <p:cNvSpPr txBox="1"/>
          <p:nvPr/>
        </p:nvSpPr>
        <p:spPr>
          <a:xfrm>
            <a:off x="5372538" y="3431635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5592379" y="2629216"/>
            <a:ext cx="602592" cy="27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132113" y="2928781"/>
            <a:ext cx="460267" cy="5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9"/>
          <p:cNvSpPr txBox="1"/>
          <p:nvPr/>
        </p:nvSpPr>
        <p:spPr>
          <a:xfrm>
            <a:off x="3573019" y="3799977"/>
            <a:ext cx="174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Modular Syntax</a:t>
            </a:r>
          </a:p>
        </p:txBody>
      </p:sp>
      <p:cxnSp>
        <p:nvCxnSpPr>
          <p:cNvPr id="57" name="Straight Connector 56"/>
          <p:cNvCxnSpPr>
            <a:stCxn id="18" idx="2"/>
            <a:endCxn id="55" idx="0"/>
          </p:cNvCxnSpPr>
          <p:nvPr/>
        </p:nvCxnSpPr>
        <p:spPr>
          <a:xfrm flipH="1">
            <a:off x="4444314" y="2934586"/>
            <a:ext cx="3283" cy="8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9"/>
          <p:cNvSpPr txBox="1"/>
          <p:nvPr/>
        </p:nvSpPr>
        <p:spPr>
          <a:xfrm>
            <a:off x="1617718" y="3458284"/>
            <a:ext cx="181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Readable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Syntax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395717" y="2908267"/>
            <a:ext cx="561782" cy="53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718783" y="2434968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944535" y="1472642"/>
            <a:ext cx="6053667" cy="241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3422975" y="1595837"/>
            <a:ext cx="26947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6623666" y="1595837"/>
            <a:ext cx="206313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/>
          <p:cNvCxnSpPr/>
          <p:nvPr/>
        </p:nvCxnSpPr>
        <p:spPr>
          <a:xfrm>
            <a:off x="339888" y="2377544"/>
            <a:ext cx="0" cy="100667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331433" y="3602118"/>
            <a:ext cx="0" cy="7601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711200" y="2256640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545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Gleichschenkliges Dreieck 13"/>
          <p:cNvSpPr/>
          <p:nvPr/>
        </p:nvSpPr>
        <p:spPr>
          <a:xfrm rot="5400000">
            <a:off x="2299356" y="2137426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6830" y="2327247"/>
            <a:ext cx="0" cy="3103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link="rId3"/>
          <a:srcRect l="1614" t="1874" r="2176" b="3524"/>
          <a:stretch/>
        </p:blipFill>
        <p:spPr>
          <a:xfrm>
            <a:off x="4393324" y="822434"/>
            <a:ext cx="4550979" cy="4204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677077" y="1434801"/>
            <a:ext cx="3745646" cy="1404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11"/>
          <p:cNvCxnSpPr/>
          <p:nvPr/>
        </p:nvCxnSpPr>
        <p:spPr>
          <a:xfrm>
            <a:off x="515884" y="1975945"/>
            <a:ext cx="0" cy="2806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3971278" y="1541812"/>
            <a:ext cx="92783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4622067" y="808840"/>
            <a:ext cx="26568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96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Act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and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Asserts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4398" y="1543445"/>
            <a:ext cx="474606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feld 9"/>
          <p:cNvSpPr txBox="1"/>
          <p:nvPr/>
        </p:nvSpPr>
        <p:spPr>
          <a:xfrm>
            <a:off x="4981903" y="3281391"/>
            <a:ext cx="41620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Supported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Frameworks</a:t>
            </a: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Easily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extendable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frameworks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13" name="Line Callout 2 (Accent Bar) 12"/>
          <p:cNvSpPr/>
          <p:nvPr/>
        </p:nvSpPr>
        <p:spPr>
          <a:xfrm>
            <a:off x="5312229" y="600496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73262"/>
              <a:gd name="adj5" fmla="val 341307"/>
              <a:gd name="adj6" fmla="val -98727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Generates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endParaRPr lang="en-US" sz="2400" dirty="0"/>
          </a:p>
        </p:txBody>
      </p:sp>
      <p:sp>
        <p:nvSpPr>
          <p:cNvPr id="15" name="Line Callout 2 (Accent Bar) 14"/>
          <p:cNvSpPr/>
          <p:nvPr/>
        </p:nvSpPr>
        <p:spPr>
          <a:xfrm>
            <a:off x="5312229" y="1230754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63438"/>
              <a:gd name="adj5" fmla="val 161972"/>
              <a:gd name="adj6" fmla="val -74308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Restores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values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in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endParaRPr lang="en-US" sz="2400" dirty="0"/>
          </a:p>
        </p:txBody>
      </p:sp>
      <p:sp>
        <p:nvSpPr>
          <p:cNvPr id="16" name="Line Callout 2 (Accent Bar) 15"/>
          <p:cNvSpPr/>
          <p:nvPr/>
        </p:nvSpPr>
        <p:spPr>
          <a:xfrm>
            <a:off x="5312229" y="2296181"/>
            <a:ext cx="3744685" cy="33992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46878"/>
              <a:gd name="adj5" fmla="val -42099"/>
              <a:gd name="adj6" fmla="val -52415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Calls Act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Asserts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14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1224793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do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you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currently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</a:p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 Test?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Conventional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501900" y="647835"/>
            <a:ext cx="4140200" cy="4375681"/>
          </a:xfrm>
          <a:prstGeom prst="rect">
            <a:avLst/>
          </a:prstGeom>
        </p:spPr>
      </p:pic>
      <p:sp>
        <p:nvSpPr>
          <p:cNvPr id="11" name="Textfeld 9"/>
          <p:cNvSpPr txBox="1"/>
          <p:nvPr/>
        </p:nvSpPr>
        <p:spPr>
          <a:xfrm>
            <a:off x="1163461" y="92782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2" name="Textfeld 9"/>
          <p:cNvSpPr txBox="1"/>
          <p:nvPr/>
        </p:nvSpPr>
        <p:spPr>
          <a:xfrm>
            <a:off x="1163461" y="3179304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3" name="Textfeld 9"/>
          <p:cNvSpPr txBox="1"/>
          <p:nvPr/>
        </p:nvSpPr>
        <p:spPr>
          <a:xfrm>
            <a:off x="1163461" y="3972834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5" name="Straight Connector 9"/>
          <p:cNvCxnSpPr/>
          <p:nvPr/>
        </p:nvCxnSpPr>
        <p:spPr>
          <a:xfrm>
            <a:off x="966952" y="927826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/>
          <p:cNvCxnSpPr/>
          <p:nvPr/>
        </p:nvCxnSpPr>
        <p:spPr>
          <a:xfrm>
            <a:off x="966952" y="3179304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"/>
          <p:cNvCxnSpPr/>
          <p:nvPr/>
        </p:nvCxnSpPr>
        <p:spPr>
          <a:xfrm>
            <a:off x="966952" y="3972835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1224793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do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you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currently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</a:p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multiple Tests?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Gabriola" panose="04040605051002020D02" pitchFamily="82" charset="0"/>
              </a:rPr>
              <a:t>1</a:t>
            </a:r>
            <a:r>
              <a:rPr lang="de-DE" sz="3200" baseline="30000" dirty="0" smtClean="0">
                <a:latin typeface="Gabriola" panose="04040605051002020D02" pitchFamily="82" charset="0"/>
              </a:rPr>
              <a:t>st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solution</a:t>
            </a:r>
            <a:r>
              <a:rPr lang="de-DE" sz="3200" dirty="0" smtClean="0">
                <a:latin typeface="Gabriola" panose="04040605051002020D02" pitchFamily="82" charset="0"/>
              </a:rPr>
              <a:t>: </a:t>
            </a:r>
            <a:r>
              <a:rPr lang="de-DE" sz="3200" dirty="0" err="1" smtClean="0">
                <a:latin typeface="Gabriola" panose="04040605051002020D02" pitchFamily="82" charset="0"/>
              </a:rPr>
              <a:t>Copy</a:t>
            </a:r>
            <a:r>
              <a:rPr lang="de-DE" sz="3200" dirty="0" smtClean="0">
                <a:latin typeface="Gabriola" panose="04040605051002020D02" pitchFamily="82" charset="0"/>
              </a:rPr>
              <a:t> &amp; Paste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2404" y="5847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97204" y="8895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02004" y="11943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006804" y="14991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204460" y="1242848"/>
            <a:ext cx="3329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Difficult to maintain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No overview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Low “Test Case Coverage”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6190592" y="2771224"/>
            <a:ext cx="1082565" cy="1082565"/>
          </a:xfrm>
          <a:prstGeom prst="smileyFace">
            <a:avLst>
              <a:gd name="adj" fmla="val -46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Gabriola" panose="04040605051002020D02" pitchFamily="82" charset="0"/>
              </a:rPr>
              <a:t>2</a:t>
            </a:r>
            <a:r>
              <a:rPr lang="de-DE" sz="3200" baseline="30000" dirty="0" smtClean="0">
                <a:latin typeface="Gabriola" panose="04040605051002020D02" pitchFamily="82" charset="0"/>
              </a:rPr>
              <a:t>nd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solution</a:t>
            </a:r>
            <a:r>
              <a:rPr lang="de-DE" sz="3200" dirty="0" smtClean="0">
                <a:latin typeface="Gabriola" panose="04040605051002020D02" pitchFamily="82" charset="0"/>
              </a:rPr>
              <a:t>: </a:t>
            </a:r>
            <a:r>
              <a:rPr lang="de-DE" sz="3200" dirty="0" err="1">
                <a:latin typeface="Gabriola" panose="04040605051002020D02" pitchFamily="82" charset="0"/>
              </a:rPr>
              <a:t>p</a:t>
            </a:r>
            <a:r>
              <a:rPr lang="de-DE" sz="3200" dirty="0" err="1" smtClean="0">
                <a:latin typeface="Gabriola" panose="04040605051002020D02" pitchFamily="82" charset="0"/>
              </a:rPr>
              <a:t>arametrized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framework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9" name="Grafik 1"/>
          <p:cNvPicPr>
            <a:picLocks noChangeAspect="1"/>
          </p:cNvPicPr>
          <p:nvPr/>
        </p:nvPicPr>
        <p:blipFill rotWithShape="1">
          <a:blip r:link="rId2"/>
          <a:srcRect l="1454" t="2851" r="1791" b="4929"/>
          <a:stretch/>
        </p:blipFill>
        <p:spPr>
          <a:xfrm>
            <a:off x="1004613" y="584774"/>
            <a:ext cx="3461736" cy="44812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204459" y="1242848"/>
            <a:ext cx="3939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Requires refactoring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Various syntaxes with </a:t>
            </a:r>
            <a:r>
              <a:rPr lang="en-US" sz="2400" dirty="0">
                <a:latin typeface="Gabriola" panose="04040605051002020D02" pitchFamily="82" charset="0"/>
              </a:rPr>
              <a:t>t</a:t>
            </a:r>
            <a:r>
              <a:rPr lang="en-US" sz="2400" dirty="0" smtClean="0">
                <a:latin typeface="Gabriola" panose="04040605051002020D02" pitchFamily="82" charset="0"/>
              </a:rPr>
              <a:t>rade-off </a:t>
            </a:r>
            <a:br>
              <a:rPr lang="en-US" sz="2400" dirty="0" smtClean="0">
                <a:latin typeface="Gabriola" panose="04040605051002020D02" pitchFamily="82" charset="0"/>
              </a:rPr>
            </a:br>
            <a:r>
              <a:rPr lang="en-US" sz="2400" dirty="0" smtClean="0">
                <a:latin typeface="Gabriola" panose="04040605051002020D02" pitchFamily="82" charset="0"/>
              </a:rPr>
              <a:t>Scalability vs. </a:t>
            </a:r>
            <a:r>
              <a:rPr lang="en-US" sz="2400" dirty="0">
                <a:latin typeface="Gabriola" panose="04040605051002020D02" pitchFamily="82" charset="0"/>
              </a:rPr>
              <a:t>R</a:t>
            </a:r>
            <a:r>
              <a:rPr lang="en-US" sz="2400" dirty="0" smtClean="0">
                <a:latin typeface="Gabriola" panose="04040605051002020D02" pitchFamily="82" charset="0"/>
              </a:rPr>
              <a:t>eadability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Gabriola" panose="04040605051002020D02" pitchFamily="82" charset="0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190593" y="2771225"/>
            <a:ext cx="1082566" cy="1082566"/>
          </a:xfrm>
          <a:custGeom>
            <a:avLst/>
            <a:gdLst>
              <a:gd name="connsiteX0" fmla="*/ 0 w 1082565"/>
              <a:gd name="connsiteY0" fmla="*/ 541283 h 1082565"/>
              <a:gd name="connsiteX1" fmla="*/ 541283 w 1082565"/>
              <a:gd name="connsiteY1" fmla="*/ 0 h 1082565"/>
              <a:gd name="connsiteX2" fmla="*/ 1082566 w 1082565"/>
              <a:gd name="connsiteY2" fmla="*/ 541283 h 1082565"/>
              <a:gd name="connsiteX3" fmla="*/ 541283 w 1082565"/>
              <a:gd name="connsiteY3" fmla="*/ 1082566 h 1082565"/>
              <a:gd name="connsiteX4" fmla="*/ 0 w 1082565"/>
              <a:gd name="connsiteY4" fmla="*/ 541283 h 1082565"/>
              <a:gd name="connsiteX0" fmla="*/ 311488 w 1082565"/>
              <a:gd name="connsiteY0" fmla="*/ 379399 h 1082565"/>
              <a:gd name="connsiteX1" fmla="*/ 367872 w 1082565"/>
              <a:gd name="connsiteY1" fmla="*/ 323015 h 1082565"/>
              <a:gd name="connsiteX2" fmla="*/ 424256 w 1082565"/>
              <a:gd name="connsiteY2" fmla="*/ 379399 h 1082565"/>
              <a:gd name="connsiteX3" fmla="*/ 367872 w 1082565"/>
              <a:gd name="connsiteY3" fmla="*/ 435783 h 1082565"/>
              <a:gd name="connsiteX4" fmla="*/ 311488 w 1082565"/>
              <a:gd name="connsiteY4" fmla="*/ 379399 h 1082565"/>
              <a:gd name="connsiteX5" fmla="*/ 658310 w 1082565"/>
              <a:gd name="connsiteY5" fmla="*/ 379399 h 1082565"/>
              <a:gd name="connsiteX6" fmla="*/ 714694 w 1082565"/>
              <a:gd name="connsiteY6" fmla="*/ 323015 h 1082565"/>
              <a:gd name="connsiteX7" fmla="*/ 771078 w 1082565"/>
              <a:gd name="connsiteY7" fmla="*/ 379399 h 1082565"/>
              <a:gd name="connsiteX8" fmla="*/ 714694 w 1082565"/>
              <a:gd name="connsiteY8" fmla="*/ 435783 h 1082565"/>
              <a:gd name="connsiteX9" fmla="*/ 658310 w 1082565"/>
              <a:gd name="connsiteY9" fmla="*/ 379399 h 1082565"/>
              <a:gd name="connsiteX0" fmla="*/ 247904 w 1082565"/>
              <a:gd name="connsiteY0" fmla="*/ 878083 h 1082565"/>
              <a:gd name="connsiteX1" fmla="*/ 833976 w 1082565"/>
              <a:gd name="connsiteY1" fmla="*/ 878083 h 1082565"/>
              <a:gd name="connsiteX0" fmla="*/ 0 w 1082565"/>
              <a:gd name="connsiteY0" fmla="*/ 541283 h 1082565"/>
              <a:gd name="connsiteX1" fmla="*/ 541283 w 1082565"/>
              <a:gd name="connsiteY1" fmla="*/ 0 h 1082565"/>
              <a:gd name="connsiteX2" fmla="*/ 1082566 w 1082565"/>
              <a:gd name="connsiteY2" fmla="*/ 541283 h 1082565"/>
              <a:gd name="connsiteX3" fmla="*/ 541283 w 1082565"/>
              <a:gd name="connsiteY3" fmla="*/ 1082566 h 1082565"/>
              <a:gd name="connsiteX4" fmla="*/ 0 w 1082565"/>
              <a:gd name="connsiteY4" fmla="*/ 541283 h 1082565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44745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44745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566" h="1082566" stroke="0" extrusionOk="0">
                <a:moveTo>
                  <a:pt x="0" y="541283"/>
                </a:moveTo>
                <a:cubicBezTo>
                  <a:pt x="0" y="242341"/>
                  <a:pt x="242341" y="0"/>
                  <a:pt x="541283" y="0"/>
                </a:cubicBezTo>
                <a:cubicBezTo>
                  <a:pt x="840225" y="0"/>
                  <a:pt x="1082566" y="242341"/>
                  <a:pt x="1082566" y="541283"/>
                </a:cubicBezTo>
                <a:cubicBezTo>
                  <a:pt x="1082566" y="840225"/>
                  <a:pt x="840225" y="1082566"/>
                  <a:pt x="541283" y="1082566"/>
                </a:cubicBezTo>
                <a:cubicBezTo>
                  <a:pt x="242341" y="1082566"/>
                  <a:pt x="0" y="840225"/>
                  <a:pt x="0" y="541283"/>
                </a:cubicBezTo>
                <a:close/>
              </a:path>
              <a:path w="1082566" h="1082566" fill="darkenLess" extrusionOk="0">
                <a:moveTo>
                  <a:pt x="311488" y="379399"/>
                </a:moveTo>
                <a:cubicBezTo>
                  <a:pt x="311488" y="348259"/>
                  <a:pt x="336732" y="323015"/>
                  <a:pt x="367872" y="323015"/>
                </a:cubicBezTo>
                <a:cubicBezTo>
                  <a:pt x="399012" y="323015"/>
                  <a:pt x="424256" y="348259"/>
                  <a:pt x="424256" y="379399"/>
                </a:cubicBezTo>
                <a:cubicBezTo>
                  <a:pt x="424256" y="410539"/>
                  <a:pt x="399012" y="435783"/>
                  <a:pt x="367872" y="435783"/>
                </a:cubicBezTo>
                <a:cubicBezTo>
                  <a:pt x="336732" y="435783"/>
                  <a:pt x="311488" y="410539"/>
                  <a:pt x="311488" y="379399"/>
                </a:cubicBezTo>
                <a:moveTo>
                  <a:pt x="658310" y="379399"/>
                </a:moveTo>
                <a:cubicBezTo>
                  <a:pt x="658310" y="348259"/>
                  <a:pt x="683554" y="323015"/>
                  <a:pt x="714694" y="323015"/>
                </a:cubicBezTo>
                <a:cubicBezTo>
                  <a:pt x="745834" y="323015"/>
                  <a:pt x="771078" y="348259"/>
                  <a:pt x="771078" y="379399"/>
                </a:cubicBezTo>
                <a:cubicBezTo>
                  <a:pt x="771078" y="410539"/>
                  <a:pt x="745834" y="435783"/>
                  <a:pt x="714694" y="435783"/>
                </a:cubicBezTo>
                <a:cubicBezTo>
                  <a:pt x="683554" y="435783"/>
                  <a:pt x="658310" y="410539"/>
                  <a:pt x="658310" y="379399"/>
                </a:cubicBezTo>
              </a:path>
              <a:path w="1082566" h="1082566" fill="none" extrusionOk="0">
                <a:moveTo>
                  <a:pt x="247904" y="844745"/>
                </a:moveTo>
                <a:cubicBezTo>
                  <a:pt x="375039" y="914184"/>
                  <a:pt x="454548" y="983624"/>
                  <a:pt x="534058" y="867326"/>
                </a:cubicBezTo>
                <a:cubicBezTo>
                  <a:pt x="595889" y="777095"/>
                  <a:pt x="638847" y="743758"/>
                  <a:pt x="833976" y="878083"/>
                </a:cubicBezTo>
              </a:path>
              <a:path w="1082566" h="1082566" fill="none">
                <a:moveTo>
                  <a:pt x="0" y="541283"/>
                </a:moveTo>
                <a:cubicBezTo>
                  <a:pt x="0" y="242341"/>
                  <a:pt x="242341" y="0"/>
                  <a:pt x="541283" y="0"/>
                </a:cubicBezTo>
                <a:cubicBezTo>
                  <a:pt x="840225" y="0"/>
                  <a:pt x="1082566" y="242341"/>
                  <a:pt x="1082566" y="541283"/>
                </a:cubicBezTo>
                <a:cubicBezTo>
                  <a:pt x="1082566" y="840225"/>
                  <a:pt x="840225" y="1082566"/>
                  <a:pt x="541283" y="1082566"/>
                </a:cubicBezTo>
                <a:cubicBezTo>
                  <a:pt x="242341" y="1082566"/>
                  <a:pt x="0" y="840225"/>
                  <a:pt x="0" y="541283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861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1594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Solution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79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108855" y="1138543"/>
            <a:ext cx="3597276" cy="350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5377544" y="113854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8856" y="2173509"/>
            <a:ext cx="8926289" cy="740550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08855" y="3428999"/>
            <a:ext cx="8926291" cy="107405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3957464" y="1138543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1" name="Textfeld 9"/>
          <p:cNvSpPr txBox="1"/>
          <p:nvPr/>
        </p:nvSpPr>
        <p:spPr>
          <a:xfrm>
            <a:off x="3957461" y="343625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2" name="Straight Connector 9"/>
          <p:cNvCxnSpPr/>
          <p:nvPr/>
        </p:nvCxnSpPr>
        <p:spPr>
          <a:xfrm>
            <a:off x="108855" y="3436255"/>
            <a:ext cx="892629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9"/>
          <p:cNvCxnSpPr/>
          <p:nvPr/>
        </p:nvCxnSpPr>
        <p:spPr>
          <a:xfrm>
            <a:off x="108855" y="4004128"/>
            <a:ext cx="892629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/>
          <p:nvPr/>
        </p:nvSpPr>
        <p:spPr>
          <a:xfrm>
            <a:off x="3957462" y="3989927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5" name="Straight Connector 9"/>
          <p:cNvCxnSpPr/>
          <p:nvPr/>
        </p:nvCxnSpPr>
        <p:spPr>
          <a:xfrm>
            <a:off x="108855" y="1138543"/>
            <a:ext cx="892629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7"/>
          <p:cNvSpPr txBox="1"/>
          <p:nvPr/>
        </p:nvSpPr>
        <p:spPr>
          <a:xfrm>
            <a:off x="108855" y="553769"/>
            <a:ext cx="359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Conventional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</Words>
  <Application>Microsoft Office PowerPoint</Application>
  <PresentationFormat>On-screen Show (16:9)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Gabriola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NCase Presentation</dc:title>
  <dc:creator>jeromerg@gmx.net</dc:creator>
  <cp:lastModifiedBy>jeromerg@gmx.net</cp:lastModifiedBy>
  <cp:revision>129</cp:revision>
  <dcterms:created xsi:type="dcterms:W3CDTF">2015-12-02T20:43:30Z</dcterms:created>
  <dcterms:modified xsi:type="dcterms:W3CDTF">2016-02-02T22:05:26Z</dcterms:modified>
</cp:coreProperties>
</file>