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68" r:id="rId3"/>
    <p:sldId id="286" r:id="rId4"/>
    <p:sldId id="276" r:id="rId5"/>
    <p:sldId id="288" r:id="rId6"/>
    <p:sldId id="289" r:id="rId7"/>
    <p:sldId id="290" r:id="rId8"/>
    <p:sldId id="293" r:id="rId9"/>
    <p:sldId id="292" r:id="rId10"/>
    <p:sldId id="284" r:id="rId11"/>
    <p:sldId id="295" r:id="rId12"/>
    <p:sldId id="303" r:id="rId13"/>
    <p:sldId id="296" r:id="rId14"/>
    <p:sldId id="304" r:id="rId15"/>
    <p:sldId id="297" r:id="rId16"/>
    <p:sldId id="298" r:id="rId17"/>
    <p:sldId id="299" r:id="rId18"/>
    <p:sldId id="300" r:id="rId19"/>
    <p:sldId id="256" r:id="rId20"/>
    <p:sldId id="258" r:id="rId21"/>
    <p:sldId id="260" r:id="rId22"/>
    <p:sldId id="261" r:id="rId23"/>
    <p:sldId id="257" r:id="rId24"/>
    <p:sldId id="259" r:id="rId25"/>
    <p:sldId id="262" r:id="rId26"/>
    <p:sldId id="263" r:id="rId27"/>
    <p:sldId id="264" r:id="rId28"/>
    <p:sldId id="265" r:id="rId29"/>
    <p:sldId id="305" r:id="rId30"/>
    <p:sldId id="301" r:id="rId31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3" orient="horz" pos="2414" userDrawn="1">
          <p15:clr>
            <a:srgbClr val="A4A3A4"/>
          </p15:clr>
        </p15:guide>
        <p15:guide id="6" orient="horz" pos="17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4700"/>
    <a:srgbClr val="000000"/>
    <a:srgbClr val="5B9BD5"/>
    <a:srgbClr val="70AD47"/>
    <a:srgbClr val="DEEBF7"/>
    <a:srgbClr val="C5FFDF"/>
    <a:srgbClr val="B3FFD5"/>
    <a:srgbClr val="79FFB6"/>
    <a:srgbClr val="15FF7F"/>
    <a:srgbClr val="6DF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99702" autoAdjust="0"/>
  </p:normalViewPr>
  <p:slideViewPr>
    <p:cSldViewPr snapToGrid="0">
      <p:cViewPr varScale="1">
        <p:scale>
          <a:sx n="91" d="100"/>
          <a:sy n="91" d="100"/>
        </p:scale>
        <p:origin x="96" y="720"/>
      </p:cViewPr>
      <p:guideLst>
        <p:guide orient="horz" pos="2142"/>
        <p:guide orient="horz" pos="2414"/>
        <p:guide orient="horz" pos="177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2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9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8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94EC-C915-441E-AD9A-616349DBA75B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F68C-C093-4BDC-8CF7-53FAADAA3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4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image" Target="file:///D:\src\test\NCase\src\NCase.Doc\intern\Slide7_NCase2.emf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7_NCase2.emf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7_NCase.emf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7_NCase.emf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7_NCase.emf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7_NCase.emf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7_NCase.emf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1.em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file:///D:\src\test\NCase\src\NCase.Doc\intern\Slide1_Console.em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1.emf" TargetMode="External"/><Relationship Id="rId2" Type="http://schemas.openxmlformats.org/officeDocument/2006/relationships/image" Target="file:///E:\Data\itschwabing\dev\NCase\src\NCase.Doc\intern\Slide3.emf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file:///D:\src\test\NCase\src\NCase.Doc\intern\Slide3_Console.emf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2.emf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file:///D:\src\test\NCase\src\NCase.Doc\intern\Slide2_Console.emf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file:///E:\Data\itschwabing\dev\NCase\src\NCase.Doc\intern\Slide4.emf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4_Console.em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5_Console2.em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file:///E:\Data\itschwabing\dev\NCase\src\NCase.Doc\intern\Slide5_Console.emf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file:///E:\Data\itschwabing\dev\NCase\src\Documentation\Slides\Slide7_Conventional_Compact.emf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file:///E:\Data\itschwabing\dev\NCase\src\Documentation\Slides\Slide7_Conventional_Compact.emf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Documentation\Slides\Slide7_Conventional_ParametrizedSolution.em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image" Target="file:///D:\src\test\NCase\src\NCase.Doc\intern\Slide7_Conventional.em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2725235" y="1734257"/>
            <a:ext cx="344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2" name="Textfeld 9"/>
          <p:cNvSpPr txBox="1"/>
          <p:nvPr/>
        </p:nvSpPr>
        <p:spPr>
          <a:xfrm>
            <a:off x="1303155" y="2864535"/>
            <a:ext cx="6288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Test </a:t>
            </a:r>
            <a:r>
              <a:rPr lang="de-DE" sz="2800" dirty="0">
                <a:latin typeface="Gabriola" panose="04040605051002020D02" pitchFamily="82" charset="0"/>
                <a:sym typeface="Wingdings" panose="05000000000000000000" pitchFamily="2" charset="2"/>
              </a:rPr>
              <a:t>C</a:t>
            </a:r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ase </a:t>
            </a:r>
            <a:r>
              <a:rPr lang="de-DE" sz="2800" dirty="0">
                <a:latin typeface="Gabriola" panose="04040605051002020D02" pitchFamily="82" charset="0"/>
                <a:sym typeface="Wingdings" panose="05000000000000000000" pitchFamily="2" charset="2"/>
              </a:rPr>
              <a:t>G</a:t>
            </a:r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enerator</a:t>
            </a:r>
          </a:p>
        </p:txBody>
      </p:sp>
    </p:spTree>
    <p:extLst>
      <p:ext uri="{BB962C8B-B14F-4D97-AF65-F5344CB8AC3E}">
        <p14:creationId xmlns:p14="http://schemas.microsoft.com/office/powerpoint/2010/main" val="14677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from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Test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to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Many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ests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7" name="Textfeld 3"/>
          <p:cNvSpPr txBox="1"/>
          <p:nvPr/>
        </p:nvSpPr>
        <p:spPr>
          <a:xfrm>
            <a:off x="5377544" y="553789"/>
            <a:ext cx="36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NCase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Many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>
                <a:latin typeface="Gabriola" panose="04040605051002020D02" pitchFamily="82" charset="0"/>
              </a:rPr>
              <a:t>T</a:t>
            </a:r>
            <a:r>
              <a:rPr lang="de-DE" sz="3200" dirty="0" smtClean="0">
                <a:latin typeface="Gabriola" panose="04040605051002020D02" pitchFamily="82" charset="0"/>
              </a:rPr>
              <a:t>ests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link="rId2"/>
          <a:srcRect l="1612" t="2775" r="2347" b="224"/>
          <a:stretch/>
        </p:blipFill>
        <p:spPr>
          <a:xfrm>
            <a:off x="5298425" y="1138523"/>
            <a:ext cx="3736720" cy="48942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Rechteck 21"/>
          <p:cNvSpPr/>
          <p:nvPr/>
        </p:nvSpPr>
        <p:spPr>
          <a:xfrm>
            <a:off x="5298425" y="2177865"/>
            <a:ext cx="3736720" cy="1857368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5"/>
          <p:cNvPicPr>
            <a:picLocks noChangeAspect="1"/>
          </p:cNvPicPr>
          <p:nvPr/>
        </p:nvPicPr>
        <p:blipFill rotWithShape="1">
          <a:blip r:link="rId3"/>
          <a:srcRect l="1996" t="3891" r="3993" b="6369"/>
          <a:stretch/>
        </p:blipFill>
        <p:spPr>
          <a:xfrm>
            <a:off x="107043" y="1138523"/>
            <a:ext cx="3657601" cy="35075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Textfeld 3"/>
          <p:cNvSpPr txBox="1"/>
          <p:nvPr/>
        </p:nvSpPr>
        <p:spPr>
          <a:xfrm>
            <a:off x="107043" y="588845"/>
            <a:ext cx="36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NCase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One</a:t>
            </a:r>
            <a:r>
              <a:rPr lang="de-DE" sz="3200" dirty="0" smtClean="0">
                <a:latin typeface="Gabriola" panose="04040605051002020D02" pitchFamily="82" charset="0"/>
              </a:rPr>
              <a:t> Test </a:t>
            </a:r>
            <a:endParaRPr lang="en-US" sz="3200" dirty="0">
              <a:latin typeface="Gabriola" panose="04040605051002020D02" pitchFamily="82" charset="0"/>
            </a:endParaRPr>
          </a:p>
        </p:txBody>
      </p:sp>
      <p:cxnSp>
        <p:nvCxnSpPr>
          <p:cNvPr id="11" name="Straight Connector 9"/>
          <p:cNvCxnSpPr/>
          <p:nvPr/>
        </p:nvCxnSpPr>
        <p:spPr>
          <a:xfrm>
            <a:off x="107043" y="2177864"/>
            <a:ext cx="892810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21"/>
          <p:cNvSpPr/>
          <p:nvPr/>
        </p:nvSpPr>
        <p:spPr>
          <a:xfrm>
            <a:off x="107043" y="2168339"/>
            <a:ext cx="3657601" cy="752662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9"/>
          <p:cNvCxnSpPr/>
          <p:nvPr/>
        </p:nvCxnSpPr>
        <p:spPr>
          <a:xfrm>
            <a:off x="101600" y="2921001"/>
            <a:ext cx="366304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9"/>
          <p:cNvCxnSpPr/>
          <p:nvPr/>
        </p:nvCxnSpPr>
        <p:spPr>
          <a:xfrm>
            <a:off x="5298425" y="4047932"/>
            <a:ext cx="373672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9"/>
          <p:cNvCxnSpPr/>
          <p:nvPr/>
        </p:nvCxnSpPr>
        <p:spPr>
          <a:xfrm>
            <a:off x="3764644" y="2917826"/>
            <a:ext cx="1533781" cy="111740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190094" y="2307028"/>
            <a:ext cx="762000" cy="622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3"/>
          <p:cNvSpPr txBox="1"/>
          <p:nvPr/>
        </p:nvSpPr>
        <p:spPr>
          <a:xfrm>
            <a:off x="5377544" y="553789"/>
            <a:ext cx="36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Many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tests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link="rId2"/>
          <a:srcRect l="1612" t="2775" r="2347" b="224"/>
          <a:stretch/>
        </p:blipFill>
        <p:spPr>
          <a:xfrm>
            <a:off x="5298425" y="1138523"/>
            <a:ext cx="3736720" cy="48942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Rechteck 21"/>
          <p:cNvSpPr/>
          <p:nvPr/>
        </p:nvSpPr>
        <p:spPr>
          <a:xfrm>
            <a:off x="5298425" y="2177865"/>
            <a:ext cx="3736720" cy="1857368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3"/>
          <p:cNvSpPr txBox="1"/>
          <p:nvPr/>
        </p:nvSpPr>
        <p:spPr>
          <a:xfrm>
            <a:off x="1153484" y="2211548"/>
            <a:ext cx="3657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3200" dirty="0" smtClean="0">
                <a:latin typeface="Gabriola" panose="04040605051002020D02" pitchFamily="82" charset="0"/>
              </a:rPr>
              <a:t>1 Title</a:t>
            </a:r>
            <a:endParaRPr lang="de-DE" sz="3200" dirty="0" smtClean="0">
              <a:latin typeface="Gabriola" panose="04040605051002020D02" pitchFamily="82" charset="0"/>
            </a:endParaRPr>
          </a:p>
          <a:p>
            <a:pPr marL="457200" indent="-457200">
              <a:buFontTx/>
              <a:buChar char="-"/>
            </a:pPr>
            <a:r>
              <a:rPr lang="de-DE" sz="3200" dirty="0" smtClean="0">
                <a:latin typeface="Gabriola" panose="04040605051002020D02" pitchFamily="82" charset="0"/>
              </a:rPr>
              <a:t>1 Due Date</a:t>
            </a:r>
            <a:endParaRPr lang="de-DE" sz="3200" dirty="0" smtClean="0">
              <a:latin typeface="Gabriola" panose="04040605051002020D02" pitchFamily="82" charset="0"/>
            </a:endParaRPr>
          </a:p>
          <a:p>
            <a:pPr marL="457200" indent="-457200">
              <a:buFontTx/>
              <a:buChar char="-"/>
            </a:pPr>
            <a:r>
              <a:rPr lang="de-DE" sz="3200" dirty="0" smtClean="0">
                <a:latin typeface="Gabriola" panose="04040605051002020D02" pitchFamily="82" charset="0"/>
              </a:rPr>
              <a:t>1 </a:t>
            </a:r>
            <a:r>
              <a:rPr lang="de-DE" sz="3200" dirty="0" err="1" smtClean="0">
                <a:latin typeface="Gabriola" panose="04040605051002020D02" pitchFamily="82" charset="0"/>
              </a:rPr>
              <a:t>IsDone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value</a:t>
            </a:r>
            <a:endParaRPr lang="en-US" sz="3200" dirty="0">
              <a:latin typeface="Gabriola" panose="04040605051002020D02" pitchFamily="82" charset="0"/>
            </a:endParaRPr>
          </a:p>
        </p:txBody>
      </p:sp>
      <p:cxnSp>
        <p:nvCxnSpPr>
          <p:cNvPr id="11" name="Straight Connector 9"/>
          <p:cNvCxnSpPr/>
          <p:nvPr/>
        </p:nvCxnSpPr>
        <p:spPr>
          <a:xfrm>
            <a:off x="5298425" y="2177864"/>
            <a:ext cx="373672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9"/>
          <p:cNvCxnSpPr/>
          <p:nvPr/>
        </p:nvCxnSpPr>
        <p:spPr>
          <a:xfrm>
            <a:off x="5298425" y="4047932"/>
            <a:ext cx="373672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190094" y="2307028"/>
            <a:ext cx="762000" cy="622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from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Test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to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Many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ests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9085" y="1134330"/>
            <a:ext cx="457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NCase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generates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smtClean="0">
                <a:latin typeface="Gabriola" panose="04040605051002020D02" pitchFamily="82" charset="0"/>
              </a:rPr>
              <a:t>all </a:t>
            </a:r>
            <a:r>
              <a:rPr lang="de-DE" sz="3200" dirty="0" err="1" smtClean="0">
                <a:latin typeface="Gabriola" panose="04040605051002020D02" pitchFamily="82" charset="0"/>
              </a:rPr>
              <a:t>possible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combinations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of</a:t>
            </a:r>
            <a:endParaRPr lang="de-DE" sz="3200" dirty="0" smtClean="0">
              <a:latin typeface="Gabriola" panose="04040605051002020D02" pitchFamily="82" charset="0"/>
            </a:endParaRPr>
          </a:p>
          <a:p>
            <a:pPr algn="ctr"/>
            <a:endParaRPr lang="de-DE" sz="32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2725235" y="1734257"/>
            <a:ext cx="344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2" name="Textfeld 9"/>
          <p:cNvSpPr txBox="1"/>
          <p:nvPr/>
        </p:nvSpPr>
        <p:spPr>
          <a:xfrm>
            <a:off x="1303155" y="1467535"/>
            <a:ext cx="6288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How</a:t>
            </a:r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does</a:t>
            </a:r>
            <a:endParaRPr lang="de-DE" sz="28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4" name="Textfeld 9"/>
          <p:cNvSpPr txBox="1"/>
          <p:nvPr/>
        </p:nvSpPr>
        <p:spPr>
          <a:xfrm>
            <a:off x="1303154" y="2928005"/>
            <a:ext cx="6288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Work?</a:t>
            </a:r>
            <a:endParaRPr lang="de-DE" sz="28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119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8938" y="646331"/>
            <a:ext cx="4689612" cy="4440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How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does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work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?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17" name="Grafik 5"/>
          <p:cNvPicPr>
            <a:picLocks noChangeAspect="1"/>
          </p:cNvPicPr>
          <p:nvPr/>
        </p:nvPicPr>
        <p:blipFill rotWithShape="1">
          <a:blip r:link="rId2"/>
          <a:srcRect l="1996" t="3891" r="3993" b="7509"/>
          <a:stretch/>
        </p:blipFill>
        <p:spPr>
          <a:xfrm>
            <a:off x="2228938" y="646331"/>
            <a:ext cx="4689612" cy="44400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Rechteck 21"/>
          <p:cNvSpPr/>
          <p:nvPr/>
        </p:nvSpPr>
        <p:spPr>
          <a:xfrm>
            <a:off x="2228938" y="1609724"/>
            <a:ext cx="4689612" cy="1495425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94408" y="902509"/>
            <a:ext cx="554027" cy="554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1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94408" y="3797816"/>
            <a:ext cx="554027" cy="554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1394407" y="2083316"/>
            <a:ext cx="554027" cy="554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22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8938" y="646331"/>
            <a:ext cx="4689612" cy="4440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How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does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work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?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19" name="Rechteck 21"/>
          <p:cNvSpPr/>
          <p:nvPr/>
        </p:nvSpPr>
        <p:spPr>
          <a:xfrm>
            <a:off x="2228938" y="1609724"/>
            <a:ext cx="4689612" cy="1495425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94408" y="902509"/>
            <a:ext cx="554027" cy="554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1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94408" y="3797816"/>
            <a:ext cx="554027" cy="554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1394407" y="2083316"/>
            <a:ext cx="554027" cy="554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8" name="Textfeld 4"/>
          <p:cNvSpPr txBox="1"/>
          <p:nvPr/>
        </p:nvSpPr>
        <p:spPr>
          <a:xfrm>
            <a:off x="2225674" y="896292"/>
            <a:ext cx="502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Create Sets </a:t>
            </a:r>
            <a:r>
              <a:rPr lang="de-DE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and</a:t>
            </a: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Contributors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9" name="Textfeld 4"/>
          <p:cNvSpPr txBox="1"/>
          <p:nvPr/>
        </p:nvSpPr>
        <p:spPr>
          <a:xfrm>
            <a:off x="2225673" y="2081510"/>
            <a:ext cx="502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Write Set </a:t>
            </a:r>
            <a:r>
              <a:rPr lang="de-DE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10" name="Textfeld 4"/>
          <p:cNvSpPr txBox="1"/>
          <p:nvPr/>
        </p:nvSpPr>
        <p:spPr>
          <a:xfrm>
            <a:off x="2232200" y="3778299"/>
            <a:ext cx="532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Test Cases </a:t>
            </a:r>
            <a:r>
              <a:rPr lang="de-DE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and</a:t>
            </a: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Perform</a:t>
            </a: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Tests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1394408" y="902509"/>
            <a:ext cx="554027" cy="554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1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pic>
        <p:nvPicPr>
          <p:cNvPr id="55" name="Grafik 5"/>
          <p:cNvPicPr>
            <a:picLocks noChangeAspect="1"/>
          </p:cNvPicPr>
          <p:nvPr/>
        </p:nvPicPr>
        <p:blipFill rotWithShape="1">
          <a:blip r:link="rId2"/>
          <a:srcRect l="1996" t="8192" r="3993" b="78805"/>
          <a:stretch/>
        </p:blipFill>
        <p:spPr>
          <a:xfrm>
            <a:off x="2228938" y="861848"/>
            <a:ext cx="4689612" cy="6516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7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Create Sets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and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Contributors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4" name="Line Callout 3 (Accent Bar) 3"/>
          <p:cNvSpPr/>
          <p:nvPr/>
        </p:nvSpPr>
        <p:spPr>
          <a:xfrm>
            <a:off x="2482938" y="2068402"/>
            <a:ext cx="4802483" cy="685581"/>
          </a:xfrm>
          <a:prstGeom prst="accentCallout3">
            <a:avLst>
              <a:gd name="adj1" fmla="val 18750"/>
              <a:gd name="adj2" fmla="val -4175"/>
              <a:gd name="adj3" fmla="val -27242"/>
              <a:gd name="adj4" fmla="val -9883"/>
              <a:gd name="adj5" fmla="val -134558"/>
              <a:gd name="adj6" fmla="val -9664"/>
              <a:gd name="adj7" fmla="val -153789"/>
              <a:gd name="adj8" fmla="val -5488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chemeClr val="dk1"/>
                </a:solidFill>
                <a:latin typeface="Gabriola" panose="04040605051002020D02" pitchFamily="82" charset="0"/>
              </a:rPr>
              <a:t>Create </a:t>
            </a:r>
            <a:r>
              <a:rPr lang="de-DE" sz="2000" dirty="0">
                <a:solidFill>
                  <a:schemeClr val="dk1"/>
                </a:solidFill>
                <a:latin typeface="Gabriola" panose="04040605051002020D02" pitchFamily="82" charset="0"/>
              </a:rPr>
              <a:t>a </a:t>
            </a:r>
            <a:r>
              <a:rPr lang="de-DE" sz="2000" dirty="0" err="1">
                <a:solidFill>
                  <a:schemeClr val="dk1"/>
                </a:solidFill>
                <a:latin typeface="Gabriola" panose="04040605051002020D02" pitchFamily="82" charset="0"/>
              </a:rPr>
              <a:t>Builder</a:t>
            </a:r>
            <a:endParaRPr lang="de-DE" sz="2000" dirty="0">
              <a:solidFill>
                <a:schemeClr val="dk1"/>
              </a:solidFill>
              <a:latin typeface="Gabriola" panose="04040605051002020D02" pitchFamily="82" charset="0"/>
            </a:endParaRPr>
          </a:p>
          <a:p>
            <a:pPr lvl="1"/>
            <a:r>
              <a:rPr lang="de-DE" sz="2000" dirty="0" smtClean="0">
                <a:latin typeface="Gabriola" panose="04040605051002020D02" pitchFamily="82" charset="0"/>
              </a:rPr>
              <a:t>A </a:t>
            </a:r>
            <a:r>
              <a:rPr lang="de-DE" sz="2000" dirty="0" err="1">
                <a:latin typeface="Gabriola" panose="04040605051002020D02" pitchFamily="82" charset="0"/>
              </a:rPr>
              <a:t>Builder</a:t>
            </a:r>
            <a:r>
              <a:rPr lang="de-DE" sz="2000" dirty="0">
                <a:latin typeface="Gabriola" panose="04040605051002020D02" pitchFamily="82" charset="0"/>
              </a:rPr>
              <a:t> o</a:t>
            </a:r>
            <a:r>
              <a:rPr lang="en-US" sz="2000" dirty="0" err="1">
                <a:latin typeface="Gabriola" panose="04040605051002020D02" pitchFamily="82" charset="0"/>
              </a:rPr>
              <a:t>wns</a:t>
            </a:r>
            <a:r>
              <a:rPr lang="en-US" sz="2000" dirty="0">
                <a:latin typeface="Gabriola" panose="04040605051002020D02" pitchFamily="82" charset="0"/>
              </a:rPr>
              <a:t> all </a:t>
            </a:r>
            <a:r>
              <a:rPr lang="en-US" sz="2000" dirty="0" smtClean="0">
                <a:latin typeface="Gabriola" panose="04040605051002020D02" pitchFamily="82" charset="0"/>
              </a:rPr>
              <a:t>Sets and Contributors</a:t>
            </a:r>
            <a:endParaRPr lang="en-US" sz="2000" dirty="0">
              <a:latin typeface="Gabriola" panose="04040605051002020D02" pitchFamily="82" charset="0"/>
            </a:endParaRPr>
          </a:p>
        </p:txBody>
      </p:sp>
      <p:sp>
        <p:nvSpPr>
          <p:cNvPr id="9" name="Line Callout 3 (Accent Bar) 8"/>
          <p:cNvSpPr/>
          <p:nvPr/>
        </p:nvSpPr>
        <p:spPr>
          <a:xfrm>
            <a:off x="2482937" y="3057634"/>
            <a:ext cx="5494415" cy="685581"/>
          </a:xfrm>
          <a:prstGeom prst="accentCallout3">
            <a:avLst>
              <a:gd name="adj1" fmla="val 18750"/>
              <a:gd name="adj2" fmla="val -3792"/>
              <a:gd name="adj3" fmla="val -53304"/>
              <a:gd name="adj4" fmla="val -14479"/>
              <a:gd name="adj5" fmla="val -215809"/>
              <a:gd name="adj6" fmla="val -14260"/>
              <a:gd name="adj7" fmla="val -267235"/>
              <a:gd name="adj8" fmla="val -5269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latin typeface="Gabriola" panose="04040605051002020D02" pitchFamily="82" charset="0"/>
              </a:rPr>
              <a:t>Create </a:t>
            </a:r>
            <a:r>
              <a:rPr lang="de-DE" sz="2000" dirty="0" err="1" smtClean="0">
                <a:latin typeface="Gabriola" panose="04040605051002020D02" pitchFamily="82" charset="0"/>
              </a:rPr>
              <a:t>Contributors</a:t>
            </a:r>
            <a:endParaRPr lang="de-DE" sz="2000" dirty="0">
              <a:latin typeface="Gabriola" panose="04040605051002020D02" pitchFamily="82" charset="0"/>
            </a:endParaRPr>
          </a:p>
          <a:p>
            <a:pPr lvl="1"/>
            <a:r>
              <a:rPr lang="en-US" sz="2000" dirty="0" smtClean="0">
                <a:latin typeface="Gabriola" panose="04040605051002020D02" pitchFamily="82" charset="0"/>
              </a:rPr>
              <a:t>instances </a:t>
            </a:r>
            <a:r>
              <a:rPr lang="en-US" sz="2000" dirty="0">
                <a:latin typeface="Gabriola" panose="04040605051002020D02" pitchFamily="82" charset="0"/>
              </a:rPr>
              <a:t>of any type that you want to be controlled by </a:t>
            </a:r>
            <a:r>
              <a:rPr lang="en-US" sz="2000" dirty="0" err="1">
                <a:latin typeface="Gabriola" panose="04040605051002020D02" pitchFamily="82" charset="0"/>
              </a:rPr>
              <a:t>Ncase</a:t>
            </a:r>
            <a:endParaRPr lang="en-US" sz="2000" dirty="0">
              <a:latin typeface="Gabriola" panose="04040605051002020D02" pitchFamily="82" charset="0"/>
            </a:endParaRPr>
          </a:p>
        </p:txBody>
      </p:sp>
      <p:sp>
        <p:nvSpPr>
          <p:cNvPr id="10" name="Line Callout 3 (Accent Bar) 9"/>
          <p:cNvSpPr/>
          <p:nvPr/>
        </p:nvSpPr>
        <p:spPr>
          <a:xfrm>
            <a:off x="2482936" y="4176054"/>
            <a:ext cx="5494415" cy="685581"/>
          </a:xfrm>
          <a:prstGeom prst="accentCallout3">
            <a:avLst>
              <a:gd name="adj1" fmla="val 18750"/>
              <a:gd name="adj2" fmla="val -3792"/>
              <a:gd name="adj3" fmla="val -59436"/>
              <a:gd name="adj4" fmla="val -20026"/>
              <a:gd name="adj5" fmla="val -324657"/>
              <a:gd name="adj6" fmla="val -19616"/>
              <a:gd name="adj7" fmla="val -402144"/>
              <a:gd name="adj8" fmla="val -4886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latin typeface="Gabriola" panose="04040605051002020D02" pitchFamily="82" charset="0"/>
              </a:rPr>
              <a:t>Create Sets </a:t>
            </a:r>
            <a:r>
              <a:rPr lang="en-US" sz="2000" dirty="0" smtClean="0">
                <a:latin typeface="Gabriola" panose="04040605051002020D02" pitchFamily="82" charset="0"/>
              </a:rPr>
              <a:t>(here </a:t>
            </a:r>
            <a:r>
              <a:rPr lang="en-US" sz="2000" dirty="0" err="1" smtClean="0">
                <a:latin typeface="Gabriola" panose="04040605051002020D02" pitchFamily="82" charset="0"/>
              </a:rPr>
              <a:t>CombinationSet</a:t>
            </a:r>
            <a:r>
              <a:rPr lang="en-US" sz="2000" dirty="0">
                <a:latin typeface="Gabriola" panose="04040605051002020D02" pitchFamily="82" charset="0"/>
              </a:rPr>
              <a:t>)</a:t>
            </a:r>
            <a:endParaRPr lang="de-DE" sz="2000" dirty="0">
              <a:latin typeface="Gabriola" panose="04040605051002020D02" pitchFamily="82" charset="0"/>
            </a:endParaRPr>
          </a:p>
          <a:p>
            <a:pPr lvl="1"/>
            <a:r>
              <a:rPr lang="en-US" sz="2000" dirty="0">
                <a:latin typeface="Gabriola" panose="04040605051002020D02" pitchFamily="82" charset="0"/>
              </a:rPr>
              <a:t>defines a set of test cases</a:t>
            </a:r>
            <a:endParaRPr lang="de-DE" sz="20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9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5"/>
          <p:cNvPicPr>
            <a:picLocks noChangeAspect="1"/>
          </p:cNvPicPr>
          <p:nvPr/>
        </p:nvPicPr>
        <p:blipFill rotWithShape="1">
          <a:blip r:link="rId2"/>
          <a:srcRect l="1996" t="21214" r="3993" b="46473"/>
          <a:stretch/>
        </p:blipFill>
        <p:spPr>
          <a:xfrm>
            <a:off x="2228938" y="1514474"/>
            <a:ext cx="4689612" cy="16192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Oval 9"/>
          <p:cNvSpPr/>
          <p:nvPr/>
        </p:nvSpPr>
        <p:spPr>
          <a:xfrm>
            <a:off x="1394407" y="2083316"/>
            <a:ext cx="554027" cy="554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1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Write Set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9" name="Line Callout 3 (Accent Bar) 8"/>
          <p:cNvSpPr/>
          <p:nvPr/>
        </p:nvSpPr>
        <p:spPr>
          <a:xfrm>
            <a:off x="2472427" y="3489434"/>
            <a:ext cx="5494415" cy="263635"/>
          </a:xfrm>
          <a:prstGeom prst="accentCallout3">
            <a:avLst>
              <a:gd name="adj1" fmla="val 11085"/>
              <a:gd name="adj2" fmla="val -3983"/>
              <a:gd name="adj3" fmla="val -80290"/>
              <a:gd name="adj4" fmla="val -7592"/>
              <a:gd name="adj5" fmla="val -435691"/>
              <a:gd name="adj6" fmla="val -7374"/>
              <a:gd name="adj7" fmla="val -522680"/>
              <a:gd name="adj8" fmla="val -2399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err="1" smtClean="0">
                <a:latin typeface="Gabriola" panose="04040605051002020D02" pitchFamily="82" charset="0"/>
              </a:rPr>
              <a:t>Record</a:t>
            </a:r>
            <a:r>
              <a:rPr lang="de-DE" sz="2000" dirty="0" smtClean="0">
                <a:latin typeface="Gabriola" panose="04040605051002020D02" pitchFamily="82" charset="0"/>
              </a:rPr>
              <a:t> </a:t>
            </a:r>
            <a:r>
              <a:rPr lang="de-DE" sz="2000" dirty="0" err="1">
                <a:latin typeface="Gabriola" panose="04040605051002020D02" pitchFamily="82" charset="0"/>
              </a:rPr>
              <a:t>C</a:t>
            </a:r>
            <a:r>
              <a:rPr lang="de-DE" sz="2000" dirty="0" err="1" smtClean="0">
                <a:latin typeface="Gabriola" panose="04040605051002020D02" pitchFamily="82" charset="0"/>
              </a:rPr>
              <a:t>ontributor</a:t>
            </a:r>
            <a:r>
              <a:rPr lang="de-DE" sz="2000" dirty="0" smtClean="0">
                <a:latin typeface="Gabriola" panose="04040605051002020D02" pitchFamily="82" charset="0"/>
              </a:rPr>
              <a:t> Calls</a:t>
            </a:r>
            <a:endParaRPr lang="de-DE" sz="2000" dirty="0">
              <a:latin typeface="Gabriola" panose="04040605051002020D02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8938" y="734846"/>
            <a:ext cx="468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dk1"/>
                </a:solidFill>
                <a:latin typeface="Gabriola" panose="04040605051002020D02" pitchFamily="82" charset="0"/>
              </a:rPr>
              <a:t>Write </a:t>
            </a:r>
            <a:r>
              <a:rPr lang="de-DE" sz="2000" dirty="0" err="1">
                <a:solidFill>
                  <a:schemeClr val="dk1"/>
                </a:solidFill>
                <a:latin typeface="Gabriola" panose="04040605051002020D02" pitchFamily="82" charset="0"/>
              </a:rPr>
              <a:t>the</a:t>
            </a:r>
            <a:r>
              <a:rPr lang="de-DE" sz="2000" dirty="0">
                <a:solidFill>
                  <a:schemeClr val="dk1"/>
                </a:solidFill>
                <a:latin typeface="Gabriola" panose="04040605051002020D02" pitchFamily="82" charset="0"/>
              </a:rPr>
              <a:t> Set Definition</a:t>
            </a:r>
          </a:p>
          <a:p>
            <a:pPr lvl="1"/>
            <a:r>
              <a:rPr lang="de-DE" sz="2000" dirty="0">
                <a:latin typeface="Gabriola" panose="04040605051002020D02" pitchFamily="82" charset="0"/>
              </a:rPr>
              <a:t>The </a:t>
            </a:r>
            <a:r>
              <a:rPr lang="en-US" sz="2000" dirty="0">
                <a:latin typeface="Gabriola" panose="04040605051002020D02" pitchFamily="82" charset="0"/>
              </a:rPr>
              <a:t>Syntax is specific to the set type (DSL</a:t>
            </a:r>
            <a:r>
              <a:rPr lang="en-US" sz="2000" dirty="0" smtClean="0">
                <a:latin typeface="Gabriola" panose="04040605051002020D02" pitchFamily="82" charset="0"/>
              </a:rPr>
              <a:t>)</a:t>
            </a:r>
            <a:endParaRPr lang="en-US" sz="20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Test 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Cases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and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Perform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Tests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94408" y="3797816"/>
            <a:ext cx="554027" cy="554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3</a:t>
            </a:r>
          </a:p>
        </p:txBody>
      </p:sp>
      <p:pic>
        <p:nvPicPr>
          <p:cNvPr id="8" name="Grafik 5"/>
          <p:cNvPicPr>
            <a:picLocks noChangeAspect="1"/>
          </p:cNvPicPr>
          <p:nvPr/>
        </p:nvPicPr>
        <p:blipFill rotWithShape="1">
          <a:blip r:link="rId2"/>
          <a:srcRect l="1996" t="53717" r="3993" b="7509"/>
          <a:stretch/>
        </p:blipFill>
        <p:spPr>
          <a:xfrm>
            <a:off x="2228938" y="3143250"/>
            <a:ext cx="4689612" cy="1943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Line Callout 2 (Accent Bar) 9"/>
          <p:cNvSpPr/>
          <p:nvPr/>
        </p:nvSpPr>
        <p:spPr>
          <a:xfrm>
            <a:off x="3708619" y="1243819"/>
            <a:ext cx="3744685" cy="215570"/>
          </a:xfrm>
          <a:prstGeom prst="accentCallout2">
            <a:avLst>
              <a:gd name="adj1" fmla="val 40394"/>
              <a:gd name="adj2" fmla="val -8333"/>
              <a:gd name="adj3" fmla="val 101635"/>
              <a:gd name="adj4" fmla="val -15164"/>
              <a:gd name="adj5" fmla="val 907303"/>
              <a:gd name="adj6" fmla="val -14806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Generates all </a:t>
            </a:r>
            <a:r>
              <a:rPr lang="de-DE" sz="2000" dirty="0" err="1">
                <a:latin typeface="Gabriola" panose="04040605051002020D02" pitchFamily="82" charset="0"/>
                <a:sym typeface="Wingdings" panose="05000000000000000000" pitchFamily="2" charset="2"/>
              </a:rPr>
              <a:t>test</a:t>
            </a:r>
            <a:r>
              <a:rPr lang="de-DE" sz="20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cases</a:t>
            </a:r>
            <a:endParaRPr lang="en-US" sz="2000" dirty="0"/>
          </a:p>
        </p:txBody>
      </p:sp>
      <p:sp>
        <p:nvSpPr>
          <p:cNvPr id="11" name="Line Callout 2 (Accent Bar) 10"/>
          <p:cNvSpPr/>
          <p:nvPr/>
        </p:nvSpPr>
        <p:spPr>
          <a:xfrm>
            <a:off x="4482787" y="1990270"/>
            <a:ext cx="3744685" cy="174861"/>
          </a:xfrm>
          <a:prstGeom prst="accentCallout2">
            <a:avLst>
              <a:gd name="adj1" fmla="val 18750"/>
              <a:gd name="adj2" fmla="val -8333"/>
              <a:gd name="adj3" fmla="val 78856"/>
              <a:gd name="adj4" fmla="val -15162"/>
              <a:gd name="adj5" fmla="val 695124"/>
              <a:gd name="adj6" fmla="val -15288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Restores</a:t>
            </a:r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values</a:t>
            </a:r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in </a:t>
            </a: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endParaRPr lang="en-US" sz="2000" dirty="0"/>
          </a:p>
        </p:txBody>
      </p:sp>
      <p:sp>
        <p:nvSpPr>
          <p:cNvPr id="12" name="Line Callout 2 (Accent Bar) 11"/>
          <p:cNvSpPr/>
          <p:nvPr/>
        </p:nvSpPr>
        <p:spPr>
          <a:xfrm>
            <a:off x="5399315" y="2698966"/>
            <a:ext cx="3744685" cy="212400"/>
          </a:xfrm>
          <a:prstGeom prst="accentCallout2">
            <a:avLst>
              <a:gd name="adj1" fmla="val 18750"/>
              <a:gd name="adj2" fmla="val -8333"/>
              <a:gd name="adj3" fmla="val 63285"/>
              <a:gd name="adj4" fmla="val -15162"/>
              <a:gd name="adj5" fmla="val 256612"/>
              <a:gd name="adj6" fmla="val -15085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Calls Act </a:t>
            </a: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and</a:t>
            </a:r>
            <a:r>
              <a:rPr lang="de-DE" sz="20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Asserts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597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2038373" y="1527953"/>
            <a:ext cx="5067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 Set</a:t>
            </a:r>
          </a:p>
        </p:txBody>
      </p:sp>
      <p:pic>
        <p:nvPicPr>
          <p:cNvPr id="4" name="Grafik 5"/>
          <p:cNvPicPr>
            <a:picLocks noChangeAspect="1"/>
          </p:cNvPicPr>
          <p:nvPr/>
        </p:nvPicPr>
        <p:blipFill rotWithShape="1">
          <a:blip r:link="rId2"/>
          <a:srcRect l="1996" t="15319" r="3993" b="79078"/>
          <a:stretch/>
        </p:blipFill>
        <p:spPr>
          <a:xfrm>
            <a:off x="1588172" y="3254704"/>
            <a:ext cx="5967657" cy="3573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02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link="rId2"/>
          <a:srcRect l="2748" t="3371" r="3206" b="8447"/>
          <a:stretch/>
        </p:blipFill>
        <p:spPr>
          <a:xfrm>
            <a:off x="1130300" y="1434337"/>
            <a:ext cx="3928330" cy="34054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Textfeld 14"/>
          <p:cNvSpPr txBox="1"/>
          <p:nvPr/>
        </p:nvSpPr>
        <p:spPr>
          <a:xfrm>
            <a:off x="5754500" y="1916112"/>
            <a:ext cx="69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1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739272" y="2944813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2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739272" y="3895725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3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22" name="Wolke 21"/>
          <p:cNvSpPr/>
          <p:nvPr/>
        </p:nvSpPr>
        <p:spPr>
          <a:xfrm>
            <a:off x="5581595" y="2944813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Wolke 22"/>
          <p:cNvSpPr/>
          <p:nvPr/>
        </p:nvSpPr>
        <p:spPr>
          <a:xfrm>
            <a:off x="5543903" y="1928812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Wolke 23"/>
          <p:cNvSpPr/>
          <p:nvPr/>
        </p:nvSpPr>
        <p:spPr>
          <a:xfrm>
            <a:off x="5581595" y="3908424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ussdiagramm: Zusammenführung 24"/>
          <p:cNvSpPr/>
          <p:nvPr/>
        </p:nvSpPr>
        <p:spPr>
          <a:xfrm>
            <a:off x="7213099" y="2982838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166677" y="2260886"/>
            <a:ext cx="347353" cy="1990438"/>
            <a:chOff x="4684077" y="1841786"/>
            <a:chExt cx="627698" cy="1990438"/>
          </a:xfrm>
        </p:grpSpPr>
        <p:cxnSp>
          <p:nvCxnSpPr>
            <p:cNvPr id="30" name="Gerade Verbindung mit Pfeil 29"/>
            <p:cNvCxnSpPr/>
            <p:nvPr/>
          </p:nvCxnSpPr>
          <p:spPr>
            <a:xfrm>
              <a:off x="4684077" y="1841786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>
              <a:off x="4684077" y="287207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/>
            <p:nvPr/>
          </p:nvCxnSpPr>
          <p:spPr>
            <a:xfrm>
              <a:off x="4684077" y="383222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Flussdiagramm: Zusammenführung 46"/>
          <p:cNvSpPr/>
          <p:nvPr/>
        </p:nvSpPr>
        <p:spPr>
          <a:xfrm>
            <a:off x="8170521" y="3921410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6680200" y="4162424"/>
            <a:ext cx="13896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8699500" y="4171947"/>
            <a:ext cx="3714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6680200" y="3237200"/>
            <a:ext cx="4439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26"/>
          <p:cNvSpPr txBox="1"/>
          <p:nvPr/>
        </p:nvSpPr>
        <p:spPr>
          <a:xfrm>
            <a:off x="7485637" y="1565987"/>
            <a:ext cx="13997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Cartesian</a:t>
            </a:r>
            <a:r>
              <a:rPr lang="de-DE" sz="3200" dirty="0" smtClean="0">
                <a:latin typeface="Gabriola" panose="04040605051002020D02" pitchFamily="82" charset="0"/>
              </a:rPr>
              <a:t/>
            </a:r>
            <a:br>
              <a:rPr lang="de-DE" sz="3200" dirty="0" smtClean="0">
                <a:latin typeface="Gabriola" panose="04040605051002020D02" pitchFamily="82" charset="0"/>
              </a:rPr>
            </a:br>
            <a:r>
              <a:rPr lang="de-DE" sz="3200" dirty="0" err="1" smtClean="0">
                <a:latin typeface="Gabriola" panose="04040605051002020D02" pitchFamily="82" charset="0"/>
              </a:rPr>
              <a:t>Product</a:t>
            </a:r>
            <a:endParaRPr lang="en-US" sz="3200" dirty="0">
              <a:latin typeface="Gabriola" panose="04040605051002020D02" pitchFamily="82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691313" y="2500887"/>
            <a:ext cx="481951" cy="4819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669213" y="3440687"/>
            <a:ext cx="481951" cy="4819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Cartesian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Product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2725236" y="1734257"/>
            <a:ext cx="344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9" name="Textfeld 9"/>
          <p:cNvSpPr txBox="1"/>
          <p:nvPr/>
        </p:nvSpPr>
        <p:spPr>
          <a:xfrm>
            <a:off x="3763079" y="559296"/>
            <a:ext cx="136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Unit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0" name="Textfeld 9"/>
          <p:cNvSpPr txBox="1"/>
          <p:nvPr/>
        </p:nvSpPr>
        <p:spPr>
          <a:xfrm>
            <a:off x="983907" y="821659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Parametrized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1" name="Textfeld 9"/>
          <p:cNvSpPr txBox="1"/>
          <p:nvPr/>
        </p:nvSpPr>
        <p:spPr>
          <a:xfrm>
            <a:off x="6015254" y="1769863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Pairwise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2" name="Textfeld 9"/>
          <p:cNvSpPr txBox="1"/>
          <p:nvPr/>
        </p:nvSpPr>
        <p:spPr>
          <a:xfrm>
            <a:off x="429050" y="1815911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Combinatorics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4" name="Textfeld 9"/>
          <p:cNvSpPr txBox="1"/>
          <p:nvPr/>
        </p:nvSpPr>
        <p:spPr>
          <a:xfrm>
            <a:off x="5016905" y="821659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Tree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5" name="Textfeld 9"/>
          <p:cNvSpPr txBox="1"/>
          <p:nvPr/>
        </p:nvSpPr>
        <p:spPr>
          <a:xfrm>
            <a:off x="741358" y="2718989"/>
            <a:ext cx="17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C# Internal DSL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196021" y="1470188"/>
            <a:ext cx="399393" cy="50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44314" y="1283324"/>
            <a:ext cx="0" cy="690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234404" y="1480446"/>
            <a:ext cx="483476" cy="50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592379" y="2131945"/>
            <a:ext cx="602592" cy="202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623707" y="2179020"/>
            <a:ext cx="772010" cy="17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623708" y="2718989"/>
            <a:ext cx="772009" cy="209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9"/>
          <p:cNvSpPr txBox="1"/>
          <p:nvPr/>
        </p:nvSpPr>
        <p:spPr>
          <a:xfrm>
            <a:off x="6142254" y="2720610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NUnit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integration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48" name="Textfeld 9"/>
          <p:cNvSpPr txBox="1"/>
          <p:nvPr/>
        </p:nvSpPr>
        <p:spPr>
          <a:xfrm>
            <a:off x="5372538" y="3431635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XUnit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integration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 flipV="1">
            <a:off x="5592379" y="2629216"/>
            <a:ext cx="602592" cy="27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132113" y="2928781"/>
            <a:ext cx="460267" cy="51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9"/>
          <p:cNvSpPr txBox="1"/>
          <p:nvPr/>
        </p:nvSpPr>
        <p:spPr>
          <a:xfrm>
            <a:off x="3573019" y="3799977"/>
            <a:ext cx="174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Modular Syntax</a:t>
            </a:r>
          </a:p>
        </p:txBody>
      </p:sp>
      <p:cxnSp>
        <p:nvCxnSpPr>
          <p:cNvPr id="57" name="Straight Connector 56"/>
          <p:cNvCxnSpPr>
            <a:stCxn id="18" idx="2"/>
            <a:endCxn id="55" idx="0"/>
          </p:cNvCxnSpPr>
          <p:nvPr/>
        </p:nvCxnSpPr>
        <p:spPr>
          <a:xfrm flipH="1">
            <a:off x="4444314" y="2934586"/>
            <a:ext cx="3283" cy="86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9"/>
          <p:cNvSpPr txBox="1"/>
          <p:nvPr/>
        </p:nvSpPr>
        <p:spPr>
          <a:xfrm>
            <a:off x="1617718" y="3458284"/>
            <a:ext cx="181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Readable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Syntax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3395717" y="2908267"/>
            <a:ext cx="561782" cy="533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link="rId4"/>
          <a:srcRect t="2806" r="3965" b="5968"/>
          <a:stretch/>
        </p:blipFill>
        <p:spPr>
          <a:xfrm>
            <a:off x="2058060" y="850900"/>
            <a:ext cx="5027879" cy="40767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sp>
        <p:nvSpPr>
          <p:cNvPr id="6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Cartesian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Product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65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link="rId2"/>
          <a:srcRect t="19580" b="33367"/>
          <a:stretch/>
        </p:blipFill>
        <p:spPr>
          <a:xfrm>
            <a:off x="178676" y="797980"/>
            <a:ext cx="8733791" cy="495569"/>
          </a:xfrm>
          <a:prstGeom prst="rect">
            <a:avLst/>
          </a:prstGeom>
        </p:spPr>
      </p:pic>
      <p:cxnSp>
        <p:nvCxnSpPr>
          <p:cNvPr id="6" name="Straight Connector 9"/>
          <p:cNvCxnSpPr/>
          <p:nvPr/>
        </p:nvCxnSpPr>
        <p:spPr>
          <a:xfrm flipV="1">
            <a:off x="6297164" y="1175993"/>
            <a:ext cx="2219760" cy="452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26"/>
          <p:cNvSpPr txBox="1"/>
          <p:nvPr/>
        </p:nvSpPr>
        <p:spPr>
          <a:xfrm>
            <a:off x="7495198" y="1565987"/>
            <a:ext cx="1228221" cy="1077218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Pairwise</a:t>
            </a:r>
            <a:r>
              <a:rPr lang="de-DE" sz="3200" dirty="0" smtClean="0">
                <a:latin typeface="Gabriola" panose="04040605051002020D02" pitchFamily="82" charset="0"/>
              </a:rPr>
              <a:t/>
            </a:r>
            <a:br>
              <a:rPr lang="de-DE" sz="3200" dirty="0" smtClean="0">
                <a:latin typeface="Gabriola" panose="04040605051002020D02" pitchFamily="82" charset="0"/>
              </a:rPr>
            </a:br>
            <a:r>
              <a:rPr lang="de-DE" sz="3200" dirty="0" err="1" smtClean="0">
                <a:latin typeface="Gabriola" panose="04040605051002020D02" pitchFamily="82" charset="0"/>
              </a:rPr>
              <a:t>Product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64" name="Grafik 3"/>
          <p:cNvPicPr>
            <a:picLocks noChangeAspect="1"/>
          </p:cNvPicPr>
          <p:nvPr/>
        </p:nvPicPr>
        <p:blipFill rotWithShape="1">
          <a:blip r:link="rId3"/>
          <a:srcRect l="2748" t="3371" r="3206" b="8447"/>
          <a:stretch/>
        </p:blipFill>
        <p:spPr>
          <a:xfrm>
            <a:off x="1130300" y="1434337"/>
            <a:ext cx="3928330" cy="34054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Textfeld 14"/>
          <p:cNvSpPr txBox="1"/>
          <p:nvPr/>
        </p:nvSpPr>
        <p:spPr>
          <a:xfrm>
            <a:off x="5754500" y="1916112"/>
            <a:ext cx="69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1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66" name="Textfeld 15"/>
          <p:cNvSpPr txBox="1"/>
          <p:nvPr/>
        </p:nvSpPr>
        <p:spPr>
          <a:xfrm>
            <a:off x="5739272" y="2944813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2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67" name="Textfeld 16"/>
          <p:cNvSpPr txBox="1"/>
          <p:nvPr/>
        </p:nvSpPr>
        <p:spPr>
          <a:xfrm>
            <a:off x="5739272" y="3895725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3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68" name="Wolke 21"/>
          <p:cNvSpPr/>
          <p:nvPr/>
        </p:nvSpPr>
        <p:spPr>
          <a:xfrm>
            <a:off x="5581595" y="2944813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Wolke 22"/>
          <p:cNvSpPr/>
          <p:nvPr/>
        </p:nvSpPr>
        <p:spPr>
          <a:xfrm>
            <a:off x="5543903" y="1928812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Wolke 23"/>
          <p:cNvSpPr/>
          <p:nvPr/>
        </p:nvSpPr>
        <p:spPr>
          <a:xfrm>
            <a:off x="5581595" y="3908424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ussdiagramm: Zusammenführung 24"/>
          <p:cNvSpPr/>
          <p:nvPr/>
        </p:nvSpPr>
        <p:spPr>
          <a:xfrm>
            <a:off x="7213099" y="2982838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5166677" y="2260886"/>
            <a:ext cx="347353" cy="1990438"/>
            <a:chOff x="4684077" y="1841786"/>
            <a:chExt cx="627698" cy="1990438"/>
          </a:xfrm>
        </p:grpSpPr>
        <p:cxnSp>
          <p:nvCxnSpPr>
            <p:cNvPr id="73" name="Gerade Verbindung mit Pfeil 29"/>
            <p:cNvCxnSpPr/>
            <p:nvPr/>
          </p:nvCxnSpPr>
          <p:spPr>
            <a:xfrm>
              <a:off x="4684077" y="1841786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32"/>
            <p:cNvCxnSpPr/>
            <p:nvPr/>
          </p:nvCxnSpPr>
          <p:spPr>
            <a:xfrm>
              <a:off x="4684077" y="287207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33"/>
            <p:cNvCxnSpPr/>
            <p:nvPr/>
          </p:nvCxnSpPr>
          <p:spPr>
            <a:xfrm>
              <a:off x="4684077" y="3832224"/>
              <a:ext cx="6276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Flussdiagramm: Zusammenführung 46"/>
          <p:cNvSpPr/>
          <p:nvPr/>
        </p:nvSpPr>
        <p:spPr>
          <a:xfrm>
            <a:off x="8170521" y="3921410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Gerade Verbindung mit Pfeil 48"/>
          <p:cNvCxnSpPr/>
          <p:nvPr/>
        </p:nvCxnSpPr>
        <p:spPr>
          <a:xfrm>
            <a:off x="6680200" y="4162424"/>
            <a:ext cx="138963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57"/>
          <p:cNvCxnSpPr/>
          <p:nvPr/>
        </p:nvCxnSpPr>
        <p:spPr>
          <a:xfrm>
            <a:off x="8699500" y="4171947"/>
            <a:ext cx="3714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58"/>
          <p:cNvCxnSpPr/>
          <p:nvPr/>
        </p:nvCxnSpPr>
        <p:spPr>
          <a:xfrm>
            <a:off x="6680200" y="3237200"/>
            <a:ext cx="4439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691313" y="2500887"/>
            <a:ext cx="481951" cy="4819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669213" y="3440687"/>
            <a:ext cx="481951" cy="4819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Pairwise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Product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8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3"/>
          <p:cNvPicPr>
            <a:picLocks noChangeAspect="1"/>
          </p:cNvPicPr>
          <p:nvPr/>
        </p:nvPicPr>
        <p:blipFill rotWithShape="1">
          <a:blip r:link="rId4"/>
          <a:srcRect t="4564" b="8533"/>
          <a:stretch/>
        </p:blipFill>
        <p:spPr>
          <a:xfrm>
            <a:off x="1539089" y="1104702"/>
            <a:ext cx="6065821" cy="3264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Pairwise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Product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04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link="rId2"/>
          <a:srcRect l="2780" t="5513" r="3557" b="9533"/>
          <a:stretch/>
        </p:blipFill>
        <p:spPr>
          <a:xfrm>
            <a:off x="1145602" y="1142237"/>
            <a:ext cx="4787818" cy="36784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Ellipse 2"/>
          <p:cNvSpPr/>
          <p:nvPr/>
        </p:nvSpPr>
        <p:spPr>
          <a:xfrm rot="5400000" flipV="1">
            <a:off x="6511477" y="2115040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 rot="5400000" flipV="1">
            <a:off x="7136571" y="2108439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 rot="5400000" flipV="1">
            <a:off x="7201096" y="4134576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 rot="5400000" flipV="1">
            <a:off x="7775235" y="2108440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 rot="5400000" flipV="1">
            <a:off x="7762008" y="3619611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 rot="5400000" flipV="1">
            <a:off x="7759138" y="3118868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 rot="5400000" flipV="1">
            <a:off x="8427898" y="1600586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 rot="5400000" flipV="1">
            <a:off x="8427898" y="2608873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 rot="5400000" flipV="1">
            <a:off x="8427898" y="2108441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 rot="5400000" flipV="1">
            <a:off x="8444339" y="3118868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 rot="5400000" flipV="1">
            <a:off x="8444339" y="3619611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 rot="5400000" flipV="1">
            <a:off x="7775235" y="4134576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 rot="5400000" flipV="1">
            <a:off x="8446503" y="4134576"/>
            <a:ext cx="200051" cy="199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 Verbindung mit Pfeil 21"/>
          <p:cNvCxnSpPr>
            <a:stCxn id="3" idx="4"/>
            <a:endCxn id="7" idx="0"/>
          </p:cNvCxnSpPr>
          <p:nvPr/>
        </p:nvCxnSpPr>
        <p:spPr>
          <a:xfrm flipV="1">
            <a:off x="6711142" y="2208079"/>
            <a:ext cx="425815" cy="66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3" idx="5"/>
            <a:endCxn id="8" idx="1"/>
          </p:cNvCxnSpPr>
          <p:nvPr/>
        </p:nvCxnSpPr>
        <p:spPr>
          <a:xfrm>
            <a:off x="6681958" y="2285408"/>
            <a:ext cx="548708" cy="18780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7" idx="4"/>
            <a:endCxn id="9" idx="0"/>
          </p:cNvCxnSpPr>
          <p:nvPr/>
        </p:nvCxnSpPr>
        <p:spPr>
          <a:xfrm>
            <a:off x="7336236" y="2208079"/>
            <a:ext cx="439385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7" idx="5"/>
            <a:endCxn id="11" idx="0"/>
          </p:cNvCxnSpPr>
          <p:nvPr/>
        </p:nvCxnSpPr>
        <p:spPr>
          <a:xfrm>
            <a:off x="7307052" y="2278807"/>
            <a:ext cx="452472" cy="9397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7" idx="6"/>
            <a:endCxn id="10" idx="0"/>
          </p:cNvCxnSpPr>
          <p:nvPr/>
        </p:nvCxnSpPr>
        <p:spPr>
          <a:xfrm>
            <a:off x="7236597" y="2308104"/>
            <a:ext cx="525797" cy="14111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8" idx="4"/>
            <a:endCxn id="17" idx="0"/>
          </p:cNvCxnSpPr>
          <p:nvPr/>
        </p:nvCxnSpPr>
        <p:spPr>
          <a:xfrm>
            <a:off x="7400761" y="4234216"/>
            <a:ext cx="37486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9" idx="4"/>
            <a:endCxn id="12" idx="0"/>
          </p:cNvCxnSpPr>
          <p:nvPr/>
        </p:nvCxnSpPr>
        <p:spPr>
          <a:xfrm flipV="1">
            <a:off x="7974900" y="1700226"/>
            <a:ext cx="453384" cy="5078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9" idx="4"/>
            <a:endCxn id="14" idx="0"/>
          </p:cNvCxnSpPr>
          <p:nvPr/>
        </p:nvCxnSpPr>
        <p:spPr>
          <a:xfrm>
            <a:off x="7974900" y="2208080"/>
            <a:ext cx="45338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9" idx="4"/>
            <a:endCxn id="13" idx="0"/>
          </p:cNvCxnSpPr>
          <p:nvPr/>
        </p:nvCxnSpPr>
        <p:spPr>
          <a:xfrm>
            <a:off x="7974900" y="2208080"/>
            <a:ext cx="453384" cy="5004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11" idx="4"/>
            <a:endCxn id="15" idx="0"/>
          </p:cNvCxnSpPr>
          <p:nvPr/>
        </p:nvCxnSpPr>
        <p:spPr>
          <a:xfrm>
            <a:off x="7958803" y="3218508"/>
            <a:ext cx="48592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0" idx="4"/>
            <a:endCxn id="16" idx="0"/>
          </p:cNvCxnSpPr>
          <p:nvPr/>
        </p:nvCxnSpPr>
        <p:spPr>
          <a:xfrm>
            <a:off x="7961673" y="3719251"/>
            <a:ext cx="48305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17" idx="4"/>
            <a:endCxn id="19" idx="0"/>
          </p:cNvCxnSpPr>
          <p:nvPr/>
        </p:nvCxnSpPr>
        <p:spPr>
          <a:xfrm>
            <a:off x="7974900" y="4234216"/>
            <a:ext cx="47198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Tree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589849" y="1302830"/>
            <a:ext cx="5964301" cy="2741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sp>
        <p:nvSpPr>
          <p:cNvPr id="6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Tree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487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0" y="5487"/>
            <a:ext cx="915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Mix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ontributors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9"/>
          <p:cNvSpPr txBox="1"/>
          <p:nvPr/>
        </p:nvSpPr>
        <p:spPr>
          <a:xfrm>
            <a:off x="2005008" y="809466"/>
            <a:ext cx="513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mix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05008" y="1345849"/>
            <a:ext cx="5133985" cy="3580632"/>
            <a:chOff x="2449595" y="1345849"/>
            <a:chExt cx="5133985" cy="35806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link="rId2"/>
            <a:srcRect l="1492" t="5619" r="2714" b="8559"/>
            <a:stretch/>
          </p:blipFill>
          <p:spPr>
            <a:xfrm>
              <a:off x="2449595" y="1345849"/>
              <a:ext cx="5133985" cy="358063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cxnSp>
          <p:nvCxnSpPr>
            <p:cNvPr id="7" name="Straight Connector 9"/>
            <p:cNvCxnSpPr/>
            <p:nvPr/>
          </p:nvCxnSpPr>
          <p:spPr>
            <a:xfrm>
              <a:off x="2903159" y="1617109"/>
              <a:ext cx="494684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1"/>
            <p:cNvCxnSpPr/>
            <p:nvPr/>
          </p:nvCxnSpPr>
          <p:spPr>
            <a:xfrm>
              <a:off x="2903159" y="2022137"/>
              <a:ext cx="494684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9"/>
            <p:cNvCxnSpPr/>
            <p:nvPr/>
          </p:nvCxnSpPr>
          <p:spPr>
            <a:xfrm>
              <a:off x="2931589" y="3061280"/>
              <a:ext cx="494684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/>
            <p:nvPr/>
          </p:nvCxnSpPr>
          <p:spPr>
            <a:xfrm>
              <a:off x="2931589" y="4068652"/>
              <a:ext cx="494684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5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9"/>
          <p:cNvSpPr txBox="1"/>
          <p:nvPr/>
        </p:nvSpPr>
        <p:spPr>
          <a:xfrm>
            <a:off x="5549900" y="2285709"/>
            <a:ext cx="313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mix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simply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works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Gabriola" panose="04040605051002020D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944535" y="1472642"/>
            <a:ext cx="6053667" cy="24174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cxnSp>
        <p:nvCxnSpPr>
          <p:cNvPr id="11" name="Straight Connector 9"/>
          <p:cNvCxnSpPr/>
          <p:nvPr/>
        </p:nvCxnSpPr>
        <p:spPr>
          <a:xfrm>
            <a:off x="3422975" y="1595837"/>
            <a:ext cx="269479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/>
          <p:cNvCxnSpPr/>
          <p:nvPr/>
        </p:nvCxnSpPr>
        <p:spPr>
          <a:xfrm>
            <a:off x="6623666" y="1595837"/>
            <a:ext cx="206313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17"/>
          <p:cNvSpPr txBox="1"/>
          <p:nvPr/>
        </p:nvSpPr>
        <p:spPr>
          <a:xfrm>
            <a:off x="-14710" y="5487"/>
            <a:ext cx="915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Mix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ontributors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11" y="1542225"/>
            <a:ext cx="3835400" cy="254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Reference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other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227898" y="2468695"/>
            <a:ext cx="13273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9"/>
          <p:cNvSpPr txBox="1"/>
          <p:nvPr/>
        </p:nvSpPr>
        <p:spPr>
          <a:xfrm>
            <a:off x="2005008" y="809466"/>
            <a:ext cx="513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>
                <a:latin typeface="Gabriola" panose="04040605051002020D02" pitchFamily="82" charset="0"/>
                <a:sym typeface="Wingdings" panose="05000000000000000000" pitchFamily="2" charset="2"/>
              </a:rPr>
              <a:t>reference</a:t>
            </a:r>
            <a:r>
              <a:rPr lang="de-DE" sz="24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55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9"/>
          <p:cNvSpPr txBox="1"/>
          <p:nvPr/>
        </p:nvSpPr>
        <p:spPr>
          <a:xfrm>
            <a:off x="5113672" y="2545640"/>
            <a:ext cx="313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inject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reference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to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other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endParaRPr lang="en-US" sz="2400" dirty="0">
              <a:latin typeface="Gabriola" panose="04040605051002020D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link="rId3"/>
          <a:srcRect l="1614" t="1874" r="2176" b="3524"/>
          <a:stretch/>
        </p:blipFill>
        <p:spPr>
          <a:xfrm>
            <a:off x="4393324" y="822434"/>
            <a:ext cx="4550979" cy="42041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677077" y="1434801"/>
            <a:ext cx="3745646" cy="14045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cxnSp>
        <p:nvCxnSpPr>
          <p:cNvPr id="9" name="Straight Connector 11"/>
          <p:cNvCxnSpPr/>
          <p:nvPr/>
        </p:nvCxnSpPr>
        <p:spPr>
          <a:xfrm>
            <a:off x="3971278" y="1541812"/>
            <a:ext cx="92783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/>
          <p:cNvCxnSpPr/>
          <p:nvPr/>
        </p:nvCxnSpPr>
        <p:spPr>
          <a:xfrm>
            <a:off x="4622067" y="808840"/>
            <a:ext cx="265684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7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Reference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other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4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2038373" y="1527953"/>
            <a:ext cx="5067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Permutation Set</a:t>
            </a:r>
          </a:p>
        </p:txBody>
      </p:sp>
      <p:sp>
        <p:nvSpPr>
          <p:cNvPr id="5" name="Textfeld 9"/>
          <p:cNvSpPr txBox="1"/>
          <p:nvPr/>
        </p:nvSpPr>
        <p:spPr>
          <a:xfrm>
            <a:off x="1303154" y="2928005"/>
            <a:ext cx="6288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… Coming </a:t>
            </a:r>
            <a:r>
              <a:rPr lang="de-DE" sz="2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soon</a:t>
            </a:r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…</a:t>
            </a:r>
            <a:endParaRPr lang="de-DE" sz="28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5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0" y="1224793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How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do </a:t>
            </a:r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you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currently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</a:p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write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a Test?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1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feld 17"/>
          <p:cNvSpPr txBox="1"/>
          <p:nvPr/>
        </p:nvSpPr>
        <p:spPr>
          <a:xfrm>
            <a:off x="2721953" y="4804946"/>
            <a:ext cx="3444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http://github.com/jeromerg/NCase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5" name="Textfeld 17"/>
          <p:cNvSpPr txBox="1"/>
          <p:nvPr/>
        </p:nvSpPr>
        <p:spPr>
          <a:xfrm>
            <a:off x="2725236" y="1734257"/>
            <a:ext cx="344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6" name="Textfeld 9"/>
          <p:cNvSpPr txBox="1"/>
          <p:nvPr/>
        </p:nvSpPr>
        <p:spPr>
          <a:xfrm>
            <a:off x="3763079" y="559296"/>
            <a:ext cx="136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Unit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27" name="Textfeld 9"/>
          <p:cNvSpPr txBox="1"/>
          <p:nvPr/>
        </p:nvSpPr>
        <p:spPr>
          <a:xfrm>
            <a:off x="983907" y="821659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Parametrized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28" name="Textfeld 9"/>
          <p:cNvSpPr txBox="1"/>
          <p:nvPr/>
        </p:nvSpPr>
        <p:spPr>
          <a:xfrm>
            <a:off x="6015254" y="1769863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Pairwise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3" name="Textfeld 9"/>
          <p:cNvSpPr txBox="1"/>
          <p:nvPr/>
        </p:nvSpPr>
        <p:spPr>
          <a:xfrm>
            <a:off x="429050" y="1815911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Combinatorics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6" name="Textfeld 9"/>
          <p:cNvSpPr txBox="1"/>
          <p:nvPr/>
        </p:nvSpPr>
        <p:spPr>
          <a:xfrm>
            <a:off x="5016905" y="821659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Tree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Testing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38" name="Textfeld 9"/>
          <p:cNvSpPr txBox="1"/>
          <p:nvPr/>
        </p:nvSpPr>
        <p:spPr>
          <a:xfrm>
            <a:off x="741358" y="2718989"/>
            <a:ext cx="17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C# Internal DSL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196021" y="1470188"/>
            <a:ext cx="399393" cy="50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44314" y="1283324"/>
            <a:ext cx="0" cy="690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234404" y="1480446"/>
            <a:ext cx="483476" cy="50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592379" y="2131945"/>
            <a:ext cx="602592" cy="202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23707" y="2179020"/>
            <a:ext cx="772010" cy="17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623708" y="2718989"/>
            <a:ext cx="772009" cy="209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9"/>
          <p:cNvSpPr txBox="1"/>
          <p:nvPr/>
        </p:nvSpPr>
        <p:spPr>
          <a:xfrm>
            <a:off x="6142254" y="2720610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NUnit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integration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sp>
        <p:nvSpPr>
          <p:cNvPr id="54" name="Textfeld 9"/>
          <p:cNvSpPr txBox="1"/>
          <p:nvPr/>
        </p:nvSpPr>
        <p:spPr>
          <a:xfrm>
            <a:off x="5372538" y="3431635"/>
            <a:ext cx="241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XUnit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integration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5592379" y="2629216"/>
            <a:ext cx="602592" cy="27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32113" y="2928781"/>
            <a:ext cx="460267" cy="51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9"/>
          <p:cNvSpPr txBox="1"/>
          <p:nvPr/>
        </p:nvSpPr>
        <p:spPr>
          <a:xfrm>
            <a:off x="3573019" y="3799977"/>
            <a:ext cx="174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Modular Syntax</a:t>
            </a:r>
          </a:p>
        </p:txBody>
      </p:sp>
      <p:cxnSp>
        <p:nvCxnSpPr>
          <p:cNvPr id="60" name="Straight Connector 59"/>
          <p:cNvCxnSpPr>
            <a:stCxn id="25" idx="2"/>
            <a:endCxn id="59" idx="0"/>
          </p:cNvCxnSpPr>
          <p:nvPr/>
        </p:nvCxnSpPr>
        <p:spPr>
          <a:xfrm flipH="1">
            <a:off x="4444314" y="2934586"/>
            <a:ext cx="3283" cy="86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9"/>
          <p:cNvSpPr txBox="1"/>
          <p:nvPr/>
        </p:nvSpPr>
        <p:spPr>
          <a:xfrm>
            <a:off x="1617718" y="3458284"/>
            <a:ext cx="181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Readable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Syntax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3395717" y="2908267"/>
            <a:ext cx="561782" cy="533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7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Conventional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test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501900" y="647835"/>
            <a:ext cx="4140200" cy="4375681"/>
          </a:xfrm>
          <a:prstGeom prst="rect">
            <a:avLst/>
          </a:prstGeom>
        </p:spPr>
      </p:pic>
      <p:sp>
        <p:nvSpPr>
          <p:cNvPr id="11" name="Textfeld 9"/>
          <p:cNvSpPr txBox="1"/>
          <p:nvPr/>
        </p:nvSpPr>
        <p:spPr>
          <a:xfrm>
            <a:off x="1163461" y="927825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ARRANGE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12" name="Textfeld 9"/>
          <p:cNvSpPr txBox="1"/>
          <p:nvPr/>
        </p:nvSpPr>
        <p:spPr>
          <a:xfrm>
            <a:off x="1163461" y="3179304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ACT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13" name="Textfeld 9"/>
          <p:cNvSpPr txBox="1"/>
          <p:nvPr/>
        </p:nvSpPr>
        <p:spPr>
          <a:xfrm>
            <a:off x="1163461" y="3972834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ASSERT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15" name="Straight Connector 9"/>
          <p:cNvCxnSpPr/>
          <p:nvPr/>
        </p:nvCxnSpPr>
        <p:spPr>
          <a:xfrm>
            <a:off x="966952" y="927826"/>
            <a:ext cx="567514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9"/>
          <p:cNvCxnSpPr/>
          <p:nvPr/>
        </p:nvCxnSpPr>
        <p:spPr>
          <a:xfrm>
            <a:off x="966952" y="3179304"/>
            <a:ext cx="567514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9"/>
          <p:cNvCxnSpPr/>
          <p:nvPr/>
        </p:nvCxnSpPr>
        <p:spPr>
          <a:xfrm>
            <a:off x="966952" y="3972835"/>
            <a:ext cx="567514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0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0" y="1224793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How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do </a:t>
            </a:r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you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currently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</a:p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write</a:t>
            </a:r>
            <a:r>
              <a:rPr lang="de-DE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multiple Tests?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latin typeface="Gabriola" panose="04040605051002020D02" pitchFamily="82" charset="0"/>
              </a:rPr>
              <a:t>1</a:t>
            </a:r>
            <a:r>
              <a:rPr lang="de-DE" sz="3200" baseline="30000" dirty="0" smtClean="0">
                <a:latin typeface="Gabriola" panose="04040605051002020D02" pitchFamily="82" charset="0"/>
              </a:rPr>
              <a:t>st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solution</a:t>
            </a:r>
            <a:r>
              <a:rPr lang="de-DE" sz="3200" dirty="0" smtClean="0">
                <a:latin typeface="Gabriola" panose="04040605051002020D02" pitchFamily="82" charset="0"/>
              </a:rPr>
              <a:t>: </a:t>
            </a:r>
            <a:r>
              <a:rPr lang="de-DE" sz="3200" dirty="0" err="1" smtClean="0">
                <a:latin typeface="Gabriola" panose="04040605051002020D02" pitchFamily="82" charset="0"/>
              </a:rPr>
              <a:t>Copy</a:t>
            </a:r>
            <a:r>
              <a:rPr lang="de-DE" sz="3200" dirty="0" smtClean="0">
                <a:latin typeface="Gabriola" panose="04040605051002020D02" pitchFamily="82" charset="0"/>
              </a:rPr>
              <a:t> &amp; Paste &amp; Change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92404" y="584775"/>
            <a:ext cx="3312160" cy="35005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397204" y="889575"/>
            <a:ext cx="3312160" cy="35005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702004" y="1194375"/>
            <a:ext cx="3312160" cy="35005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006804" y="1499175"/>
            <a:ext cx="3312160" cy="35005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204460" y="1242848"/>
            <a:ext cx="3329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Gabriola" panose="04040605051002020D02" pitchFamily="82" charset="0"/>
              </a:rPr>
              <a:t>Difficult to maintain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Gabriola" panose="04040605051002020D02" pitchFamily="82" charset="0"/>
              </a:rPr>
              <a:t>No overview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Gabriola" panose="04040605051002020D02" pitchFamily="82" charset="0"/>
              </a:rPr>
              <a:t>Low “Test Case Coverage”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6190592" y="2771224"/>
            <a:ext cx="1082565" cy="1082565"/>
          </a:xfrm>
          <a:prstGeom prst="smileyFace">
            <a:avLst>
              <a:gd name="adj" fmla="val -46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latin typeface="Gabriola" panose="04040605051002020D02" pitchFamily="82" charset="0"/>
              </a:rPr>
              <a:t>2</a:t>
            </a:r>
            <a:r>
              <a:rPr lang="de-DE" sz="3200" baseline="30000" dirty="0" smtClean="0">
                <a:latin typeface="Gabriola" panose="04040605051002020D02" pitchFamily="82" charset="0"/>
              </a:rPr>
              <a:t>nd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solution</a:t>
            </a:r>
            <a:r>
              <a:rPr lang="de-DE" sz="3200" dirty="0" smtClean="0">
                <a:latin typeface="Gabriola" panose="04040605051002020D02" pitchFamily="82" charset="0"/>
              </a:rPr>
              <a:t>: </a:t>
            </a:r>
            <a:r>
              <a:rPr lang="de-DE" sz="3200" dirty="0" err="1">
                <a:latin typeface="Gabriola" panose="04040605051002020D02" pitchFamily="82" charset="0"/>
              </a:rPr>
              <a:t>p</a:t>
            </a:r>
            <a:r>
              <a:rPr lang="de-DE" sz="3200" dirty="0" err="1" smtClean="0">
                <a:latin typeface="Gabriola" panose="04040605051002020D02" pitchFamily="82" charset="0"/>
              </a:rPr>
              <a:t>arametrized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test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 err="1" smtClean="0">
                <a:latin typeface="Gabriola" panose="04040605051002020D02" pitchFamily="82" charset="0"/>
              </a:rPr>
              <a:t>framework</a:t>
            </a:r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9" name="Grafik 1"/>
          <p:cNvPicPr>
            <a:picLocks noChangeAspect="1"/>
          </p:cNvPicPr>
          <p:nvPr/>
        </p:nvPicPr>
        <p:blipFill rotWithShape="1">
          <a:blip r:link="rId2"/>
          <a:srcRect l="1454" t="2851" r="1791" b="4929"/>
          <a:stretch/>
        </p:blipFill>
        <p:spPr>
          <a:xfrm>
            <a:off x="1004613" y="584774"/>
            <a:ext cx="3461736" cy="448121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204459" y="1242848"/>
            <a:ext cx="39395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Gabriola" panose="04040605051002020D02" pitchFamily="82" charset="0"/>
              </a:rPr>
              <a:t>Requires refactoring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Gabriola" panose="04040605051002020D02" pitchFamily="82" charset="0"/>
              </a:rPr>
              <a:t>Various syntaxes with bad trade-off </a:t>
            </a:r>
            <a:br>
              <a:rPr lang="en-US" sz="2400" dirty="0" smtClean="0">
                <a:latin typeface="Gabriola" panose="04040605051002020D02" pitchFamily="82" charset="0"/>
              </a:rPr>
            </a:br>
            <a:r>
              <a:rPr lang="en-US" sz="2400" dirty="0" smtClean="0">
                <a:latin typeface="Gabriola" panose="04040605051002020D02" pitchFamily="82" charset="0"/>
              </a:rPr>
              <a:t>Scalability vs. </a:t>
            </a:r>
            <a:r>
              <a:rPr lang="en-US" sz="2400" dirty="0">
                <a:latin typeface="Gabriola" panose="04040605051002020D02" pitchFamily="82" charset="0"/>
              </a:rPr>
              <a:t>R</a:t>
            </a:r>
            <a:r>
              <a:rPr lang="en-US" sz="2400" dirty="0" smtClean="0">
                <a:latin typeface="Gabriola" panose="04040605051002020D02" pitchFamily="82" charset="0"/>
              </a:rPr>
              <a:t>eadability</a:t>
            </a:r>
          </a:p>
          <a:p>
            <a:pPr marL="285750" indent="-285750">
              <a:buFontTx/>
              <a:buChar char="-"/>
            </a:pPr>
            <a:endParaRPr lang="en-US" sz="2400" dirty="0" smtClean="0">
              <a:latin typeface="Gabriola" panose="04040605051002020D02" pitchFamily="82" charset="0"/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6190593" y="2771225"/>
            <a:ext cx="1082566" cy="1082566"/>
          </a:xfrm>
          <a:custGeom>
            <a:avLst/>
            <a:gdLst>
              <a:gd name="connsiteX0" fmla="*/ 0 w 1082565"/>
              <a:gd name="connsiteY0" fmla="*/ 541283 h 1082565"/>
              <a:gd name="connsiteX1" fmla="*/ 541283 w 1082565"/>
              <a:gd name="connsiteY1" fmla="*/ 0 h 1082565"/>
              <a:gd name="connsiteX2" fmla="*/ 1082566 w 1082565"/>
              <a:gd name="connsiteY2" fmla="*/ 541283 h 1082565"/>
              <a:gd name="connsiteX3" fmla="*/ 541283 w 1082565"/>
              <a:gd name="connsiteY3" fmla="*/ 1082566 h 1082565"/>
              <a:gd name="connsiteX4" fmla="*/ 0 w 1082565"/>
              <a:gd name="connsiteY4" fmla="*/ 541283 h 1082565"/>
              <a:gd name="connsiteX0" fmla="*/ 311488 w 1082565"/>
              <a:gd name="connsiteY0" fmla="*/ 379399 h 1082565"/>
              <a:gd name="connsiteX1" fmla="*/ 367872 w 1082565"/>
              <a:gd name="connsiteY1" fmla="*/ 323015 h 1082565"/>
              <a:gd name="connsiteX2" fmla="*/ 424256 w 1082565"/>
              <a:gd name="connsiteY2" fmla="*/ 379399 h 1082565"/>
              <a:gd name="connsiteX3" fmla="*/ 367872 w 1082565"/>
              <a:gd name="connsiteY3" fmla="*/ 435783 h 1082565"/>
              <a:gd name="connsiteX4" fmla="*/ 311488 w 1082565"/>
              <a:gd name="connsiteY4" fmla="*/ 379399 h 1082565"/>
              <a:gd name="connsiteX5" fmla="*/ 658310 w 1082565"/>
              <a:gd name="connsiteY5" fmla="*/ 379399 h 1082565"/>
              <a:gd name="connsiteX6" fmla="*/ 714694 w 1082565"/>
              <a:gd name="connsiteY6" fmla="*/ 323015 h 1082565"/>
              <a:gd name="connsiteX7" fmla="*/ 771078 w 1082565"/>
              <a:gd name="connsiteY7" fmla="*/ 379399 h 1082565"/>
              <a:gd name="connsiteX8" fmla="*/ 714694 w 1082565"/>
              <a:gd name="connsiteY8" fmla="*/ 435783 h 1082565"/>
              <a:gd name="connsiteX9" fmla="*/ 658310 w 1082565"/>
              <a:gd name="connsiteY9" fmla="*/ 379399 h 1082565"/>
              <a:gd name="connsiteX0" fmla="*/ 247904 w 1082565"/>
              <a:gd name="connsiteY0" fmla="*/ 878083 h 1082565"/>
              <a:gd name="connsiteX1" fmla="*/ 833976 w 1082565"/>
              <a:gd name="connsiteY1" fmla="*/ 878083 h 1082565"/>
              <a:gd name="connsiteX0" fmla="*/ 0 w 1082565"/>
              <a:gd name="connsiteY0" fmla="*/ 541283 h 1082565"/>
              <a:gd name="connsiteX1" fmla="*/ 541283 w 1082565"/>
              <a:gd name="connsiteY1" fmla="*/ 0 h 1082565"/>
              <a:gd name="connsiteX2" fmla="*/ 1082566 w 1082565"/>
              <a:gd name="connsiteY2" fmla="*/ 541283 h 1082565"/>
              <a:gd name="connsiteX3" fmla="*/ 541283 w 1082565"/>
              <a:gd name="connsiteY3" fmla="*/ 1082566 h 1082565"/>
              <a:gd name="connsiteX4" fmla="*/ 0 w 1082565"/>
              <a:gd name="connsiteY4" fmla="*/ 541283 h 1082565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78083 h 1082566"/>
              <a:gd name="connsiteX1" fmla="*/ 543583 w 1082566"/>
              <a:gd name="connsiteY1" fmla="*/ 77207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78083 h 1082566"/>
              <a:gd name="connsiteX1" fmla="*/ 543583 w 1082566"/>
              <a:gd name="connsiteY1" fmla="*/ 77207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78083 h 1082566"/>
              <a:gd name="connsiteX1" fmla="*/ 543583 w 1082566"/>
              <a:gd name="connsiteY1" fmla="*/ 77207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78083 h 1082566"/>
              <a:gd name="connsiteX1" fmla="*/ 534058 w 1082566"/>
              <a:gd name="connsiteY1" fmla="*/ 86732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78083 h 1082566"/>
              <a:gd name="connsiteX1" fmla="*/ 534058 w 1082566"/>
              <a:gd name="connsiteY1" fmla="*/ 86732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44745 h 1082566"/>
              <a:gd name="connsiteX1" fmla="*/ 534058 w 1082566"/>
              <a:gd name="connsiteY1" fmla="*/ 86732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  <a:gd name="connsiteX0" fmla="*/ 311488 w 1082566"/>
              <a:gd name="connsiteY0" fmla="*/ 379399 h 1082566"/>
              <a:gd name="connsiteX1" fmla="*/ 367872 w 1082566"/>
              <a:gd name="connsiteY1" fmla="*/ 323015 h 1082566"/>
              <a:gd name="connsiteX2" fmla="*/ 424256 w 1082566"/>
              <a:gd name="connsiteY2" fmla="*/ 379399 h 1082566"/>
              <a:gd name="connsiteX3" fmla="*/ 367872 w 1082566"/>
              <a:gd name="connsiteY3" fmla="*/ 435783 h 1082566"/>
              <a:gd name="connsiteX4" fmla="*/ 311488 w 1082566"/>
              <a:gd name="connsiteY4" fmla="*/ 379399 h 1082566"/>
              <a:gd name="connsiteX5" fmla="*/ 658310 w 1082566"/>
              <a:gd name="connsiteY5" fmla="*/ 379399 h 1082566"/>
              <a:gd name="connsiteX6" fmla="*/ 714694 w 1082566"/>
              <a:gd name="connsiteY6" fmla="*/ 323015 h 1082566"/>
              <a:gd name="connsiteX7" fmla="*/ 771078 w 1082566"/>
              <a:gd name="connsiteY7" fmla="*/ 379399 h 1082566"/>
              <a:gd name="connsiteX8" fmla="*/ 714694 w 1082566"/>
              <a:gd name="connsiteY8" fmla="*/ 435783 h 1082566"/>
              <a:gd name="connsiteX9" fmla="*/ 658310 w 1082566"/>
              <a:gd name="connsiteY9" fmla="*/ 379399 h 1082566"/>
              <a:gd name="connsiteX0" fmla="*/ 247904 w 1082566"/>
              <a:gd name="connsiteY0" fmla="*/ 844745 h 1082566"/>
              <a:gd name="connsiteX1" fmla="*/ 534058 w 1082566"/>
              <a:gd name="connsiteY1" fmla="*/ 867326 h 1082566"/>
              <a:gd name="connsiteX2" fmla="*/ 833976 w 1082566"/>
              <a:gd name="connsiteY2" fmla="*/ 878083 h 1082566"/>
              <a:gd name="connsiteX0" fmla="*/ 0 w 1082566"/>
              <a:gd name="connsiteY0" fmla="*/ 541283 h 1082566"/>
              <a:gd name="connsiteX1" fmla="*/ 541283 w 1082566"/>
              <a:gd name="connsiteY1" fmla="*/ 0 h 1082566"/>
              <a:gd name="connsiteX2" fmla="*/ 1082566 w 1082566"/>
              <a:gd name="connsiteY2" fmla="*/ 541283 h 1082566"/>
              <a:gd name="connsiteX3" fmla="*/ 541283 w 1082566"/>
              <a:gd name="connsiteY3" fmla="*/ 1082566 h 1082566"/>
              <a:gd name="connsiteX4" fmla="*/ 0 w 1082566"/>
              <a:gd name="connsiteY4" fmla="*/ 541283 h 1082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566" h="1082566" stroke="0" extrusionOk="0">
                <a:moveTo>
                  <a:pt x="0" y="541283"/>
                </a:moveTo>
                <a:cubicBezTo>
                  <a:pt x="0" y="242341"/>
                  <a:pt x="242341" y="0"/>
                  <a:pt x="541283" y="0"/>
                </a:cubicBezTo>
                <a:cubicBezTo>
                  <a:pt x="840225" y="0"/>
                  <a:pt x="1082566" y="242341"/>
                  <a:pt x="1082566" y="541283"/>
                </a:cubicBezTo>
                <a:cubicBezTo>
                  <a:pt x="1082566" y="840225"/>
                  <a:pt x="840225" y="1082566"/>
                  <a:pt x="541283" y="1082566"/>
                </a:cubicBezTo>
                <a:cubicBezTo>
                  <a:pt x="242341" y="1082566"/>
                  <a:pt x="0" y="840225"/>
                  <a:pt x="0" y="541283"/>
                </a:cubicBezTo>
                <a:close/>
              </a:path>
              <a:path w="1082566" h="1082566" fill="darkenLess" extrusionOk="0">
                <a:moveTo>
                  <a:pt x="311488" y="379399"/>
                </a:moveTo>
                <a:cubicBezTo>
                  <a:pt x="311488" y="348259"/>
                  <a:pt x="336732" y="323015"/>
                  <a:pt x="367872" y="323015"/>
                </a:cubicBezTo>
                <a:cubicBezTo>
                  <a:pt x="399012" y="323015"/>
                  <a:pt x="424256" y="348259"/>
                  <a:pt x="424256" y="379399"/>
                </a:cubicBezTo>
                <a:cubicBezTo>
                  <a:pt x="424256" y="410539"/>
                  <a:pt x="399012" y="435783"/>
                  <a:pt x="367872" y="435783"/>
                </a:cubicBezTo>
                <a:cubicBezTo>
                  <a:pt x="336732" y="435783"/>
                  <a:pt x="311488" y="410539"/>
                  <a:pt x="311488" y="379399"/>
                </a:cubicBezTo>
                <a:moveTo>
                  <a:pt x="658310" y="379399"/>
                </a:moveTo>
                <a:cubicBezTo>
                  <a:pt x="658310" y="348259"/>
                  <a:pt x="683554" y="323015"/>
                  <a:pt x="714694" y="323015"/>
                </a:cubicBezTo>
                <a:cubicBezTo>
                  <a:pt x="745834" y="323015"/>
                  <a:pt x="771078" y="348259"/>
                  <a:pt x="771078" y="379399"/>
                </a:cubicBezTo>
                <a:cubicBezTo>
                  <a:pt x="771078" y="410539"/>
                  <a:pt x="745834" y="435783"/>
                  <a:pt x="714694" y="435783"/>
                </a:cubicBezTo>
                <a:cubicBezTo>
                  <a:pt x="683554" y="435783"/>
                  <a:pt x="658310" y="410539"/>
                  <a:pt x="658310" y="379399"/>
                </a:cubicBezTo>
              </a:path>
              <a:path w="1082566" h="1082566" fill="none" extrusionOk="0">
                <a:moveTo>
                  <a:pt x="247904" y="844745"/>
                </a:moveTo>
                <a:cubicBezTo>
                  <a:pt x="375039" y="914184"/>
                  <a:pt x="454548" y="983624"/>
                  <a:pt x="534058" y="867326"/>
                </a:cubicBezTo>
                <a:cubicBezTo>
                  <a:pt x="595889" y="777095"/>
                  <a:pt x="638847" y="743758"/>
                  <a:pt x="833976" y="878083"/>
                </a:cubicBezTo>
              </a:path>
              <a:path w="1082566" h="1082566" fill="none">
                <a:moveTo>
                  <a:pt x="0" y="541283"/>
                </a:moveTo>
                <a:cubicBezTo>
                  <a:pt x="0" y="242341"/>
                  <a:pt x="242341" y="0"/>
                  <a:pt x="541283" y="0"/>
                </a:cubicBezTo>
                <a:cubicBezTo>
                  <a:pt x="840225" y="0"/>
                  <a:pt x="1082566" y="242341"/>
                  <a:pt x="1082566" y="541283"/>
                </a:cubicBezTo>
                <a:cubicBezTo>
                  <a:pt x="1082566" y="840225"/>
                  <a:pt x="840225" y="1082566"/>
                  <a:pt x="541283" y="1082566"/>
                </a:cubicBezTo>
                <a:cubicBezTo>
                  <a:pt x="242341" y="1082566"/>
                  <a:pt x="0" y="840225"/>
                  <a:pt x="0" y="541283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2725235" y="1861257"/>
            <a:ext cx="3444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2" name="Textfeld 9"/>
          <p:cNvSpPr txBox="1"/>
          <p:nvPr/>
        </p:nvSpPr>
        <p:spPr>
          <a:xfrm>
            <a:off x="1303155" y="1594535"/>
            <a:ext cx="6288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Solution </a:t>
            </a:r>
            <a:r>
              <a:rPr lang="de-DE" sz="28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</a:t>
            </a:r>
            <a:endParaRPr lang="de-DE" sz="28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79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link="rId2"/>
          <a:srcRect l="2945" t="4268" r="-27169" b="2606"/>
          <a:stretch/>
        </p:blipFill>
        <p:spPr>
          <a:xfrm>
            <a:off x="108855" y="1138543"/>
            <a:ext cx="3597276" cy="35074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link="rId3"/>
          <a:srcRect l="1996" t="3891" r="3993" b="6369"/>
          <a:stretch/>
        </p:blipFill>
        <p:spPr>
          <a:xfrm>
            <a:off x="5377544" y="1138543"/>
            <a:ext cx="3657601" cy="35075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feld 3"/>
          <p:cNvSpPr txBox="1"/>
          <p:nvPr/>
        </p:nvSpPr>
        <p:spPr>
          <a:xfrm>
            <a:off x="5377544" y="553789"/>
            <a:ext cx="365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NCase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08856" y="2173509"/>
            <a:ext cx="8926289" cy="740550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108855" y="3428999"/>
            <a:ext cx="8926291" cy="1074058"/>
          </a:xfrm>
          <a:prstGeom prst="rect">
            <a:avLst/>
          </a:prstGeom>
          <a:solidFill>
            <a:srgbClr val="00B05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3957464" y="1138543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ARRANGE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11" name="Textfeld 9"/>
          <p:cNvSpPr txBox="1"/>
          <p:nvPr/>
        </p:nvSpPr>
        <p:spPr>
          <a:xfrm>
            <a:off x="3957461" y="3436255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ACT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12" name="Straight Connector 9"/>
          <p:cNvCxnSpPr/>
          <p:nvPr/>
        </p:nvCxnSpPr>
        <p:spPr>
          <a:xfrm>
            <a:off x="108855" y="3436255"/>
            <a:ext cx="892629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9"/>
          <p:cNvCxnSpPr/>
          <p:nvPr/>
        </p:nvCxnSpPr>
        <p:spPr>
          <a:xfrm>
            <a:off x="108855" y="4004128"/>
            <a:ext cx="8926291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9"/>
          <p:cNvSpPr txBox="1"/>
          <p:nvPr/>
        </p:nvSpPr>
        <p:spPr>
          <a:xfrm>
            <a:off x="3957462" y="3989927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ASSERT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15" name="Straight Connector 9"/>
          <p:cNvCxnSpPr/>
          <p:nvPr/>
        </p:nvCxnSpPr>
        <p:spPr>
          <a:xfrm>
            <a:off x="108855" y="1138543"/>
            <a:ext cx="892629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7"/>
          <p:cNvSpPr txBox="1"/>
          <p:nvPr/>
        </p:nvSpPr>
        <p:spPr>
          <a:xfrm>
            <a:off x="108855" y="553769"/>
            <a:ext cx="3597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latin typeface="Gabriola" panose="04040605051002020D02" pitchFamily="82" charset="0"/>
              </a:rPr>
              <a:t>Usual</a:t>
            </a:r>
            <a:r>
              <a:rPr lang="de-DE" sz="3200" dirty="0" smtClean="0">
                <a:latin typeface="Gabriola" panose="04040605051002020D02" pitchFamily="82" charset="0"/>
              </a:rPr>
              <a:t> </a:t>
            </a:r>
            <a:r>
              <a:rPr lang="de-DE" sz="3200" dirty="0">
                <a:latin typeface="Gabriola" panose="04040605051002020D02" pitchFamily="82" charset="0"/>
              </a:rPr>
              <a:t>T</a:t>
            </a:r>
            <a:r>
              <a:rPr lang="de-DE" sz="3200" dirty="0" smtClean="0">
                <a:latin typeface="Gabriola" panose="04040605051002020D02" pitchFamily="82" charset="0"/>
              </a:rPr>
              <a:t>est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17" name="Textfeld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f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rom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Usual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Test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to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 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190094" y="720420"/>
            <a:ext cx="762000" cy="359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343</Words>
  <Application>Microsoft Office PowerPoint</Application>
  <PresentationFormat>On-screen Show (16:9)</PresentationFormat>
  <Paragraphs>114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Gabriola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NCase Presentation</dc:title>
  <dc:creator>jeromerg@gmx.net</dc:creator>
  <cp:lastModifiedBy>jeromerg@gmx.net</cp:lastModifiedBy>
  <cp:revision>169</cp:revision>
  <dcterms:created xsi:type="dcterms:W3CDTF">2015-12-02T20:43:30Z</dcterms:created>
  <dcterms:modified xsi:type="dcterms:W3CDTF">2016-02-05T17:14:40Z</dcterms:modified>
</cp:coreProperties>
</file>