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8" r:id="rId3"/>
    <p:sldId id="286" r:id="rId4"/>
    <p:sldId id="276" r:id="rId5"/>
    <p:sldId id="288" r:id="rId6"/>
    <p:sldId id="289" r:id="rId7"/>
    <p:sldId id="290" r:id="rId8"/>
    <p:sldId id="293" r:id="rId9"/>
    <p:sldId id="292" r:id="rId10"/>
    <p:sldId id="284" r:id="rId11"/>
    <p:sldId id="295" r:id="rId12"/>
    <p:sldId id="294" r:id="rId13"/>
    <p:sldId id="256" r:id="rId14"/>
    <p:sldId id="258" r:id="rId15"/>
    <p:sldId id="260" r:id="rId16"/>
    <p:sldId id="261" r:id="rId17"/>
    <p:sldId id="257" r:id="rId18"/>
    <p:sldId id="259" r:id="rId19"/>
    <p:sldId id="262" r:id="rId20"/>
    <p:sldId id="263" r:id="rId21"/>
    <p:sldId id="264" r:id="rId22"/>
    <p:sldId id="265" r:id="rId23"/>
    <p:sldId id="267" r:id="rId2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4127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700"/>
    <a:srgbClr val="000000"/>
    <a:srgbClr val="5B9BD5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9702" autoAdjust="0"/>
  </p:normalViewPr>
  <p:slideViewPr>
    <p:cSldViewPr snapToGrid="0">
      <p:cViewPr varScale="1">
        <p:scale>
          <a:sx n="114" d="100"/>
          <a:sy n="114" d="100"/>
        </p:scale>
        <p:origin x="120" y="348"/>
      </p:cViewPr>
      <p:guideLst>
        <p:guide orient="horz" pos="2142"/>
        <p:guide pos="4127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image" Target="file:///E:\Data\itschwabing\dev\NCase\src\NCase.Doc\intern\Slide3.em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286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C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ase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G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enerator</a:t>
            </a:r>
          </a:p>
        </p:txBody>
      </p:sp>
    </p:spTree>
    <p:extLst>
      <p:ext uri="{BB962C8B-B14F-4D97-AF65-F5344CB8AC3E}">
        <p14:creationId xmlns:p14="http://schemas.microsoft.com/office/powerpoint/2010/main" val="1467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   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  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107043" y="113852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feld 3"/>
          <p:cNvSpPr txBox="1"/>
          <p:nvPr/>
        </p:nvSpPr>
        <p:spPr>
          <a:xfrm>
            <a:off x="107043" y="588845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One</a:t>
            </a:r>
            <a:r>
              <a:rPr lang="de-DE" sz="3200" dirty="0" smtClean="0">
                <a:latin typeface="Gabriola" panose="04040605051002020D02" pitchFamily="82" charset="0"/>
              </a:rPr>
              <a:t> Test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107043" y="2177864"/>
            <a:ext cx="89281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/>
          <p:cNvSpPr/>
          <p:nvPr/>
        </p:nvSpPr>
        <p:spPr>
          <a:xfrm>
            <a:off x="107043" y="2168339"/>
            <a:ext cx="3657601" cy="752662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/>
          <p:nvPr/>
        </p:nvCxnSpPr>
        <p:spPr>
          <a:xfrm>
            <a:off x="101600" y="2921001"/>
            <a:ext cx="366304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/>
          <p:cNvCxnSpPr/>
          <p:nvPr/>
        </p:nvCxnSpPr>
        <p:spPr>
          <a:xfrm>
            <a:off x="3764644" y="2917826"/>
            <a:ext cx="1533781" cy="11174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3"/>
          <p:cNvSpPr txBox="1"/>
          <p:nvPr/>
        </p:nvSpPr>
        <p:spPr>
          <a:xfrm>
            <a:off x="532493" y="1571569"/>
            <a:ext cx="3657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Gabriola" panose="04040605051002020D02" pitchFamily="82" charset="0"/>
              </a:rPr>
              <a:t>Generates </a:t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smtClean="0">
                <a:latin typeface="Gabriola" panose="04040605051002020D02" pitchFamily="82" charset="0"/>
              </a:rPr>
              <a:t>all </a:t>
            </a:r>
            <a:r>
              <a:rPr lang="de-DE" sz="3200" dirty="0" err="1" smtClean="0">
                <a:latin typeface="Gabriola" panose="04040605051002020D02" pitchFamily="82" charset="0"/>
              </a:rPr>
              <a:t>combinations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between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Titles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Due Dates</a:t>
            </a:r>
          </a:p>
          <a:p>
            <a:pPr marL="457200" indent="-457200">
              <a:buFontTx/>
              <a:buChar char="-"/>
            </a:pPr>
            <a:r>
              <a:rPr lang="de-DE" sz="3200" dirty="0" err="1" smtClean="0">
                <a:latin typeface="Gabriola" panose="04040605051002020D02" pitchFamily="82" charset="0"/>
              </a:rPr>
              <a:t>IsDone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values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5298425" y="2177864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3891" r="3993" b="6369"/>
          <a:stretch/>
        </p:blipFill>
        <p:spPr>
          <a:xfrm>
            <a:off x="2228938" y="646331"/>
            <a:ext cx="4689612" cy="44971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hteck 21"/>
          <p:cNvSpPr/>
          <p:nvPr/>
        </p:nvSpPr>
        <p:spPr>
          <a:xfrm>
            <a:off x="2228938" y="1583536"/>
            <a:ext cx="4689612" cy="1629564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1394407" y="21722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04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30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26"/>
          <p:cNvSpPr txBox="1"/>
          <p:nvPr/>
        </p:nvSpPr>
        <p:spPr>
          <a:xfrm>
            <a:off x="7485637" y="1565987"/>
            <a:ext cx="1399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Cartesian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3"/>
          <a:srcRect t="2806" r="3965" b="5968"/>
          <a:stretch/>
        </p:blipFill>
        <p:spPr>
          <a:xfrm>
            <a:off x="2058060" y="850900"/>
            <a:ext cx="5027879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Generates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1" name="Textfeld 26"/>
          <p:cNvSpPr txBox="1"/>
          <p:nvPr/>
        </p:nvSpPr>
        <p:spPr>
          <a:xfrm>
            <a:off x="7495198" y="1565987"/>
            <a:ext cx="1228221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Pairwise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6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8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73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0" name="Grafik 3"/>
          <p:cNvPicPr>
            <a:picLocks noChangeAspect="1"/>
          </p:cNvPicPr>
          <p:nvPr/>
        </p:nvPicPr>
        <p:blipFill rotWithShape="1">
          <a:blip r:link="rId3"/>
          <a:srcRect t="4564" b="8533"/>
          <a:stretch/>
        </p:blipFill>
        <p:spPr>
          <a:xfrm>
            <a:off x="1539089" y="1104702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5602" y="1142237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llipse 2"/>
          <p:cNvSpPr/>
          <p:nvPr/>
        </p:nvSpPr>
        <p:spPr>
          <a:xfrm rot="5400000" flipV="1">
            <a:off x="6511477" y="21150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400000" flipV="1">
            <a:off x="7136571" y="2108439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5400000" flipV="1">
            <a:off x="7201096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 rot="5400000" flipV="1">
            <a:off x="7775235" y="21084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400000" flipV="1">
            <a:off x="7762008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5400000" flipV="1">
            <a:off x="7759138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5400000" flipV="1">
            <a:off x="8427898" y="160058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5400000" flipV="1">
            <a:off x="8427898" y="2608873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 rot="5400000" flipV="1">
            <a:off x="8427898" y="210844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 rot="5400000" flipV="1">
            <a:off x="8444339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 rot="5400000" flipV="1">
            <a:off x="8444339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 rot="5400000" flipV="1">
            <a:off x="7775235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 rot="5400000" flipV="1">
            <a:off x="8446503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>
            <a:stCxn id="3" idx="4"/>
            <a:endCxn id="7" idx="0"/>
          </p:cNvCxnSpPr>
          <p:nvPr/>
        </p:nvCxnSpPr>
        <p:spPr>
          <a:xfrm flipV="1">
            <a:off x="6711142" y="2208079"/>
            <a:ext cx="425815" cy="6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  <a:endCxn id="8" idx="1"/>
          </p:cNvCxnSpPr>
          <p:nvPr/>
        </p:nvCxnSpPr>
        <p:spPr>
          <a:xfrm>
            <a:off x="6681958" y="2285408"/>
            <a:ext cx="548708" cy="187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4"/>
            <a:endCxn id="9" idx="0"/>
          </p:cNvCxnSpPr>
          <p:nvPr/>
        </p:nvCxnSpPr>
        <p:spPr>
          <a:xfrm>
            <a:off x="7336236" y="2208079"/>
            <a:ext cx="4393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5"/>
            <a:endCxn id="11" idx="0"/>
          </p:cNvCxnSpPr>
          <p:nvPr/>
        </p:nvCxnSpPr>
        <p:spPr>
          <a:xfrm>
            <a:off x="7307052" y="2278807"/>
            <a:ext cx="452472" cy="939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6"/>
            <a:endCxn id="10" idx="0"/>
          </p:cNvCxnSpPr>
          <p:nvPr/>
        </p:nvCxnSpPr>
        <p:spPr>
          <a:xfrm>
            <a:off x="7236597" y="2308104"/>
            <a:ext cx="525797" cy="14111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4"/>
            <a:endCxn id="17" idx="0"/>
          </p:cNvCxnSpPr>
          <p:nvPr/>
        </p:nvCxnSpPr>
        <p:spPr>
          <a:xfrm>
            <a:off x="7400761" y="4234216"/>
            <a:ext cx="374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4"/>
            <a:endCxn id="12" idx="0"/>
          </p:cNvCxnSpPr>
          <p:nvPr/>
        </p:nvCxnSpPr>
        <p:spPr>
          <a:xfrm flipV="1">
            <a:off x="7974900" y="1700226"/>
            <a:ext cx="453384" cy="507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4"/>
            <a:endCxn id="14" idx="0"/>
          </p:cNvCxnSpPr>
          <p:nvPr/>
        </p:nvCxnSpPr>
        <p:spPr>
          <a:xfrm>
            <a:off x="7974900" y="2208080"/>
            <a:ext cx="4533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4"/>
            <a:endCxn id="13" idx="0"/>
          </p:cNvCxnSpPr>
          <p:nvPr/>
        </p:nvCxnSpPr>
        <p:spPr>
          <a:xfrm>
            <a:off x="7974900" y="2208080"/>
            <a:ext cx="453384" cy="5004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4"/>
            <a:endCxn id="15" idx="0"/>
          </p:cNvCxnSpPr>
          <p:nvPr/>
        </p:nvCxnSpPr>
        <p:spPr>
          <a:xfrm>
            <a:off x="7958803" y="3218508"/>
            <a:ext cx="4859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6" idx="0"/>
          </p:cNvCxnSpPr>
          <p:nvPr/>
        </p:nvCxnSpPr>
        <p:spPr>
          <a:xfrm>
            <a:off x="7961673" y="3719251"/>
            <a:ext cx="483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4"/>
            <a:endCxn id="19" idx="0"/>
          </p:cNvCxnSpPr>
          <p:nvPr/>
        </p:nvCxnSpPr>
        <p:spPr>
          <a:xfrm>
            <a:off x="7974900" y="4234216"/>
            <a:ext cx="4719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589849" y="13028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34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</a:p>
          <a:p>
            <a:endParaRPr lang="de-DE" sz="24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2327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515884" y="1975945"/>
            <a:ext cx="0" cy="2806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Act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Asserts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543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4981903" y="3281391"/>
            <a:ext cx="41620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5312229" y="600496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3262"/>
              <a:gd name="adj5" fmla="val 341307"/>
              <a:gd name="adj6" fmla="val -98727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4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5312229" y="1230754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63438"/>
              <a:gd name="adj5" fmla="val 161972"/>
              <a:gd name="adj6" fmla="val -7430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24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5312229" y="2296181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6878"/>
              <a:gd name="adj5" fmla="val -42099"/>
              <a:gd name="adj6" fmla="val -5241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 Test?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01900" y="647835"/>
            <a:ext cx="4140200" cy="4375681"/>
          </a:xfrm>
          <a:prstGeom prst="rect">
            <a:avLst/>
          </a:prstGeom>
        </p:spPr>
      </p:pic>
      <p:sp>
        <p:nvSpPr>
          <p:cNvPr id="11" name="Textfeld 9"/>
          <p:cNvSpPr txBox="1"/>
          <p:nvPr/>
        </p:nvSpPr>
        <p:spPr>
          <a:xfrm>
            <a:off x="1163461" y="92782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2" name="Textfeld 9"/>
          <p:cNvSpPr txBox="1"/>
          <p:nvPr/>
        </p:nvSpPr>
        <p:spPr>
          <a:xfrm>
            <a:off x="1163461" y="317930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3" name="Textfeld 9"/>
          <p:cNvSpPr txBox="1"/>
          <p:nvPr/>
        </p:nvSpPr>
        <p:spPr>
          <a:xfrm>
            <a:off x="1163461" y="397283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966952" y="927826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966952" y="3179304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966952" y="3972835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multiple Tests?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1</a:t>
            </a:r>
            <a:r>
              <a:rPr lang="de-DE" sz="3200" baseline="30000" dirty="0" smtClean="0">
                <a:latin typeface="Gabriola" panose="04040605051002020D02" pitchFamily="82" charset="0"/>
              </a:rPr>
              <a:t>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&amp; </a:t>
            </a:r>
            <a:r>
              <a:rPr lang="de-DE" sz="3200" dirty="0" smtClean="0">
                <a:latin typeface="Gabriola" panose="04040605051002020D02" pitchFamily="82" charset="0"/>
              </a:rPr>
              <a:t>Paste &amp; Change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2404" y="5847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7204" y="8895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2004" y="11943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06804" y="14991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04460" y="1242848"/>
            <a:ext cx="332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Difficult to maintain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No overview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Low “Test Case Coverage”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90592" y="2771224"/>
            <a:ext cx="1082565" cy="108256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2</a:t>
            </a:r>
            <a:r>
              <a:rPr lang="de-DE" sz="3200" baseline="30000" dirty="0" smtClean="0">
                <a:latin typeface="Gabriola" panose="04040605051002020D02" pitchFamily="82" charset="0"/>
              </a:rPr>
              <a:t>nd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>
                <a:latin typeface="Gabriola" panose="04040605051002020D02" pitchFamily="82" charset="0"/>
              </a:rPr>
              <a:t>p</a:t>
            </a:r>
            <a:r>
              <a:rPr lang="de-DE" sz="3200" dirty="0" err="1" smtClean="0">
                <a:latin typeface="Gabriola" panose="04040605051002020D02" pitchFamily="82" charset="0"/>
              </a:rPr>
              <a:t>arametrized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framework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9" name="Grafik 1"/>
          <p:cNvPicPr>
            <a:picLocks noChangeAspect="1"/>
          </p:cNvPicPr>
          <p:nvPr/>
        </p:nvPicPr>
        <p:blipFill rotWithShape="1">
          <a:blip r:link="rId2"/>
          <a:srcRect l="1454" t="2851" r="1791" b="4929"/>
          <a:stretch/>
        </p:blipFill>
        <p:spPr>
          <a:xfrm>
            <a:off x="1004613" y="584774"/>
            <a:ext cx="3461736" cy="4481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204459" y="1242848"/>
            <a:ext cx="3939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Requires refactoring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Various syntaxes with </a:t>
            </a:r>
            <a:r>
              <a:rPr lang="en-US" sz="2400" dirty="0" smtClean="0">
                <a:latin typeface="Gabriola" panose="04040605051002020D02" pitchFamily="82" charset="0"/>
              </a:rPr>
              <a:t>bad trade-off </a:t>
            </a:r>
            <a:r>
              <a:rPr lang="en-US" sz="2400" dirty="0" smtClean="0">
                <a:latin typeface="Gabriola" panose="04040605051002020D02" pitchFamily="82" charset="0"/>
              </a:rPr>
              <a:t/>
            </a:r>
            <a:br>
              <a:rPr lang="en-US" sz="2400" dirty="0" smtClean="0">
                <a:latin typeface="Gabriola" panose="04040605051002020D02" pitchFamily="82" charset="0"/>
              </a:rPr>
            </a:br>
            <a:r>
              <a:rPr lang="en-US" sz="2400" dirty="0" smtClean="0">
                <a:latin typeface="Gabriola" panose="04040605051002020D02" pitchFamily="82" charset="0"/>
              </a:rPr>
              <a:t>Scalability vs. </a:t>
            </a:r>
            <a:r>
              <a:rPr lang="en-US" sz="2400" dirty="0">
                <a:latin typeface="Gabriola" panose="04040605051002020D02" pitchFamily="82" charset="0"/>
              </a:rPr>
              <a:t>R</a:t>
            </a:r>
            <a:r>
              <a:rPr lang="en-US" sz="2400" dirty="0" smtClean="0">
                <a:latin typeface="Gabriola" panose="04040605051002020D02" pitchFamily="82" charset="0"/>
              </a:rPr>
              <a:t>eadability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Gabriola" panose="04040605051002020D02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190593" y="2771225"/>
            <a:ext cx="1082566" cy="1082566"/>
          </a:xfrm>
          <a:custGeom>
            <a:avLst/>
            <a:gdLst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311488 w 1082565"/>
              <a:gd name="connsiteY0" fmla="*/ 379399 h 1082565"/>
              <a:gd name="connsiteX1" fmla="*/ 367872 w 1082565"/>
              <a:gd name="connsiteY1" fmla="*/ 323015 h 1082565"/>
              <a:gd name="connsiteX2" fmla="*/ 424256 w 1082565"/>
              <a:gd name="connsiteY2" fmla="*/ 379399 h 1082565"/>
              <a:gd name="connsiteX3" fmla="*/ 367872 w 1082565"/>
              <a:gd name="connsiteY3" fmla="*/ 435783 h 1082565"/>
              <a:gd name="connsiteX4" fmla="*/ 311488 w 1082565"/>
              <a:gd name="connsiteY4" fmla="*/ 379399 h 1082565"/>
              <a:gd name="connsiteX5" fmla="*/ 658310 w 1082565"/>
              <a:gd name="connsiteY5" fmla="*/ 379399 h 1082565"/>
              <a:gd name="connsiteX6" fmla="*/ 714694 w 1082565"/>
              <a:gd name="connsiteY6" fmla="*/ 323015 h 1082565"/>
              <a:gd name="connsiteX7" fmla="*/ 771078 w 1082565"/>
              <a:gd name="connsiteY7" fmla="*/ 379399 h 1082565"/>
              <a:gd name="connsiteX8" fmla="*/ 714694 w 1082565"/>
              <a:gd name="connsiteY8" fmla="*/ 435783 h 1082565"/>
              <a:gd name="connsiteX9" fmla="*/ 658310 w 1082565"/>
              <a:gd name="connsiteY9" fmla="*/ 379399 h 1082565"/>
              <a:gd name="connsiteX0" fmla="*/ 247904 w 1082565"/>
              <a:gd name="connsiteY0" fmla="*/ 878083 h 1082565"/>
              <a:gd name="connsiteX1" fmla="*/ 833976 w 1082565"/>
              <a:gd name="connsiteY1" fmla="*/ 878083 h 1082565"/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66" h="1082566" stroke="0" extrusionOk="0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  <a:path w="1082566" h="1082566" fill="darkenLess" extrusionOk="0">
                <a:moveTo>
                  <a:pt x="311488" y="379399"/>
                </a:moveTo>
                <a:cubicBezTo>
                  <a:pt x="311488" y="348259"/>
                  <a:pt x="336732" y="323015"/>
                  <a:pt x="367872" y="323015"/>
                </a:cubicBezTo>
                <a:cubicBezTo>
                  <a:pt x="399012" y="323015"/>
                  <a:pt x="424256" y="348259"/>
                  <a:pt x="424256" y="379399"/>
                </a:cubicBezTo>
                <a:cubicBezTo>
                  <a:pt x="424256" y="410539"/>
                  <a:pt x="399012" y="435783"/>
                  <a:pt x="367872" y="435783"/>
                </a:cubicBezTo>
                <a:cubicBezTo>
                  <a:pt x="336732" y="435783"/>
                  <a:pt x="311488" y="410539"/>
                  <a:pt x="311488" y="379399"/>
                </a:cubicBezTo>
                <a:moveTo>
                  <a:pt x="658310" y="379399"/>
                </a:moveTo>
                <a:cubicBezTo>
                  <a:pt x="658310" y="348259"/>
                  <a:pt x="683554" y="323015"/>
                  <a:pt x="714694" y="323015"/>
                </a:cubicBezTo>
                <a:cubicBezTo>
                  <a:pt x="745834" y="323015"/>
                  <a:pt x="771078" y="348259"/>
                  <a:pt x="771078" y="379399"/>
                </a:cubicBezTo>
                <a:cubicBezTo>
                  <a:pt x="771078" y="410539"/>
                  <a:pt x="745834" y="435783"/>
                  <a:pt x="714694" y="435783"/>
                </a:cubicBezTo>
                <a:cubicBezTo>
                  <a:pt x="683554" y="435783"/>
                  <a:pt x="658310" y="410539"/>
                  <a:pt x="658310" y="379399"/>
                </a:cubicBezTo>
              </a:path>
              <a:path w="1082566" h="1082566" fill="none" extrusionOk="0">
                <a:moveTo>
                  <a:pt x="247904" y="844745"/>
                </a:moveTo>
                <a:cubicBezTo>
                  <a:pt x="375039" y="914184"/>
                  <a:pt x="454548" y="983624"/>
                  <a:pt x="534058" y="867326"/>
                </a:cubicBezTo>
                <a:cubicBezTo>
                  <a:pt x="595889" y="777095"/>
                  <a:pt x="638847" y="743758"/>
                  <a:pt x="833976" y="878083"/>
                </a:cubicBezTo>
              </a:path>
              <a:path w="1082566" h="1082566" fill="none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861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59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Solution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1385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1385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1735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4289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1385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4362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08855" y="3436255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108855" y="4004128"/>
            <a:ext cx="89262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39899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08855" y="1138543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108855" y="5537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  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90094" y="720420"/>
            <a:ext cx="762000" cy="35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On-screen Show (16:9)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133</cp:revision>
  <dcterms:created xsi:type="dcterms:W3CDTF">2015-12-02T20:43:30Z</dcterms:created>
  <dcterms:modified xsi:type="dcterms:W3CDTF">2016-02-04T22:00:56Z</dcterms:modified>
</cp:coreProperties>
</file>