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6" r:id="rId3"/>
    <p:sldId id="271" r:id="rId4"/>
    <p:sldId id="274" r:id="rId5"/>
    <p:sldId id="277" r:id="rId6"/>
    <p:sldId id="256" r:id="rId7"/>
    <p:sldId id="258" r:id="rId8"/>
    <p:sldId id="260" r:id="rId9"/>
    <p:sldId id="261" r:id="rId10"/>
    <p:sldId id="257" r:id="rId11"/>
    <p:sldId id="259" r:id="rId12"/>
    <p:sldId id="262" r:id="rId13"/>
    <p:sldId id="263" r:id="rId14"/>
    <p:sldId id="264" r:id="rId15"/>
    <p:sldId id="265" r:id="rId16"/>
    <p:sldId id="267" r:id="rId17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0000"/>
    <a:srgbClr val="70AD47"/>
    <a:srgbClr val="DEEBF7"/>
    <a:srgbClr val="C5FFDF"/>
    <a:srgbClr val="B3FFD5"/>
    <a:srgbClr val="79FFB6"/>
    <a:srgbClr val="15FF7F"/>
    <a:srgbClr val="6DFFAF"/>
    <a:srgbClr val="DDF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-90" y="-894"/>
      </p:cViewPr>
      <p:guideLst>
        <p:guide orient="horz" pos="2160"/>
        <p:guide orient="horz" pos="162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9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2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1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9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8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0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7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194EC-C915-441E-AD9A-616349DBA75B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4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2.emf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2.emf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file:///D:\src\test\NCase\src\NCase.Doc\intern\Slide2_Console.em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file:///E:\Data\itschwabing\dev\NCase\src\NCase.Doc\intern\Slide4.emf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file:///E:\Data\itschwabing\dev\NCase\src\NCase.Doc\intern\Slide4_Console.emf" TargetMode="External"/><Relationship Id="rId2" Type="http://schemas.openxmlformats.org/officeDocument/2006/relationships/image" Target="file:///E:\Data\itschwabing\dev\NCase\src\NCase.Doc\intern\Slide4.emf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file:///E:\Data\itschwabing\dev\NCase\src\NCase.Doc\intern\Slide5_Console2.emf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file:///E:\Data\itschwabing\dev\NCase\src\NCase.Doc\intern\Slide5_Console.emf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6.em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7_NCase.emf" TargetMode="External"/><Relationship Id="rId2" Type="http://schemas.openxmlformats.org/officeDocument/2006/relationships/image" Target="file:///D:\src\test\NCase\src\NCase.Doc\intern\Slide7_Conventional.emf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7_NCase.emf" TargetMode="External"/><Relationship Id="rId2" Type="http://schemas.openxmlformats.org/officeDocument/2006/relationships/image" Target="file:///D:\src\test\NCase\src\NCase.Doc\intern\Slide7_Conventional.emf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7_Conventional.emf" TargetMode="External"/><Relationship Id="rId2" Type="http://schemas.openxmlformats.org/officeDocument/2006/relationships/image" Target="file:///D:\src\test\NCase\src\NCase.Doc\intern\Slide7_NCase2.emf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7_Conventional.emf" TargetMode="External"/><Relationship Id="rId2" Type="http://schemas.openxmlformats.org/officeDocument/2006/relationships/image" Target="file:///D:\src\test\NCase\src\NCase.Doc\intern\Slide7_NCase2.emf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1.emf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1.emf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file:///D:\src\test\NCase\src\NCase.Doc\intern\Slide1_Console.em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E:\Data\itschwabing\dev\NCase\src\NCase.Doc\intern\Slide3.emf" TargetMode="External"/><Relationship Id="rId2" Type="http://schemas.openxmlformats.org/officeDocument/2006/relationships/image" Target="file:///E:\Data\itschwabing\dev\NCase\src\NCase.Doc\intern\Slide3_2.emf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E:\Data\itschwabing\dev\NCase\src\NCase.Doc\intern\Slide3_2.emf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file:///D:\src\test\NCase\src\NCase.Doc\intern\Slide3_Console.emf" TargetMode="External"/><Relationship Id="rId4" Type="http://schemas.openxmlformats.org/officeDocument/2006/relationships/image" Target="file:///E:\Data\itschwabing\dev\NCase\src\NCase.Doc\intern\Slide3.em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2725236" y="1903202"/>
            <a:ext cx="3444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29" name="Textfeld 9"/>
          <p:cNvSpPr txBox="1"/>
          <p:nvPr/>
        </p:nvSpPr>
        <p:spPr>
          <a:xfrm>
            <a:off x="3763079" y="728241"/>
            <a:ext cx="136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Unit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0" name="Textfeld 9"/>
          <p:cNvSpPr txBox="1"/>
          <p:nvPr/>
        </p:nvSpPr>
        <p:spPr>
          <a:xfrm>
            <a:off x="983907" y="990604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Parametrized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1" name="Textfeld 9"/>
          <p:cNvSpPr txBox="1"/>
          <p:nvPr/>
        </p:nvSpPr>
        <p:spPr>
          <a:xfrm>
            <a:off x="6015254" y="1938808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Pairwise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2" name="Textfeld 9"/>
          <p:cNvSpPr txBox="1"/>
          <p:nvPr/>
        </p:nvSpPr>
        <p:spPr>
          <a:xfrm>
            <a:off x="429050" y="1984856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Combinatorics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4" name="Textfeld 9"/>
          <p:cNvSpPr txBox="1"/>
          <p:nvPr/>
        </p:nvSpPr>
        <p:spPr>
          <a:xfrm>
            <a:off x="5016905" y="990604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Tree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5" name="Textfeld 9"/>
          <p:cNvSpPr txBox="1"/>
          <p:nvPr/>
        </p:nvSpPr>
        <p:spPr>
          <a:xfrm>
            <a:off x="741358" y="2887934"/>
            <a:ext cx="17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C# Internal DSL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196021" y="1639133"/>
            <a:ext cx="399393" cy="50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44314" y="1452269"/>
            <a:ext cx="0" cy="690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234404" y="1649391"/>
            <a:ext cx="483476" cy="50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592379" y="2300890"/>
            <a:ext cx="602592" cy="202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623707" y="2347965"/>
            <a:ext cx="772010" cy="17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623708" y="2887934"/>
            <a:ext cx="772009" cy="209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9"/>
          <p:cNvSpPr txBox="1"/>
          <p:nvPr/>
        </p:nvSpPr>
        <p:spPr>
          <a:xfrm>
            <a:off x="6142254" y="2889555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NUnit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integration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48" name="Textfeld 9"/>
          <p:cNvSpPr txBox="1"/>
          <p:nvPr/>
        </p:nvSpPr>
        <p:spPr>
          <a:xfrm>
            <a:off x="5372538" y="3600580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XUnit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integration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 flipV="1">
            <a:off x="5592379" y="2798161"/>
            <a:ext cx="602592" cy="27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132113" y="3097726"/>
            <a:ext cx="460267" cy="51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9"/>
          <p:cNvSpPr txBox="1"/>
          <p:nvPr/>
        </p:nvSpPr>
        <p:spPr>
          <a:xfrm>
            <a:off x="3573019" y="3968922"/>
            <a:ext cx="174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Modular Syntax</a:t>
            </a:r>
          </a:p>
        </p:txBody>
      </p:sp>
      <p:cxnSp>
        <p:nvCxnSpPr>
          <p:cNvPr id="57" name="Straight Connector 56"/>
          <p:cNvCxnSpPr>
            <a:stCxn id="18" idx="2"/>
            <a:endCxn id="55" idx="0"/>
          </p:cNvCxnSpPr>
          <p:nvPr/>
        </p:nvCxnSpPr>
        <p:spPr>
          <a:xfrm flipH="1">
            <a:off x="4444314" y="3103531"/>
            <a:ext cx="3283" cy="865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9"/>
          <p:cNvSpPr txBox="1"/>
          <p:nvPr/>
        </p:nvSpPr>
        <p:spPr>
          <a:xfrm>
            <a:off x="1617718" y="3627229"/>
            <a:ext cx="181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Readable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Syntax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3395717" y="3077212"/>
            <a:ext cx="561782" cy="533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link="rId2"/>
          <a:srcRect l="2780" t="5513" r="3557" b="9533"/>
          <a:stretch/>
        </p:blipFill>
        <p:spPr>
          <a:xfrm>
            <a:off x="114300" y="1003300"/>
            <a:ext cx="4787818" cy="36784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Textfeld 17"/>
          <p:cNvSpPr txBox="1"/>
          <p:nvPr/>
        </p:nvSpPr>
        <p:spPr>
          <a:xfrm>
            <a:off x="-14710" y="5487"/>
            <a:ext cx="556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Tree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!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114029" y="1546252"/>
            <a:ext cx="3712879" cy="2787989"/>
            <a:chOff x="5061477" y="1315025"/>
            <a:chExt cx="3712879" cy="2787989"/>
          </a:xfrm>
        </p:grpSpPr>
        <p:sp>
          <p:nvSpPr>
            <p:cNvPr id="3" name="Ellipse 2"/>
            <p:cNvSpPr/>
            <p:nvPr/>
          </p:nvSpPr>
          <p:spPr>
            <a:xfrm rot="5400000" flipV="1">
              <a:off x="5060987" y="1829969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/>
            <p:cNvSpPr/>
            <p:nvPr/>
          </p:nvSpPr>
          <p:spPr>
            <a:xfrm rot="5400000" flipV="1">
              <a:off x="6194915" y="1823368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/>
            <p:cNvSpPr/>
            <p:nvPr/>
          </p:nvSpPr>
          <p:spPr>
            <a:xfrm rot="5400000" flipV="1">
              <a:off x="6259440" y="3849505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lipse 8"/>
            <p:cNvSpPr/>
            <p:nvPr/>
          </p:nvSpPr>
          <p:spPr>
            <a:xfrm rot="5400000" flipV="1">
              <a:off x="7341579" y="1823369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lipse 9"/>
            <p:cNvSpPr/>
            <p:nvPr/>
          </p:nvSpPr>
          <p:spPr>
            <a:xfrm rot="5400000" flipV="1">
              <a:off x="7328352" y="3334540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Ellipse 10"/>
            <p:cNvSpPr/>
            <p:nvPr/>
          </p:nvSpPr>
          <p:spPr>
            <a:xfrm rot="5400000" flipV="1">
              <a:off x="7325482" y="2833797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llipse 11"/>
            <p:cNvSpPr/>
            <p:nvPr/>
          </p:nvSpPr>
          <p:spPr>
            <a:xfrm rot="5400000" flipV="1">
              <a:off x="8502242" y="1315515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lipse 12"/>
            <p:cNvSpPr/>
            <p:nvPr/>
          </p:nvSpPr>
          <p:spPr>
            <a:xfrm rot="5400000" flipV="1">
              <a:off x="8502242" y="2323802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/>
            <p:cNvSpPr/>
            <p:nvPr/>
          </p:nvSpPr>
          <p:spPr>
            <a:xfrm rot="5400000" flipV="1">
              <a:off x="8502242" y="1823370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lipse 14"/>
            <p:cNvSpPr/>
            <p:nvPr/>
          </p:nvSpPr>
          <p:spPr>
            <a:xfrm rot="5400000" flipV="1">
              <a:off x="8518683" y="2833797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llipse 15"/>
            <p:cNvSpPr/>
            <p:nvPr/>
          </p:nvSpPr>
          <p:spPr>
            <a:xfrm rot="5400000" flipV="1">
              <a:off x="8518683" y="3334540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16"/>
            <p:cNvSpPr/>
            <p:nvPr/>
          </p:nvSpPr>
          <p:spPr>
            <a:xfrm rot="5400000" flipV="1">
              <a:off x="7341579" y="3849505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18"/>
            <p:cNvSpPr/>
            <p:nvPr/>
          </p:nvSpPr>
          <p:spPr>
            <a:xfrm rot="5400000" flipV="1">
              <a:off x="8520847" y="3849505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Gerade Verbindung mit Pfeil 21"/>
            <p:cNvCxnSpPr>
              <a:stCxn id="3" idx="4"/>
              <a:endCxn id="7" idx="0"/>
            </p:cNvCxnSpPr>
            <p:nvPr/>
          </p:nvCxnSpPr>
          <p:spPr>
            <a:xfrm flipV="1">
              <a:off x="5314496" y="1949878"/>
              <a:ext cx="880909" cy="660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>
              <a:stCxn id="3" idx="4"/>
              <a:endCxn id="8" idx="1"/>
            </p:cNvCxnSpPr>
            <p:nvPr/>
          </p:nvCxnSpPr>
          <p:spPr>
            <a:xfrm>
              <a:off x="5314496" y="1956479"/>
              <a:ext cx="982488" cy="192973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>
              <a:stCxn id="7" idx="4"/>
              <a:endCxn id="9" idx="0"/>
            </p:cNvCxnSpPr>
            <p:nvPr/>
          </p:nvCxnSpPr>
          <p:spPr>
            <a:xfrm>
              <a:off x="6448424" y="1949878"/>
              <a:ext cx="893645" cy="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>
              <a:stCxn id="7" idx="4"/>
              <a:endCxn id="11" idx="0"/>
            </p:cNvCxnSpPr>
            <p:nvPr/>
          </p:nvCxnSpPr>
          <p:spPr>
            <a:xfrm>
              <a:off x="6448424" y="1949878"/>
              <a:ext cx="877548" cy="101042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7" idx="4"/>
              <a:endCxn id="10" idx="0"/>
            </p:cNvCxnSpPr>
            <p:nvPr/>
          </p:nvCxnSpPr>
          <p:spPr>
            <a:xfrm>
              <a:off x="6448424" y="1949878"/>
              <a:ext cx="880418" cy="15111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stCxn id="8" idx="4"/>
              <a:endCxn id="17" idx="0"/>
            </p:cNvCxnSpPr>
            <p:nvPr/>
          </p:nvCxnSpPr>
          <p:spPr>
            <a:xfrm>
              <a:off x="6512949" y="3976015"/>
              <a:ext cx="82912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>
              <a:stCxn id="9" idx="4"/>
              <a:endCxn id="12" idx="0"/>
            </p:cNvCxnSpPr>
            <p:nvPr/>
          </p:nvCxnSpPr>
          <p:spPr>
            <a:xfrm flipV="1">
              <a:off x="7595088" y="1442025"/>
              <a:ext cx="907644" cy="50785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>
              <a:stCxn id="9" idx="4"/>
              <a:endCxn id="14" idx="0"/>
            </p:cNvCxnSpPr>
            <p:nvPr/>
          </p:nvCxnSpPr>
          <p:spPr>
            <a:xfrm>
              <a:off x="7595088" y="1949879"/>
              <a:ext cx="907644" cy="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9" idx="4"/>
              <a:endCxn id="13" idx="0"/>
            </p:cNvCxnSpPr>
            <p:nvPr/>
          </p:nvCxnSpPr>
          <p:spPr>
            <a:xfrm>
              <a:off x="7595088" y="1949879"/>
              <a:ext cx="907644" cy="50043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>
              <a:stCxn id="11" idx="4"/>
              <a:endCxn id="15" idx="0"/>
            </p:cNvCxnSpPr>
            <p:nvPr/>
          </p:nvCxnSpPr>
          <p:spPr>
            <a:xfrm>
              <a:off x="7578991" y="2960307"/>
              <a:ext cx="94018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>
              <a:stCxn id="10" idx="4"/>
              <a:endCxn id="16" idx="0"/>
            </p:cNvCxnSpPr>
            <p:nvPr/>
          </p:nvCxnSpPr>
          <p:spPr>
            <a:xfrm>
              <a:off x="7581861" y="3461050"/>
              <a:ext cx="93731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>
              <a:stCxn id="17" idx="4"/>
              <a:endCxn id="19" idx="0"/>
            </p:cNvCxnSpPr>
            <p:nvPr/>
          </p:nvCxnSpPr>
          <p:spPr>
            <a:xfrm>
              <a:off x="7595088" y="3976015"/>
              <a:ext cx="926249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881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5114029" y="1546252"/>
            <a:ext cx="3712879" cy="2787989"/>
            <a:chOff x="5061477" y="1315025"/>
            <a:chExt cx="3712879" cy="2787989"/>
          </a:xfrm>
        </p:grpSpPr>
        <p:sp>
          <p:nvSpPr>
            <p:cNvPr id="60" name="Ellipse 2"/>
            <p:cNvSpPr/>
            <p:nvPr/>
          </p:nvSpPr>
          <p:spPr>
            <a:xfrm rot="5400000" flipV="1">
              <a:off x="5060987" y="1829969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Ellipse 6"/>
            <p:cNvSpPr/>
            <p:nvPr/>
          </p:nvSpPr>
          <p:spPr>
            <a:xfrm rot="5400000" flipV="1">
              <a:off x="6194915" y="1823368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llipse 7"/>
            <p:cNvSpPr/>
            <p:nvPr/>
          </p:nvSpPr>
          <p:spPr>
            <a:xfrm rot="5400000" flipV="1">
              <a:off x="6259440" y="3849505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Ellipse 8"/>
            <p:cNvSpPr/>
            <p:nvPr/>
          </p:nvSpPr>
          <p:spPr>
            <a:xfrm rot="5400000" flipV="1">
              <a:off x="7341579" y="1823369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Ellipse 9"/>
            <p:cNvSpPr/>
            <p:nvPr/>
          </p:nvSpPr>
          <p:spPr>
            <a:xfrm rot="5400000" flipV="1">
              <a:off x="7328352" y="3334540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lipse 10"/>
            <p:cNvSpPr/>
            <p:nvPr/>
          </p:nvSpPr>
          <p:spPr>
            <a:xfrm rot="5400000" flipV="1">
              <a:off x="7325482" y="2833797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11"/>
            <p:cNvSpPr/>
            <p:nvPr/>
          </p:nvSpPr>
          <p:spPr>
            <a:xfrm rot="5400000" flipV="1">
              <a:off x="8502242" y="1315515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Ellipse 12"/>
            <p:cNvSpPr/>
            <p:nvPr/>
          </p:nvSpPr>
          <p:spPr>
            <a:xfrm rot="5400000" flipV="1">
              <a:off x="8502242" y="2323802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Ellipse 13"/>
            <p:cNvSpPr/>
            <p:nvPr/>
          </p:nvSpPr>
          <p:spPr>
            <a:xfrm rot="5400000" flipV="1">
              <a:off x="8502242" y="1823370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Ellipse 14"/>
            <p:cNvSpPr/>
            <p:nvPr/>
          </p:nvSpPr>
          <p:spPr>
            <a:xfrm rot="5400000" flipV="1">
              <a:off x="8518683" y="2833797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Ellipse 15"/>
            <p:cNvSpPr/>
            <p:nvPr/>
          </p:nvSpPr>
          <p:spPr>
            <a:xfrm rot="5400000" flipV="1">
              <a:off x="8518683" y="3334540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Ellipse 16"/>
            <p:cNvSpPr/>
            <p:nvPr/>
          </p:nvSpPr>
          <p:spPr>
            <a:xfrm rot="5400000" flipV="1">
              <a:off x="7341579" y="3849505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Ellipse 18"/>
            <p:cNvSpPr/>
            <p:nvPr/>
          </p:nvSpPr>
          <p:spPr>
            <a:xfrm rot="5400000" flipV="1">
              <a:off x="8520847" y="3849505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Gerade Verbindung mit Pfeil 21"/>
            <p:cNvCxnSpPr>
              <a:stCxn id="60" idx="4"/>
              <a:endCxn id="61" idx="0"/>
            </p:cNvCxnSpPr>
            <p:nvPr/>
          </p:nvCxnSpPr>
          <p:spPr>
            <a:xfrm flipV="1">
              <a:off x="5314496" y="1949878"/>
              <a:ext cx="880909" cy="660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23"/>
            <p:cNvCxnSpPr>
              <a:stCxn id="60" idx="4"/>
              <a:endCxn id="62" idx="1"/>
            </p:cNvCxnSpPr>
            <p:nvPr/>
          </p:nvCxnSpPr>
          <p:spPr>
            <a:xfrm>
              <a:off x="5314496" y="1956479"/>
              <a:ext cx="982488" cy="192973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25"/>
            <p:cNvCxnSpPr>
              <a:stCxn id="61" idx="4"/>
              <a:endCxn id="63" idx="0"/>
            </p:cNvCxnSpPr>
            <p:nvPr/>
          </p:nvCxnSpPr>
          <p:spPr>
            <a:xfrm>
              <a:off x="6448424" y="1949878"/>
              <a:ext cx="893645" cy="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27"/>
            <p:cNvCxnSpPr>
              <a:stCxn id="61" idx="4"/>
              <a:endCxn id="65" idx="0"/>
            </p:cNvCxnSpPr>
            <p:nvPr/>
          </p:nvCxnSpPr>
          <p:spPr>
            <a:xfrm>
              <a:off x="6448424" y="1949878"/>
              <a:ext cx="877548" cy="101042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29"/>
            <p:cNvCxnSpPr>
              <a:stCxn id="61" idx="4"/>
              <a:endCxn id="64" idx="0"/>
            </p:cNvCxnSpPr>
            <p:nvPr/>
          </p:nvCxnSpPr>
          <p:spPr>
            <a:xfrm>
              <a:off x="6448424" y="1949878"/>
              <a:ext cx="880418" cy="15111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mit Pfeil 31"/>
            <p:cNvCxnSpPr>
              <a:stCxn id="62" idx="4"/>
              <a:endCxn id="71" idx="0"/>
            </p:cNvCxnSpPr>
            <p:nvPr/>
          </p:nvCxnSpPr>
          <p:spPr>
            <a:xfrm>
              <a:off x="6512949" y="3976015"/>
              <a:ext cx="82912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mit Pfeil 33"/>
            <p:cNvCxnSpPr>
              <a:stCxn id="63" idx="4"/>
              <a:endCxn id="66" idx="0"/>
            </p:cNvCxnSpPr>
            <p:nvPr/>
          </p:nvCxnSpPr>
          <p:spPr>
            <a:xfrm flipV="1">
              <a:off x="7595088" y="1442025"/>
              <a:ext cx="907644" cy="50785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35"/>
            <p:cNvCxnSpPr>
              <a:stCxn id="63" idx="4"/>
              <a:endCxn id="68" idx="0"/>
            </p:cNvCxnSpPr>
            <p:nvPr/>
          </p:nvCxnSpPr>
          <p:spPr>
            <a:xfrm>
              <a:off x="7595088" y="1949879"/>
              <a:ext cx="907644" cy="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37"/>
            <p:cNvCxnSpPr>
              <a:stCxn id="63" idx="4"/>
              <a:endCxn id="67" idx="0"/>
            </p:cNvCxnSpPr>
            <p:nvPr/>
          </p:nvCxnSpPr>
          <p:spPr>
            <a:xfrm>
              <a:off x="7595088" y="1949879"/>
              <a:ext cx="907644" cy="50043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mit Pfeil 39"/>
            <p:cNvCxnSpPr>
              <a:stCxn id="65" idx="4"/>
              <a:endCxn id="69" idx="0"/>
            </p:cNvCxnSpPr>
            <p:nvPr/>
          </p:nvCxnSpPr>
          <p:spPr>
            <a:xfrm>
              <a:off x="7578991" y="2960307"/>
              <a:ext cx="94018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mit Pfeil 41"/>
            <p:cNvCxnSpPr>
              <a:stCxn id="64" idx="4"/>
              <a:endCxn id="70" idx="0"/>
            </p:cNvCxnSpPr>
            <p:nvPr/>
          </p:nvCxnSpPr>
          <p:spPr>
            <a:xfrm>
              <a:off x="7581861" y="3461050"/>
              <a:ext cx="93731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43"/>
            <p:cNvCxnSpPr>
              <a:stCxn id="71" idx="4"/>
              <a:endCxn id="72" idx="0"/>
            </p:cNvCxnSpPr>
            <p:nvPr/>
          </p:nvCxnSpPr>
          <p:spPr>
            <a:xfrm>
              <a:off x="7595088" y="3976015"/>
              <a:ext cx="926249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Grafik 1"/>
          <p:cNvPicPr>
            <a:picLocks noChangeAspect="1"/>
          </p:cNvPicPr>
          <p:nvPr/>
        </p:nvPicPr>
        <p:blipFill rotWithShape="1">
          <a:blip r:link="rId3"/>
          <a:srcRect l="2780" t="5513" r="3557" b="9533"/>
          <a:stretch/>
        </p:blipFill>
        <p:spPr>
          <a:xfrm>
            <a:off x="114300" y="1003300"/>
            <a:ext cx="4787818" cy="36784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feld 4"/>
          <p:cNvSpPr txBox="1"/>
          <p:nvPr/>
        </p:nvSpPr>
        <p:spPr>
          <a:xfrm>
            <a:off x="-14710" y="5487"/>
            <a:ext cx="556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Define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Tree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!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33" name="Gleichschenkliges Dreieck 32"/>
          <p:cNvSpPr/>
          <p:nvPr/>
        </p:nvSpPr>
        <p:spPr>
          <a:xfrm rot="5400000">
            <a:off x="1901463" y="1830657"/>
            <a:ext cx="1645746" cy="437363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3071218" y="772036"/>
            <a:ext cx="5964301" cy="27410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9487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10" y="5487"/>
            <a:ext cx="556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Mix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ontributors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link="rId2"/>
          <a:srcRect l="1492" t="5619" r="2714" b="8559"/>
          <a:stretch/>
        </p:blipFill>
        <p:spPr>
          <a:xfrm>
            <a:off x="74337" y="1090569"/>
            <a:ext cx="5133985" cy="35806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feld 9"/>
          <p:cNvSpPr txBox="1"/>
          <p:nvPr/>
        </p:nvSpPr>
        <p:spPr>
          <a:xfrm>
            <a:off x="5549900" y="2285709"/>
            <a:ext cx="3136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mix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contributors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within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. </a:t>
            </a:r>
          </a:p>
          <a:p>
            <a:endParaRPr lang="de-DE" sz="2400" dirty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simply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works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.</a:t>
            </a:r>
            <a:endParaRPr lang="en-US" sz="2400" dirty="0">
              <a:latin typeface="Gabriola" panose="04040605051002020D02" pitchFamily="82" charset="0"/>
            </a:endParaRPr>
          </a:p>
        </p:txBody>
      </p:sp>
      <p:cxnSp>
        <p:nvCxnSpPr>
          <p:cNvPr id="7" name="Straight Connector 9"/>
          <p:cNvCxnSpPr/>
          <p:nvPr/>
        </p:nvCxnSpPr>
        <p:spPr>
          <a:xfrm>
            <a:off x="506802" y="1370866"/>
            <a:ext cx="49468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/>
          <p:nvPr/>
        </p:nvCxnSpPr>
        <p:spPr>
          <a:xfrm>
            <a:off x="506802" y="1775894"/>
            <a:ext cx="49468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/>
        </p:nvCxnSpPr>
        <p:spPr>
          <a:xfrm>
            <a:off x="535232" y="2815037"/>
            <a:ext cx="49468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1"/>
          <p:cNvCxnSpPr/>
          <p:nvPr/>
        </p:nvCxnSpPr>
        <p:spPr>
          <a:xfrm>
            <a:off x="535232" y="3822409"/>
            <a:ext cx="49468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5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10" y="5487"/>
            <a:ext cx="556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Mix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ontributors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link="rId2"/>
          <a:srcRect l="1492" t="5619" r="2714" b="8559"/>
          <a:stretch/>
        </p:blipFill>
        <p:spPr>
          <a:xfrm>
            <a:off x="74337" y="1090569"/>
            <a:ext cx="5133985" cy="35806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feld 9"/>
          <p:cNvSpPr txBox="1"/>
          <p:nvPr/>
        </p:nvSpPr>
        <p:spPr>
          <a:xfrm>
            <a:off x="5549900" y="2285709"/>
            <a:ext cx="313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mix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contributors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within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.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simply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works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.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16" name="Gleichschenkliges Dreieck 15"/>
          <p:cNvSpPr/>
          <p:nvPr/>
        </p:nvSpPr>
        <p:spPr>
          <a:xfrm rot="5400000">
            <a:off x="1718783" y="2434968"/>
            <a:ext cx="1645746" cy="437363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944535" y="1472642"/>
            <a:ext cx="6053667" cy="24174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cxnSp>
        <p:nvCxnSpPr>
          <p:cNvPr id="8" name="Straight Connector 9"/>
          <p:cNvCxnSpPr/>
          <p:nvPr/>
        </p:nvCxnSpPr>
        <p:spPr>
          <a:xfrm>
            <a:off x="506802" y="1370866"/>
            <a:ext cx="49468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/>
          <p:nvPr/>
        </p:nvCxnSpPr>
        <p:spPr>
          <a:xfrm>
            <a:off x="506802" y="1775894"/>
            <a:ext cx="49468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/>
        </p:nvCxnSpPr>
        <p:spPr>
          <a:xfrm>
            <a:off x="3422975" y="1595837"/>
            <a:ext cx="269479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1"/>
          <p:cNvCxnSpPr/>
          <p:nvPr/>
        </p:nvCxnSpPr>
        <p:spPr>
          <a:xfrm>
            <a:off x="6623666" y="1595837"/>
            <a:ext cx="206313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9"/>
          <p:cNvCxnSpPr/>
          <p:nvPr/>
        </p:nvCxnSpPr>
        <p:spPr>
          <a:xfrm>
            <a:off x="339888" y="2377544"/>
            <a:ext cx="0" cy="100667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1"/>
          <p:cNvCxnSpPr/>
          <p:nvPr/>
        </p:nvCxnSpPr>
        <p:spPr>
          <a:xfrm>
            <a:off x="331433" y="3602118"/>
            <a:ext cx="0" cy="76015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18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11" y="5487"/>
            <a:ext cx="626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Reference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within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5" name="Textfeld 9"/>
          <p:cNvSpPr txBox="1"/>
          <p:nvPr/>
        </p:nvSpPr>
        <p:spPr>
          <a:xfrm>
            <a:off x="5113672" y="2164640"/>
            <a:ext cx="313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reference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within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endParaRPr lang="en-US" sz="2400" dirty="0">
              <a:latin typeface="Gabriola" panose="04040605051002020D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4" y="1308139"/>
            <a:ext cx="3835400" cy="2544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2" name="Straight Connector 11"/>
          <p:cNvCxnSpPr/>
          <p:nvPr/>
        </p:nvCxnSpPr>
        <p:spPr>
          <a:xfrm>
            <a:off x="711200" y="2256640"/>
            <a:ext cx="132732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55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17"/>
          <p:cNvSpPr txBox="1"/>
          <p:nvPr/>
        </p:nvSpPr>
        <p:spPr>
          <a:xfrm>
            <a:off x="-14711" y="5487"/>
            <a:ext cx="626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Reference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within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5" name="Textfeld 9"/>
          <p:cNvSpPr txBox="1"/>
          <p:nvPr/>
        </p:nvSpPr>
        <p:spPr>
          <a:xfrm>
            <a:off x="5113672" y="2545640"/>
            <a:ext cx="313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inject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reference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to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other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endParaRPr lang="en-US" sz="2400" dirty="0">
              <a:latin typeface="Gabriola" panose="04040605051002020D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4" y="1308139"/>
            <a:ext cx="3835400" cy="2544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Gleichschenkliges Dreieck 13"/>
          <p:cNvSpPr/>
          <p:nvPr/>
        </p:nvSpPr>
        <p:spPr>
          <a:xfrm rot="5400000">
            <a:off x="2299356" y="2137426"/>
            <a:ext cx="1645746" cy="437363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6830" y="2327247"/>
            <a:ext cx="0" cy="31039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link="rId3"/>
          <a:srcRect l="1614" t="1874" r="2176" b="3524"/>
          <a:stretch/>
        </p:blipFill>
        <p:spPr>
          <a:xfrm>
            <a:off x="4393324" y="822434"/>
            <a:ext cx="4550979" cy="42041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3677077" y="1434801"/>
            <a:ext cx="3745646" cy="14045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cxnSp>
        <p:nvCxnSpPr>
          <p:cNvPr id="8" name="Straight Connector 11"/>
          <p:cNvCxnSpPr/>
          <p:nvPr/>
        </p:nvCxnSpPr>
        <p:spPr>
          <a:xfrm>
            <a:off x="515884" y="1975945"/>
            <a:ext cx="0" cy="2806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/>
          <p:nvPr/>
        </p:nvCxnSpPr>
        <p:spPr>
          <a:xfrm>
            <a:off x="3971278" y="1541812"/>
            <a:ext cx="92783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1"/>
          <p:cNvCxnSpPr/>
          <p:nvPr/>
        </p:nvCxnSpPr>
        <p:spPr>
          <a:xfrm>
            <a:off x="4622067" y="808840"/>
            <a:ext cx="265684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4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96" y="5487"/>
            <a:ext cx="556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Act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and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Asserts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94398" y="1543445"/>
            <a:ext cx="4746061" cy="27410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Textfeld 9"/>
          <p:cNvSpPr txBox="1"/>
          <p:nvPr/>
        </p:nvSpPr>
        <p:spPr>
          <a:xfrm>
            <a:off x="4981903" y="3281391"/>
            <a:ext cx="416209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Supported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Frameworks</a:t>
            </a:r>
          </a:p>
          <a:p>
            <a:pPr marL="342900" indent="-342900">
              <a:buFontTx/>
              <a:buChar char="-"/>
            </a:pP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Nunit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Xunit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Easily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extendable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to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other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frameworks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13" name="Line Callout 2 (Accent Bar) 12"/>
          <p:cNvSpPr/>
          <p:nvPr/>
        </p:nvSpPr>
        <p:spPr>
          <a:xfrm>
            <a:off x="5312229" y="600496"/>
            <a:ext cx="3744685" cy="3399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73262"/>
              <a:gd name="adj5" fmla="val 341307"/>
              <a:gd name="adj6" fmla="val -98727"/>
            </a:avLst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Generates </a:t>
            </a:r>
            <a:r>
              <a:rPr lang="de-DE" sz="2400" dirty="0" err="1">
                <a:latin typeface="Gabriola" panose="04040605051002020D02" pitchFamily="82" charset="0"/>
                <a:sym typeface="Wingdings" panose="05000000000000000000" pitchFamily="2" charset="2"/>
              </a:rPr>
              <a:t>test</a:t>
            </a:r>
            <a:r>
              <a:rPr lang="de-DE" sz="2400" dirty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cases</a:t>
            </a:r>
            <a:endParaRPr lang="en-US" sz="2400" dirty="0"/>
          </a:p>
        </p:txBody>
      </p:sp>
      <p:sp>
        <p:nvSpPr>
          <p:cNvPr id="15" name="Line Callout 2 (Accent Bar) 14"/>
          <p:cNvSpPr/>
          <p:nvPr/>
        </p:nvSpPr>
        <p:spPr>
          <a:xfrm>
            <a:off x="5312229" y="1230754"/>
            <a:ext cx="3744685" cy="3399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63438"/>
              <a:gd name="adj5" fmla="val 161972"/>
              <a:gd name="adj6" fmla="val -74308"/>
            </a:avLst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Restores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values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in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contributors</a:t>
            </a:r>
            <a:endParaRPr lang="en-US" sz="2400" dirty="0"/>
          </a:p>
        </p:txBody>
      </p:sp>
      <p:sp>
        <p:nvSpPr>
          <p:cNvPr id="16" name="Line Callout 2 (Accent Bar) 15"/>
          <p:cNvSpPr/>
          <p:nvPr/>
        </p:nvSpPr>
        <p:spPr>
          <a:xfrm>
            <a:off x="5312229" y="2296181"/>
            <a:ext cx="3744685" cy="3399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46878"/>
              <a:gd name="adj5" fmla="val -42099"/>
              <a:gd name="adj6" fmla="val -52415"/>
            </a:avLst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Calls Act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and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Asserts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147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09" y="5487"/>
            <a:ext cx="344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Conventional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Unit Test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33284" y="-1306"/>
            <a:ext cx="75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vs.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link="rId2"/>
          <a:srcRect l="1835" t="4268" r="3108" b="2606"/>
          <a:stretch/>
        </p:blipFill>
        <p:spPr>
          <a:xfrm>
            <a:off x="130628" y="899885"/>
            <a:ext cx="3145962" cy="40085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link="rId3"/>
          <a:srcRect l="1429" t="3891" r="2311" b="6369"/>
          <a:stretch/>
        </p:blipFill>
        <p:spPr>
          <a:xfrm>
            <a:off x="4811486" y="899886"/>
            <a:ext cx="4280275" cy="40085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feld 3"/>
          <p:cNvSpPr txBox="1"/>
          <p:nvPr/>
        </p:nvSpPr>
        <p:spPr>
          <a:xfrm>
            <a:off x="5286752" y="0"/>
            <a:ext cx="3857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Test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0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09" y="5487"/>
            <a:ext cx="344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Conventional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Unit Test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33284" y="-1306"/>
            <a:ext cx="75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vs.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link="rId2"/>
          <a:srcRect l="1835" t="4268" r="3108" b="2606"/>
          <a:stretch/>
        </p:blipFill>
        <p:spPr>
          <a:xfrm>
            <a:off x="130628" y="899885"/>
            <a:ext cx="3145962" cy="40085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link="rId3"/>
          <a:srcRect l="1429" t="3891" r="2311" b="6369"/>
          <a:stretch/>
        </p:blipFill>
        <p:spPr>
          <a:xfrm>
            <a:off x="4811486" y="899886"/>
            <a:ext cx="4280275" cy="40085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Rechteck 1"/>
          <p:cNvSpPr/>
          <p:nvPr/>
        </p:nvSpPr>
        <p:spPr>
          <a:xfrm>
            <a:off x="130628" y="2046514"/>
            <a:ext cx="8961133" cy="885373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130627" y="3505200"/>
            <a:ext cx="8961133" cy="1226457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9"/>
          <p:cNvSpPr txBox="1"/>
          <p:nvPr/>
        </p:nvSpPr>
        <p:spPr>
          <a:xfrm>
            <a:off x="3430012" y="915190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ARRANGE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27" name="Textfeld 9"/>
          <p:cNvSpPr txBox="1"/>
          <p:nvPr/>
        </p:nvSpPr>
        <p:spPr>
          <a:xfrm>
            <a:off x="3430012" y="3505200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ACT</a:t>
            </a:r>
            <a:endParaRPr lang="en-US" sz="2400" dirty="0">
              <a:latin typeface="Gabriola" panose="04040605051002020D02" pitchFamily="82" charset="0"/>
            </a:endParaRPr>
          </a:p>
        </p:txBody>
      </p:sp>
      <p:cxnSp>
        <p:nvCxnSpPr>
          <p:cNvPr id="25" name="Straight Connector 9"/>
          <p:cNvCxnSpPr/>
          <p:nvPr/>
        </p:nvCxnSpPr>
        <p:spPr>
          <a:xfrm>
            <a:off x="130628" y="3512457"/>
            <a:ext cx="8961133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9"/>
          <p:cNvCxnSpPr/>
          <p:nvPr/>
        </p:nvCxnSpPr>
        <p:spPr>
          <a:xfrm>
            <a:off x="130628" y="4158343"/>
            <a:ext cx="8961133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9"/>
          <p:cNvSpPr txBox="1"/>
          <p:nvPr/>
        </p:nvSpPr>
        <p:spPr>
          <a:xfrm>
            <a:off x="3430012" y="4185369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ASSERT</a:t>
            </a:r>
            <a:endParaRPr lang="en-US" sz="2400" dirty="0">
              <a:latin typeface="Gabriola" panose="04040605051002020D02" pitchFamily="82" charset="0"/>
            </a:endParaRPr>
          </a:p>
        </p:txBody>
      </p:sp>
      <p:cxnSp>
        <p:nvCxnSpPr>
          <p:cNvPr id="24" name="Straight Connector 9"/>
          <p:cNvCxnSpPr/>
          <p:nvPr/>
        </p:nvCxnSpPr>
        <p:spPr>
          <a:xfrm>
            <a:off x="130628" y="899885"/>
            <a:ext cx="8961133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3"/>
          <p:cNvSpPr txBox="1"/>
          <p:nvPr/>
        </p:nvSpPr>
        <p:spPr>
          <a:xfrm>
            <a:off x="5286752" y="0"/>
            <a:ext cx="3857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Test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36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 rotWithShape="1">
          <a:blip r:link="rId2"/>
          <a:srcRect l="1612" t="2775" r="2347" b="23968"/>
          <a:stretch/>
        </p:blipFill>
        <p:spPr>
          <a:xfrm>
            <a:off x="4817859" y="824384"/>
            <a:ext cx="4273902" cy="42341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1" name="Grafik 20"/>
          <p:cNvPicPr>
            <a:picLocks noChangeAspect="1"/>
          </p:cNvPicPr>
          <p:nvPr/>
        </p:nvPicPr>
        <p:blipFill rotWithShape="1">
          <a:blip r:link="rId3"/>
          <a:srcRect l="1835" t="4268" r="3108" b="2606"/>
          <a:stretch/>
        </p:blipFill>
        <p:spPr>
          <a:xfrm>
            <a:off x="78939" y="987105"/>
            <a:ext cx="2246080" cy="28619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Textfeld 17"/>
          <p:cNvSpPr txBox="1"/>
          <p:nvPr/>
        </p:nvSpPr>
        <p:spPr>
          <a:xfrm>
            <a:off x="-14709" y="5487"/>
            <a:ext cx="344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Conventional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Unit Test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286752" y="0"/>
            <a:ext cx="3857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Test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33284" y="-1306"/>
            <a:ext cx="75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vs.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29" name="Grafik 20"/>
          <p:cNvPicPr>
            <a:picLocks noChangeAspect="1"/>
          </p:cNvPicPr>
          <p:nvPr/>
        </p:nvPicPr>
        <p:blipFill rotWithShape="1">
          <a:blip r:link="rId3"/>
          <a:srcRect l="1835" t="4268" r="3108" b="2606"/>
          <a:stretch/>
        </p:blipFill>
        <p:spPr>
          <a:xfrm>
            <a:off x="231339" y="1139505"/>
            <a:ext cx="2246080" cy="28619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1" name="Grafik 20"/>
          <p:cNvPicPr>
            <a:picLocks noChangeAspect="1"/>
          </p:cNvPicPr>
          <p:nvPr/>
        </p:nvPicPr>
        <p:blipFill rotWithShape="1">
          <a:blip r:link="rId3"/>
          <a:srcRect l="1835" t="4268" r="3108" b="2606"/>
          <a:stretch/>
        </p:blipFill>
        <p:spPr>
          <a:xfrm>
            <a:off x="383739" y="1291905"/>
            <a:ext cx="2246080" cy="28619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2" name="Grafik 20"/>
          <p:cNvPicPr>
            <a:picLocks noChangeAspect="1"/>
          </p:cNvPicPr>
          <p:nvPr/>
        </p:nvPicPr>
        <p:blipFill rotWithShape="1">
          <a:blip r:link="rId3"/>
          <a:srcRect l="1835" t="4268" r="3108" b="2606"/>
          <a:stretch/>
        </p:blipFill>
        <p:spPr>
          <a:xfrm>
            <a:off x="536139" y="1444305"/>
            <a:ext cx="2246080" cy="28619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3" name="Grafik 20"/>
          <p:cNvPicPr>
            <a:picLocks noChangeAspect="1"/>
          </p:cNvPicPr>
          <p:nvPr/>
        </p:nvPicPr>
        <p:blipFill rotWithShape="1">
          <a:blip r:link="rId3"/>
          <a:srcRect l="1835" t="4268" r="3108" b="2606"/>
          <a:stretch/>
        </p:blipFill>
        <p:spPr>
          <a:xfrm>
            <a:off x="688539" y="1596705"/>
            <a:ext cx="2246080" cy="28619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4" name="Grafik 20"/>
          <p:cNvPicPr>
            <a:picLocks noChangeAspect="1"/>
          </p:cNvPicPr>
          <p:nvPr/>
        </p:nvPicPr>
        <p:blipFill rotWithShape="1">
          <a:blip r:link="rId3"/>
          <a:srcRect l="1835" t="4268" r="3108" b="2606"/>
          <a:stretch/>
        </p:blipFill>
        <p:spPr>
          <a:xfrm>
            <a:off x="840939" y="1749105"/>
            <a:ext cx="2246080" cy="28619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5" name="Grafik 20"/>
          <p:cNvPicPr>
            <a:picLocks noChangeAspect="1"/>
          </p:cNvPicPr>
          <p:nvPr/>
        </p:nvPicPr>
        <p:blipFill rotWithShape="1">
          <a:blip r:link="rId3"/>
          <a:srcRect l="1835" t="4268" r="3108" b="2606"/>
          <a:stretch/>
        </p:blipFill>
        <p:spPr>
          <a:xfrm>
            <a:off x="993339" y="1901505"/>
            <a:ext cx="2246080" cy="28619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7" name="Straight Connector 9"/>
          <p:cNvCxnSpPr/>
          <p:nvPr/>
        </p:nvCxnSpPr>
        <p:spPr>
          <a:xfrm>
            <a:off x="4817859" y="824384"/>
            <a:ext cx="427390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"/>
          <p:cNvSpPr/>
          <p:nvPr/>
        </p:nvSpPr>
        <p:spPr>
          <a:xfrm>
            <a:off x="4817859" y="2031813"/>
            <a:ext cx="4273902" cy="2122043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Gleichschenkliges Dreieck 13"/>
          <p:cNvSpPr/>
          <p:nvPr/>
        </p:nvSpPr>
        <p:spPr>
          <a:xfrm rot="16200000">
            <a:off x="2381776" y="2933208"/>
            <a:ext cx="1947550" cy="646146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838200" dir="9120000" sx="94000" sy="94000" algn="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feld 4"/>
          <p:cNvSpPr txBox="1"/>
          <p:nvPr/>
        </p:nvSpPr>
        <p:spPr>
          <a:xfrm>
            <a:off x="3060430" y="2603075"/>
            <a:ext cx="7549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?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37" name="Gleichschenkliges Dreieck 13"/>
          <p:cNvSpPr/>
          <p:nvPr/>
        </p:nvSpPr>
        <p:spPr>
          <a:xfrm rot="5400000">
            <a:off x="3727925" y="2941442"/>
            <a:ext cx="1947550" cy="646146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838200" dir="9120000" sx="94000" sy="94000" algn="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feld 4"/>
          <p:cNvSpPr txBox="1"/>
          <p:nvPr/>
        </p:nvSpPr>
        <p:spPr>
          <a:xfrm>
            <a:off x="4192850" y="2582732"/>
            <a:ext cx="7549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!</a:t>
            </a:r>
            <a:endParaRPr lang="en-US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20" name="Textfeld 9"/>
          <p:cNvSpPr txBox="1"/>
          <p:nvPr/>
        </p:nvSpPr>
        <p:spPr>
          <a:xfrm>
            <a:off x="3050778" y="423218"/>
            <a:ext cx="2010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 smtClean="0">
                <a:latin typeface="Gabriola" panose="04040605051002020D02" pitchFamily="82" charset="0"/>
                <a:sym typeface="Wingdings" panose="05000000000000000000" pitchFamily="2" charset="2"/>
              </a:rPr>
              <a:t>More</a:t>
            </a:r>
          </a:p>
          <a:p>
            <a:pPr algn="ctr"/>
            <a:r>
              <a:rPr lang="de-DE" sz="5400" b="1" dirty="0" smtClean="0">
                <a:latin typeface="Gabriola" panose="04040605051002020D02" pitchFamily="82" charset="0"/>
                <a:sym typeface="Wingdings" panose="05000000000000000000" pitchFamily="2" charset="2"/>
              </a:rPr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05742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 rotWithShape="1">
          <a:blip r:link="rId2"/>
          <a:srcRect l="1612" t="2775" r="2347" b="23968"/>
          <a:stretch/>
        </p:blipFill>
        <p:spPr>
          <a:xfrm>
            <a:off x="4817859" y="824384"/>
            <a:ext cx="4273902" cy="42341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1" name="Grafik 20"/>
          <p:cNvPicPr>
            <a:picLocks noChangeAspect="1"/>
          </p:cNvPicPr>
          <p:nvPr/>
        </p:nvPicPr>
        <p:blipFill rotWithShape="1">
          <a:blip r:link="rId3"/>
          <a:srcRect l="1835" t="4268" r="3108" b="2606"/>
          <a:stretch/>
        </p:blipFill>
        <p:spPr>
          <a:xfrm>
            <a:off x="78939" y="987105"/>
            <a:ext cx="2246080" cy="28619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Textfeld 17"/>
          <p:cNvSpPr txBox="1"/>
          <p:nvPr/>
        </p:nvSpPr>
        <p:spPr>
          <a:xfrm>
            <a:off x="-14709" y="5487"/>
            <a:ext cx="344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Conventional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Unit Test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286752" y="0"/>
            <a:ext cx="3857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Test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33284" y="-1306"/>
            <a:ext cx="75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vs.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29" name="Grafik 20"/>
          <p:cNvPicPr>
            <a:picLocks noChangeAspect="1"/>
          </p:cNvPicPr>
          <p:nvPr/>
        </p:nvPicPr>
        <p:blipFill rotWithShape="1">
          <a:blip r:link="rId3"/>
          <a:srcRect l="1835" t="4268" r="3108" b="2606"/>
          <a:stretch/>
        </p:blipFill>
        <p:spPr>
          <a:xfrm>
            <a:off x="231339" y="1139505"/>
            <a:ext cx="2246080" cy="28619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1" name="Grafik 20"/>
          <p:cNvPicPr>
            <a:picLocks noChangeAspect="1"/>
          </p:cNvPicPr>
          <p:nvPr/>
        </p:nvPicPr>
        <p:blipFill rotWithShape="1">
          <a:blip r:link="rId3"/>
          <a:srcRect l="1835" t="4268" r="3108" b="2606"/>
          <a:stretch/>
        </p:blipFill>
        <p:spPr>
          <a:xfrm>
            <a:off x="383739" y="1291905"/>
            <a:ext cx="2246080" cy="28619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2" name="Grafik 20"/>
          <p:cNvPicPr>
            <a:picLocks noChangeAspect="1"/>
          </p:cNvPicPr>
          <p:nvPr/>
        </p:nvPicPr>
        <p:blipFill rotWithShape="1">
          <a:blip r:link="rId3"/>
          <a:srcRect l="1835" t="4268" r="3108" b="2606"/>
          <a:stretch/>
        </p:blipFill>
        <p:spPr>
          <a:xfrm>
            <a:off x="536139" y="1444305"/>
            <a:ext cx="2246080" cy="28619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3" name="Grafik 20"/>
          <p:cNvPicPr>
            <a:picLocks noChangeAspect="1"/>
          </p:cNvPicPr>
          <p:nvPr/>
        </p:nvPicPr>
        <p:blipFill rotWithShape="1">
          <a:blip r:link="rId3"/>
          <a:srcRect l="1835" t="4268" r="3108" b="2606"/>
          <a:stretch/>
        </p:blipFill>
        <p:spPr>
          <a:xfrm>
            <a:off x="688539" y="1596705"/>
            <a:ext cx="2246080" cy="28619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4" name="Grafik 20"/>
          <p:cNvPicPr>
            <a:picLocks noChangeAspect="1"/>
          </p:cNvPicPr>
          <p:nvPr/>
        </p:nvPicPr>
        <p:blipFill rotWithShape="1">
          <a:blip r:link="rId3"/>
          <a:srcRect l="1835" t="4268" r="3108" b="2606"/>
          <a:stretch/>
        </p:blipFill>
        <p:spPr>
          <a:xfrm>
            <a:off x="840939" y="1749105"/>
            <a:ext cx="2246080" cy="28619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5" name="Grafik 20"/>
          <p:cNvPicPr>
            <a:picLocks noChangeAspect="1"/>
          </p:cNvPicPr>
          <p:nvPr/>
        </p:nvPicPr>
        <p:blipFill rotWithShape="1">
          <a:blip r:link="rId3"/>
          <a:srcRect l="1835" t="4268" r="3108" b="2606"/>
          <a:stretch/>
        </p:blipFill>
        <p:spPr>
          <a:xfrm>
            <a:off x="993339" y="1901505"/>
            <a:ext cx="2246080" cy="28619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7" name="Straight Connector 9"/>
          <p:cNvCxnSpPr/>
          <p:nvPr/>
        </p:nvCxnSpPr>
        <p:spPr>
          <a:xfrm>
            <a:off x="4817859" y="824384"/>
            <a:ext cx="427390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"/>
          <p:cNvSpPr/>
          <p:nvPr/>
        </p:nvSpPr>
        <p:spPr>
          <a:xfrm>
            <a:off x="4817859" y="2031813"/>
            <a:ext cx="4273902" cy="2122043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Gleichschenkliges Dreieck 13"/>
          <p:cNvSpPr/>
          <p:nvPr/>
        </p:nvSpPr>
        <p:spPr>
          <a:xfrm rot="16200000">
            <a:off x="2381776" y="2933208"/>
            <a:ext cx="1947550" cy="646146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838200" dir="9120000" sx="94000" sy="94000" algn="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feld 4"/>
          <p:cNvSpPr txBox="1"/>
          <p:nvPr/>
        </p:nvSpPr>
        <p:spPr>
          <a:xfrm>
            <a:off x="3060430" y="2603075"/>
            <a:ext cx="7549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?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20" name="Textfeld 9"/>
          <p:cNvSpPr txBox="1"/>
          <p:nvPr/>
        </p:nvSpPr>
        <p:spPr>
          <a:xfrm>
            <a:off x="3050778" y="423218"/>
            <a:ext cx="2010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 smtClean="0">
                <a:latin typeface="Gabriola" panose="04040605051002020D02" pitchFamily="82" charset="0"/>
                <a:sym typeface="Wingdings" panose="05000000000000000000" pitchFamily="2" charset="2"/>
              </a:rPr>
              <a:t>More</a:t>
            </a:r>
          </a:p>
          <a:p>
            <a:pPr algn="ctr"/>
            <a:r>
              <a:rPr lang="de-DE" sz="5400" b="1" dirty="0" smtClean="0">
                <a:latin typeface="Gabriola" panose="04040605051002020D02" pitchFamily="82" charset="0"/>
                <a:sym typeface="Wingdings" panose="05000000000000000000" pitchFamily="2" charset="2"/>
              </a:rPr>
              <a:t>Tests</a:t>
            </a:r>
          </a:p>
        </p:txBody>
      </p:sp>
      <p:sp>
        <p:nvSpPr>
          <p:cNvPr id="6" name="Rechteck 5"/>
          <p:cNvSpPr/>
          <p:nvPr/>
        </p:nvSpPr>
        <p:spPr>
          <a:xfrm>
            <a:off x="5602072" y="2459432"/>
            <a:ext cx="2990385" cy="15936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838200" dir="9120000" sx="94000" sy="94000" algn="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  <a:sym typeface="Wingdings" panose="05000000000000000000" pitchFamily="2" charset="2"/>
              </a:rPr>
              <a:t>only</a:t>
            </a:r>
            <a:r>
              <a:rPr lang="de-DE" sz="4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  <a:sym typeface="Wingdings" panose="05000000000000000000" pitchFamily="2" charset="2"/>
              </a:rPr>
              <a:t> a </a:t>
            </a:r>
            <a:r>
              <a:rPr lang="de-DE" sz="40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  <a:sym typeface="Wingdings" panose="05000000000000000000" pitchFamily="2" charset="2"/>
              </a:rPr>
              <a:t>few</a:t>
            </a:r>
            <a:r>
              <a:rPr lang="de-DE" sz="4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40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  <a:sym typeface="Wingdings" panose="05000000000000000000" pitchFamily="2" charset="2"/>
              </a:rPr>
              <a:t>lines</a:t>
            </a:r>
            <a:r>
              <a:rPr lang="de-DE" sz="4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  <a:sym typeface="Wingdings" panose="05000000000000000000" pitchFamily="2" charset="2"/>
              </a:rPr>
              <a:t>!!</a:t>
            </a:r>
          </a:p>
          <a:p>
            <a:pPr algn="ctr"/>
            <a:r>
              <a:rPr lang="de-DE" sz="4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  <a:sym typeface="Wingdings" panose="05000000000000000000" pitchFamily="2" charset="2"/>
              </a:rPr>
              <a:t></a:t>
            </a:r>
            <a:endParaRPr lang="de-DE" sz="4000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7" name="Gleichschenkliges Dreieck 13"/>
          <p:cNvSpPr/>
          <p:nvPr/>
        </p:nvSpPr>
        <p:spPr>
          <a:xfrm rot="5400000">
            <a:off x="3727925" y="2941442"/>
            <a:ext cx="1947550" cy="646146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838200" dir="9120000" sx="94000" sy="94000" algn="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feld 4"/>
          <p:cNvSpPr txBox="1"/>
          <p:nvPr/>
        </p:nvSpPr>
        <p:spPr>
          <a:xfrm>
            <a:off x="4192850" y="2582732"/>
            <a:ext cx="7549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!</a:t>
            </a:r>
            <a:endParaRPr lang="en-US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87787" y="2170604"/>
            <a:ext cx="2893891" cy="21982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838200" dir="9120000" sx="94000" sy="94000" algn="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de-DE" sz="32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  <a:sym typeface="Wingdings" panose="05000000000000000000" pitchFamily="2" charset="2"/>
              </a:rPr>
              <a:t>Copy</a:t>
            </a:r>
            <a:r>
              <a:rPr lang="de-DE" sz="3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  <a:sym typeface="Wingdings" panose="05000000000000000000" pitchFamily="2" charset="2"/>
              </a:rPr>
              <a:t> &amp; Paste???</a:t>
            </a:r>
          </a:p>
          <a:p>
            <a:pPr marL="457200" indent="-457200">
              <a:buFontTx/>
              <a:buChar char="-"/>
            </a:pPr>
            <a:r>
              <a:rPr lang="de-DE" sz="32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  <a:sym typeface="Wingdings" panose="05000000000000000000" pitchFamily="2" charset="2"/>
              </a:rPr>
              <a:t>very</a:t>
            </a:r>
            <a:r>
              <a:rPr lang="de-DE" sz="3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  <a:sym typeface="Wingdings" panose="05000000000000000000" pitchFamily="2" charset="2"/>
              </a:rPr>
              <a:t> limited </a:t>
            </a:r>
            <a:r>
              <a:rPr lang="de-DE" sz="32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  <a:sym typeface="Wingdings" panose="05000000000000000000" pitchFamily="2" charset="2"/>
              </a:rPr>
              <a:t>parametrized</a:t>
            </a:r>
            <a:r>
              <a:rPr lang="de-DE" sz="3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32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  <a:sym typeface="Wingdings" panose="05000000000000000000" pitchFamily="2" charset="2"/>
              </a:rPr>
              <a:t>test</a:t>
            </a:r>
            <a:r>
              <a:rPr lang="de-DE" sz="3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32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  <a:sym typeface="Wingdings" panose="05000000000000000000" pitchFamily="2" charset="2"/>
              </a:rPr>
              <a:t>frameworks</a:t>
            </a:r>
            <a:r>
              <a:rPr lang="de-DE" sz="3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  <a:sym typeface="Wingdings" panose="05000000000000000000" pitchFamily="2" charset="2"/>
              </a:rPr>
              <a:t>???</a:t>
            </a:r>
            <a:endParaRPr lang="de-DE" sz="3200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4201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link="rId2"/>
          <a:srcRect l="2748" t="3371" r="3206" b="8447"/>
          <a:stretch/>
        </p:blipFill>
        <p:spPr>
          <a:xfrm>
            <a:off x="101600" y="888237"/>
            <a:ext cx="3928330" cy="34054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9" name="Textfeld 28"/>
          <p:cNvSpPr txBox="1"/>
          <p:nvPr/>
        </p:nvSpPr>
        <p:spPr>
          <a:xfrm>
            <a:off x="0" y="-48207"/>
            <a:ext cx="4015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Generate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all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087177" y="254000"/>
            <a:ext cx="4780598" cy="3921124"/>
            <a:chOff x="4087177" y="254000"/>
            <a:chExt cx="4780598" cy="3921124"/>
          </a:xfrm>
        </p:grpSpPr>
        <p:sp>
          <p:nvSpPr>
            <p:cNvPr id="15" name="Textfeld 14"/>
            <p:cNvSpPr txBox="1"/>
            <p:nvPr/>
          </p:nvSpPr>
          <p:spPr>
            <a:xfrm>
              <a:off x="5043300" y="1497012"/>
              <a:ext cx="6960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 err="1">
                  <a:latin typeface="Gabriola" panose="04040605051002020D02" pitchFamily="82" charset="0"/>
                </a:rPr>
                <a:t>s</a:t>
              </a:r>
              <a:r>
                <a:rPr lang="de-DE" sz="3200" dirty="0" err="1" smtClean="0">
                  <a:latin typeface="Gabriola" panose="04040605051002020D02" pitchFamily="82" charset="0"/>
                </a:rPr>
                <a:t>et</a:t>
              </a:r>
              <a:r>
                <a:rPr lang="de-DE" sz="3200" dirty="0" smtClean="0">
                  <a:latin typeface="Gabriola" panose="04040605051002020D02" pitchFamily="82" charset="0"/>
                </a:rPr>
                <a:t> 1</a:t>
              </a:r>
              <a:endParaRPr lang="en-US" sz="3200" dirty="0">
                <a:latin typeface="Gabriola" panose="04040605051002020D02" pitchFamily="82" charset="0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5028072" y="2525713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 err="1">
                  <a:latin typeface="Gabriola" panose="04040605051002020D02" pitchFamily="82" charset="0"/>
                </a:rPr>
                <a:t>s</a:t>
              </a:r>
              <a:r>
                <a:rPr lang="de-DE" sz="3200" dirty="0" err="1" smtClean="0">
                  <a:latin typeface="Gabriola" panose="04040605051002020D02" pitchFamily="82" charset="0"/>
                </a:rPr>
                <a:t>et</a:t>
              </a:r>
              <a:r>
                <a:rPr lang="de-DE" sz="3200" dirty="0" smtClean="0">
                  <a:latin typeface="Gabriola" panose="04040605051002020D02" pitchFamily="82" charset="0"/>
                </a:rPr>
                <a:t> 2</a:t>
              </a:r>
              <a:endParaRPr lang="en-US" sz="3200" dirty="0">
                <a:latin typeface="Gabriola" panose="04040605051002020D02" pitchFamily="82" charset="0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028072" y="3476625"/>
              <a:ext cx="7377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 err="1">
                  <a:latin typeface="Gabriola" panose="04040605051002020D02" pitchFamily="82" charset="0"/>
                </a:rPr>
                <a:t>s</a:t>
              </a:r>
              <a:r>
                <a:rPr lang="de-DE" sz="3200" dirty="0" err="1" smtClean="0">
                  <a:latin typeface="Gabriola" panose="04040605051002020D02" pitchFamily="82" charset="0"/>
                </a:rPr>
                <a:t>et</a:t>
              </a:r>
              <a:r>
                <a:rPr lang="de-DE" sz="3200" dirty="0" smtClean="0">
                  <a:latin typeface="Gabriola" panose="04040605051002020D02" pitchFamily="82" charset="0"/>
                </a:rPr>
                <a:t> 3</a:t>
              </a:r>
              <a:endParaRPr lang="en-US" sz="3200" dirty="0">
                <a:latin typeface="Gabriola" panose="04040605051002020D02" pitchFamily="82" charset="0"/>
              </a:endParaRPr>
            </a:p>
          </p:txBody>
        </p:sp>
        <p:sp>
          <p:nvSpPr>
            <p:cNvPr id="22" name="Wolke 21"/>
            <p:cNvSpPr/>
            <p:nvPr/>
          </p:nvSpPr>
          <p:spPr>
            <a:xfrm>
              <a:off x="4870395" y="2525713"/>
              <a:ext cx="1041834" cy="68580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Wolke 22"/>
            <p:cNvSpPr/>
            <p:nvPr/>
          </p:nvSpPr>
          <p:spPr>
            <a:xfrm>
              <a:off x="4832703" y="1509712"/>
              <a:ext cx="1041834" cy="68580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Wolke 23"/>
            <p:cNvSpPr/>
            <p:nvPr/>
          </p:nvSpPr>
          <p:spPr>
            <a:xfrm>
              <a:off x="4870395" y="3489324"/>
              <a:ext cx="1041834" cy="68580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ussdiagramm: Zusammenführung 24"/>
            <p:cNvSpPr/>
            <p:nvPr/>
          </p:nvSpPr>
          <p:spPr>
            <a:xfrm>
              <a:off x="6692399" y="2563738"/>
              <a:ext cx="450275" cy="450275"/>
            </a:xfrm>
            <a:prstGeom prst="flowChartSummingJunct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6711616" y="1673268"/>
              <a:ext cx="10967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dirty="0" err="1" smtClean="0">
                  <a:latin typeface="Gabriola" panose="04040605051002020D02" pitchFamily="82" charset="0"/>
                </a:rPr>
                <a:t>Cartesian</a:t>
              </a:r>
              <a:r>
                <a:rPr lang="de-DE" sz="2400" dirty="0" smtClean="0">
                  <a:latin typeface="Gabriola" panose="04040605051002020D02" pitchFamily="82" charset="0"/>
                </a:rPr>
                <a:t/>
              </a:r>
              <a:br>
                <a:rPr lang="de-DE" sz="2400" dirty="0" smtClean="0">
                  <a:latin typeface="Gabriola" panose="04040605051002020D02" pitchFamily="82" charset="0"/>
                </a:rPr>
              </a:br>
              <a:r>
                <a:rPr lang="de-DE" sz="2400" dirty="0" err="1" smtClean="0">
                  <a:latin typeface="Gabriola" panose="04040605051002020D02" pitchFamily="82" charset="0"/>
                </a:rPr>
                <a:t>Product</a:t>
              </a:r>
              <a:endParaRPr lang="en-US" sz="2400" dirty="0">
                <a:latin typeface="Gabriola" panose="04040605051002020D02" pitchFamily="82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4943622" y="254000"/>
              <a:ext cx="8953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>
                  <a:latin typeface="Gabriola" panose="04040605051002020D02" pitchFamily="82" charset="0"/>
                </a:rPr>
                <a:t>Union Set</a:t>
              </a:r>
              <a:endParaRPr lang="en-US" sz="2400" dirty="0">
                <a:latin typeface="Gabriola" panose="04040605051002020D02" pitchFamily="82" charset="0"/>
              </a:endParaRPr>
            </a:p>
          </p:txBody>
        </p:sp>
        <p:cxnSp>
          <p:nvCxnSpPr>
            <p:cNvPr id="30" name="Gerade Verbindung mit Pfeil 29"/>
            <p:cNvCxnSpPr/>
            <p:nvPr/>
          </p:nvCxnSpPr>
          <p:spPr>
            <a:xfrm>
              <a:off x="4087177" y="1841786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/>
            <p:nvPr/>
          </p:nvCxnSpPr>
          <p:spPr>
            <a:xfrm>
              <a:off x="4087177" y="2872074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/>
            <p:nvPr/>
          </p:nvCxnSpPr>
          <p:spPr>
            <a:xfrm>
              <a:off x="4087177" y="3832224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lussdiagramm: Zusammenführung 46"/>
            <p:cNvSpPr/>
            <p:nvPr/>
          </p:nvSpPr>
          <p:spPr>
            <a:xfrm>
              <a:off x="7624421" y="3515010"/>
              <a:ext cx="450275" cy="450275"/>
            </a:xfrm>
            <a:prstGeom prst="flowChartSummingJunct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Gerade Verbindung mit Pfeil 47"/>
            <p:cNvCxnSpPr/>
            <p:nvPr/>
          </p:nvCxnSpPr>
          <p:spPr>
            <a:xfrm>
              <a:off x="7142674" y="3014013"/>
              <a:ext cx="481747" cy="5095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/>
            <p:nvPr/>
          </p:nvCxnSpPr>
          <p:spPr>
            <a:xfrm flipV="1">
              <a:off x="6009059" y="3769012"/>
              <a:ext cx="1462962" cy="37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/>
            <p:cNvCxnSpPr/>
            <p:nvPr/>
          </p:nvCxnSpPr>
          <p:spPr>
            <a:xfrm>
              <a:off x="6009059" y="1924050"/>
              <a:ext cx="654765" cy="6016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/>
            <p:nvPr/>
          </p:nvCxnSpPr>
          <p:spPr>
            <a:xfrm>
              <a:off x="8240077" y="3740147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/>
            <p:nvPr/>
          </p:nvCxnSpPr>
          <p:spPr>
            <a:xfrm>
              <a:off x="5950401" y="2818100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26"/>
            <p:cNvSpPr txBox="1"/>
            <p:nvPr/>
          </p:nvSpPr>
          <p:spPr>
            <a:xfrm>
              <a:off x="7633289" y="2652619"/>
              <a:ext cx="10967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dirty="0" err="1" smtClean="0">
                  <a:latin typeface="Gabriola" panose="04040605051002020D02" pitchFamily="82" charset="0"/>
                </a:rPr>
                <a:t>Cartesian</a:t>
              </a:r>
              <a:r>
                <a:rPr lang="de-DE" sz="2400" dirty="0" smtClean="0">
                  <a:latin typeface="Gabriola" panose="04040605051002020D02" pitchFamily="82" charset="0"/>
                </a:rPr>
                <a:t/>
              </a:r>
              <a:br>
                <a:rPr lang="de-DE" sz="2400" dirty="0" smtClean="0">
                  <a:latin typeface="Gabriola" panose="04040605051002020D02" pitchFamily="82" charset="0"/>
                </a:rPr>
              </a:br>
              <a:r>
                <a:rPr lang="de-DE" sz="2400" dirty="0" err="1" smtClean="0">
                  <a:latin typeface="Gabriola" panose="04040605051002020D02" pitchFamily="82" charset="0"/>
                </a:rPr>
                <a:t>Product</a:t>
              </a:r>
              <a:endParaRPr lang="en-US" sz="2400" dirty="0">
                <a:latin typeface="Gabriola" panose="04040605051002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02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3"/>
          <p:cNvPicPr>
            <a:picLocks noChangeAspect="1"/>
          </p:cNvPicPr>
          <p:nvPr/>
        </p:nvPicPr>
        <p:blipFill rotWithShape="1">
          <a:blip r:link="rId3"/>
          <a:srcRect l="2748" t="3371" r="3206" b="8447"/>
          <a:stretch/>
        </p:blipFill>
        <p:spPr>
          <a:xfrm>
            <a:off x="101600" y="888237"/>
            <a:ext cx="3928330" cy="34054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Gleichschenkliges Dreieck 9"/>
          <p:cNvSpPr/>
          <p:nvPr/>
        </p:nvSpPr>
        <p:spPr>
          <a:xfrm rot="5400000">
            <a:off x="2438481" y="2208021"/>
            <a:ext cx="1645746" cy="437363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3803368" y="674721"/>
            <a:ext cx="5235480" cy="44687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sp>
        <p:nvSpPr>
          <p:cNvPr id="6" name="Textfeld 28"/>
          <p:cNvSpPr txBox="1"/>
          <p:nvPr/>
        </p:nvSpPr>
        <p:spPr>
          <a:xfrm>
            <a:off x="0" y="-48207"/>
            <a:ext cx="4015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Generate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all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465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 rotWithShape="1">
          <a:blip r:link="rId2"/>
          <a:srcRect l="2850" t="6274" r="4049" b="11261"/>
          <a:stretch/>
        </p:blipFill>
        <p:spPr>
          <a:xfrm>
            <a:off x="178676" y="1524000"/>
            <a:ext cx="3888827" cy="3184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link="rId3"/>
          <a:srcRect t="19580" b="33367"/>
          <a:stretch/>
        </p:blipFill>
        <p:spPr>
          <a:xfrm>
            <a:off x="178676" y="797980"/>
            <a:ext cx="8733791" cy="495569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-2685" y="9386"/>
            <a:ext cx="9038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Generate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airwise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: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Reduces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amount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of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test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cases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087177" y="2005012"/>
            <a:ext cx="4780598" cy="2678112"/>
            <a:chOff x="4087177" y="2005012"/>
            <a:chExt cx="4780598" cy="2678112"/>
          </a:xfrm>
        </p:grpSpPr>
        <p:sp>
          <p:nvSpPr>
            <p:cNvPr id="30" name="Textfeld 14"/>
            <p:cNvSpPr txBox="1"/>
            <p:nvPr/>
          </p:nvSpPr>
          <p:spPr>
            <a:xfrm>
              <a:off x="5043300" y="2005012"/>
              <a:ext cx="6960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 err="1">
                  <a:latin typeface="Gabriola" panose="04040605051002020D02" pitchFamily="82" charset="0"/>
                </a:rPr>
                <a:t>s</a:t>
              </a:r>
              <a:r>
                <a:rPr lang="de-DE" sz="3200" dirty="0" err="1" smtClean="0">
                  <a:latin typeface="Gabriola" panose="04040605051002020D02" pitchFamily="82" charset="0"/>
                </a:rPr>
                <a:t>et</a:t>
              </a:r>
              <a:r>
                <a:rPr lang="de-DE" sz="3200" dirty="0" smtClean="0">
                  <a:latin typeface="Gabriola" panose="04040605051002020D02" pitchFamily="82" charset="0"/>
                </a:rPr>
                <a:t> 1</a:t>
              </a:r>
              <a:endParaRPr lang="en-US" sz="3200" dirty="0">
                <a:latin typeface="Gabriola" panose="04040605051002020D02" pitchFamily="82" charset="0"/>
              </a:endParaRPr>
            </a:p>
          </p:txBody>
        </p:sp>
        <p:sp>
          <p:nvSpPr>
            <p:cNvPr id="31" name="Textfeld 15"/>
            <p:cNvSpPr txBox="1"/>
            <p:nvPr/>
          </p:nvSpPr>
          <p:spPr>
            <a:xfrm>
              <a:off x="5028072" y="3033713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 err="1">
                  <a:latin typeface="Gabriola" panose="04040605051002020D02" pitchFamily="82" charset="0"/>
                </a:rPr>
                <a:t>s</a:t>
              </a:r>
              <a:r>
                <a:rPr lang="de-DE" sz="3200" dirty="0" err="1" smtClean="0">
                  <a:latin typeface="Gabriola" panose="04040605051002020D02" pitchFamily="82" charset="0"/>
                </a:rPr>
                <a:t>et</a:t>
              </a:r>
              <a:r>
                <a:rPr lang="de-DE" sz="3200" dirty="0" smtClean="0">
                  <a:latin typeface="Gabriola" panose="04040605051002020D02" pitchFamily="82" charset="0"/>
                </a:rPr>
                <a:t> 2</a:t>
              </a:r>
              <a:endParaRPr lang="en-US" sz="3200" dirty="0">
                <a:latin typeface="Gabriola" panose="04040605051002020D02" pitchFamily="82" charset="0"/>
              </a:endParaRPr>
            </a:p>
          </p:txBody>
        </p:sp>
        <p:sp>
          <p:nvSpPr>
            <p:cNvPr id="32" name="Textfeld 16"/>
            <p:cNvSpPr txBox="1"/>
            <p:nvPr/>
          </p:nvSpPr>
          <p:spPr>
            <a:xfrm>
              <a:off x="5028072" y="3984625"/>
              <a:ext cx="7377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 err="1">
                  <a:latin typeface="Gabriola" panose="04040605051002020D02" pitchFamily="82" charset="0"/>
                </a:rPr>
                <a:t>s</a:t>
              </a:r>
              <a:r>
                <a:rPr lang="de-DE" sz="3200" dirty="0" err="1" smtClean="0">
                  <a:latin typeface="Gabriola" panose="04040605051002020D02" pitchFamily="82" charset="0"/>
                </a:rPr>
                <a:t>et</a:t>
              </a:r>
              <a:r>
                <a:rPr lang="de-DE" sz="3200" dirty="0" smtClean="0">
                  <a:latin typeface="Gabriola" panose="04040605051002020D02" pitchFamily="82" charset="0"/>
                </a:rPr>
                <a:t> 3</a:t>
              </a:r>
              <a:endParaRPr lang="en-US" sz="3200" dirty="0">
                <a:latin typeface="Gabriola" panose="04040605051002020D02" pitchFamily="82" charset="0"/>
              </a:endParaRPr>
            </a:p>
          </p:txBody>
        </p:sp>
        <p:sp>
          <p:nvSpPr>
            <p:cNvPr id="33" name="Wolke 21"/>
            <p:cNvSpPr/>
            <p:nvPr/>
          </p:nvSpPr>
          <p:spPr>
            <a:xfrm>
              <a:off x="4870395" y="3033713"/>
              <a:ext cx="1041834" cy="68580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Wolke 22"/>
            <p:cNvSpPr/>
            <p:nvPr/>
          </p:nvSpPr>
          <p:spPr>
            <a:xfrm>
              <a:off x="4832703" y="2017712"/>
              <a:ext cx="1041834" cy="68580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Wolke 23"/>
            <p:cNvSpPr/>
            <p:nvPr/>
          </p:nvSpPr>
          <p:spPr>
            <a:xfrm>
              <a:off x="4870395" y="3997324"/>
              <a:ext cx="1041834" cy="68580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ussdiagramm: Zusammenführung 24"/>
            <p:cNvSpPr/>
            <p:nvPr/>
          </p:nvSpPr>
          <p:spPr>
            <a:xfrm>
              <a:off x="6692399" y="3071738"/>
              <a:ext cx="450275" cy="450275"/>
            </a:xfrm>
            <a:prstGeom prst="flowChartSummingJunct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feld 26"/>
            <p:cNvSpPr txBox="1"/>
            <p:nvPr/>
          </p:nvSpPr>
          <p:spPr>
            <a:xfrm>
              <a:off x="6775736" y="2181268"/>
              <a:ext cx="9685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rgbClr val="70AD47"/>
                  </a:solidFill>
                  <a:latin typeface="Gabriola" panose="04040605051002020D02" pitchFamily="82" charset="0"/>
                </a:rPr>
                <a:t>Pairwise</a:t>
              </a:r>
              <a:r>
                <a:rPr lang="de-DE" sz="2400" b="1" dirty="0" smtClean="0">
                  <a:solidFill>
                    <a:srgbClr val="70AD47"/>
                  </a:solidFill>
                  <a:latin typeface="Gabriola" panose="04040605051002020D02" pitchFamily="82" charset="0"/>
                </a:rPr>
                <a:t/>
              </a:r>
              <a:br>
                <a:rPr lang="de-DE" sz="2400" b="1" dirty="0" smtClean="0">
                  <a:solidFill>
                    <a:srgbClr val="70AD47"/>
                  </a:solidFill>
                  <a:latin typeface="Gabriola" panose="04040605051002020D02" pitchFamily="82" charset="0"/>
                </a:rPr>
              </a:br>
              <a:r>
                <a:rPr lang="de-DE" sz="2400" b="1" dirty="0" err="1" smtClean="0">
                  <a:solidFill>
                    <a:srgbClr val="70AD47"/>
                  </a:solidFill>
                  <a:latin typeface="Gabriola" panose="04040605051002020D02" pitchFamily="82" charset="0"/>
                </a:rPr>
                <a:t>Product</a:t>
              </a:r>
              <a:endParaRPr lang="en-US" sz="2400" b="1" dirty="0">
                <a:solidFill>
                  <a:srgbClr val="70AD47"/>
                </a:solidFill>
                <a:latin typeface="Gabriola" panose="04040605051002020D02" pitchFamily="82" charset="0"/>
              </a:endParaRPr>
            </a:p>
          </p:txBody>
        </p:sp>
        <p:cxnSp>
          <p:nvCxnSpPr>
            <p:cNvPr id="39" name="Gerade Verbindung mit Pfeil 29"/>
            <p:cNvCxnSpPr/>
            <p:nvPr/>
          </p:nvCxnSpPr>
          <p:spPr>
            <a:xfrm>
              <a:off x="4087177" y="2349786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2"/>
            <p:cNvCxnSpPr/>
            <p:nvPr/>
          </p:nvCxnSpPr>
          <p:spPr>
            <a:xfrm>
              <a:off x="4087177" y="3380074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33"/>
            <p:cNvCxnSpPr/>
            <p:nvPr/>
          </p:nvCxnSpPr>
          <p:spPr>
            <a:xfrm>
              <a:off x="4087177" y="4340224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lussdiagramm: Zusammenführung 46"/>
            <p:cNvSpPr/>
            <p:nvPr/>
          </p:nvSpPr>
          <p:spPr>
            <a:xfrm>
              <a:off x="7624421" y="4023010"/>
              <a:ext cx="450275" cy="450275"/>
            </a:xfrm>
            <a:prstGeom prst="flowChartSummingJunct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Gerade Verbindung mit Pfeil 47"/>
            <p:cNvCxnSpPr/>
            <p:nvPr/>
          </p:nvCxnSpPr>
          <p:spPr>
            <a:xfrm>
              <a:off x="7142674" y="3522013"/>
              <a:ext cx="481747" cy="5095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8"/>
            <p:cNvCxnSpPr/>
            <p:nvPr/>
          </p:nvCxnSpPr>
          <p:spPr>
            <a:xfrm flipV="1">
              <a:off x="6009059" y="4277012"/>
              <a:ext cx="1462962" cy="37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54"/>
            <p:cNvCxnSpPr/>
            <p:nvPr/>
          </p:nvCxnSpPr>
          <p:spPr>
            <a:xfrm>
              <a:off x="6009059" y="2432050"/>
              <a:ext cx="654765" cy="6016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57"/>
            <p:cNvCxnSpPr/>
            <p:nvPr/>
          </p:nvCxnSpPr>
          <p:spPr>
            <a:xfrm>
              <a:off x="8240077" y="4248147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58"/>
            <p:cNvCxnSpPr/>
            <p:nvPr/>
          </p:nvCxnSpPr>
          <p:spPr>
            <a:xfrm>
              <a:off x="5950401" y="3326100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26"/>
            <p:cNvSpPr txBox="1"/>
            <p:nvPr/>
          </p:nvSpPr>
          <p:spPr>
            <a:xfrm>
              <a:off x="7697409" y="3160619"/>
              <a:ext cx="9685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ctr">
                <a:defRPr sz="2400">
                  <a:solidFill>
                    <a:srgbClr val="70AD47"/>
                  </a:solidFill>
                  <a:latin typeface="Gabriola" panose="04040605051002020D02" pitchFamily="82" charset="0"/>
                </a:defRPr>
              </a:lvl1pPr>
            </a:lstStyle>
            <a:p>
              <a:r>
                <a:rPr lang="de-DE" b="1" dirty="0" err="1"/>
                <a:t>Pairwise</a:t>
              </a:r>
              <a:r>
                <a:rPr lang="de-DE" b="1" dirty="0"/>
                <a:t/>
              </a:r>
              <a:br>
                <a:rPr lang="de-DE" b="1" dirty="0"/>
              </a:br>
              <a:r>
                <a:rPr lang="de-DE" b="1" dirty="0" err="1"/>
                <a:t>Product</a:t>
              </a:r>
              <a:endParaRPr lang="en-US" b="1" dirty="0"/>
            </a:p>
          </p:txBody>
        </p:sp>
      </p:grpSp>
      <p:cxnSp>
        <p:nvCxnSpPr>
          <p:cNvPr id="6" name="Straight Connector 9"/>
          <p:cNvCxnSpPr/>
          <p:nvPr/>
        </p:nvCxnSpPr>
        <p:spPr>
          <a:xfrm flipV="1">
            <a:off x="6297164" y="1175993"/>
            <a:ext cx="2219760" cy="452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8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link="rId3"/>
          <a:srcRect l="2850" t="6274" r="4049" b="11261"/>
          <a:stretch/>
        </p:blipFill>
        <p:spPr>
          <a:xfrm>
            <a:off x="178676" y="1524000"/>
            <a:ext cx="3888827" cy="3184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link="rId4"/>
          <a:srcRect t="19580" b="33367"/>
          <a:stretch/>
        </p:blipFill>
        <p:spPr>
          <a:xfrm>
            <a:off x="178676" y="797980"/>
            <a:ext cx="8733791" cy="495569"/>
          </a:xfrm>
          <a:prstGeom prst="rect">
            <a:avLst/>
          </a:prstGeom>
        </p:spPr>
      </p:pic>
      <p:sp>
        <p:nvSpPr>
          <p:cNvPr id="13" name="Gleichschenkliges Dreieck 12"/>
          <p:cNvSpPr/>
          <p:nvPr/>
        </p:nvSpPr>
        <p:spPr>
          <a:xfrm rot="10800000">
            <a:off x="5277055" y="1356117"/>
            <a:ext cx="1645746" cy="342053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link="rId5"/>
          <a:srcRect t="4564" b="8533"/>
          <a:stretch/>
        </p:blipFill>
        <p:spPr>
          <a:xfrm>
            <a:off x="2936089" y="1799764"/>
            <a:ext cx="6065821" cy="32642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104900" dir="11460000" sx="94000" sy="94000" algn="tr" rotWithShape="0">
              <a:prstClr val="black">
                <a:alpha val="41000"/>
              </a:prstClr>
            </a:outerShdw>
          </a:effectLst>
        </p:spPr>
      </p:pic>
      <p:sp>
        <p:nvSpPr>
          <p:cNvPr id="6" name="Textfeld 17"/>
          <p:cNvSpPr txBox="1"/>
          <p:nvPr/>
        </p:nvSpPr>
        <p:spPr>
          <a:xfrm>
            <a:off x="-2685" y="9386"/>
            <a:ext cx="484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Generate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airwise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ombinations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804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191</Words>
  <Application>Microsoft Office PowerPoint</Application>
  <PresentationFormat>Bildschirmpräsentation (16:9)</PresentationFormat>
  <Paragraphs>73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NCase Presentation</dc:title>
  <dc:creator>jeromerg@gmx.net</dc:creator>
  <cp:lastModifiedBy>Jerome Rougnon-Glasson</cp:lastModifiedBy>
  <cp:revision>93</cp:revision>
  <dcterms:created xsi:type="dcterms:W3CDTF">2015-12-02T20:43:30Z</dcterms:created>
  <dcterms:modified xsi:type="dcterms:W3CDTF">2016-01-28T10:52:33Z</dcterms:modified>
</cp:coreProperties>
</file>