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78" r:id="rId4"/>
    <p:sldId id="281" r:id="rId5"/>
    <p:sldId id="282" r:id="rId6"/>
    <p:sldId id="283" r:id="rId7"/>
    <p:sldId id="284" r:id="rId8"/>
    <p:sldId id="277" r:id="rId9"/>
    <p:sldId id="256" r:id="rId10"/>
    <p:sldId id="258" r:id="rId11"/>
    <p:sldId id="260" r:id="rId12"/>
    <p:sldId id="261" r:id="rId13"/>
    <p:sldId id="257" r:id="rId14"/>
    <p:sldId id="259" r:id="rId15"/>
    <p:sldId id="262" r:id="rId16"/>
    <p:sldId id="263" r:id="rId17"/>
    <p:sldId id="264" r:id="rId18"/>
    <p:sldId id="265" r:id="rId19"/>
    <p:sldId id="267" r:id="rId20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700"/>
    <a:srgbClr val="000000"/>
    <a:srgbClr val="5B9BD5"/>
    <a:srgbClr val="70AD47"/>
    <a:srgbClr val="DEEBF7"/>
    <a:srgbClr val="C5FFDF"/>
    <a:srgbClr val="B3FFD5"/>
    <a:srgbClr val="79FFB6"/>
    <a:srgbClr val="15FF7F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9702" autoAdjust="0"/>
  </p:normalViewPr>
  <p:slideViewPr>
    <p:cSldViewPr snapToGrid="0">
      <p:cViewPr varScale="1">
        <p:scale>
          <a:sx n="131" d="100"/>
          <a:sy n="131" d="100"/>
        </p:scale>
        <p:origin x="-90" y="-840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3.emf" TargetMode="External"/><Relationship Id="rId2" Type="http://schemas.openxmlformats.org/officeDocument/2006/relationships/image" Target="file:///E:\Data\itschwabing\dev\NCase\src\NCase.Doc\intern\Slide3_2.em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3_2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file:///D:\src\test\NCase\src\NCase.Doc\intern\Slide3_Console.emf" TargetMode="External"/><Relationship Id="rId4" Type="http://schemas.openxmlformats.org/officeDocument/2006/relationships/image" Target="file:///E:\Data\itschwabing\dev\NCase\src\NCase.Doc\intern\Slide3.em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2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file:///D:\src\test\NCase\src\NCase.Doc\intern\Slide2_Console.em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6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Documentation\Slides\Slide7_Conventional_ParametrizedSolution.em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Conventional.emf" TargetMode="External"/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6" y="1903202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9" name="Textfeld 9"/>
          <p:cNvSpPr txBox="1"/>
          <p:nvPr/>
        </p:nvSpPr>
        <p:spPr>
          <a:xfrm>
            <a:off x="3763079" y="728241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0" name="Textfeld 9"/>
          <p:cNvSpPr txBox="1"/>
          <p:nvPr/>
        </p:nvSpPr>
        <p:spPr>
          <a:xfrm>
            <a:off x="983907" y="990604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6015254" y="1938808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429050" y="1984856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4" name="Textfeld 9"/>
          <p:cNvSpPr txBox="1"/>
          <p:nvPr/>
        </p:nvSpPr>
        <p:spPr>
          <a:xfrm>
            <a:off x="5016905" y="990604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5" name="Textfeld 9"/>
          <p:cNvSpPr txBox="1"/>
          <p:nvPr/>
        </p:nvSpPr>
        <p:spPr>
          <a:xfrm>
            <a:off x="741358" y="2887934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96021" y="1639133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44314" y="1452269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34404" y="1649391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592379" y="2300890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23707" y="2347965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23708" y="2887934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9"/>
          <p:cNvSpPr txBox="1"/>
          <p:nvPr/>
        </p:nvSpPr>
        <p:spPr>
          <a:xfrm>
            <a:off x="6142254" y="288955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8" name="Textfeld 9"/>
          <p:cNvSpPr txBox="1"/>
          <p:nvPr/>
        </p:nvSpPr>
        <p:spPr>
          <a:xfrm>
            <a:off x="5372538" y="360058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592379" y="2798161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132113" y="3097726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9"/>
          <p:cNvSpPr txBox="1"/>
          <p:nvPr/>
        </p:nvSpPr>
        <p:spPr>
          <a:xfrm>
            <a:off x="3573019" y="3968922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57" name="Straight Connector 56"/>
          <p:cNvCxnSpPr>
            <a:stCxn id="18" idx="2"/>
            <a:endCxn id="55" idx="0"/>
          </p:cNvCxnSpPr>
          <p:nvPr/>
        </p:nvCxnSpPr>
        <p:spPr>
          <a:xfrm flipH="1">
            <a:off x="4444314" y="3103531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9"/>
          <p:cNvSpPr txBox="1"/>
          <p:nvPr/>
        </p:nvSpPr>
        <p:spPr>
          <a:xfrm>
            <a:off x="1617718" y="3627229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395717" y="3077212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Gleichschenkliges Dreieck 9"/>
          <p:cNvSpPr/>
          <p:nvPr/>
        </p:nvSpPr>
        <p:spPr>
          <a:xfrm rot="5400000">
            <a:off x="2438481" y="2208021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803368" y="674721"/>
            <a:ext cx="5235480" cy="44687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28"/>
          <p:cNvSpPr txBox="1"/>
          <p:nvPr/>
        </p:nvSpPr>
        <p:spPr>
          <a:xfrm>
            <a:off x="0" y="-48207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all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link="rId2"/>
          <a:srcRect l="2850" t="6274" r="4049" b="11261"/>
          <a:stretch/>
        </p:blipFill>
        <p:spPr>
          <a:xfrm>
            <a:off x="178676" y="1524000"/>
            <a:ext cx="3888827" cy="3184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link="rId3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903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: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Reduces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amount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of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087177" y="2005012"/>
            <a:ext cx="4780598" cy="2678112"/>
            <a:chOff x="4087177" y="2005012"/>
            <a:chExt cx="4780598" cy="2678112"/>
          </a:xfrm>
        </p:grpSpPr>
        <p:sp>
          <p:nvSpPr>
            <p:cNvPr id="30" name="Textfeld 14"/>
            <p:cNvSpPr txBox="1"/>
            <p:nvPr/>
          </p:nvSpPr>
          <p:spPr>
            <a:xfrm>
              <a:off x="5043300" y="2005012"/>
              <a:ext cx="696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1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31" name="Textfeld 15"/>
            <p:cNvSpPr txBox="1"/>
            <p:nvPr/>
          </p:nvSpPr>
          <p:spPr>
            <a:xfrm>
              <a:off x="5028072" y="3033713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2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32" name="Textfeld 16"/>
            <p:cNvSpPr txBox="1"/>
            <p:nvPr/>
          </p:nvSpPr>
          <p:spPr>
            <a:xfrm>
              <a:off x="5028072" y="3984625"/>
              <a:ext cx="737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3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33" name="Wolke 21"/>
            <p:cNvSpPr/>
            <p:nvPr/>
          </p:nvSpPr>
          <p:spPr>
            <a:xfrm>
              <a:off x="4870395" y="3033713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Wolke 22"/>
            <p:cNvSpPr/>
            <p:nvPr/>
          </p:nvSpPr>
          <p:spPr>
            <a:xfrm>
              <a:off x="4832703" y="2017712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Wolke 23"/>
            <p:cNvSpPr/>
            <p:nvPr/>
          </p:nvSpPr>
          <p:spPr>
            <a:xfrm>
              <a:off x="4870395" y="3997324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ussdiagramm: Zusammenführung 24"/>
            <p:cNvSpPr/>
            <p:nvPr/>
          </p:nvSpPr>
          <p:spPr>
            <a:xfrm>
              <a:off x="6692399" y="3071738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26"/>
            <p:cNvSpPr txBox="1"/>
            <p:nvPr/>
          </p:nvSpPr>
          <p:spPr>
            <a:xfrm>
              <a:off x="6775736" y="2181268"/>
              <a:ext cx="968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rgbClr val="70AD47"/>
                  </a:solidFill>
                  <a:latin typeface="Gabriola" panose="04040605051002020D02" pitchFamily="82" charset="0"/>
                </a:rPr>
                <a:t>Pairwise</a:t>
              </a:r>
              <a:r>
                <a:rPr lang="de-DE" sz="2400" b="1" dirty="0" smtClean="0">
                  <a:solidFill>
                    <a:srgbClr val="70AD47"/>
                  </a:solidFill>
                  <a:latin typeface="Gabriola" panose="04040605051002020D02" pitchFamily="82" charset="0"/>
                </a:rPr>
                <a:t/>
              </a:r>
              <a:br>
                <a:rPr lang="de-DE" sz="2400" b="1" dirty="0" smtClean="0">
                  <a:solidFill>
                    <a:srgbClr val="70AD47"/>
                  </a:solidFill>
                  <a:latin typeface="Gabriola" panose="04040605051002020D02" pitchFamily="82" charset="0"/>
                </a:rPr>
              </a:br>
              <a:r>
                <a:rPr lang="de-DE" sz="2400" b="1" dirty="0" err="1" smtClean="0">
                  <a:solidFill>
                    <a:srgbClr val="70AD47"/>
                  </a:solidFill>
                  <a:latin typeface="Gabriola" panose="04040605051002020D02" pitchFamily="82" charset="0"/>
                </a:rPr>
                <a:t>Product</a:t>
              </a:r>
              <a:endParaRPr lang="en-US" sz="2400" b="1" dirty="0">
                <a:solidFill>
                  <a:srgbClr val="70AD47"/>
                </a:solidFill>
                <a:latin typeface="Gabriola" panose="04040605051002020D02" pitchFamily="82" charset="0"/>
              </a:endParaRPr>
            </a:p>
          </p:txBody>
        </p:sp>
        <p:cxnSp>
          <p:nvCxnSpPr>
            <p:cNvPr id="39" name="Gerade Verbindung mit Pfeil 29"/>
            <p:cNvCxnSpPr/>
            <p:nvPr/>
          </p:nvCxnSpPr>
          <p:spPr>
            <a:xfrm>
              <a:off x="4087177" y="2349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2"/>
            <p:cNvCxnSpPr/>
            <p:nvPr/>
          </p:nvCxnSpPr>
          <p:spPr>
            <a:xfrm>
              <a:off x="4087177" y="3380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33"/>
            <p:cNvCxnSpPr/>
            <p:nvPr/>
          </p:nvCxnSpPr>
          <p:spPr>
            <a:xfrm>
              <a:off x="4087177" y="4340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ussdiagramm: Zusammenführung 46"/>
            <p:cNvSpPr/>
            <p:nvPr/>
          </p:nvSpPr>
          <p:spPr>
            <a:xfrm>
              <a:off x="7624421" y="4023010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Gerade Verbindung mit Pfeil 47"/>
            <p:cNvCxnSpPr/>
            <p:nvPr/>
          </p:nvCxnSpPr>
          <p:spPr>
            <a:xfrm>
              <a:off x="7142674" y="3522013"/>
              <a:ext cx="481747" cy="509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8"/>
            <p:cNvCxnSpPr/>
            <p:nvPr/>
          </p:nvCxnSpPr>
          <p:spPr>
            <a:xfrm flipV="1">
              <a:off x="6009059" y="4277012"/>
              <a:ext cx="1462962" cy="37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54"/>
            <p:cNvCxnSpPr/>
            <p:nvPr/>
          </p:nvCxnSpPr>
          <p:spPr>
            <a:xfrm>
              <a:off x="6009059" y="2432050"/>
              <a:ext cx="654765" cy="601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57"/>
            <p:cNvCxnSpPr/>
            <p:nvPr/>
          </p:nvCxnSpPr>
          <p:spPr>
            <a:xfrm>
              <a:off x="8240077" y="4248147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58"/>
            <p:cNvCxnSpPr/>
            <p:nvPr/>
          </p:nvCxnSpPr>
          <p:spPr>
            <a:xfrm>
              <a:off x="5950401" y="3326100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26"/>
            <p:cNvSpPr txBox="1"/>
            <p:nvPr/>
          </p:nvSpPr>
          <p:spPr>
            <a:xfrm>
              <a:off x="7697409" y="3160619"/>
              <a:ext cx="968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2400">
                  <a:solidFill>
                    <a:srgbClr val="70AD47"/>
                  </a:solidFill>
                  <a:latin typeface="Gabriola" panose="04040605051002020D02" pitchFamily="82" charset="0"/>
                </a:defRPr>
              </a:lvl1pPr>
            </a:lstStyle>
            <a:p>
              <a:r>
                <a:rPr lang="de-DE" b="1" dirty="0" err="1"/>
                <a:t>Pairwise</a:t>
              </a:r>
              <a:r>
                <a:rPr lang="de-DE" b="1" dirty="0"/>
                <a:t/>
              </a:r>
              <a:br>
                <a:rPr lang="de-DE" b="1" dirty="0"/>
              </a:br>
              <a:r>
                <a:rPr lang="de-DE" b="1" dirty="0" err="1"/>
                <a:t>Product</a:t>
              </a:r>
              <a:endParaRPr lang="en-US" b="1" dirty="0"/>
            </a:p>
          </p:txBody>
        </p:sp>
      </p:grpSp>
      <p:cxnSp>
        <p:nvCxnSpPr>
          <p:cNvPr id="6" name="Straight Connector 9"/>
          <p:cNvCxnSpPr/>
          <p:nvPr/>
        </p:nvCxnSpPr>
        <p:spPr>
          <a:xfrm flipV="1">
            <a:off x="6297164" y="1175993"/>
            <a:ext cx="2219760" cy="45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2850" t="6274" r="4049" b="11261"/>
          <a:stretch/>
        </p:blipFill>
        <p:spPr>
          <a:xfrm>
            <a:off x="178676" y="1524000"/>
            <a:ext cx="3888827" cy="3184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link="rId4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sp>
        <p:nvSpPr>
          <p:cNvPr id="13" name="Gleichschenkliges Dreieck 12"/>
          <p:cNvSpPr/>
          <p:nvPr/>
        </p:nvSpPr>
        <p:spPr>
          <a:xfrm rot="10800000">
            <a:off x="5277055" y="1356117"/>
            <a:ext cx="1645746" cy="34205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5"/>
          <a:srcRect t="4564" b="8533"/>
          <a:stretch/>
        </p:blipFill>
        <p:spPr>
          <a:xfrm>
            <a:off x="2936089" y="1799764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104900" dir="1146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17"/>
          <p:cNvSpPr txBox="1"/>
          <p:nvPr/>
        </p:nvSpPr>
        <p:spPr>
          <a:xfrm>
            <a:off x="-2685" y="9386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14029" y="1546252"/>
            <a:ext cx="3712879" cy="2787989"/>
            <a:chOff x="5061477" y="1315025"/>
            <a:chExt cx="3712879" cy="2787989"/>
          </a:xfrm>
        </p:grpSpPr>
        <p:sp>
          <p:nvSpPr>
            <p:cNvPr id="3" name="Ellipse 2"/>
            <p:cNvSpPr/>
            <p:nvPr/>
          </p:nvSpPr>
          <p:spPr>
            <a:xfrm rot="5400000" flipV="1">
              <a:off x="5060987" y="18299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 rot="5400000" flipV="1">
              <a:off x="6194915" y="1823368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 rot="5400000" flipV="1">
              <a:off x="6259440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 rot="5400000" flipV="1">
              <a:off x="7341579" y="18233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 rot="5400000" flipV="1">
              <a:off x="7328352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 rot="5400000" flipV="1">
              <a:off x="7325482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 rot="5400000" flipV="1">
              <a:off x="8502242" y="131551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 rot="5400000" flipV="1">
              <a:off x="8502242" y="2323802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 rot="5400000" flipV="1">
              <a:off x="8502242" y="182337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 rot="5400000" flipV="1">
              <a:off x="8518683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 rot="5400000" flipV="1">
              <a:off x="8518683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 rot="5400000" flipV="1">
              <a:off x="7341579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 rot="5400000" flipV="1">
              <a:off x="8520847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Gerade Verbindung mit Pfeil 21"/>
            <p:cNvCxnSpPr>
              <a:stCxn id="3" idx="4"/>
              <a:endCxn id="7" idx="0"/>
            </p:cNvCxnSpPr>
            <p:nvPr/>
          </p:nvCxnSpPr>
          <p:spPr>
            <a:xfrm flipV="1">
              <a:off x="5314496" y="1949878"/>
              <a:ext cx="880909" cy="66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3" idx="4"/>
              <a:endCxn id="8" idx="1"/>
            </p:cNvCxnSpPr>
            <p:nvPr/>
          </p:nvCxnSpPr>
          <p:spPr>
            <a:xfrm>
              <a:off x="5314496" y="1956479"/>
              <a:ext cx="982488" cy="19297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7" idx="4"/>
              <a:endCxn id="9" idx="0"/>
            </p:cNvCxnSpPr>
            <p:nvPr/>
          </p:nvCxnSpPr>
          <p:spPr>
            <a:xfrm>
              <a:off x="6448424" y="1949878"/>
              <a:ext cx="893645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7" idx="4"/>
              <a:endCxn id="11" idx="0"/>
            </p:cNvCxnSpPr>
            <p:nvPr/>
          </p:nvCxnSpPr>
          <p:spPr>
            <a:xfrm>
              <a:off x="6448424" y="1949878"/>
              <a:ext cx="877548" cy="10104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7" idx="4"/>
              <a:endCxn id="10" idx="0"/>
            </p:cNvCxnSpPr>
            <p:nvPr/>
          </p:nvCxnSpPr>
          <p:spPr>
            <a:xfrm>
              <a:off x="6448424" y="1949878"/>
              <a:ext cx="880418" cy="15111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8" idx="4"/>
              <a:endCxn id="17" idx="0"/>
            </p:cNvCxnSpPr>
            <p:nvPr/>
          </p:nvCxnSpPr>
          <p:spPr>
            <a:xfrm>
              <a:off x="6512949" y="3976015"/>
              <a:ext cx="82912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9" idx="4"/>
              <a:endCxn id="12" idx="0"/>
            </p:cNvCxnSpPr>
            <p:nvPr/>
          </p:nvCxnSpPr>
          <p:spPr>
            <a:xfrm flipV="1">
              <a:off x="7595088" y="1442025"/>
              <a:ext cx="907644" cy="5078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9" idx="4"/>
              <a:endCxn id="14" idx="0"/>
            </p:cNvCxnSpPr>
            <p:nvPr/>
          </p:nvCxnSpPr>
          <p:spPr>
            <a:xfrm>
              <a:off x="7595088" y="1949879"/>
              <a:ext cx="907644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9" idx="4"/>
              <a:endCxn id="13" idx="0"/>
            </p:cNvCxnSpPr>
            <p:nvPr/>
          </p:nvCxnSpPr>
          <p:spPr>
            <a:xfrm>
              <a:off x="7595088" y="1949879"/>
              <a:ext cx="907644" cy="5004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11" idx="4"/>
              <a:endCxn id="15" idx="0"/>
            </p:cNvCxnSpPr>
            <p:nvPr/>
          </p:nvCxnSpPr>
          <p:spPr>
            <a:xfrm>
              <a:off x="7578991" y="2960307"/>
              <a:ext cx="94018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10" idx="4"/>
              <a:endCxn id="16" idx="0"/>
            </p:cNvCxnSpPr>
            <p:nvPr/>
          </p:nvCxnSpPr>
          <p:spPr>
            <a:xfrm>
              <a:off x="7581861" y="3461050"/>
              <a:ext cx="93731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17" idx="4"/>
              <a:endCxn id="19" idx="0"/>
            </p:cNvCxnSpPr>
            <p:nvPr/>
          </p:nvCxnSpPr>
          <p:spPr>
            <a:xfrm>
              <a:off x="7595088" y="3976015"/>
              <a:ext cx="92624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114029" y="1546252"/>
            <a:ext cx="3712879" cy="2787989"/>
            <a:chOff x="5061477" y="1315025"/>
            <a:chExt cx="3712879" cy="2787989"/>
          </a:xfrm>
        </p:grpSpPr>
        <p:sp>
          <p:nvSpPr>
            <p:cNvPr id="60" name="Ellipse 2"/>
            <p:cNvSpPr/>
            <p:nvPr/>
          </p:nvSpPr>
          <p:spPr>
            <a:xfrm rot="5400000" flipV="1">
              <a:off x="5060987" y="18299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lipse 6"/>
            <p:cNvSpPr/>
            <p:nvPr/>
          </p:nvSpPr>
          <p:spPr>
            <a:xfrm rot="5400000" flipV="1">
              <a:off x="6194915" y="1823368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7"/>
            <p:cNvSpPr/>
            <p:nvPr/>
          </p:nvSpPr>
          <p:spPr>
            <a:xfrm rot="5400000" flipV="1">
              <a:off x="6259440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lipse 8"/>
            <p:cNvSpPr/>
            <p:nvPr/>
          </p:nvSpPr>
          <p:spPr>
            <a:xfrm rot="5400000" flipV="1">
              <a:off x="7341579" y="18233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lipse 9"/>
            <p:cNvSpPr/>
            <p:nvPr/>
          </p:nvSpPr>
          <p:spPr>
            <a:xfrm rot="5400000" flipV="1">
              <a:off x="7328352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10"/>
            <p:cNvSpPr/>
            <p:nvPr/>
          </p:nvSpPr>
          <p:spPr>
            <a:xfrm rot="5400000" flipV="1">
              <a:off x="7325482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11"/>
            <p:cNvSpPr/>
            <p:nvPr/>
          </p:nvSpPr>
          <p:spPr>
            <a:xfrm rot="5400000" flipV="1">
              <a:off x="8502242" y="131551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lipse 12"/>
            <p:cNvSpPr/>
            <p:nvPr/>
          </p:nvSpPr>
          <p:spPr>
            <a:xfrm rot="5400000" flipV="1">
              <a:off x="8502242" y="2323802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lipse 13"/>
            <p:cNvSpPr/>
            <p:nvPr/>
          </p:nvSpPr>
          <p:spPr>
            <a:xfrm rot="5400000" flipV="1">
              <a:off x="8502242" y="182337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lipse 14"/>
            <p:cNvSpPr/>
            <p:nvPr/>
          </p:nvSpPr>
          <p:spPr>
            <a:xfrm rot="5400000" flipV="1">
              <a:off x="8518683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15"/>
            <p:cNvSpPr/>
            <p:nvPr/>
          </p:nvSpPr>
          <p:spPr>
            <a:xfrm rot="5400000" flipV="1">
              <a:off x="8518683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16"/>
            <p:cNvSpPr/>
            <p:nvPr/>
          </p:nvSpPr>
          <p:spPr>
            <a:xfrm rot="5400000" flipV="1">
              <a:off x="7341579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18"/>
            <p:cNvSpPr/>
            <p:nvPr/>
          </p:nvSpPr>
          <p:spPr>
            <a:xfrm rot="5400000" flipV="1">
              <a:off x="8520847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Gerade Verbindung mit Pfeil 21"/>
            <p:cNvCxnSpPr>
              <a:stCxn id="60" idx="4"/>
              <a:endCxn id="61" idx="0"/>
            </p:cNvCxnSpPr>
            <p:nvPr/>
          </p:nvCxnSpPr>
          <p:spPr>
            <a:xfrm flipV="1">
              <a:off x="5314496" y="1949878"/>
              <a:ext cx="880909" cy="66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23"/>
            <p:cNvCxnSpPr>
              <a:stCxn id="60" idx="4"/>
              <a:endCxn id="62" idx="1"/>
            </p:cNvCxnSpPr>
            <p:nvPr/>
          </p:nvCxnSpPr>
          <p:spPr>
            <a:xfrm>
              <a:off x="5314496" y="1956479"/>
              <a:ext cx="982488" cy="19297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25"/>
            <p:cNvCxnSpPr>
              <a:stCxn id="61" idx="4"/>
              <a:endCxn id="63" idx="0"/>
            </p:cNvCxnSpPr>
            <p:nvPr/>
          </p:nvCxnSpPr>
          <p:spPr>
            <a:xfrm>
              <a:off x="6448424" y="1949878"/>
              <a:ext cx="893645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27"/>
            <p:cNvCxnSpPr>
              <a:stCxn id="61" idx="4"/>
              <a:endCxn id="65" idx="0"/>
            </p:cNvCxnSpPr>
            <p:nvPr/>
          </p:nvCxnSpPr>
          <p:spPr>
            <a:xfrm>
              <a:off x="6448424" y="1949878"/>
              <a:ext cx="877548" cy="10104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29"/>
            <p:cNvCxnSpPr>
              <a:stCxn id="61" idx="4"/>
              <a:endCxn id="64" idx="0"/>
            </p:cNvCxnSpPr>
            <p:nvPr/>
          </p:nvCxnSpPr>
          <p:spPr>
            <a:xfrm>
              <a:off x="6448424" y="1949878"/>
              <a:ext cx="880418" cy="15111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31"/>
            <p:cNvCxnSpPr>
              <a:stCxn id="62" idx="4"/>
              <a:endCxn id="71" idx="0"/>
            </p:cNvCxnSpPr>
            <p:nvPr/>
          </p:nvCxnSpPr>
          <p:spPr>
            <a:xfrm>
              <a:off x="6512949" y="3976015"/>
              <a:ext cx="82912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33"/>
            <p:cNvCxnSpPr>
              <a:stCxn id="63" idx="4"/>
              <a:endCxn id="66" idx="0"/>
            </p:cNvCxnSpPr>
            <p:nvPr/>
          </p:nvCxnSpPr>
          <p:spPr>
            <a:xfrm flipV="1">
              <a:off x="7595088" y="1442025"/>
              <a:ext cx="907644" cy="5078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35"/>
            <p:cNvCxnSpPr>
              <a:stCxn id="63" idx="4"/>
              <a:endCxn id="68" idx="0"/>
            </p:cNvCxnSpPr>
            <p:nvPr/>
          </p:nvCxnSpPr>
          <p:spPr>
            <a:xfrm>
              <a:off x="7595088" y="1949879"/>
              <a:ext cx="907644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37"/>
            <p:cNvCxnSpPr>
              <a:stCxn id="63" idx="4"/>
              <a:endCxn id="67" idx="0"/>
            </p:cNvCxnSpPr>
            <p:nvPr/>
          </p:nvCxnSpPr>
          <p:spPr>
            <a:xfrm>
              <a:off x="7595088" y="1949879"/>
              <a:ext cx="907644" cy="5004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39"/>
            <p:cNvCxnSpPr>
              <a:stCxn id="65" idx="4"/>
              <a:endCxn id="69" idx="0"/>
            </p:cNvCxnSpPr>
            <p:nvPr/>
          </p:nvCxnSpPr>
          <p:spPr>
            <a:xfrm>
              <a:off x="7578991" y="2960307"/>
              <a:ext cx="94018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41"/>
            <p:cNvCxnSpPr>
              <a:stCxn id="64" idx="4"/>
              <a:endCxn id="70" idx="0"/>
            </p:cNvCxnSpPr>
            <p:nvPr/>
          </p:nvCxnSpPr>
          <p:spPr>
            <a:xfrm>
              <a:off x="7581861" y="3461050"/>
              <a:ext cx="93731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43"/>
            <p:cNvCxnSpPr>
              <a:stCxn id="71" idx="4"/>
              <a:endCxn id="72" idx="0"/>
            </p:cNvCxnSpPr>
            <p:nvPr/>
          </p:nvCxnSpPr>
          <p:spPr>
            <a:xfrm>
              <a:off x="7595088" y="3976015"/>
              <a:ext cx="92624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1"/>
          <p:cNvPicPr>
            <a:picLocks noChangeAspect="1"/>
          </p:cNvPicPr>
          <p:nvPr/>
        </p:nvPicPr>
        <p:blipFill rotWithShape="1">
          <a:blip r:link="rId3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1901463" y="1830657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071218" y="772036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</a:p>
          <a:p>
            <a:endParaRPr lang="de-DE" sz="240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7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535232" y="2815037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535232" y="3822409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718783" y="2434968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/>
          <p:cNvCxnSpPr/>
          <p:nvPr/>
        </p:nvCxnSpPr>
        <p:spPr>
          <a:xfrm>
            <a:off x="339888" y="2377544"/>
            <a:ext cx="0" cy="10066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331433" y="3602118"/>
            <a:ext cx="0" cy="7601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711200" y="2256640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545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Gleichschenkliges Dreieck 13"/>
          <p:cNvSpPr/>
          <p:nvPr/>
        </p:nvSpPr>
        <p:spPr>
          <a:xfrm rot="5400000">
            <a:off x="2299356" y="2137426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6830" y="2327247"/>
            <a:ext cx="0" cy="3103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1614" t="1874" r="2176" b="3524"/>
          <a:stretch/>
        </p:blipFill>
        <p:spPr>
          <a:xfrm>
            <a:off x="4393324" y="822434"/>
            <a:ext cx="4550979" cy="4204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434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11"/>
          <p:cNvCxnSpPr/>
          <p:nvPr/>
        </p:nvCxnSpPr>
        <p:spPr>
          <a:xfrm>
            <a:off x="515884" y="1975945"/>
            <a:ext cx="0" cy="2806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3971278" y="1541812"/>
            <a:ext cx="92783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4622067" y="808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96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Act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and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Asserts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4398" y="1543445"/>
            <a:ext cx="474606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feld 9"/>
          <p:cNvSpPr txBox="1"/>
          <p:nvPr/>
        </p:nvSpPr>
        <p:spPr>
          <a:xfrm>
            <a:off x="4981903" y="3281391"/>
            <a:ext cx="41620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Supported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Frameworks</a:t>
            </a: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Easily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extendable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frameworks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5312229" y="600496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73262"/>
              <a:gd name="adj5" fmla="val 341307"/>
              <a:gd name="adj6" fmla="val -98727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Generates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en-US" sz="2400" dirty="0"/>
          </a:p>
        </p:txBody>
      </p:sp>
      <p:sp>
        <p:nvSpPr>
          <p:cNvPr id="15" name="Line Callout 2 (Accent Bar) 14"/>
          <p:cNvSpPr/>
          <p:nvPr/>
        </p:nvSpPr>
        <p:spPr>
          <a:xfrm>
            <a:off x="5312229" y="1230754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63438"/>
              <a:gd name="adj5" fmla="val 161972"/>
              <a:gd name="adj6" fmla="val -74308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Restores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values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in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endParaRPr lang="en-US" sz="2400" dirty="0"/>
          </a:p>
        </p:txBody>
      </p:sp>
      <p:sp>
        <p:nvSpPr>
          <p:cNvPr id="16" name="Line Callout 2 (Accent Bar) 15"/>
          <p:cNvSpPr/>
          <p:nvPr/>
        </p:nvSpPr>
        <p:spPr>
          <a:xfrm>
            <a:off x="5312229" y="2296181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6878"/>
              <a:gd name="adj5" fmla="val -42099"/>
              <a:gd name="adj6" fmla="val -52415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Calls Act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108855" y="7315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8855" y="1316343"/>
            <a:ext cx="3597276" cy="350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5377544" y="131634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377544" y="7315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108855" y="7315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8855" y="1316343"/>
            <a:ext cx="3597276" cy="350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5377544" y="131634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377544" y="7315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8856" y="2351309"/>
            <a:ext cx="8926289" cy="740550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08855" y="3606799"/>
            <a:ext cx="8926291" cy="107405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3957464" y="1316343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3957461" y="361405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91433" y="3614055"/>
            <a:ext cx="894371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/>
          <p:nvPr/>
        </p:nvCxnSpPr>
        <p:spPr>
          <a:xfrm>
            <a:off x="91433" y="4157174"/>
            <a:ext cx="894371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/>
          <p:nvPr/>
        </p:nvSpPr>
        <p:spPr>
          <a:xfrm>
            <a:off x="3957462" y="4167727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108855" y="7315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Unit Test : More Test Cases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8855" y="1316343"/>
            <a:ext cx="3597276" cy="350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5377544" y="131634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377544" y="7315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8856" y="2351309"/>
            <a:ext cx="8926289" cy="740550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08855" y="3606799"/>
            <a:ext cx="8926291" cy="107405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3957464" y="1316343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3957461" y="361405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91433" y="3614055"/>
            <a:ext cx="894371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/>
          <p:nvPr/>
        </p:nvCxnSpPr>
        <p:spPr>
          <a:xfrm>
            <a:off x="91433" y="4157174"/>
            <a:ext cx="894371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/>
          <p:nvPr/>
        </p:nvSpPr>
        <p:spPr>
          <a:xfrm>
            <a:off x="3957462" y="4167727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45081" y="1416005"/>
            <a:ext cx="3831772" cy="23495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39700" dist="571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latin typeface="Gabriola" panose="04040605051002020D02" pitchFamily="82" charset="0"/>
              </a:rPr>
              <a:t>Write</a:t>
            </a:r>
            <a:br>
              <a:rPr lang="de-DE" sz="4400" dirty="0" smtClean="0">
                <a:latin typeface="Gabriola" panose="04040605051002020D02" pitchFamily="82" charset="0"/>
              </a:rPr>
            </a:br>
            <a:r>
              <a:rPr lang="de-DE" sz="4400" dirty="0" err="1" smtClean="0">
                <a:latin typeface="Gabriola" panose="04040605051002020D02" pitchFamily="82" charset="0"/>
              </a:rPr>
              <a:t>more</a:t>
            </a:r>
            <a:r>
              <a:rPr lang="de-DE" sz="4400" dirty="0" smtClean="0">
                <a:latin typeface="Gabriola" panose="04040605051002020D02" pitchFamily="82" charset="0"/>
              </a:rPr>
              <a:t> </a:t>
            </a:r>
            <a:br>
              <a:rPr lang="de-DE" sz="4400" dirty="0" smtClean="0">
                <a:latin typeface="Gabriola" panose="04040605051002020D02" pitchFamily="82" charset="0"/>
              </a:rPr>
            </a:br>
            <a:r>
              <a:rPr lang="de-DE" sz="4400" dirty="0" err="1" smtClean="0">
                <a:latin typeface="Gabriola" panose="04040605051002020D02" pitchFamily="82" charset="0"/>
              </a:rPr>
              <a:t>test</a:t>
            </a:r>
            <a:r>
              <a:rPr lang="de-DE" sz="4400" dirty="0" smtClean="0">
                <a:latin typeface="Gabriola" panose="04040605051002020D02" pitchFamily="82" charset="0"/>
              </a:rPr>
              <a:t> </a:t>
            </a:r>
            <a:r>
              <a:rPr lang="de-DE" sz="4400" dirty="0" err="1" smtClean="0">
                <a:latin typeface="Gabriola" panose="04040605051002020D02" pitchFamily="82" charset="0"/>
              </a:rPr>
              <a:t>cases</a:t>
            </a:r>
            <a:r>
              <a:rPr lang="de-DE" sz="4400" dirty="0" smtClean="0">
                <a:latin typeface="Gabriola" panose="04040605051002020D02" pitchFamily="82" charset="0"/>
              </a:rPr>
              <a:t>?</a:t>
            </a:r>
            <a:endParaRPr lang="en-US" sz="4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108855" y="7315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8856" y="1316343"/>
            <a:ext cx="2826491" cy="2755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Gleichschenkliges Dreieck 13"/>
          <p:cNvSpPr/>
          <p:nvPr/>
        </p:nvSpPr>
        <p:spPr>
          <a:xfrm rot="16200000">
            <a:off x="3368747" y="2424245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4855026" y="1661684"/>
            <a:ext cx="3597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>
                <a:latin typeface="Gabriola" panose="04040605051002020D02" pitchFamily="82" charset="0"/>
              </a:rPr>
              <a:t>Copy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smtClean="0">
                <a:latin typeface="Gabriola" panose="04040605051002020D02" pitchFamily="82" charset="0"/>
              </a:rPr>
              <a:t>&amp; </a:t>
            </a:r>
            <a:r>
              <a:rPr lang="de-DE" sz="3200" dirty="0" smtClean="0">
                <a:latin typeface="Gabriola" panose="04040605051002020D02" pitchFamily="82" charset="0"/>
              </a:rPr>
              <a:t>Paste </a:t>
            </a:r>
            <a:r>
              <a:rPr lang="de-DE" sz="3200" dirty="0" smtClean="0">
                <a:latin typeface="Gabriola" panose="04040605051002020D02" pitchFamily="82" charset="0"/>
              </a:rPr>
              <a:t>&amp; Change</a:t>
            </a:r>
          </a:p>
          <a:p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atin typeface="Gabriola" panose="04040605051002020D02" pitchFamily="82" charset="0"/>
              </a:rPr>
              <a:t>hard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to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maintain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atin typeface="Gabriola" panose="04040605051002020D02" pitchFamily="82" charset="0"/>
              </a:rPr>
              <a:t>No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overview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413656" y="1621143"/>
            <a:ext cx="2826491" cy="2755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114300" dir="1224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5" name="Grafik 24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718456" y="1925943"/>
            <a:ext cx="2826491" cy="2755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114300" dir="1224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7" name="Grafik 26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23256" y="2230743"/>
            <a:ext cx="2826491" cy="2755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114300" dir="12240000" algn="r" rotWithShape="0">
              <a:prstClr val="black">
                <a:alpha val="40000"/>
              </a:prstClr>
            </a:outerShdw>
          </a:effectLst>
        </p:spPr>
      </p:pic>
      <p:sp>
        <p:nvSpPr>
          <p:cNvPr id="29" name="Textfeld 2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Unit Test : More Test Cases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0" name="Smiley 9"/>
          <p:cNvSpPr/>
          <p:nvPr/>
        </p:nvSpPr>
        <p:spPr>
          <a:xfrm>
            <a:off x="3934253" y="3915228"/>
            <a:ext cx="1000602" cy="979714"/>
          </a:xfrm>
          <a:prstGeom prst="smileyFace">
            <a:avLst>
              <a:gd name="adj" fmla="val -4653"/>
            </a:avLst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/>
          <p:cNvSpPr txBox="1"/>
          <p:nvPr/>
        </p:nvSpPr>
        <p:spPr>
          <a:xfrm>
            <a:off x="4855026" y="1436717"/>
            <a:ext cx="3597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>
                <a:latin typeface="Gabriola" panose="04040605051002020D02" pitchFamily="82" charset="0"/>
              </a:rPr>
              <a:t>NUnit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Parametrized</a:t>
            </a:r>
            <a:r>
              <a:rPr lang="de-DE" sz="3200" dirty="0" smtClean="0">
                <a:latin typeface="Gabriola" panose="04040605051002020D02" pitchFamily="82" charset="0"/>
              </a:rPr>
              <a:t> Tests</a:t>
            </a:r>
          </a:p>
          <a:p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atin typeface="Gabriola" panose="04040605051002020D02" pitchFamily="82" charset="0"/>
              </a:rPr>
              <a:t>Refactoring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required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atin typeface="Gabriola" panose="04040605051002020D02" pitchFamily="82" charset="0"/>
              </a:rPr>
              <a:t>Confusing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Non </a:t>
            </a:r>
            <a:r>
              <a:rPr lang="de-DE" sz="3200" dirty="0" err="1" smtClean="0">
                <a:latin typeface="Gabriola" panose="04040605051002020D02" pitchFamily="82" charset="0"/>
              </a:rPr>
              <a:t>scalable</a:t>
            </a:r>
            <a:endParaRPr lang="de-DE" sz="3200" dirty="0" smtClean="0">
              <a:latin typeface="Gabriola" panose="04040605051002020D02" pitchFamily="8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08855" y="1316344"/>
            <a:ext cx="3546856" cy="481712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08855" y="7315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Unit Test : More Test Cases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8" name="Smiley 7"/>
          <p:cNvSpPr/>
          <p:nvPr/>
        </p:nvSpPr>
        <p:spPr>
          <a:xfrm>
            <a:off x="3934253" y="3915228"/>
            <a:ext cx="1000602" cy="979714"/>
          </a:xfrm>
          <a:prstGeom prst="smileyFace">
            <a:avLst>
              <a:gd name="adj" fmla="val -4653"/>
            </a:avLst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leichschenkliges Dreieck 13"/>
          <p:cNvSpPr/>
          <p:nvPr/>
        </p:nvSpPr>
        <p:spPr>
          <a:xfrm rot="16200000">
            <a:off x="3368747" y="2424245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Unit Test : More Test Cases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7" name="Textfeld 3"/>
          <p:cNvSpPr txBox="1"/>
          <p:nvPr/>
        </p:nvSpPr>
        <p:spPr>
          <a:xfrm>
            <a:off x="5377544" y="7315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406574" y="1471734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Gleichschenkliges Dreieck 13"/>
          <p:cNvSpPr/>
          <p:nvPr/>
        </p:nvSpPr>
        <p:spPr>
          <a:xfrm rot="5400000">
            <a:off x="3368747" y="2424245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740217" y="1436717"/>
            <a:ext cx="3597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Gabriola" panose="04040605051002020D02" pitchFamily="82" charset="0"/>
              </a:rPr>
              <a:t>Add </a:t>
            </a:r>
            <a:r>
              <a:rPr lang="de-DE" sz="3200" dirty="0" err="1" smtClean="0">
                <a:latin typeface="Gabriola" panose="04040605051002020D02" pitchFamily="82" charset="0"/>
              </a:rPr>
              <a:t>cases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to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definition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atin typeface="Gabriola" panose="04040605051002020D02" pitchFamily="82" charset="0"/>
              </a:rPr>
              <a:t>No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refactoring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Clear</a:t>
            </a: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atin typeface="Gabriola" panose="04040605051002020D02" pitchFamily="82" charset="0"/>
              </a:rPr>
              <a:t>Extendable</a:t>
            </a:r>
            <a:endParaRPr lang="de-DE" sz="3200" dirty="0" smtClean="0">
              <a:latin typeface="Gabriola" panose="04040605051002020D02" pitchFamily="82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406574" y="2526950"/>
            <a:ext cx="3736720" cy="1841493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1"/>
          <p:cNvSpPr/>
          <p:nvPr/>
        </p:nvSpPr>
        <p:spPr>
          <a:xfrm>
            <a:off x="3677229" y="3918857"/>
            <a:ext cx="1000602" cy="979714"/>
          </a:xfrm>
          <a:prstGeom prst="smileyFace">
            <a:avLst>
              <a:gd name="adj" fmla="val 4653"/>
            </a:avLst>
          </a:prstGeom>
          <a:ln w="38100">
            <a:solidFill>
              <a:srgbClr val="6047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3968"/>
          <a:stretch/>
        </p:blipFill>
        <p:spPr>
          <a:xfrm>
            <a:off x="4817859" y="824384"/>
            <a:ext cx="4273902" cy="4234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78939" y="9871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86752" y="0"/>
            <a:ext cx="38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33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29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231339" y="11395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1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383739" y="12919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536139" y="14443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688539" y="15967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4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840939" y="17491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5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993339" y="19015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7" name="Straight Connector 9"/>
          <p:cNvCxnSpPr/>
          <p:nvPr/>
        </p:nvCxnSpPr>
        <p:spPr>
          <a:xfrm>
            <a:off x="4817859" y="824384"/>
            <a:ext cx="42739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"/>
          <p:cNvSpPr/>
          <p:nvPr/>
        </p:nvSpPr>
        <p:spPr>
          <a:xfrm>
            <a:off x="4817859" y="2031813"/>
            <a:ext cx="4273902" cy="2122043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13"/>
          <p:cNvSpPr/>
          <p:nvPr/>
        </p:nvSpPr>
        <p:spPr>
          <a:xfrm rot="16200000">
            <a:off x="2381776" y="2933208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4"/>
          <p:cNvSpPr txBox="1"/>
          <p:nvPr/>
        </p:nvSpPr>
        <p:spPr>
          <a:xfrm>
            <a:off x="3060430" y="2603075"/>
            <a:ext cx="754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0" name="Textfeld 9"/>
          <p:cNvSpPr txBox="1"/>
          <p:nvPr/>
        </p:nvSpPr>
        <p:spPr>
          <a:xfrm>
            <a:off x="3050778" y="423218"/>
            <a:ext cx="2010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More</a:t>
            </a:r>
          </a:p>
          <a:p>
            <a:pPr algn="ctr"/>
            <a:r>
              <a:rPr lang="de-DE" sz="5400" b="1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Tests</a:t>
            </a:r>
          </a:p>
        </p:txBody>
      </p:sp>
      <p:sp>
        <p:nvSpPr>
          <p:cNvPr id="6" name="Rechteck 5"/>
          <p:cNvSpPr/>
          <p:nvPr/>
        </p:nvSpPr>
        <p:spPr>
          <a:xfrm>
            <a:off x="5602072" y="2459432"/>
            <a:ext cx="2990385" cy="15936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only</a:t>
            </a:r>
            <a:r>
              <a:rPr lang="de-DE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a </a:t>
            </a:r>
            <a:r>
              <a:rPr lang="de-DE" sz="40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few</a:t>
            </a:r>
            <a:r>
              <a:rPr lang="de-DE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40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lines</a:t>
            </a:r>
            <a:r>
              <a:rPr lang="de-DE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!!</a:t>
            </a:r>
          </a:p>
          <a:p>
            <a:pPr algn="ctr"/>
            <a:r>
              <a:rPr lang="de-DE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</a:t>
            </a:r>
            <a:endParaRPr lang="de-DE" sz="40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7" name="Gleichschenkliges Dreieck 13"/>
          <p:cNvSpPr/>
          <p:nvPr/>
        </p:nvSpPr>
        <p:spPr>
          <a:xfrm rot="5400000">
            <a:off x="3727925" y="2941442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4"/>
          <p:cNvSpPr txBox="1"/>
          <p:nvPr/>
        </p:nvSpPr>
        <p:spPr>
          <a:xfrm>
            <a:off x="4192849" y="2603075"/>
            <a:ext cx="754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7787" y="2170604"/>
            <a:ext cx="2893891" cy="21982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Copy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&amp; Paste???</a:t>
            </a: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very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limited </a:t>
            </a: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32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frameworks</a:t>
            </a:r>
            <a:r>
              <a:rPr lang="de-DE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  <a:sym typeface="Wingdings" panose="05000000000000000000" pitchFamily="2" charset="2"/>
              </a:rPr>
              <a:t>???</a:t>
            </a:r>
            <a:endParaRPr lang="de-DE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20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9" name="Textfeld 28"/>
          <p:cNvSpPr txBox="1"/>
          <p:nvPr/>
        </p:nvSpPr>
        <p:spPr>
          <a:xfrm>
            <a:off x="0" y="-48207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7177" y="254000"/>
            <a:ext cx="4780598" cy="3921124"/>
            <a:chOff x="4087177" y="254000"/>
            <a:chExt cx="4780598" cy="3921124"/>
          </a:xfrm>
        </p:grpSpPr>
        <p:sp>
          <p:nvSpPr>
            <p:cNvPr id="15" name="Textfeld 14"/>
            <p:cNvSpPr txBox="1"/>
            <p:nvPr/>
          </p:nvSpPr>
          <p:spPr>
            <a:xfrm>
              <a:off x="5043300" y="1497012"/>
              <a:ext cx="696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1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028072" y="2525713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2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028072" y="3476625"/>
              <a:ext cx="737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3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22" name="Wolke 21"/>
            <p:cNvSpPr/>
            <p:nvPr/>
          </p:nvSpPr>
          <p:spPr>
            <a:xfrm>
              <a:off x="4870395" y="2525713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Wolke 22"/>
            <p:cNvSpPr/>
            <p:nvPr/>
          </p:nvSpPr>
          <p:spPr>
            <a:xfrm>
              <a:off x="4832703" y="1509712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Wolke 23"/>
            <p:cNvSpPr/>
            <p:nvPr/>
          </p:nvSpPr>
          <p:spPr>
            <a:xfrm>
              <a:off x="4870395" y="3489324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ussdiagramm: Zusammenführung 24"/>
            <p:cNvSpPr/>
            <p:nvPr/>
          </p:nvSpPr>
          <p:spPr>
            <a:xfrm>
              <a:off x="6692399" y="2563738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711616" y="1673268"/>
              <a:ext cx="1096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Gabriola" panose="04040605051002020D02" pitchFamily="82" charset="0"/>
                </a:rPr>
                <a:t>Cartesian</a:t>
              </a:r>
              <a:r>
                <a:rPr lang="de-DE" sz="2400" dirty="0" smtClean="0">
                  <a:latin typeface="Gabriola" panose="04040605051002020D02" pitchFamily="82" charset="0"/>
                </a:rPr>
                <a:t/>
              </a:r>
              <a:br>
                <a:rPr lang="de-DE" sz="2400" dirty="0" smtClean="0">
                  <a:latin typeface="Gabriola" panose="04040605051002020D02" pitchFamily="82" charset="0"/>
                </a:rPr>
              </a:br>
              <a:r>
                <a:rPr lang="de-DE" sz="2400" dirty="0" err="1" smtClean="0">
                  <a:latin typeface="Gabriola" panose="04040605051002020D02" pitchFamily="82" charset="0"/>
                </a:rPr>
                <a:t>Product</a:t>
              </a:r>
              <a:endParaRPr lang="en-US" sz="2400" dirty="0">
                <a:latin typeface="Gabriola" panose="04040605051002020D02" pitchFamily="82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4943622" y="254000"/>
              <a:ext cx="8953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Gabriola" panose="04040605051002020D02" pitchFamily="82" charset="0"/>
                </a:rPr>
                <a:t>Union Set</a:t>
              </a:r>
              <a:endParaRPr lang="en-US" sz="2400" dirty="0">
                <a:latin typeface="Gabriola" panose="04040605051002020D02" pitchFamily="82" charset="0"/>
              </a:endParaRPr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>
              <a:off x="40871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40871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40871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ussdiagramm: Zusammenführung 46"/>
            <p:cNvSpPr/>
            <p:nvPr/>
          </p:nvSpPr>
          <p:spPr>
            <a:xfrm>
              <a:off x="7624421" y="3515010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7142674" y="3014013"/>
              <a:ext cx="481747" cy="509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flipV="1">
              <a:off x="6009059" y="3769012"/>
              <a:ext cx="1462962" cy="37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6009059" y="1924050"/>
              <a:ext cx="654765" cy="601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8240077" y="3740147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5950401" y="2818100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26"/>
            <p:cNvSpPr txBox="1"/>
            <p:nvPr/>
          </p:nvSpPr>
          <p:spPr>
            <a:xfrm>
              <a:off x="7633289" y="2652619"/>
              <a:ext cx="1096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Gabriola" panose="04040605051002020D02" pitchFamily="82" charset="0"/>
                </a:rPr>
                <a:t>Cartesian</a:t>
              </a:r>
              <a:r>
                <a:rPr lang="de-DE" sz="2400" dirty="0" smtClean="0">
                  <a:latin typeface="Gabriola" panose="04040605051002020D02" pitchFamily="82" charset="0"/>
                </a:rPr>
                <a:t/>
              </a:r>
              <a:br>
                <a:rPr lang="de-DE" sz="2400" dirty="0" smtClean="0">
                  <a:latin typeface="Gabriola" panose="04040605051002020D02" pitchFamily="82" charset="0"/>
                </a:rPr>
              </a:br>
              <a:r>
                <a:rPr lang="de-DE" sz="2400" dirty="0" err="1" smtClean="0">
                  <a:latin typeface="Gabriola" panose="04040605051002020D02" pitchFamily="82" charset="0"/>
                </a:rPr>
                <a:t>Product</a:t>
              </a:r>
              <a:endParaRPr lang="en-US" sz="2400" dirty="0">
                <a:latin typeface="Gabriola" panose="040406050510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</Words>
  <Application>Microsoft Office PowerPoint</Application>
  <PresentationFormat>Bildschirmpräsentation (16:9)</PresentationFormat>
  <Paragraphs>92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NCase Presentation</dc:title>
  <dc:creator>jeromerg@gmx.net</dc:creator>
  <cp:lastModifiedBy>Jerome Rougnon-Glasson</cp:lastModifiedBy>
  <cp:revision>109</cp:revision>
  <dcterms:created xsi:type="dcterms:W3CDTF">2015-12-02T20:43:30Z</dcterms:created>
  <dcterms:modified xsi:type="dcterms:W3CDTF">2016-02-01T17:08:12Z</dcterms:modified>
</cp:coreProperties>
</file>