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24" r:id="rId4"/>
    <p:sldId id="326" r:id="rId5"/>
    <p:sldId id="298" r:id="rId6"/>
    <p:sldId id="328" r:id="rId7"/>
    <p:sldId id="329" r:id="rId8"/>
    <p:sldId id="340" r:id="rId9"/>
    <p:sldId id="333" r:id="rId10"/>
    <p:sldId id="334" r:id="rId11"/>
    <p:sldId id="341" r:id="rId12"/>
    <p:sldId id="342" r:id="rId13"/>
    <p:sldId id="338" r:id="rId14"/>
    <p:sldId id="335" r:id="rId15"/>
    <p:sldId id="343" r:id="rId16"/>
    <p:sldId id="315" r:id="rId17"/>
    <p:sldId id="320" r:id="rId18"/>
    <p:sldId id="314" r:id="rId19"/>
    <p:sldId id="313" r:id="rId20"/>
    <p:sldId id="302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04F43B-FA73-4964-9AF2-9C43A528A737}">
          <p14:sldIdLst>
            <p14:sldId id="256"/>
          </p14:sldIdLst>
        </p14:section>
        <p14:section name="Intro" id="{7848BA4D-9DFF-458C-BD79-9ABE961E610B}">
          <p14:sldIdLst>
            <p14:sldId id="257"/>
            <p14:sldId id="324"/>
          </p14:sldIdLst>
        </p14:section>
        <p14:section name="Design" id="{716DA9C4-0486-42E4-909A-DCED6BC33C61}">
          <p14:sldIdLst>
            <p14:sldId id="326"/>
            <p14:sldId id="298"/>
            <p14:sldId id="328"/>
            <p14:sldId id="329"/>
            <p14:sldId id="340"/>
            <p14:sldId id="333"/>
            <p14:sldId id="334"/>
            <p14:sldId id="341"/>
            <p14:sldId id="342"/>
            <p14:sldId id="338"/>
            <p14:sldId id="335"/>
            <p14:sldId id="343"/>
          </p14:sldIdLst>
        </p14:section>
        <p14:section name="Evaluation" id="{C42C0D3A-F282-415D-8BDC-60365462B5F7}">
          <p14:sldIdLst>
            <p14:sldId id="315"/>
            <p14:sldId id="320"/>
            <p14:sldId id="314"/>
            <p14:sldId id="313"/>
            <p14:sldId id="302"/>
          </p14:sldIdLst>
        </p14:section>
        <p14:section name="Conclusion" id="{1A828B86-547C-44E3-AB1A-E4F00E4BF2E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385D8A"/>
    <a:srgbClr val="FFFFFF"/>
    <a:srgbClr val="FFFF00"/>
    <a:srgbClr val="9BBB59"/>
    <a:srgbClr val="F79646"/>
    <a:srgbClr val="C55E5B"/>
    <a:srgbClr val="84AAD9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0" autoAdjust="0"/>
    <p:restoredTop sz="88069" autoAdjust="0"/>
  </p:normalViewPr>
  <p:slideViewPr>
    <p:cSldViewPr>
      <p:cViewPr varScale="1">
        <p:scale>
          <a:sx n="46" d="100"/>
          <a:sy n="46" d="100"/>
        </p:scale>
        <p:origin x="72" y="19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-serleg\Documents\FabricComputeSystems\BorgCube\Papers\XFabric%20-%20NSDI%202016\Spreadsheets\per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-serleg\Documents\FabricComputeSystems\BorgCube\Papers\XFabric%20-%20NSDI%202016\Spreadsheets\per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-serleg\Documents\FabricComputeSystems\BorgCube\Papers\XFabric%20-%20NSDI%202016\Spreadsheets\per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-serleg\Documents\FabricComputeSystems\BorgCube\Papers\XFabric%20-%20NSDI%202016\Spreadsheets\XFabric-Clust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4273840769904"/>
          <c:y val="6.2708151064450282E-2"/>
          <c:w val="0.76466360454943139"/>
          <c:h val="0.66615011665208512"/>
        </c:manualLayout>
      </c:layout>
      <c:scatterChart>
        <c:scatterStyle val="lineMarker"/>
        <c:varyColors val="0"/>
        <c:ser>
          <c:idx val="2"/>
          <c:order val="0"/>
          <c:tx>
            <c:strRef>
              <c:f>'343-parameter sweep'!$O$2</c:f>
              <c:strCache>
                <c:ptCount val="1"/>
                <c:pt idx="0">
                  <c:v>3D Torus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'343-parameter sweep'!$L$3:$L$11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344</c:v>
                </c:pt>
              </c:numCache>
            </c:numRef>
          </c:xVal>
          <c:yVal>
            <c:numRef>
              <c:f>'343-parameter sweep'!$G$3:$G$11</c:f>
              <c:numCache>
                <c:formatCode>General</c:formatCode>
                <c:ptCount val="9"/>
                <c:pt idx="0">
                  <c:v>5.1793002915451902</c:v>
                </c:pt>
                <c:pt idx="1">
                  <c:v>5.1583454810495599</c:v>
                </c:pt>
                <c:pt idx="2">
                  <c:v>5.1989795918367303</c:v>
                </c:pt>
                <c:pt idx="3">
                  <c:v>5.1606231778425702</c:v>
                </c:pt>
                <c:pt idx="4">
                  <c:v>5.1306122448979599</c:v>
                </c:pt>
                <c:pt idx="5">
                  <c:v>5.1448615160349904</c:v>
                </c:pt>
                <c:pt idx="6">
                  <c:v>5.1423104956268197</c:v>
                </c:pt>
                <c:pt idx="7">
                  <c:v>5.1283454413495599</c:v>
                </c:pt>
                <c:pt idx="8">
                  <c:v>5.1793003545545098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5-42B1-A04A-68A7FD440129}"/>
            </c:ext>
          </c:extLst>
        </c:ser>
        <c:ser>
          <c:idx val="3"/>
          <c:order val="1"/>
          <c:tx>
            <c:strRef>
              <c:f>'343-parameter sweep'!$N$2</c:f>
              <c:strCache>
                <c:ptCount val="1"/>
                <c:pt idx="0">
                  <c:v>Random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'343-parameter sweep'!$L$3:$L$11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344</c:v>
                </c:pt>
              </c:numCache>
            </c:numRef>
          </c:xVal>
          <c:yVal>
            <c:numRef>
              <c:f>'343-parameter sweep'!$N$3:$N$11</c:f>
              <c:numCache>
                <c:formatCode>General</c:formatCode>
                <c:ptCount val="9"/>
                <c:pt idx="0">
                  <c:v>3.5208181486880501</c:v>
                </c:pt>
                <c:pt idx="1">
                  <c:v>3.5182215743440199</c:v>
                </c:pt>
                <c:pt idx="2">
                  <c:v>3.5087463556851302</c:v>
                </c:pt>
                <c:pt idx="3">
                  <c:v>3.51750409985423</c:v>
                </c:pt>
                <c:pt idx="4">
                  <c:v>3.5266034985422698</c:v>
                </c:pt>
                <c:pt idx="5">
                  <c:v>3.52551020408163</c:v>
                </c:pt>
                <c:pt idx="6">
                  <c:v>3.5177432580174899</c:v>
                </c:pt>
                <c:pt idx="7">
                  <c:v>3.5583090379008699</c:v>
                </c:pt>
                <c:pt idx="8">
                  <c:v>3.51750409985423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85-42B1-A04A-68A7FD440129}"/>
            </c:ext>
          </c:extLst>
        </c:ser>
        <c:ser>
          <c:idx val="1"/>
          <c:order val="2"/>
          <c:tx>
            <c:strRef>
              <c:f>'343-parameter sweep'!$F$2</c:f>
              <c:strCache>
                <c:ptCount val="1"/>
                <c:pt idx="0">
                  <c:v>XFabric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11"/>
            <c:spPr>
              <a:solidFill>
                <a:schemeClr val="accent2"/>
              </a:solidFill>
              <a:ln w="25400">
                <a:solidFill>
                  <a:schemeClr val="accent2"/>
                </a:solidFill>
              </a:ln>
              <a:effectLst/>
            </c:spPr>
          </c:marker>
          <c:xVal>
            <c:numRef>
              <c:f>'343-parameter sweep'!$E$3:$E$11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344</c:v>
                </c:pt>
              </c:numCache>
            </c:numRef>
          </c:xVal>
          <c:yVal>
            <c:numRef>
              <c:f>'343-parameter sweep'!$F$3:$F$11</c:f>
              <c:numCache>
                <c:formatCode>General</c:formatCode>
                <c:ptCount val="9"/>
                <c:pt idx="0">
                  <c:v>1</c:v>
                </c:pt>
                <c:pt idx="1">
                  <c:v>1.0310077519379801</c:v>
                </c:pt>
                <c:pt idx="2">
                  <c:v>1.3197674418604699</c:v>
                </c:pt>
                <c:pt idx="3">
                  <c:v>1.7009419152276299</c:v>
                </c:pt>
                <c:pt idx="4">
                  <c:v>2.0635981665393399</c:v>
                </c:pt>
                <c:pt idx="5">
                  <c:v>2.5408458864426402</c:v>
                </c:pt>
                <c:pt idx="6">
                  <c:v>3.0565624377614</c:v>
                </c:pt>
                <c:pt idx="7">
                  <c:v>3.4847098826368299</c:v>
                </c:pt>
                <c:pt idx="8">
                  <c:v>3.5574642348633798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085-42B1-A04A-68A7FD440129}"/>
            </c:ext>
          </c:extLst>
        </c:ser>
        <c:ser>
          <c:idx val="0"/>
          <c:order val="3"/>
          <c:tx>
            <c:strRef>
              <c:f>'343-parameter sweep'!$C$2</c:f>
              <c:strCache>
                <c:ptCount val="1"/>
                <c:pt idx="0">
                  <c:v>Fully reconfigurable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13"/>
            <c:spPr>
              <a:noFill/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'343-parameter sweep'!$B$3:$B$11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344</c:v>
                </c:pt>
              </c:numCache>
            </c:numRef>
          </c:xVal>
          <c:yVal>
            <c:numRef>
              <c:f>'343-parameter sweep'!$C$3:$C$11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1.2093023255813999</c:v>
                </c:pt>
                <c:pt idx="3">
                  <c:v>1.6915227629513301</c:v>
                </c:pt>
                <c:pt idx="4">
                  <c:v>2.3533231474407899</c:v>
                </c:pt>
                <c:pt idx="5">
                  <c:v>2.6358632676709202</c:v>
                </c:pt>
                <c:pt idx="6">
                  <c:v>2.8830910177255502</c:v>
                </c:pt>
                <c:pt idx="7">
                  <c:v>3.2636009652297902</c:v>
                </c:pt>
                <c:pt idx="8">
                  <c:v>3.56361448233779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85-42B1-A04A-68A7FD4401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4607200"/>
        <c:axId val="244609552"/>
      </c:scatterChart>
      <c:valAx>
        <c:axId val="244607200"/>
        <c:scaling>
          <c:logBase val="2"/>
          <c:orientation val="minMax"/>
          <c:max val="344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tx1"/>
                    </a:solidFill>
                  </a:rPr>
                  <a:t>Skew (cluster size)</a:t>
                </a:r>
              </a:p>
            </c:rich>
          </c:tx>
          <c:layout>
            <c:manualLayout>
              <c:xMode val="edge"/>
              <c:yMode val="edge"/>
              <c:x val="0.33420634920634923"/>
              <c:y val="0.85086064823292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609552"/>
        <c:crosses val="autoZero"/>
        <c:crossBetween val="midCat"/>
      </c:valAx>
      <c:valAx>
        <c:axId val="24460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tx1"/>
                    </a:solidFill>
                  </a:rPr>
                  <a:t>Path length (#hops)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130030985710119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607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627046619172604"/>
          <c:y val="0.48810108038820726"/>
          <c:w val="0.44108398950131233"/>
          <c:h val="0.276062076542757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50918635170606"/>
          <c:y val="0.14182852143482064"/>
          <c:w val="0.71457086614173226"/>
          <c:h val="0.6661501166520851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'343-path length'!$B$8</c:f>
              <c:strCache>
                <c:ptCount val="1"/>
                <c:pt idx="0">
                  <c:v>3DTorus</c:v>
                </c:pt>
              </c:strCache>
            </c:strRef>
          </c:tx>
          <c:spPr>
            <a:pattFill prst="dkHorz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'343-path length'!$C$5:$D$5</c:f>
              <c:strCache>
                <c:ptCount val="1"/>
                <c:pt idx="0">
                  <c:v>Production</c:v>
                </c:pt>
              </c:strCache>
              <c:extLst/>
            </c:strRef>
          </c:cat>
          <c:val>
            <c:numRef>
              <c:f>'343-path length'!$C$8:$D$8</c:f>
              <c:numCache>
                <c:formatCode>General</c:formatCode>
                <c:ptCount val="1"/>
                <c:pt idx="0">
                  <c:v>5.9266312560350558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9AF-4E11-BF72-75CB55D19A84}"/>
            </c:ext>
          </c:extLst>
        </c:ser>
        <c:ser>
          <c:idx val="0"/>
          <c:order val="1"/>
          <c:tx>
            <c:strRef>
              <c:f>'343-path length'!$B$7</c:f>
              <c:strCache>
                <c:ptCount val="1"/>
                <c:pt idx="0">
                  <c:v>Random</c:v>
                </c:pt>
              </c:strCache>
            </c:strRef>
          </c:tx>
          <c:spPr>
            <a:pattFill prst="wdUp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'343-path length'!$C$5:$D$5</c:f>
              <c:strCache>
                <c:ptCount val="1"/>
                <c:pt idx="0">
                  <c:v>Production</c:v>
                </c:pt>
              </c:strCache>
              <c:extLst/>
            </c:strRef>
          </c:cat>
          <c:val>
            <c:numRef>
              <c:f>'343-path length'!$C$7:$D$7</c:f>
              <c:numCache>
                <c:formatCode>General</c:formatCode>
                <c:ptCount val="1"/>
                <c:pt idx="0">
                  <c:v>3.5164954539482776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9AF-4E11-BF72-75CB55D19A84}"/>
            </c:ext>
          </c:extLst>
        </c:ser>
        <c:ser>
          <c:idx val="2"/>
          <c:order val="2"/>
          <c:tx>
            <c:strRef>
              <c:f>'343-path length'!$B$9</c:f>
              <c:strCache>
                <c:ptCount val="1"/>
                <c:pt idx="0">
                  <c:v>XFabric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'343-path length'!$C$5:$D$5</c:f>
              <c:strCache>
                <c:ptCount val="1"/>
                <c:pt idx="0">
                  <c:v>Production</c:v>
                </c:pt>
              </c:strCache>
              <c:extLst/>
            </c:strRef>
          </c:cat>
          <c:val>
            <c:numRef>
              <c:f>'343-path length'!$C$9:$D$9</c:f>
              <c:numCache>
                <c:formatCode>General</c:formatCode>
                <c:ptCount val="1"/>
                <c:pt idx="0">
                  <c:v>1.0643338377008833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9AF-4E11-BF72-75CB55D19A84}"/>
            </c:ext>
          </c:extLst>
        </c:ser>
        <c:ser>
          <c:idx val="3"/>
          <c:order val="3"/>
          <c:tx>
            <c:strRef>
              <c:f>'343-path length'!$B$10</c:f>
              <c:strCache>
                <c:ptCount val="1"/>
                <c:pt idx="0">
                  <c:v>Fully reconfigurable</c:v>
                </c:pt>
              </c:strCache>
            </c:strRef>
          </c:tx>
          <c:spPr>
            <a:pattFill prst="solidDmnd">
              <a:fgClr>
                <a:schemeClr val="accent4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'343-path length'!$C$5:$D$5</c:f>
              <c:strCache>
                <c:ptCount val="1"/>
                <c:pt idx="0">
                  <c:v>Production</c:v>
                </c:pt>
              </c:strCache>
              <c:extLst/>
            </c:strRef>
          </c:cat>
          <c:val>
            <c:numRef>
              <c:f>'343-path length'!$C$10:$D$10</c:f>
              <c:numCache>
                <c:formatCode>General</c:formatCode>
                <c:ptCount val="1"/>
                <c:pt idx="0">
                  <c:v>1.06400314309735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29AF-4E11-BF72-75CB55D19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4613080"/>
        <c:axId val="244609944"/>
      </c:barChart>
      <c:catAx>
        <c:axId val="244613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609944"/>
        <c:crosses val="autoZero"/>
        <c:auto val="1"/>
        <c:lblAlgn val="ctr"/>
        <c:lblOffset val="100"/>
        <c:noMultiLvlLbl val="0"/>
      </c:catAx>
      <c:valAx>
        <c:axId val="244609944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613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239807524059489"/>
          <c:y val="2.2129023718726559E-2"/>
          <c:w val="0.46158661417322833"/>
          <c:h val="0.387388451443569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4273840769904"/>
          <c:y val="6.2708151064450282E-2"/>
          <c:w val="0.76466360454943139"/>
          <c:h val="0.66615011665208512"/>
        </c:manualLayout>
      </c:layout>
      <c:scatterChart>
        <c:scatterStyle val="lineMarker"/>
        <c:varyColors val="0"/>
        <c:ser>
          <c:idx val="2"/>
          <c:order val="0"/>
          <c:tx>
            <c:strRef>
              <c:f>'343-parameter sweep'!$O$2</c:f>
              <c:strCache>
                <c:ptCount val="1"/>
                <c:pt idx="0">
                  <c:v>3D Torus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'343-parameter sweep'!$L$3:$L$11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344</c:v>
                </c:pt>
              </c:numCache>
            </c:numRef>
          </c:xVal>
          <c:yVal>
            <c:numRef>
              <c:f>'343-parameter sweep'!$G$3:$G$11</c:f>
              <c:numCache>
                <c:formatCode>General</c:formatCode>
                <c:ptCount val="9"/>
                <c:pt idx="0">
                  <c:v>5.1793002915451902</c:v>
                </c:pt>
                <c:pt idx="1">
                  <c:v>5.1583454810495599</c:v>
                </c:pt>
                <c:pt idx="2">
                  <c:v>5.1989795918367303</c:v>
                </c:pt>
                <c:pt idx="3">
                  <c:v>5.1606231778425702</c:v>
                </c:pt>
                <c:pt idx="4">
                  <c:v>5.1306122448979599</c:v>
                </c:pt>
                <c:pt idx="5">
                  <c:v>5.1448615160349904</c:v>
                </c:pt>
                <c:pt idx="6">
                  <c:v>5.1423104956268197</c:v>
                </c:pt>
                <c:pt idx="7">
                  <c:v>5.1283454413495599</c:v>
                </c:pt>
                <c:pt idx="8">
                  <c:v>5.1793003545545098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05-4CBC-8051-B4A5718BBEE2}"/>
            </c:ext>
          </c:extLst>
        </c:ser>
        <c:ser>
          <c:idx val="3"/>
          <c:order val="1"/>
          <c:tx>
            <c:strRef>
              <c:f>'343-parameter sweep'!$N$2</c:f>
              <c:strCache>
                <c:ptCount val="1"/>
                <c:pt idx="0">
                  <c:v>Random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'343-parameter sweep'!$L$3:$L$11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344</c:v>
                </c:pt>
              </c:numCache>
            </c:numRef>
          </c:xVal>
          <c:yVal>
            <c:numRef>
              <c:f>'343-parameter sweep'!$N$3:$N$11</c:f>
              <c:numCache>
                <c:formatCode>General</c:formatCode>
                <c:ptCount val="9"/>
                <c:pt idx="0">
                  <c:v>3.5208181486880501</c:v>
                </c:pt>
                <c:pt idx="1">
                  <c:v>3.5182215743440199</c:v>
                </c:pt>
                <c:pt idx="2">
                  <c:v>3.5087463556851302</c:v>
                </c:pt>
                <c:pt idx="3">
                  <c:v>3.51750409985423</c:v>
                </c:pt>
                <c:pt idx="4">
                  <c:v>3.5266034985422698</c:v>
                </c:pt>
                <c:pt idx="5">
                  <c:v>3.52551020408163</c:v>
                </c:pt>
                <c:pt idx="6">
                  <c:v>3.5177432580174899</c:v>
                </c:pt>
                <c:pt idx="7">
                  <c:v>3.5583090379008699</c:v>
                </c:pt>
                <c:pt idx="8">
                  <c:v>3.51750409985423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05-4CBC-8051-B4A5718BBEE2}"/>
            </c:ext>
          </c:extLst>
        </c:ser>
        <c:ser>
          <c:idx val="1"/>
          <c:order val="2"/>
          <c:tx>
            <c:strRef>
              <c:f>'343-parameter sweep'!$F$2</c:f>
              <c:strCache>
                <c:ptCount val="1"/>
                <c:pt idx="0">
                  <c:v>XFabric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11"/>
            <c:spPr>
              <a:solidFill>
                <a:schemeClr val="accent2"/>
              </a:solidFill>
              <a:ln w="25400">
                <a:solidFill>
                  <a:schemeClr val="accent2"/>
                </a:solidFill>
              </a:ln>
              <a:effectLst/>
            </c:spPr>
          </c:marker>
          <c:xVal>
            <c:numRef>
              <c:f>'343-parameter sweep'!$E$3:$E$11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344</c:v>
                </c:pt>
              </c:numCache>
            </c:numRef>
          </c:xVal>
          <c:yVal>
            <c:numRef>
              <c:f>'343-parameter sweep'!$F$3:$F$11</c:f>
              <c:numCache>
                <c:formatCode>General</c:formatCode>
                <c:ptCount val="9"/>
                <c:pt idx="0">
                  <c:v>1</c:v>
                </c:pt>
                <c:pt idx="1">
                  <c:v>1.0310077519379801</c:v>
                </c:pt>
                <c:pt idx="2">
                  <c:v>1.3197674418604699</c:v>
                </c:pt>
                <c:pt idx="3">
                  <c:v>1.7009419152276299</c:v>
                </c:pt>
                <c:pt idx="4">
                  <c:v>2.0635981665393399</c:v>
                </c:pt>
                <c:pt idx="5">
                  <c:v>2.5408458864426402</c:v>
                </c:pt>
                <c:pt idx="6">
                  <c:v>3.0565624377614</c:v>
                </c:pt>
                <c:pt idx="7">
                  <c:v>3.4847098826368299</c:v>
                </c:pt>
                <c:pt idx="8">
                  <c:v>3.5574642348633798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E05-4CBC-8051-B4A5718BBEE2}"/>
            </c:ext>
          </c:extLst>
        </c:ser>
        <c:ser>
          <c:idx val="0"/>
          <c:order val="3"/>
          <c:tx>
            <c:strRef>
              <c:f>'343-parameter sweep'!$C$2</c:f>
              <c:strCache>
                <c:ptCount val="1"/>
                <c:pt idx="0">
                  <c:v>Fully reconfigurable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13"/>
            <c:spPr>
              <a:noFill/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'343-parameter sweep'!$B$3:$B$11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344</c:v>
                </c:pt>
              </c:numCache>
            </c:numRef>
          </c:xVal>
          <c:yVal>
            <c:numRef>
              <c:f>'343-parameter sweep'!$C$3:$C$11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1.2093023255813999</c:v>
                </c:pt>
                <c:pt idx="3">
                  <c:v>1.6915227629513301</c:v>
                </c:pt>
                <c:pt idx="4">
                  <c:v>2.3533231474407899</c:v>
                </c:pt>
                <c:pt idx="5">
                  <c:v>2.6358632676709202</c:v>
                </c:pt>
                <c:pt idx="6">
                  <c:v>2.8830910177255502</c:v>
                </c:pt>
                <c:pt idx="7">
                  <c:v>3.2636009652297902</c:v>
                </c:pt>
                <c:pt idx="8">
                  <c:v>3.56361448233779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E05-4CBC-8051-B4A5718BB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4613864"/>
        <c:axId val="244612296"/>
      </c:scatterChart>
      <c:valAx>
        <c:axId val="244613864"/>
        <c:scaling>
          <c:logBase val="2"/>
          <c:orientation val="minMax"/>
          <c:max val="344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tx1"/>
                    </a:solidFill>
                  </a:rPr>
                  <a:t>Skew (cluster size)</a:t>
                </a:r>
              </a:p>
            </c:rich>
          </c:tx>
          <c:layout>
            <c:manualLayout>
              <c:xMode val="edge"/>
              <c:yMode val="edge"/>
              <c:x val="0.33420634920634923"/>
              <c:y val="0.85086064823292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612296"/>
        <c:crosses val="autoZero"/>
        <c:crossBetween val="midCat"/>
      </c:valAx>
      <c:valAx>
        <c:axId val="244612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tx1"/>
                    </a:solidFill>
                  </a:rPr>
                  <a:t>Path length (#hops)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130030985710119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613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362496354622337"/>
          <c:y val="0.48810108038820726"/>
          <c:w val="0.44108398950131233"/>
          <c:h val="0.276062076542757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92146006138331"/>
          <c:y val="5.1557971014492755E-2"/>
          <c:w val="0.70789080602910337"/>
          <c:h val="0.71235939226095946"/>
        </c:manualLayout>
      </c:layout>
      <c:scatterChart>
        <c:scatterStyle val="lineMarker"/>
        <c:varyColors val="0"/>
        <c:ser>
          <c:idx val="0"/>
          <c:order val="0"/>
          <c:tx>
            <c:strRef>
              <c:f>'skewed-completionTime'!$B$52</c:f>
              <c:strCache>
                <c:ptCount val="1"/>
                <c:pt idx="0">
                  <c:v>XFabric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xVal>
            <c:numRef>
              <c:f>'skewed-completionTime'!$A$53:$A$60</c:f>
              <c:numCache>
                <c:formatCode>General</c:formatCode>
                <c:ptCount val="8"/>
                <c:pt idx="0">
                  <c:v>480</c:v>
                </c:pt>
                <c:pt idx="1">
                  <c:v>240</c:v>
                </c:pt>
                <c:pt idx="2">
                  <c:v>120</c:v>
                </c:pt>
                <c:pt idx="3">
                  <c:v>60</c:v>
                </c:pt>
                <c:pt idx="4">
                  <c:v>30</c:v>
                </c:pt>
                <c:pt idx="5">
                  <c:v>10</c:v>
                </c:pt>
                <c:pt idx="6">
                  <c:v>1</c:v>
                </c:pt>
                <c:pt idx="7">
                  <c:v>0.1</c:v>
                </c:pt>
              </c:numCache>
            </c:numRef>
          </c:xVal>
          <c:yVal>
            <c:numRef>
              <c:f>'skewed-completionTime'!$B$53:$B$60</c:f>
              <c:numCache>
                <c:formatCode>General</c:formatCode>
                <c:ptCount val="8"/>
                <c:pt idx="0">
                  <c:v>1</c:v>
                </c:pt>
                <c:pt idx="1">
                  <c:v>0.96904084308456695</c:v>
                </c:pt>
                <c:pt idx="2">
                  <c:v>0.95421765252278001</c:v>
                </c:pt>
                <c:pt idx="3">
                  <c:v>0.90571776751270849</c:v>
                </c:pt>
                <c:pt idx="4">
                  <c:v>0.85457601755195145</c:v>
                </c:pt>
                <c:pt idx="5">
                  <c:v>0.81073013404367378</c:v>
                </c:pt>
                <c:pt idx="6">
                  <c:v>0.78849914867121218</c:v>
                </c:pt>
                <c:pt idx="7">
                  <c:v>0.82604190972910563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C2-4F3C-A73E-7206ECCA9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14000"/>
        <c:axId val="245640488"/>
      </c:scatterChart>
      <c:valAx>
        <c:axId val="213314000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640488"/>
        <c:crosses val="autoZero"/>
        <c:crossBetween val="midCat"/>
      </c:valAx>
      <c:valAx>
        <c:axId val="2456404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14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61380367953227"/>
          <c:y val="0.20254390610265785"/>
          <c:w val="0.2330892388451444"/>
          <c:h val="0.212384806065908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A5CAD-C66E-4839-A894-FAC6F39C4893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9C05C-0C50-4B40-BA45-6D3623B3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4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C05C-0C50-4B40-BA45-6D3623B3FB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52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C05C-0C50-4B40-BA45-6D3623B3FB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1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C05C-0C50-4B40-BA45-6D3623B3FB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78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C05C-0C50-4B40-BA45-6D3623B3FB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96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C05C-0C50-4B40-BA45-6D3623B3FB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61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C05C-0C50-4B40-BA45-6D3623B3FB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9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C05C-0C50-4B40-BA45-6D3623B3FB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0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C05C-0C50-4B40-BA45-6D3623B3FB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C05C-0C50-4B40-BA45-6D3623B3FB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C05C-0C50-4B40-BA45-6D3623B3FB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4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C05C-0C50-4B40-BA45-6D3623B3FB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74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C05C-0C50-4B40-BA45-6D3623B3FB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19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C05C-0C50-4B40-BA45-6D3623B3FB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36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C05C-0C50-4B40-BA45-6D3623B3FB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83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C05C-0C50-4B40-BA45-6D3623B3FB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0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G"/><Relationship Id="rId10" Type="http://schemas.openxmlformats.org/officeDocument/2006/relationships/image" Target="../media/image8.jpe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XFabric: a Reconfigurable In-Rack Network for Rack-Scale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98491"/>
            <a:ext cx="8534400" cy="1752600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tx1"/>
                </a:solidFill>
              </a:rPr>
              <a:t>Sergey Legtchenko</a:t>
            </a:r>
            <a:r>
              <a:rPr lang="en-US" sz="2800" dirty="0"/>
              <a:t>, Nicholas Chen, Daniel Cletheroe, Antony Rowstron, Hugh Williams, Xiaohan Zhao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60" y="5324168"/>
            <a:ext cx="26720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1"/>
    </mc:Choice>
    <mc:Fallback xmlns="">
      <p:transition spd="slow" advTm="88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Circuit-Switching Fabric Cost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85245" y="2546719"/>
            <a:ext cx="1319689" cy="928827"/>
            <a:chOff x="2254805" y="2697914"/>
            <a:chExt cx="1694895" cy="1192904"/>
          </a:xfrm>
        </p:grpSpPr>
        <p:grpSp>
          <p:nvGrpSpPr>
            <p:cNvPr id="89" name="Group 88"/>
            <p:cNvGrpSpPr/>
            <p:nvPr/>
          </p:nvGrpSpPr>
          <p:grpSpPr>
            <a:xfrm>
              <a:off x="2254805" y="2697914"/>
              <a:ext cx="1429021" cy="1192904"/>
              <a:chOff x="3321605" y="2464696"/>
              <a:chExt cx="1429021" cy="1192904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569155" y="2464696"/>
                <a:ext cx="926853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A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85245" y="4317813"/>
            <a:ext cx="1319689" cy="937975"/>
            <a:chOff x="2254805" y="2686165"/>
            <a:chExt cx="1694895" cy="1204653"/>
          </a:xfrm>
        </p:grpSpPr>
        <p:grpSp>
          <p:nvGrpSpPr>
            <p:cNvPr id="99" name="Group 98"/>
            <p:cNvGrpSpPr/>
            <p:nvPr/>
          </p:nvGrpSpPr>
          <p:grpSpPr>
            <a:xfrm>
              <a:off x="2254805" y="2686165"/>
              <a:ext cx="1429021" cy="1204653"/>
              <a:chOff x="3321605" y="2452947"/>
              <a:chExt cx="1429021" cy="120465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560779" y="2452947"/>
                <a:ext cx="914501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C</a:t>
                </a:r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3704645" y="2556701"/>
            <a:ext cx="1295401" cy="918846"/>
            <a:chOff x="1905000" y="2710733"/>
            <a:chExt cx="1663700" cy="1180085"/>
          </a:xfrm>
        </p:grpSpPr>
        <p:grpSp>
          <p:nvGrpSpPr>
            <p:cNvPr id="109" name="Group 108"/>
            <p:cNvGrpSpPr/>
            <p:nvPr/>
          </p:nvGrpSpPr>
          <p:grpSpPr>
            <a:xfrm>
              <a:off x="2188474" y="2710733"/>
              <a:ext cx="1380226" cy="1180085"/>
              <a:chOff x="3255274" y="2477515"/>
              <a:chExt cx="1380226" cy="1180085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72218" y="2477515"/>
                <a:ext cx="916558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B</a:t>
                </a:r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696762" y="4323750"/>
            <a:ext cx="1295401" cy="932037"/>
            <a:chOff x="1905000" y="2693791"/>
            <a:chExt cx="1663700" cy="1197027"/>
          </a:xfrm>
        </p:grpSpPr>
        <p:grpSp>
          <p:nvGrpSpPr>
            <p:cNvPr id="119" name="Group 118"/>
            <p:cNvGrpSpPr/>
            <p:nvPr/>
          </p:nvGrpSpPr>
          <p:grpSpPr>
            <a:xfrm>
              <a:off x="2188474" y="2693791"/>
              <a:ext cx="1380226" cy="1197027"/>
              <a:chOff x="3255274" y="2460573"/>
              <a:chExt cx="1380226" cy="119702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573931" y="2460573"/>
                <a:ext cx="939205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D</a:t>
                </a:r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2212817" y="3014733"/>
            <a:ext cx="738031" cy="874925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3101858" y="4067524"/>
            <a:ext cx="589641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2993142" y="3014733"/>
            <a:ext cx="711502" cy="84192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3099882" y="3353287"/>
            <a:ext cx="604762" cy="6984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2204934" y="4067524"/>
            <a:ext cx="614466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2204933" y="4246775"/>
            <a:ext cx="745915" cy="879554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3017114" y="4317813"/>
            <a:ext cx="689436" cy="8157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2210510" y="3356655"/>
            <a:ext cx="588069" cy="7089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2374451" y="3516998"/>
            <a:ext cx="1144914" cy="1101050"/>
            <a:chOff x="5580393" y="3719114"/>
            <a:chExt cx="1447800" cy="1371600"/>
          </a:xfrm>
          <a:solidFill>
            <a:schemeClr val="bg1"/>
          </a:solidFill>
        </p:grpSpPr>
        <p:sp>
          <p:nvSpPr>
            <p:cNvPr id="215" name="Rectangle 214"/>
            <p:cNvSpPr/>
            <p:nvPr/>
          </p:nvSpPr>
          <p:spPr>
            <a:xfrm>
              <a:off x="5580393" y="3719114"/>
              <a:ext cx="1447800" cy="1371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/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5961393" y="4100114"/>
              <a:ext cx="685800" cy="685800"/>
              <a:chOff x="8153400" y="3429000"/>
              <a:chExt cx="685800" cy="685800"/>
            </a:xfrm>
            <a:grpFill/>
          </p:grpSpPr>
          <p:cxnSp>
            <p:nvCxnSpPr>
              <p:cNvPr id="217" name="Straight Connector 216"/>
              <p:cNvCxnSpPr/>
              <p:nvPr/>
            </p:nvCxnSpPr>
            <p:spPr>
              <a:xfrm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H="1"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81534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86106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>
                <a:off x="81534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86106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3" name="Straight Connector 142"/>
          <p:cNvCxnSpPr/>
          <p:nvPr/>
        </p:nvCxnSpPr>
        <p:spPr>
          <a:xfrm>
            <a:off x="1918808" y="30904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918808" y="31666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5400000">
            <a:off x="1978914" y="30777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3701365" y="30898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701365" y="31660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5400000">
            <a:off x="3761471" y="3077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1901609" y="48735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901609" y="49497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5400000">
            <a:off x="1961715" y="48608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3693577" y="48733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693577" y="49495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3753683" y="48606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499558" y="5317183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/>
              <a:t>Rack</a:t>
            </a:r>
            <a:endParaRPr lang="en-US" sz="2000" i="1" dirty="0"/>
          </a:p>
        </p:txBody>
      </p:sp>
      <p:sp>
        <p:nvSpPr>
          <p:cNvPr id="178" name="Rectangle 177"/>
          <p:cNvSpPr/>
          <p:nvPr/>
        </p:nvSpPr>
        <p:spPr>
          <a:xfrm>
            <a:off x="668270" y="2165719"/>
            <a:ext cx="4648200" cy="3581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ontent Placeholder 2"/>
          <p:cNvSpPr>
            <a:spLocks noGrp="1"/>
          </p:cNvSpPr>
          <p:nvPr>
            <p:ph idx="1"/>
          </p:nvPr>
        </p:nvSpPr>
        <p:spPr>
          <a:xfrm>
            <a:off x="5569189" y="3511386"/>
            <a:ext cx="6629400" cy="2034131"/>
          </a:xfrm>
        </p:spPr>
        <p:txBody>
          <a:bodyPr/>
          <a:lstStyle/>
          <a:p>
            <a:r>
              <a:rPr lang="en-GB" dirty="0"/>
              <a:t>Challenge: high port count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Too high port count for one ASIC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5574994" y="1858940"/>
            <a:ext cx="6116134" cy="1764853"/>
            <a:chOff x="5707530" y="1224119"/>
            <a:chExt cx="6116134" cy="1764853"/>
          </a:xfrm>
        </p:grpSpPr>
        <p:sp>
          <p:nvSpPr>
            <p:cNvPr id="75" name="Content Placeholder 2"/>
            <p:cNvSpPr txBox="1">
              <a:spLocks/>
            </p:cNvSpPr>
            <p:nvPr/>
          </p:nvSpPr>
          <p:spPr>
            <a:xfrm>
              <a:off x="5707530" y="1224119"/>
              <a:ext cx="6116134" cy="17648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Commodity ASICs</a:t>
              </a:r>
            </a:p>
            <a:p>
              <a:pPr lvl="1"/>
              <a:r>
                <a:rPr lang="en-GB" dirty="0"/>
                <a:t>160 ports @ 10 </a:t>
              </a:r>
              <a:r>
                <a:rPr lang="en-GB" dirty="0" err="1"/>
                <a:t>Gbps</a:t>
              </a:r>
              <a:endParaRPr lang="en-GB" dirty="0"/>
            </a:p>
            <a:p>
              <a:pPr lvl="1"/>
              <a:r>
                <a:rPr lang="en-GB" dirty="0"/>
                <a:t>Max size: ~350 ports</a:t>
              </a:r>
              <a:endParaRPr lang="en-US" dirty="0"/>
            </a:p>
          </p:txBody>
        </p:sp>
        <p:sp>
          <p:nvSpPr>
            <p:cNvPr id="76" name="Right Bracket 75"/>
            <p:cNvSpPr/>
            <p:nvPr/>
          </p:nvSpPr>
          <p:spPr>
            <a:xfrm>
              <a:off x="9542838" y="1356440"/>
              <a:ext cx="199751" cy="1387804"/>
            </a:xfrm>
            <a:prstGeom prst="righ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860014" y="1809102"/>
              <a:ext cx="19541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cs typeface="Segoe UI Light" panose="020B0502040204020203" pitchFamily="34" charset="0"/>
                </a:rPr>
                <a:t>Cost : $3/port</a:t>
              </a:r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32" y="3363535"/>
            <a:ext cx="1396464" cy="1393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9082" y="5954920"/>
            <a:ext cx="518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e.g. 300 SoCs, 6 ports/SoC: </a:t>
            </a:r>
            <a:r>
              <a:rPr lang="en-GB" sz="2400" dirty="0">
                <a:solidFill>
                  <a:srgbClr val="FF0000"/>
                </a:solidFill>
              </a:rPr>
              <a:t>1,800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ports</a:t>
            </a:r>
          </a:p>
        </p:txBody>
      </p:sp>
    </p:spTree>
    <p:extLst>
      <p:ext uri="{BB962C8B-B14F-4D97-AF65-F5344CB8AC3E}">
        <p14:creationId xmlns:p14="http://schemas.microsoft.com/office/powerpoint/2010/main" val="114735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Circuit-Switching Fabric Cost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85245" y="2546719"/>
            <a:ext cx="1319689" cy="928827"/>
            <a:chOff x="2254805" y="2697914"/>
            <a:chExt cx="1694895" cy="1192904"/>
          </a:xfrm>
        </p:grpSpPr>
        <p:grpSp>
          <p:nvGrpSpPr>
            <p:cNvPr id="89" name="Group 88"/>
            <p:cNvGrpSpPr/>
            <p:nvPr/>
          </p:nvGrpSpPr>
          <p:grpSpPr>
            <a:xfrm>
              <a:off x="2254805" y="2697914"/>
              <a:ext cx="1429021" cy="1192904"/>
              <a:chOff x="3321605" y="2464696"/>
              <a:chExt cx="1429021" cy="1192904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569155" y="2464696"/>
                <a:ext cx="926853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A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85245" y="4317813"/>
            <a:ext cx="1319689" cy="937975"/>
            <a:chOff x="2254805" y="2686165"/>
            <a:chExt cx="1694895" cy="1204653"/>
          </a:xfrm>
        </p:grpSpPr>
        <p:grpSp>
          <p:nvGrpSpPr>
            <p:cNvPr id="99" name="Group 98"/>
            <p:cNvGrpSpPr/>
            <p:nvPr/>
          </p:nvGrpSpPr>
          <p:grpSpPr>
            <a:xfrm>
              <a:off x="2254805" y="2686165"/>
              <a:ext cx="1429021" cy="1204653"/>
              <a:chOff x="3321605" y="2452947"/>
              <a:chExt cx="1429021" cy="120465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560779" y="2452947"/>
                <a:ext cx="914501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C</a:t>
                </a:r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3704645" y="2556701"/>
            <a:ext cx="1295401" cy="918846"/>
            <a:chOff x="1905000" y="2710733"/>
            <a:chExt cx="1663700" cy="1180085"/>
          </a:xfrm>
        </p:grpSpPr>
        <p:grpSp>
          <p:nvGrpSpPr>
            <p:cNvPr id="109" name="Group 108"/>
            <p:cNvGrpSpPr/>
            <p:nvPr/>
          </p:nvGrpSpPr>
          <p:grpSpPr>
            <a:xfrm>
              <a:off x="2188474" y="2710733"/>
              <a:ext cx="1380226" cy="1180085"/>
              <a:chOff x="3255274" y="2477515"/>
              <a:chExt cx="1380226" cy="1180085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72218" y="2477515"/>
                <a:ext cx="916558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B</a:t>
                </a:r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696762" y="4323750"/>
            <a:ext cx="1295401" cy="932037"/>
            <a:chOff x="1905000" y="2693791"/>
            <a:chExt cx="1663700" cy="1197027"/>
          </a:xfrm>
        </p:grpSpPr>
        <p:grpSp>
          <p:nvGrpSpPr>
            <p:cNvPr id="119" name="Group 118"/>
            <p:cNvGrpSpPr/>
            <p:nvPr/>
          </p:nvGrpSpPr>
          <p:grpSpPr>
            <a:xfrm>
              <a:off x="2188474" y="2693791"/>
              <a:ext cx="1380226" cy="1197027"/>
              <a:chOff x="3255274" y="2460573"/>
              <a:chExt cx="1380226" cy="119702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573931" y="2460573"/>
                <a:ext cx="939205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D</a:t>
                </a:r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2212817" y="3014733"/>
            <a:ext cx="738031" cy="874925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3101858" y="4067524"/>
            <a:ext cx="589641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2993142" y="3014733"/>
            <a:ext cx="711502" cy="84192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3099882" y="3353287"/>
            <a:ext cx="604762" cy="6984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2204934" y="4067524"/>
            <a:ext cx="614466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2204933" y="4246775"/>
            <a:ext cx="745915" cy="879554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3017114" y="4317813"/>
            <a:ext cx="689436" cy="8157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2210510" y="3356655"/>
            <a:ext cx="588069" cy="7089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2374451" y="3516998"/>
            <a:ext cx="1144914" cy="110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1918808" y="30904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918808" y="31666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5400000">
            <a:off x="1978914" y="30777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3701365" y="30898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701365" y="31660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5400000">
            <a:off x="3761471" y="3077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1901609" y="48735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901609" y="49497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5400000">
            <a:off x="1961715" y="48608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3693577" y="48733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693577" y="49495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3753683" y="48606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499558" y="5317183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/>
              <a:t>Rack</a:t>
            </a:r>
            <a:endParaRPr lang="en-US" sz="2000" i="1" dirty="0"/>
          </a:p>
        </p:txBody>
      </p:sp>
      <p:sp>
        <p:nvSpPr>
          <p:cNvPr id="178" name="Rectangle 177"/>
          <p:cNvSpPr/>
          <p:nvPr/>
        </p:nvSpPr>
        <p:spPr>
          <a:xfrm>
            <a:off x="668270" y="2165719"/>
            <a:ext cx="4648200" cy="3581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ontent Placeholder 2"/>
          <p:cNvSpPr>
            <a:spLocks noGrp="1"/>
          </p:cNvSpPr>
          <p:nvPr>
            <p:ph idx="1"/>
          </p:nvPr>
        </p:nvSpPr>
        <p:spPr>
          <a:xfrm>
            <a:off x="5569189" y="3511386"/>
            <a:ext cx="6318011" cy="2034131"/>
          </a:xfrm>
        </p:spPr>
        <p:txBody>
          <a:bodyPr/>
          <a:lstStyle/>
          <a:p>
            <a:r>
              <a:rPr lang="en-GB" dirty="0"/>
              <a:t>Challenge: high port count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Too high port count for one ASIC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Folded Clos total cost: $27K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5574994" y="1858940"/>
            <a:ext cx="6116134" cy="1764853"/>
            <a:chOff x="5707530" y="1224119"/>
            <a:chExt cx="6116134" cy="1764853"/>
          </a:xfrm>
        </p:grpSpPr>
        <p:sp>
          <p:nvSpPr>
            <p:cNvPr id="75" name="Content Placeholder 2"/>
            <p:cNvSpPr txBox="1">
              <a:spLocks/>
            </p:cNvSpPr>
            <p:nvPr/>
          </p:nvSpPr>
          <p:spPr>
            <a:xfrm>
              <a:off x="5707530" y="1224119"/>
              <a:ext cx="6116134" cy="17648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Commodity ASICs</a:t>
              </a:r>
            </a:p>
            <a:p>
              <a:pPr lvl="1"/>
              <a:r>
                <a:rPr lang="en-GB" dirty="0"/>
                <a:t>160 ports @ 10 </a:t>
              </a:r>
              <a:r>
                <a:rPr lang="en-GB" dirty="0" err="1"/>
                <a:t>Gbps</a:t>
              </a:r>
              <a:endParaRPr lang="en-GB" dirty="0"/>
            </a:p>
            <a:p>
              <a:pPr lvl="1"/>
              <a:r>
                <a:rPr lang="en-GB" dirty="0"/>
                <a:t>Max size: ~350 ports</a:t>
              </a:r>
              <a:endParaRPr lang="en-US" dirty="0"/>
            </a:p>
          </p:txBody>
        </p:sp>
        <p:sp>
          <p:nvSpPr>
            <p:cNvPr id="76" name="Right Bracket 75"/>
            <p:cNvSpPr/>
            <p:nvPr/>
          </p:nvSpPr>
          <p:spPr>
            <a:xfrm>
              <a:off x="9542838" y="1356440"/>
              <a:ext cx="199751" cy="1387804"/>
            </a:xfrm>
            <a:prstGeom prst="righ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860014" y="1809102"/>
              <a:ext cx="19541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cs typeface="Segoe UI Light" panose="020B0502040204020203" pitchFamily="34" charset="0"/>
                </a:rPr>
                <a:t>Cost : $3/port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509082" y="5954920"/>
            <a:ext cx="518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e.g. 300 SoCs, 6 ports/SoC: </a:t>
            </a:r>
            <a:r>
              <a:rPr lang="en-GB" sz="2400" dirty="0">
                <a:solidFill>
                  <a:srgbClr val="FF0000"/>
                </a:solidFill>
              </a:rPr>
              <a:t>1,800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ports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427215" y="3683319"/>
            <a:ext cx="1044168" cy="866364"/>
            <a:chOff x="4953000" y="4319973"/>
            <a:chExt cx="1614180" cy="1339314"/>
          </a:xfrm>
        </p:grpSpPr>
        <p:grpSp>
          <p:nvGrpSpPr>
            <p:cNvPr id="82" name="Group 81"/>
            <p:cNvGrpSpPr/>
            <p:nvPr/>
          </p:nvGrpSpPr>
          <p:grpSpPr>
            <a:xfrm>
              <a:off x="5021295" y="4319973"/>
              <a:ext cx="1503025" cy="1182093"/>
              <a:chOff x="7324469" y="1986657"/>
              <a:chExt cx="1503025" cy="1182093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7470263" y="2263718"/>
                <a:ext cx="405181" cy="321568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7470263" y="2262899"/>
                <a:ext cx="810060" cy="322387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7875444" y="2263718"/>
                <a:ext cx="0" cy="321568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7875444" y="2262899"/>
                <a:ext cx="404879" cy="322387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7875444" y="2263718"/>
                <a:ext cx="401377" cy="321568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8276821" y="2262899"/>
                <a:ext cx="3502" cy="322387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7875444" y="2263718"/>
                <a:ext cx="806256" cy="320749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 flipV="1">
                <a:off x="8280323" y="2262899"/>
                <a:ext cx="401377" cy="321568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Rectangle 132"/>
              <p:cNvSpPr/>
              <p:nvPr/>
            </p:nvSpPr>
            <p:spPr>
              <a:xfrm>
                <a:off x="7401203" y="2783975"/>
                <a:ext cx="115101" cy="369662"/>
              </a:xfrm>
              <a:prstGeom prst="rect">
                <a:avLst/>
              </a:prstGeom>
              <a:noFill/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7324469" y="2585286"/>
                <a:ext cx="291588" cy="276242"/>
                <a:chOff x="5580393" y="3719114"/>
                <a:chExt cx="1447800" cy="1371600"/>
              </a:xfrm>
              <a:solidFill>
                <a:schemeClr val="bg1"/>
              </a:solidFill>
            </p:grpSpPr>
            <p:sp>
              <p:nvSpPr>
                <p:cNvPr id="198" name="Rectangle 197"/>
                <p:cNvSpPr/>
                <p:nvPr/>
              </p:nvSpPr>
              <p:spPr>
                <a:xfrm>
                  <a:off x="5580393" y="3719114"/>
                  <a:ext cx="1447800" cy="13716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200" name="Group 199"/>
                <p:cNvGrpSpPr/>
                <p:nvPr/>
              </p:nvGrpSpPr>
              <p:grpSpPr>
                <a:xfrm>
                  <a:off x="5961393" y="4100114"/>
                  <a:ext cx="685800" cy="685800"/>
                  <a:chOff x="8153400" y="3429000"/>
                  <a:chExt cx="685800" cy="685800"/>
                </a:xfrm>
                <a:grpFill/>
              </p:grpSpPr>
              <p:cxnSp>
                <p:nvCxnSpPr>
                  <p:cNvPr id="202" name="Straight Connector 201"/>
                  <p:cNvCxnSpPr/>
                  <p:nvPr/>
                </p:nvCxnSpPr>
                <p:spPr>
                  <a:xfrm>
                    <a:off x="8382000" y="3429000"/>
                    <a:ext cx="228600" cy="6858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H="1">
                    <a:off x="8382000" y="3429000"/>
                    <a:ext cx="228600" cy="6858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H="1">
                    <a:off x="8153400" y="34290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8610600" y="34290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flipH="1">
                    <a:off x="8153400" y="41148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8610600" y="41148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5" name="Rectangle 134"/>
              <p:cNvSpPr/>
              <p:nvPr/>
            </p:nvSpPr>
            <p:spPr>
              <a:xfrm>
                <a:off x="7815535" y="2799088"/>
                <a:ext cx="115101" cy="369662"/>
              </a:xfrm>
              <a:prstGeom prst="rect">
                <a:avLst/>
              </a:prstGeom>
              <a:noFill/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8224248" y="2792870"/>
                <a:ext cx="115101" cy="369662"/>
              </a:xfrm>
              <a:prstGeom prst="rect">
                <a:avLst/>
              </a:prstGeom>
              <a:noFill/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8625377" y="2792870"/>
                <a:ext cx="115101" cy="369662"/>
              </a:xfrm>
              <a:prstGeom prst="rect">
                <a:avLst/>
              </a:prstGeom>
              <a:noFill/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7729650" y="2585286"/>
                <a:ext cx="291588" cy="276242"/>
                <a:chOff x="5580393" y="3719114"/>
                <a:chExt cx="1447800" cy="1371600"/>
              </a:xfrm>
              <a:solidFill>
                <a:schemeClr val="bg1"/>
              </a:solidFill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5580393" y="3719114"/>
                  <a:ext cx="1447800" cy="13716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5961393" y="4100114"/>
                  <a:ext cx="685800" cy="685800"/>
                  <a:chOff x="8153400" y="3429000"/>
                  <a:chExt cx="685800" cy="685800"/>
                </a:xfrm>
                <a:grpFill/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8382000" y="3429000"/>
                    <a:ext cx="228600" cy="6858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H="1">
                    <a:off x="8382000" y="3429000"/>
                    <a:ext cx="228600" cy="6858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H="1">
                    <a:off x="8153400" y="34290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>
                    <a:off x="8610600" y="34290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H="1">
                    <a:off x="8153400" y="41148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8610600" y="41148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9" name="Group 138"/>
              <p:cNvGrpSpPr/>
              <p:nvPr/>
            </p:nvGrpSpPr>
            <p:grpSpPr>
              <a:xfrm>
                <a:off x="8131027" y="2585286"/>
                <a:ext cx="291588" cy="276242"/>
                <a:chOff x="5580393" y="3719114"/>
                <a:chExt cx="1447800" cy="1371600"/>
              </a:xfrm>
              <a:solidFill>
                <a:schemeClr val="bg1"/>
              </a:solidFill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5580393" y="3719114"/>
                  <a:ext cx="1447800" cy="13716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5961393" y="4100114"/>
                  <a:ext cx="685800" cy="685800"/>
                  <a:chOff x="8153400" y="3429000"/>
                  <a:chExt cx="685800" cy="685800"/>
                </a:xfrm>
                <a:grpFill/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8382000" y="3429000"/>
                    <a:ext cx="228600" cy="6858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H="1">
                    <a:off x="8382000" y="3429000"/>
                    <a:ext cx="228600" cy="6858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H="1">
                    <a:off x="8153400" y="34290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8610600" y="34290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>
                    <a:off x="8153400" y="41148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8610600" y="41148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0" name="Group 139"/>
              <p:cNvGrpSpPr/>
              <p:nvPr/>
            </p:nvGrpSpPr>
            <p:grpSpPr>
              <a:xfrm>
                <a:off x="8535906" y="2584467"/>
                <a:ext cx="291588" cy="276242"/>
                <a:chOff x="5580393" y="3719114"/>
                <a:chExt cx="1447800" cy="1371600"/>
              </a:xfrm>
              <a:solidFill>
                <a:schemeClr val="bg1"/>
              </a:solidFill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5580393" y="3719114"/>
                  <a:ext cx="1447800" cy="13716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73" name="Group 172"/>
                <p:cNvGrpSpPr/>
                <p:nvPr/>
              </p:nvGrpSpPr>
              <p:grpSpPr>
                <a:xfrm>
                  <a:off x="5961393" y="4100114"/>
                  <a:ext cx="685800" cy="685800"/>
                  <a:chOff x="8153400" y="3429000"/>
                  <a:chExt cx="685800" cy="685800"/>
                </a:xfrm>
                <a:grpFill/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8382000" y="3429000"/>
                    <a:ext cx="228600" cy="6858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flipH="1">
                    <a:off x="8382000" y="3429000"/>
                    <a:ext cx="228600" cy="6858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H="1">
                    <a:off x="8153400" y="34290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8610600" y="34290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flipH="1">
                    <a:off x="8153400" y="41148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8610600" y="41148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1" name="Group 140"/>
              <p:cNvGrpSpPr/>
              <p:nvPr/>
            </p:nvGrpSpPr>
            <p:grpSpPr>
              <a:xfrm>
                <a:off x="7729650" y="1987476"/>
                <a:ext cx="291588" cy="276242"/>
                <a:chOff x="5580393" y="3719114"/>
                <a:chExt cx="1447800" cy="1371600"/>
              </a:xfrm>
              <a:solidFill>
                <a:schemeClr val="bg1"/>
              </a:solidFill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5580393" y="3719114"/>
                  <a:ext cx="1447800" cy="13716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65" name="Group 164"/>
                <p:cNvGrpSpPr/>
                <p:nvPr/>
              </p:nvGrpSpPr>
              <p:grpSpPr>
                <a:xfrm>
                  <a:off x="5961393" y="4100114"/>
                  <a:ext cx="685800" cy="685800"/>
                  <a:chOff x="8153400" y="3429000"/>
                  <a:chExt cx="685800" cy="685800"/>
                </a:xfrm>
                <a:grpFill/>
              </p:grpSpPr>
              <p:cxnSp>
                <p:nvCxnSpPr>
                  <p:cNvPr id="166" name="Straight Connector 165"/>
                  <p:cNvCxnSpPr/>
                  <p:nvPr/>
                </p:nvCxnSpPr>
                <p:spPr>
                  <a:xfrm>
                    <a:off x="8382000" y="3429000"/>
                    <a:ext cx="228600" cy="6858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8382000" y="3429000"/>
                    <a:ext cx="228600" cy="6858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H="1">
                    <a:off x="8153400" y="34290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8610600" y="34290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 flipH="1">
                    <a:off x="8153400" y="41148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8610600" y="41148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8134529" y="1986657"/>
                <a:ext cx="291588" cy="276242"/>
                <a:chOff x="5580393" y="3719114"/>
                <a:chExt cx="1447800" cy="1371600"/>
              </a:xfrm>
              <a:solidFill>
                <a:schemeClr val="bg1"/>
              </a:solidFill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5580393" y="3719114"/>
                  <a:ext cx="1447800" cy="13716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57" name="Group 156"/>
                <p:cNvGrpSpPr/>
                <p:nvPr/>
              </p:nvGrpSpPr>
              <p:grpSpPr>
                <a:xfrm>
                  <a:off x="5961393" y="4100114"/>
                  <a:ext cx="685800" cy="685800"/>
                  <a:chOff x="8153400" y="3429000"/>
                  <a:chExt cx="685800" cy="685800"/>
                </a:xfrm>
                <a:grpFill/>
              </p:grpSpPr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8382000" y="3429000"/>
                    <a:ext cx="228600" cy="6858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 flipH="1">
                    <a:off x="8382000" y="3429000"/>
                    <a:ext cx="228600" cy="6858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flipH="1">
                    <a:off x="8153400" y="34290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8610600" y="34290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H="1">
                    <a:off x="8153400" y="41148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>
                    <a:off x="8610600" y="41148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3" name="Rectangle 82"/>
            <p:cNvSpPr/>
            <p:nvPr/>
          </p:nvSpPr>
          <p:spPr>
            <a:xfrm>
              <a:off x="4953000" y="5438821"/>
              <a:ext cx="1614180" cy="220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3484758" y="388367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x30 300 port ASICs</a:t>
            </a:r>
          </a:p>
        </p:txBody>
      </p:sp>
    </p:spTree>
    <p:extLst>
      <p:ext uri="{BB962C8B-B14F-4D97-AF65-F5344CB8AC3E}">
        <p14:creationId xmlns:p14="http://schemas.microsoft.com/office/powerpoint/2010/main" val="322653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Circuit-Switching Fabric Cost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85245" y="2546719"/>
            <a:ext cx="1319689" cy="928827"/>
            <a:chOff x="2254805" y="2697914"/>
            <a:chExt cx="1694895" cy="1192904"/>
          </a:xfrm>
        </p:grpSpPr>
        <p:grpSp>
          <p:nvGrpSpPr>
            <p:cNvPr id="89" name="Group 88"/>
            <p:cNvGrpSpPr/>
            <p:nvPr/>
          </p:nvGrpSpPr>
          <p:grpSpPr>
            <a:xfrm>
              <a:off x="2254805" y="2697914"/>
              <a:ext cx="1429021" cy="1192904"/>
              <a:chOff x="3321605" y="2464696"/>
              <a:chExt cx="1429021" cy="1192904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569155" y="2464696"/>
                <a:ext cx="926853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A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85245" y="4317813"/>
            <a:ext cx="1319689" cy="937975"/>
            <a:chOff x="2254805" y="2686165"/>
            <a:chExt cx="1694895" cy="1204653"/>
          </a:xfrm>
        </p:grpSpPr>
        <p:grpSp>
          <p:nvGrpSpPr>
            <p:cNvPr id="99" name="Group 98"/>
            <p:cNvGrpSpPr/>
            <p:nvPr/>
          </p:nvGrpSpPr>
          <p:grpSpPr>
            <a:xfrm>
              <a:off x="2254805" y="2686165"/>
              <a:ext cx="1429021" cy="1204653"/>
              <a:chOff x="3321605" y="2452947"/>
              <a:chExt cx="1429021" cy="120465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560779" y="2452947"/>
                <a:ext cx="914501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C</a:t>
                </a:r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3704645" y="2556701"/>
            <a:ext cx="1295401" cy="918846"/>
            <a:chOff x="1905000" y="2710733"/>
            <a:chExt cx="1663700" cy="1180085"/>
          </a:xfrm>
        </p:grpSpPr>
        <p:grpSp>
          <p:nvGrpSpPr>
            <p:cNvPr id="109" name="Group 108"/>
            <p:cNvGrpSpPr/>
            <p:nvPr/>
          </p:nvGrpSpPr>
          <p:grpSpPr>
            <a:xfrm>
              <a:off x="2188474" y="2710733"/>
              <a:ext cx="1380226" cy="1180085"/>
              <a:chOff x="3255274" y="2477515"/>
              <a:chExt cx="1380226" cy="1180085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72218" y="2477515"/>
                <a:ext cx="916558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B</a:t>
                </a:r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696762" y="4323750"/>
            <a:ext cx="1295401" cy="932037"/>
            <a:chOff x="1905000" y="2693791"/>
            <a:chExt cx="1663700" cy="1197027"/>
          </a:xfrm>
        </p:grpSpPr>
        <p:grpSp>
          <p:nvGrpSpPr>
            <p:cNvPr id="119" name="Group 118"/>
            <p:cNvGrpSpPr/>
            <p:nvPr/>
          </p:nvGrpSpPr>
          <p:grpSpPr>
            <a:xfrm>
              <a:off x="2188474" y="2693791"/>
              <a:ext cx="1380226" cy="1197027"/>
              <a:chOff x="3255274" y="2460573"/>
              <a:chExt cx="1380226" cy="119702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573931" y="2460573"/>
                <a:ext cx="939205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D</a:t>
                </a:r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2212817" y="3014733"/>
            <a:ext cx="738031" cy="874925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3101858" y="4067524"/>
            <a:ext cx="589641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2993142" y="3014733"/>
            <a:ext cx="711502" cy="84192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3099882" y="3353287"/>
            <a:ext cx="604762" cy="6984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2204934" y="4067524"/>
            <a:ext cx="614466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2204933" y="4246775"/>
            <a:ext cx="745915" cy="879554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3017114" y="4317813"/>
            <a:ext cx="689436" cy="8157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2210510" y="3356655"/>
            <a:ext cx="588069" cy="70890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2374451" y="3516998"/>
            <a:ext cx="1144914" cy="110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1918808" y="30904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918808" y="31666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5400000">
            <a:off x="1978914" y="30777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3701365" y="30898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701365" y="31660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5400000">
            <a:off x="3761471" y="3077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1901609" y="48735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901609" y="49497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5400000">
            <a:off x="1961715" y="48608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3693577" y="48733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693577" y="49495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3753683" y="48606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499558" y="5317183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/>
              <a:t>Rack</a:t>
            </a:r>
            <a:endParaRPr lang="en-US" sz="2000" i="1" dirty="0"/>
          </a:p>
        </p:txBody>
      </p:sp>
      <p:sp>
        <p:nvSpPr>
          <p:cNvPr id="178" name="Rectangle 177"/>
          <p:cNvSpPr/>
          <p:nvPr/>
        </p:nvSpPr>
        <p:spPr>
          <a:xfrm>
            <a:off x="668270" y="2165719"/>
            <a:ext cx="4648200" cy="3581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2354642" y="3519537"/>
            <a:ext cx="1183822" cy="1094015"/>
            <a:chOff x="9013371" y="3094264"/>
            <a:chExt cx="1183822" cy="1094015"/>
          </a:xfrm>
        </p:grpSpPr>
        <p:sp>
          <p:nvSpPr>
            <p:cNvPr id="216" name="Freeform 215"/>
            <p:cNvSpPr/>
            <p:nvPr/>
          </p:nvSpPr>
          <p:spPr>
            <a:xfrm>
              <a:off x="9037864" y="3094264"/>
              <a:ext cx="269422" cy="106968"/>
            </a:xfrm>
            <a:custGeom>
              <a:avLst/>
              <a:gdLst>
                <a:gd name="connsiteX0" fmla="*/ 0 w 269422"/>
                <a:gd name="connsiteY0" fmla="*/ 40822 h 106968"/>
                <a:gd name="connsiteX1" fmla="*/ 195943 w 269422"/>
                <a:gd name="connsiteY1" fmla="*/ 106136 h 106968"/>
                <a:gd name="connsiteX2" fmla="*/ 269422 w 269422"/>
                <a:gd name="connsiteY2" fmla="*/ 0 h 10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422" h="106968">
                  <a:moveTo>
                    <a:pt x="0" y="40822"/>
                  </a:moveTo>
                  <a:cubicBezTo>
                    <a:pt x="75519" y="76881"/>
                    <a:pt x="151039" y="112940"/>
                    <a:pt x="195943" y="106136"/>
                  </a:cubicBezTo>
                  <a:cubicBezTo>
                    <a:pt x="240847" y="99332"/>
                    <a:pt x="255134" y="49666"/>
                    <a:pt x="269422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9013371" y="3102429"/>
              <a:ext cx="1183822" cy="1085850"/>
              <a:chOff x="9013371" y="3102429"/>
              <a:chExt cx="1183822" cy="1085850"/>
            </a:xfrm>
          </p:grpSpPr>
          <p:sp>
            <p:nvSpPr>
              <p:cNvPr id="218" name="Freeform 217"/>
              <p:cNvSpPr/>
              <p:nvPr/>
            </p:nvSpPr>
            <p:spPr>
              <a:xfrm>
                <a:off x="9037864" y="3102429"/>
                <a:ext cx="898072" cy="253196"/>
              </a:xfrm>
              <a:custGeom>
                <a:avLst/>
                <a:gdLst>
                  <a:gd name="connsiteX0" fmla="*/ 0 w 898072"/>
                  <a:gd name="connsiteY0" fmla="*/ 24492 h 253196"/>
                  <a:gd name="connsiteX1" fmla="*/ 489857 w 898072"/>
                  <a:gd name="connsiteY1" fmla="*/ 253092 h 253196"/>
                  <a:gd name="connsiteX2" fmla="*/ 898072 w 898072"/>
                  <a:gd name="connsiteY2" fmla="*/ 0 h 25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072" h="253196">
                    <a:moveTo>
                      <a:pt x="0" y="24492"/>
                    </a:moveTo>
                    <a:cubicBezTo>
                      <a:pt x="170089" y="140833"/>
                      <a:pt x="340178" y="257174"/>
                      <a:pt x="489857" y="253092"/>
                    </a:cubicBezTo>
                    <a:cubicBezTo>
                      <a:pt x="639536" y="249010"/>
                      <a:pt x="768804" y="124505"/>
                      <a:pt x="898072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9046029" y="3126921"/>
                <a:ext cx="1126671" cy="400057"/>
              </a:xfrm>
              <a:custGeom>
                <a:avLst/>
                <a:gdLst>
                  <a:gd name="connsiteX0" fmla="*/ 0 w 1126671"/>
                  <a:gd name="connsiteY0" fmla="*/ 8165 h 400057"/>
                  <a:gd name="connsiteX1" fmla="*/ 677635 w 1126671"/>
                  <a:gd name="connsiteY1" fmla="*/ 400050 h 400057"/>
                  <a:gd name="connsiteX2" fmla="*/ 1126671 w 1126671"/>
                  <a:gd name="connsiteY2" fmla="*/ 0 h 40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6671" h="400057">
                    <a:moveTo>
                      <a:pt x="0" y="8165"/>
                    </a:moveTo>
                    <a:cubicBezTo>
                      <a:pt x="244928" y="204788"/>
                      <a:pt x="489857" y="401411"/>
                      <a:pt x="677635" y="400050"/>
                    </a:cubicBezTo>
                    <a:cubicBezTo>
                      <a:pt x="865413" y="398689"/>
                      <a:pt x="996042" y="199344"/>
                      <a:pt x="1126671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 219"/>
              <p:cNvSpPr/>
              <p:nvPr/>
            </p:nvSpPr>
            <p:spPr>
              <a:xfrm>
                <a:off x="9046029" y="3135086"/>
                <a:ext cx="1151164" cy="1028700"/>
              </a:xfrm>
              <a:custGeom>
                <a:avLst/>
                <a:gdLst>
                  <a:gd name="connsiteX0" fmla="*/ 0 w 1151164"/>
                  <a:gd name="connsiteY0" fmla="*/ 0 h 1028700"/>
                  <a:gd name="connsiteX1" fmla="*/ 1151164 w 1151164"/>
                  <a:gd name="connsiteY1" fmla="*/ 1028700 h 1028700"/>
                  <a:gd name="connsiteX2" fmla="*/ 1151164 w 1151164"/>
                  <a:gd name="connsiteY2" fmla="*/ 102870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51164" h="1028700">
                    <a:moveTo>
                      <a:pt x="0" y="0"/>
                    </a:moveTo>
                    <a:lnTo>
                      <a:pt x="1151164" y="1028700"/>
                    </a:lnTo>
                    <a:lnTo>
                      <a:pt x="1151164" y="102870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9029700" y="3126921"/>
                <a:ext cx="906236" cy="1061358"/>
              </a:xfrm>
              <a:custGeom>
                <a:avLst/>
                <a:gdLst>
                  <a:gd name="connsiteX0" fmla="*/ 0 w 906236"/>
                  <a:gd name="connsiteY0" fmla="*/ 0 h 1061358"/>
                  <a:gd name="connsiteX1" fmla="*/ 906236 w 906236"/>
                  <a:gd name="connsiteY1" fmla="*/ 1061358 h 1061358"/>
                  <a:gd name="connsiteX2" fmla="*/ 906236 w 906236"/>
                  <a:gd name="connsiteY2" fmla="*/ 1061358 h 1061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6236" h="1061358">
                    <a:moveTo>
                      <a:pt x="0" y="0"/>
                    </a:moveTo>
                    <a:lnTo>
                      <a:pt x="906236" y="1061358"/>
                    </a:lnTo>
                    <a:lnTo>
                      <a:pt x="906236" y="1061358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9013371" y="3110593"/>
                <a:ext cx="212285" cy="1053193"/>
              </a:xfrm>
              <a:custGeom>
                <a:avLst/>
                <a:gdLst>
                  <a:gd name="connsiteX0" fmla="*/ 8165 w 212285"/>
                  <a:gd name="connsiteY0" fmla="*/ 0 h 1053193"/>
                  <a:gd name="connsiteX1" fmla="*/ 212272 w 212285"/>
                  <a:gd name="connsiteY1" fmla="*/ 808264 h 1053193"/>
                  <a:gd name="connsiteX2" fmla="*/ 0 w 212285"/>
                  <a:gd name="connsiteY2" fmla="*/ 1053193 h 1053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2285" h="1053193">
                    <a:moveTo>
                      <a:pt x="8165" y="0"/>
                    </a:moveTo>
                    <a:cubicBezTo>
                      <a:pt x="110899" y="316366"/>
                      <a:pt x="213633" y="632732"/>
                      <a:pt x="212272" y="808264"/>
                    </a:cubicBezTo>
                    <a:cubicBezTo>
                      <a:pt x="210911" y="983796"/>
                      <a:pt x="105455" y="1018494"/>
                      <a:pt x="0" y="1053193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 222"/>
              <p:cNvSpPr/>
              <p:nvPr/>
            </p:nvSpPr>
            <p:spPr>
              <a:xfrm>
                <a:off x="9046029" y="3143250"/>
                <a:ext cx="402552" cy="1045029"/>
              </a:xfrm>
              <a:custGeom>
                <a:avLst/>
                <a:gdLst>
                  <a:gd name="connsiteX0" fmla="*/ 0 w 402552"/>
                  <a:gd name="connsiteY0" fmla="*/ 0 h 1045029"/>
                  <a:gd name="connsiteX1" fmla="*/ 391885 w 402552"/>
                  <a:gd name="connsiteY1" fmla="*/ 751114 h 1045029"/>
                  <a:gd name="connsiteX2" fmla="*/ 253092 w 402552"/>
                  <a:gd name="connsiteY2" fmla="*/ 1045029 h 1045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552" h="1045029">
                    <a:moveTo>
                      <a:pt x="0" y="0"/>
                    </a:moveTo>
                    <a:cubicBezTo>
                      <a:pt x="174851" y="288471"/>
                      <a:pt x="349703" y="576943"/>
                      <a:pt x="391885" y="751114"/>
                    </a:cubicBezTo>
                    <a:cubicBezTo>
                      <a:pt x="434067" y="925285"/>
                      <a:pt x="343579" y="985157"/>
                      <a:pt x="253092" y="1045029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8" name="Content Placeholder 2"/>
          <p:cNvSpPr txBox="1">
            <a:spLocks/>
          </p:cNvSpPr>
          <p:nvPr/>
        </p:nvSpPr>
        <p:spPr>
          <a:xfrm>
            <a:off x="5457765" y="1851660"/>
            <a:ext cx="6581835" cy="2798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Trading off reconfigurability for cost</a:t>
            </a:r>
          </a:p>
          <a:p>
            <a:r>
              <a:rPr lang="en-GB"/>
              <a:t>Full reconfigurability:</a:t>
            </a:r>
            <a:endParaRPr lang="en-GB" dirty="0"/>
          </a:p>
          <a:p>
            <a:pPr lvl="1"/>
            <a:r>
              <a:rPr lang="en-GB" dirty="0"/>
              <a:t>Any 2 ports can be connected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74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Circuit-Switching Fabric Cost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85245" y="2546719"/>
            <a:ext cx="1319689" cy="928827"/>
            <a:chOff x="2254805" y="2697914"/>
            <a:chExt cx="1694895" cy="1192904"/>
          </a:xfrm>
        </p:grpSpPr>
        <p:grpSp>
          <p:nvGrpSpPr>
            <p:cNvPr id="89" name="Group 88"/>
            <p:cNvGrpSpPr/>
            <p:nvPr/>
          </p:nvGrpSpPr>
          <p:grpSpPr>
            <a:xfrm>
              <a:off x="2254805" y="2697914"/>
              <a:ext cx="1429021" cy="1192904"/>
              <a:chOff x="3321605" y="2464696"/>
              <a:chExt cx="1429021" cy="1192904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569155" y="2464696"/>
                <a:ext cx="926853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A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85245" y="4317813"/>
            <a:ext cx="1319689" cy="937975"/>
            <a:chOff x="2254805" y="2686165"/>
            <a:chExt cx="1694895" cy="1204653"/>
          </a:xfrm>
        </p:grpSpPr>
        <p:grpSp>
          <p:nvGrpSpPr>
            <p:cNvPr id="99" name="Group 98"/>
            <p:cNvGrpSpPr/>
            <p:nvPr/>
          </p:nvGrpSpPr>
          <p:grpSpPr>
            <a:xfrm>
              <a:off x="2254805" y="2686165"/>
              <a:ext cx="1429021" cy="1204653"/>
              <a:chOff x="3321605" y="2452947"/>
              <a:chExt cx="1429021" cy="120465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560779" y="2452947"/>
                <a:ext cx="914501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C</a:t>
                </a:r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3704645" y="2556701"/>
            <a:ext cx="1295401" cy="918846"/>
            <a:chOff x="1905000" y="2710733"/>
            <a:chExt cx="1663700" cy="1180085"/>
          </a:xfrm>
        </p:grpSpPr>
        <p:grpSp>
          <p:nvGrpSpPr>
            <p:cNvPr id="109" name="Group 108"/>
            <p:cNvGrpSpPr/>
            <p:nvPr/>
          </p:nvGrpSpPr>
          <p:grpSpPr>
            <a:xfrm>
              <a:off x="2188474" y="2710733"/>
              <a:ext cx="1380226" cy="1180085"/>
              <a:chOff x="3255274" y="2477515"/>
              <a:chExt cx="1380226" cy="1180085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72218" y="2477515"/>
                <a:ext cx="916558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B</a:t>
                </a:r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696762" y="4323750"/>
            <a:ext cx="1295401" cy="932037"/>
            <a:chOff x="1905000" y="2693791"/>
            <a:chExt cx="1663700" cy="1197027"/>
          </a:xfrm>
        </p:grpSpPr>
        <p:grpSp>
          <p:nvGrpSpPr>
            <p:cNvPr id="119" name="Group 118"/>
            <p:cNvGrpSpPr/>
            <p:nvPr/>
          </p:nvGrpSpPr>
          <p:grpSpPr>
            <a:xfrm>
              <a:off x="2188474" y="2693791"/>
              <a:ext cx="1380226" cy="1197027"/>
              <a:chOff x="3255274" y="2460573"/>
              <a:chExt cx="1380226" cy="119702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573931" y="2460573"/>
                <a:ext cx="939205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D</a:t>
                </a:r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2212817" y="3014733"/>
            <a:ext cx="738031" cy="874925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3101858" y="4067524"/>
            <a:ext cx="589641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2993142" y="3014733"/>
            <a:ext cx="711502" cy="84192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3099882" y="3353287"/>
            <a:ext cx="604762" cy="6984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2204934" y="4067524"/>
            <a:ext cx="614466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2204933" y="4246775"/>
            <a:ext cx="745915" cy="879554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3017114" y="4317813"/>
            <a:ext cx="689436" cy="8157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2210510" y="3356655"/>
            <a:ext cx="588069" cy="70890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2379132" y="3516998"/>
            <a:ext cx="1144914" cy="110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1918808" y="30904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918808" y="31666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5400000">
            <a:off x="1978914" y="30777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3701365" y="30898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701365" y="31660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5400000">
            <a:off x="3761471" y="3077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1901609" y="48735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901609" y="49497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5400000">
            <a:off x="1961715" y="48608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3693577" y="48733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693577" y="49495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3753683" y="48606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499558" y="5317183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/>
              <a:t>Rack</a:t>
            </a:r>
            <a:endParaRPr lang="en-US" sz="2000" i="1" dirty="0"/>
          </a:p>
        </p:txBody>
      </p:sp>
      <p:sp>
        <p:nvSpPr>
          <p:cNvPr id="178" name="Rectangle 177"/>
          <p:cNvSpPr/>
          <p:nvPr/>
        </p:nvSpPr>
        <p:spPr>
          <a:xfrm>
            <a:off x="668270" y="2165719"/>
            <a:ext cx="4648200" cy="3581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/>
          <p:cNvGrpSpPr/>
          <p:nvPr/>
        </p:nvGrpSpPr>
        <p:grpSpPr>
          <a:xfrm>
            <a:off x="2354642" y="3527702"/>
            <a:ext cx="1183822" cy="1061357"/>
            <a:chOff x="9013371" y="3102429"/>
            <a:chExt cx="1183822" cy="1061357"/>
          </a:xfrm>
        </p:grpSpPr>
        <p:sp>
          <p:nvSpPr>
            <p:cNvPr id="218" name="Freeform 217"/>
            <p:cNvSpPr/>
            <p:nvPr/>
          </p:nvSpPr>
          <p:spPr>
            <a:xfrm>
              <a:off x="9037864" y="3102429"/>
              <a:ext cx="898072" cy="253196"/>
            </a:xfrm>
            <a:custGeom>
              <a:avLst/>
              <a:gdLst>
                <a:gd name="connsiteX0" fmla="*/ 0 w 898072"/>
                <a:gd name="connsiteY0" fmla="*/ 24492 h 253196"/>
                <a:gd name="connsiteX1" fmla="*/ 489857 w 898072"/>
                <a:gd name="connsiteY1" fmla="*/ 253092 h 253196"/>
                <a:gd name="connsiteX2" fmla="*/ 898072 w 898072"/>
                <a:gd name="connsiteY2" fmla="*/ 0 h 253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8072" h="253196">
                  <a:moveTo>
                    <a:pt x="0" y="24492"/>
                  </a:moveTo>
                  <a:cubicBezTo>
                    <a:pt x="170089" y="140833"/>
                    <a:pt x="340178" y="257174"/>
                    <a:pt x="489857" y="253092"/>
                  </a:cubicBezTo>
                  <a:cubicBezTo>
                    <a:pt x="639536" y="249010"/>
                    <a:pt x="768804" y="124505"/>
                    <a:pt x="898072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reeform 219"/>
            <p:cNvSpPr/>
            <p:nvPr/>
          </p:nvSpPr>
          <p:spPr>
            <a:xfrm>
              <a:off x="9046029" y="3135086"/>
              <a:ext cx="1151164" cy="1028700"/>
            </a:xfrm>
            <a:custGeom>
              <a:avLst/>
              <a:gdLst>
                <a:gd name="connsiteX0" fmla="*/ 0 w 1151164"/>
                <a:gd name="connsiteY0" fmla="*/ 0 h 1028700"/>
                <a:gd name="connsiteX1" fmla="*/ 1151164 w 1151164"/>
                <a:gd name="connsiteY1" fmla="*/ 1028700 h 1028700"/>
                <a:gd name="connsiteX2" fmla="*/ 1151164 w 1151164"/>
                <a:gd name="connsiteY2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1164" h="1028700">
                  <a:moveTo>
                    <a:pt x="0" y="0"/>
                  </a:moveTo>
                  <a:lnTo>
                    <a:pt x="1151164" y="1028700"/>
                  </a:lnTo>
                  <a:lnTo>
                    <a:pt x="1151164" y="102870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9013371" y="3110593"/>
              <a:ext cx="212285" cy="1053193"/>
            </a:xfrm>
            <a:custGeom>
              <a:avLst/>
              <a:gdLst>
                <a:gd name="connsiteX0" fmla="*/ 8165 w 212285"/>
                <a:gd name="connsiteY0" fmla="*/ 0 h 1053193"/>
                <a:gd name="connsiteX1" fmla="*/ 212272 w 212285"/>
                <a:gd name="connsiteY1" fmla="*/ 808264 h 1053193"/>
                <a:gd name="connsiteX2" fmla="*/ 0 w 212285"/>
                <a:gd name="connsiteY2" fmla="*/ 1053193 h 10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285" h="1053193">
                  <a:moveTo>
                    <a:pt x="8165" y="0"/>
                  </a:moveTo>
                  <a:cubicBezTo>
                    <a:pt x="110899" y="316366"/>
                    <a:pt x="213633" y="632732"/>
                    <a:pt x="212272" y="808264"/>
                  </a:cubicBezTo>
                  <a:cubicBezTo>
                    <a:pt x="210911" y="983796"/>
                    <a:pt x="105455" y="1018494"/>
                    <a:pt x="0" y="105319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Content Placeholder 2"/>
          <p:cNvSpPr txBox="1">
            <a:spLocks/>
          </p:cNvSpPr>
          <p:nvPr/>
        </p:nvSpPr>
        <p:spPr>
          <a:xfrm>
            <a:off x="5457765" y="1851660"/>
            <a:ext cx="6581835" cy="2798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Trading off reconfigurability for cost</a:t>
            </a:r>
          </a:p>
          <a:p>
            <a:r>
              <a:rPr lang="en-GB" dirty="0"/>
              <a:t>Full reconfigurability:</a:t>
            </a:r>
          </a:p>
          <a:p>
            <a:pPr lvl="1"/>
            <a:r>
              <a:rPr lang="en-GB" dirty="0"/>
              <a:t>Any 2 ports can be connected</a:t>
            </a:r>
          </a:p>
          <a:p>
            <a:r>
              <a:rPr lang="en-GB" dirty="0"/>
              <a:t>Partial reconfigurability:</a:t>
            </a:r>
          </a:p>
          <a:p>
            <a:pPr lvl="1"/>
            <a:r>
              <a:rPr lang="en-GB" dirty="0"/>
              <a:t>Port can connected to </a:t>
            </a:r>
            <a:r>
              <a:rPr lang="en-GB" b="1" dirty="0"/>
              <a:t>subset</a:t>
            </a:r>
            <a:r>
              <a:rPr lang="en-GB" dirty="0"/>
              <a:t> of ports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92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Circuit-Switching Fabric Cost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85245" y="2546719"/>
            <a:ext cx="1319689" cy="928827"/>
            <a:chOff x="2254805" y="2697914"/>
            <a:chExt cx="1694895" cy="1192904"/>
          </a:xfrm>
        </p:grpSpPr>
        <p:grpSp>
          <p:nvGrpSpPr>
            <p:cNvPr id="89" name="Group 88"/>
            <p:cNvGrpSpPr/>
            <p:nvPr/>
          </p:nvGrpSpPr>
          <p:grpSpPr>
            <a:xfrm>
              <a:off x="2254805" y="2697914"/>
              <a:ext cx="1429021" cy="1192904"/>
              <a:chOff x="3321605" y="2464696"/>
              <a:chExt cx="1429021" cy="1192904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569155" y="2464696"/>
                <a:ext cx="926853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A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412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85245" y="4317813"/>
            <a:ext cx="1319689" cy="937975"/>
            <a:chOff x="2254805" y="2686165"/>
            <a:chExt cx="1694895" cy="1204653"/>
          </a:xfrm>
        </p:grpSpPr>
        <p:grpSp>
          <p:nvGrpSpPr>
            <p:cNvPr id="99" name="Group 98"/>
            <p:cNvGrpSpPr/>
            <p:nvPr/>
          </p:nvGrpSpPr>
          <p:grpSpPr>
            <a:xfrm>
              <a:off x="2254805" y="2686165"/>
              <a:ext cx="1429021" cy="1204653"/>
              <a:chOff x="3321605" y="2452947"/>
              <a:chExt cx="1429021" cy="120465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560779" y="2452947"/>
                <a:ext cx="914501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C</a:t>
                </a:r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3704646" y="2556701"/>
            <a:ext cx="1295400" cy="918846"/>
            <a:chOff x="1905001" y="2710733"/>
            <a:chExt cx="1663699" cy="1180085"/>
          </a:xfrm>
        </p:grpSpPr>
        <p:grpSp>
          <p:nvGrpSpPr>
            <p:cNvPr id="109" name="Group 108"/>
            <p:cNvGrpSpPr/>
            <p:nvPr/>
          </p:nvGrpSpPr>
          <p:grpSpPr>
            <a:xfrm>
              <a:off x="2188474" y="2710733"/>
              <a:ext cx="1380226" cy="1180085"/>
              <a:chOff x="3255274" y="2477515"/>
              <a:chExt cx="1380226" cy="1180085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72218" y="2477515"/>
                <a:ext cx="916558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B</a:t>
                </a:r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696763" y="4323750"/>
            <a:ext cx="1295400" cy="932037"/>
            <a:chOff x="1905001" y="2693791"/>
            <a:chExt cx="1663699" cy="1197027"/>
          </a:xfrm>
        </p:grpSpPr>
        <p:grpSp>
          <p:nvGrpSpPr>
            <p:cNvPr id="119" name="Group 118"/>
            <p:cNvGrpSpPr/>
            <p:nvPr/>
          </p:nvGrpSpPr>
          <p:grpSpPr>
            <a:xfrm>
              <a:off x="2188474" y="2693791"/>
              <a:ext cx="1380226" cy="1197027"/>
              <a:chOff x="3255274" y="2460573"/>
              <a:chExt cx="1380226" cy="119702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573931" y="2460573"/>
                <a:ext cx="939205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D</a:t>
                </a:r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1918808" y="30904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918808" y="31666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5400000">
            <a:off x="1978914" y="30777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3701365" y="30898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701365" y="31660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5400000">
            <a:off x="3761471" y="3077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1901609" y="48735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901609" y="49497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5400000">
            <a:off x="1961715" y="48608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3693577" y="48733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693577" y="49495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3753683" y="48606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499558" y="5317183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/>
              <a:t>Rack</a:t>
            </a:r>
            <a:endParaRPr lang="en-US" sz="2000" i="1" dirty="0"/>
          </a:p>
        </p:txBody>
      </p:sp>
      <p:sp>
        <p:nvSpPr>
          <p:cNvPr id="178" name="Rectangle 177"/>
          <p:cNvSpPr/>
          <p:nvPr/>
        </p:nvSpPr>
        <p:spPr>
          <a:xfrm>
            <a:off x="668270" y="2165719"/>
            <a:ext cx="4648200" cy="3581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/>
          <p:cNvCxnSpPr>
            <a:endCxn id="200" idx="1"/>
          </p:cNvCxnSpPr>
          <p:nvPr/>
        </p:nvCxnSpPr>
        <p:spPr>
          <a:xfrm>
            <a:off x="2194527" y="3001990"/>
            <a:ext cx="465406" cy="399338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3163817" y="3280499"/>
            <a:ext cx="522539" cy="1501734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endCxn id="200" idx="3"/>
          </p:cNvCxnSpPr>
          <p:nvPr/>
        </p:nvCxnSpPr>
        <p:spPr>
          <a:xfrm flipH="1">
            <a:off x="3226557" y="2989962"/>
            <a:ext cx="486647" cy="411366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2199789" y="3281851"/>
            <a:ext cx="534476" cy="150038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2659933" y="3128870"/>
            <a:ext cx="566624" cy="544916"/>
            <a:chOff x="5580393" y="3719114"/>
            <a:chExt cx="1447800" cy="1371600"/>
          </a:xfrm>
          <a:solidFill>
            <a:schemeClr val="bg1"/>
          </a:solidFill>
        </p:grpSpPr>
        <p:sp>
          <p:nvSpPr>
            <p:cNvPr id="200" name="Rectangle 199"/>
            <p:cNvSpPr/>
            <p:nvPr/>
          </p:nvSpPr>
          <p:spPr>
            <a:xfrm>
              <a:off x="5580393" y="3719114"/>
              <a:ext cx="1447800" cy="1371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/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5961393" y="4100114"/>
              <a:ext cx="685800" cy="685800"/>
              <a:chOff x="8153400" y="3429000"/>
              <a:chExt cx="685800" cy="685800"/>
            </a:xfrm>
            <a:grpFill/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flipH="1"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81534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86106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81534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86106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/>
          <p:cNvSpPr txBox="1"/>
          <p:nvPr/>
        </p:nvSpPr>
        <p:spPr>
          <a:xfrm>
            <a:off x="1997918" y="2431944"/>
            <a:ext cx="1906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7030A0"/>
                </a:solidFill>
              </a:rPr>
              <a:t>Connected to port 0 </a:t>
            </a:r>
          </a:p>
          <a:p>
            <a:pPr algn="ctr"/>
            <a:r>
              <a:rPr lang="en-GB" sz="1600" i="1" dirty="0">
                <a:solidFill>
                  <a:srgbClr val="7030A0"/>
                </a:solidFill>
              </a:rPr>
              <a:t>on all SoCs</a:t>
            </a:r>
            <a:endParaRPr lang="en-US" sz="1600" i="1" dirty="0">
              <a:solidFill>
                <a:srgbClr val="7030A0"/>
              </a:solidFill>
            </a:endParaRPr>
          </a:p>
        </p:txBody>
      </p:sp>
      <p:grpSp>
        <p:nvGrpSpPr>
          <p:cNvPr id="333" name="Group 332"/>
          <p:cNvGrpSpPr/>
          <p:nvPr/>
        </p:nvGrpSpPr>
        <p:grpSpPr>
          <a:xfrm>
            <a:off x="1908278" y="3352842"/>
            <a:ext cx="2093023" cy="2431601"/>
            <a:chOff x="1908278" y="3352842"/>
            <a:chExt cx="2093023" cy="2431601"/>
          </a:xfrm>
        </p:grpSpPr>
        <p:sp>
          <p:nvSpPr>
            <p:cNvPr id="334" name="TextBox 333"/>
            <p:cNvSpPr txBox="1"/>
            <p:nvPr/>
          </p:nvSpPr>
          <p:spPr>
            <a:xfrm rot="5400000">
              <a:off x="2828712" y="3706037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/>
                <a:t>…</a:t>
              </a:r>
              <a:endParaRPr lang="en-US" sz="4000" dirty="0"/>
            </a:p>
          </p:txBody>
        </p:sp>
        <p:grpSp>
          <p:nvGrpSpPr>
            <p:cNvPr id="335" name="Group 334"/>
            <p:cNvGrpSpPr/>
            <p:nvPr/>
          </p:nvGrpSpPr>
          <p:grpSpPr>
            <a:xfrm>
              <a:off x="1908278" y="3352842"/>
              <a:ext cx="2093023" cy="2431601"/>
              <a:chOff x="1908278" y="3352842"/>
              <a:chExt cx="2093023" cy="2431601"/>
            </a:xfrm>
          </p:grpSpPr>
          <p:sp>
            <p:nvSpPr>
              <p:cNvPr id="336" name="TextBox 335"/>
              <p:cNvSpPr txBox="1"/>
              <p:nvPr/>
            </p:nvSpPr>
            <p:spPr>
              <a:xfrm>
                <a:off x="1962241" y="5199668"/>
                <a:ext cx="19048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i="1" dirty="0">
                    <a:solidFill>
                      <a:srgbClr val="FF0000"/>
                    </a:solidFill>
                  </a:rPr>
                  <a:t>Connected to port N </a:t>
                </a:r>
              </a:p>
              <a:p>
                <a:pPr algn="ctr"/>
                <a:r>
                  <a:rPr lang="en-GB" sz="1600" i="1" dirty="0">
                    <a:solidFill>
                      <a:srgbClr val="FF0000"/>
                    </a:solidFill>
                  </a:rPr>
                  <a:t>on all SoCs</a:t>
                </a:r>
                <a:endParaRPr lang="en-US" sz="1600" i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37" name="Group 336"/>
              <p:cNvGrpSpPr/>
              <p:nvPr/>
            </p:nvGrpSpPr>
            <p:grpSpPr>
              <a:xfrm>
                <a:off x="1908278" y="3352842"/>
                <a:ext cx="2093023" cy="1780688"/>
                <a:chOff x="1908278" y="3352842"/>
                <a:chExt cx="2093023" cy="1780688"/>
              </a:xfrm>
            </p:grpSpPr>
            <p:cxnSp>
              <p:nvCxnSpPr>
                <p:cNvPr id="338" name="Straight Connector 337"/>
                <p:cNvCxnSpPr/>
                <p:nvPr/>
              </p:nvCxnSpPr>
              <p:spPr>
                <a:xfrm flipH="1">
                  <a:off x="3227060" y="3352842"/>
                  <a:ext cx="486144" cy="1278252"/>
                </a:xfrm>
                <a:prstGeom prst="line">
                  <a:avLst/>
                </a:prstGeom>
                <a:ln w="444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>
                  <a:endCxn id="347" idx="1"/>
                </p:cNvCxnSpPr>
                <p:nvPr/>
              </p:nvCxnSpPr>
              <p:spPr>
                <a:xfrm flipV="1">
                  <a:off x="2199788" y="4719356"/>
                  <a:ext cx="454942" cy="404166"/>
                </a:xfrm>
                <a:prstGeom prst="line">
                  <a:avLst/>
                </a:prstGeom>
                <a:ln w="444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>
                  <a:endCxn id="347" idx="3"/>
                </p:cNvCxnSpPr>
                <p:nvPr/>
              </p:nvCxnSpPr>
              <p:spPr>
                <a:xfrm flipH="1" flipV="1">
                  <a:off x="3221354" y="4719356"/>
                  <a:ext cx="480051" cy="411366"/>
                </a:xfrm>
                <a:prstGeom prst="line">
                  <a:avLst/>
                </a:prstGeom>
                <a:ln w="444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2200941" y="3353628"/>
                  <a:ext cx="462239" cy="1246986"/>
                </a:xfrm>
                <a:prstGeom prst="line">
                  <a:avLst/>
                </a:prstGeom>
                <a:ln w="444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2" name="Group 341"/>
                <p:cNvGrpSpPr/>
                <p:nvPr/>
              </p:nvGrpSpPr>
              <p:grpSpPr>
                <a:xfrm>
                  <a:off x="2654730" y="4446898"/>
                  <a:ext cx="566624" cy="544916"/>
                  <a:chOff x="5580393" y="3719114"/>
                  <a:chExt cx="1447800" cy="1371600"/>
                </a:xfrm>
                <a:solidFill>
                  <a:schemeClr val="bg1"/>
                </a:solidFill>
              </p:grpSpPr>
              <p:sp>
                <p:nvSpPr>
                  <p:cNvPr id="347" name="Rectangle 346"/>
                  <p:cNvSpPr/>
                  <p:nvPr/>
                </p:nvSpPr>
                <p:spPr>
                  <a:xfrm>
                    <a:off x="5580393" y="3719114"/>
                    <a:ext cx="1447800" cy="1371600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013"/>
                  </a:p>
                </p:txBody>
              </p:sp>
              <p:grpSp>
                <p:nvGrpSpPr>
                  <p:cNvPr id="348" name="Group 347"/>
                  <p:cNvGrpSpPr/>
                  <p:nvPr/>
                </p:nvGrpSpPr>
                <p:grpSpPr>
                  <a:xfrm>
                    <a:off x="5961393" y="4100114"/>
                    <a:ext cx="685800" cy="685800"/>
                    <a:chOff x="8153400" y="3429000"/>
                    <a:chExt cx="685800" cy="685800"/>
                  </a:xfrm>
                  <a:grpFill/>
                </p:grpSpPr>
                <p:cxnSp>
                  <p:nvCxnSpPr>
                    <p:cNvPr id="349" name="Straight Connector 348"/>
                    <p:cNvCxnSpPr/>
                    <p:nvPr/>
                  </p:nvCxnSpPr>
                  <p:spPr>
                    <a:xfrm>
                      <a:off x="8382000" y="3429000"/>
                      <a:ext cx="228600" cy="6858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0" name="Straight Connector 349"/>
                    <p:cNvCxnSpPr/>
                    <p:nvPr/>
                  </p:nvCxnSpPr>
                  <p:spPr>
                    <a:xfrm flipH="1">
                      <a:off x="8382000" y="3429000"/>
                      <a:ext cx="228600" cy="6858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1" name="Straight Connector 350"/>
                    <p:cNvCxnSpPr/>
                    <p:nvPr/>
                  </p:nvCxnSpPr>
                  <p:spPr>
                    <a:xfrm flipH="1">
                      <a:off x="8153400" y="3429000"/>
                      <a:ext cx="228600" cy="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2" name="Straight Connector 351"/>
                    <p:cNvCxnSpPr/>
                    <p:nvPr/>
                  </p:nvCxnSpPr>
                  <p:spPr>
                    <a:xfrm>
                      <a:off x="8610600" y="3429000"/>
                      <a:ext cx="228600" cy="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3" name="Straight Connector 352"/>
                    <p:cNvCxnSpPr/>
                    <p:nvPr/>
                  </p:nvCxnSpPr>
                  <p:spPr>
                    <a:xfrm flipH="1">
                      <a:off x="8153400" y="4114800"/>
                      <a:ext cx="228600" cy="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4" name="Straight Connector 353"/>
                    <p:cNvCxnSpPr/>
                    <p:nvPr/>
                  </p:nvCxnSpPr>
                  <p:spPr>
                    <a:xfrm>
                      <a:off x="8610600" y="4114800"/>
                      <a:ext cx="228600" cy="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1908278" y="3353288"/>
                  <a:ext cx="296656" cy="0"/>
                </a:xfrm>
                <a:prstGeom prst="line">
                  <a:avLst/>
                </a:prstGeom>
                <a:ln w="444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>
                  <a:off x="3704645" y="3353289"/>
                  <a:ext cx="296656" cy="0"/>
                </a:xfrm>
                <a:prstGeom prst="line">
                  <a:avLst/>
                </a:prstGeom>
                <a:ln w="444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3696762" y="5133529"/>
                  <a:ext cx="296656" cy="0"/>
                </a:xfrm>
                <a:prstGeom prst="line">
                  <a:avLst/>
                </a:prstGeom>
                <a:ln w="444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1908278" y="5133530"/>
                  <a:ext cx="296656" cy="0"/>
                </a:xfrm>
                <a:prstGeom prst="line">
                  <a:avLst/>
                </a:prstGeom>
                <a:ln w="444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0" name="Content Placeholder 2"/>
          <p:cNvSpPr txBox="1">
            <a:spLocks/>
          </p:cNvSpPr>
          <p:nvPr/>
        </p:nvSpPr>
        <p:spPr>
          <a:xfrm>
            <a:off x="5457765" y="1851660"/>
            <a:ext cx="6581835" cy="2798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Trading off reconfigurability for cost</a:t>
            </a:r>
          </a:p>
          <a:p>
            <a:r>
              <a:rPr lang="en-GB" dirty="0"/>
              <a:t>Full reconfigurability:</a:t>
            </a:r>
          </a:p>
          <a:p>
            <a:pPr lvl="1"/>
            <a:r>
              <a:rPr lang="en-GB" dirty="0"/>
              <a:t>Any 2 ports can be connected</a:t>
            </a:r>
          </a:p>
          <a:p>
            <a:r>
              <a:rPr lang="en-GB" dirty="0"/>
              <a:t>Partial reconfigurability:</a:t>
            </a:r>
          </a:p>
          <a:p>
            <a:pPr lvl="1"/>
            <a:r>
              <a:rPr lang="en-GB" dirty="0"/>
              <a:t>Port can connected to </a:t>
            </a:r>
            <a:r>
              <a:rPr lang="en-GB" b="1" dirty="0"/>
              <a:t>subset</a:t>
            </a:r>
            <a:r>
              <a:rPr lang="en-GB" dirty="0"/>
              <a:t> of ports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26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Circuit-Switching Fabric Cost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85245" y="2546719"/>
            <a:ext cx="1319689" cy="928827"/>
            <a:chOff x="2254805" y="2697914"/>
            <a:chExt cx="1694895" cy="1192904"/>
          </a:xfrm>
        </p:grpSpPr>
        <p:grpSp>
          <p:nvGrpSpPr>
            <p:cNvPr id="89" name="Group 88"/>
            <p:cNvGrpSpPr/>
            <p:nvPr/>
          </p:nvGrpSpPr>
          <p:grpSpPr>
            <a:xfrm>
              <a:off x="2254805" y="2697914"/>
              <a:ext cx="1429021" cy="1192904"/>
              <a:chOff x="3321605" y="2464696"/>
              <a:chExt cx="1429021" cy="1192904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569155" y="2464696"/>
                <a:ext cx="926853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A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412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85245" y="4317813"/>
            <a:ext cx="1319689" cy="937975"/>
            <a:chOff x="2254805" y="2686165"/>
            <a:chExt cx="1694895" cy="1204653"/>
          </a:xfrm>
        </p:grpSpPr>
        <p:grpSp>
          <p:nvGrpSpPr>
            <p:cNvPr id="99" name="Group 98"/>
            <p:cNvGrpSpPr/>
            <p:nvPr/>
          </p:nvGrpSpPr>
          <p:grpSpPr>
            <a:xfrm>
              <a:off x="2254805" y="2686165"/>
              <a:ext cx="1429021" cy="1204653"/>
              <a:chOff x="3321605" y="2452947"/>
              <a:chExt cx="1429021" cy="120465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560779" y="2452947"/>
                <a:ext cx="914501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C</a:t>
                </a:r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3704646" y="2556701"/>
            <a:ext cx="1295400" cy="918846"/>
            <a:chOff x="1905001" y="2710733"/>
            <a:chExt cx="1663699" cy="1180085"/>
          </a:xfrm>
        </p:grpSpPr>
        <p:grpSp>
          <p:nvGrpSpPr>
            <p:cNvPr id="109" name="Group 108"/>
            <p:cNvGrpSpPr/>
            <p:nvPr/>
          </p:nvGrpSpPr>
          <p:grpSpPr>
            <a:xfrm>
              <a:off x="2188474" y="2710733"/>
              <a:ext cx="1380226" cy="1180085"/>
              <a:chOff x="3255274" y="2477515"/>
              <a:chExt cx="1380226" cy="1180085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72218" y="2477515"/>
                <a:ext cx="916558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B</a:t>
                </a:r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696763" y="4323750"/>
            <a:ext cx="1295400" cy="932037"/>
            <a:chOff x="1905001" y="2693791"/>
            <a:chExt cx="1663699" cy="1197027"/>
          </a:xfrm>
        </p:grpSpPr>
        <p:grpSp>
          <p:nvGrpSpPr>
            <p:cNvPr id="119" name="Group 118"/>
            <p:cNvGrpSpPr/>
            <p:nvPr/>
          </p:nvGrpSpPr>
          <p:grpSpPr>
            <a:xfrm>
              <a:off x="2188474" y="2693791"/>
              <a:ext cx="1380226" cy="1197027"/>
              <a:chOff x="3255274" y="2460573"/>
              <a:chExt cx="1380226" cy="119702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573931" y="2460573"/>
                <a:ext cx="939205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D</a:t>
                </a:r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1918808" y="30904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918808" y="31666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5400000">
            <a:off x="1978914" y="30777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3701365" y="30898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701365" y="31660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5400000">
            <a:off x="3761471" y="3077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1901609" y="48735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901609" y="49497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5400000">
            <a:off x="1961715" y="48608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3693577" y="48733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693577" y="49495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3753683" y="48606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499558" y="5317183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/>
              <a:t>Rack</a:t>
            </a:r>
            <a:endParaRPr lang="en-US" sz="2000" i="1" dirty="0"/>
          </a:p>
        </p:txBody>
      </p:sp>
      <p:sp>
        <p:nvSpPr>
          <p:cNvPr id="178" name="Rectangle 177"/>
          <p:cNvSpPr/>
          <p:nvPr/>
        </p:nvSpPr>
        <p:spPr>
          <a:xfrm>
            <a:off x="668270" y="2165719"/>
            <a:ext cx="4648200" cy="3581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/>
          <p:cNvCxnSpPr>
            <a:endCxn id="200" idx="1"/>
          </p:cNvCxnSpPr>
          <p:nvPr/>
        </p:nvCxnSpPr>
        <p:spPr>
          <a:xfrm>
            <a:off x="2194527" y="3001990"/>
            <a:ext cx="465406" cy="399338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3163817" y="3280499"/>
            <a:ext cx="522539" cy="1501734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endCxn id="200" idx="3"/>
          </p:cNvCxnSpPr>
          <p:nvPr/>
        </p:nvCxnSpPr>
        <p:spPr>
          <a:xfrm flipH="1">
            <a:off x="3226557" y="2989962"/>
            <a:ext cx="486647" cy="411366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2199789" y="3281851"/>
            <a:ext cx="534476" cy="150038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2659933" y="3128870"/>
            <a:ext cx="566624" cy="544916"/>
            <a:chOff x="5580393" y="3719114"/>
            <a:chExt cx="1447800" cy="1371600"/>
          </a:xfrm>
          <a:solidFill>
            <a:schemeClr val="bg1"/>
          </a:solidFill>
        </p:grpSpPr>
        <p:sp>
          <p:nvSpPr>
            <p:cNvPr id="200" name="Rectangle 199"/>
            <p:cNvSpPr/>
            <p:nvPr/>
          </p:nvSpPr>
          <p:spPr>
            <a:xfrm>
              <a:off x="5580393" y="3719114"/>
              <a:ext cx="1447800" cy="1371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/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5961393" y="4100114"/>
              <a:ext cx="685800" cy="685800"/>
              <a:chOff x="8153400" y="3429000"/>
              <a:chExt cx="685800" cy="685800"/>
            </a:xfrm>
            <a:grpFill/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flipH="1"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81534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86106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81534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86106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3" name="Group 332"/>
          <p:cNvGrpSpPr/>
          <p:nvPr/>
        </p:nvGrpSpPr>
        <p:grpSpPr>
          <a:xfrm>
            <a:off x="1908278" y="3352842"/>
            <a:ext cx="2093023" cy="1780688"/>
            <a:chOff x="1908278" y="3352842"/>
            <a:chExt cx="2093023" cy="1780688"/>
          </a:xfrm>
        </p:grpSpPr>
        <p:sp>
          <p:nvSpPr>
            <p:cNvPr id="334" name="TextBox 333"/>
            <p:cNvSpPr txBox="1"/>
            <p:nvPr/>
          </p:nvSpPr>
          <p:spPr>
            <a:xfrm rot="5400000">
              <a:off x="2828712" y="3706037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/>
                <a:t>…</a:t>
              </a:r>
              <a:endParaRPr lang="en-US" sz="4000" dirty="0"/>
            </a:p>
          </p:txBody>
        </p:sp>
        <p:grpSp>
          <p:nvGrpSpPr>
            <p:cNvPr id="337" name="Group 336"/>
            <p:cNvGrpSpPr/>
            <p:nvPr/>
          </p:nvGrpSpPr>
          <p:grpSpPr>
            <a:xfrm>
              <a:off x="1908278" y="3352842"/>
              <a:ext cx="2093023" cy="1780688"/>
              <a:chOff x="1908278" y="3352842"/>
              <a:chExt cx="2093023" cy="1780688"/>
            </a:xfrm>
          </p:grpSpPr>
          <p:cxnSp>
            <p:nvCxnSpPr>
              <p:cNvPr id="338" name="Straight Connector 337"/>
              <p:cNvCxnSpPr/>
              <p:nvPr/>
            </p:nvCxnSpPr>
            <p:spPr>
              <a:xfrm flipH="1">
                <a:off x="3227060" y="3352842"/>
                <a:ext cx="486144" cy="1278252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>
                <a:endCxn id="347" idx="1"/>
              </p:cNvCxnSpPr>
              <p:nvPr/>
            </p:nvCxnSpPr>
            <p:spPr>
              <a:xfrm flipV="1">
                <a:off x="2199788" y="4719356"/>
                <a:ext cx="454942" cy="404166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endCxn id="347" idx="3"/>
              </p:cNvCxnSpPr>
              <p:nvPr/>
            </p:nvCxnSpPr>
            <p:spPr>
              <a:xfrm flipH="1" flipV="1">
                <a:off x="3221354" y="4719356"/>
                <a:ext cx="480051" cy="411366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>
                <a:off x="2200941" y="3353628"/>
                <a:ext cx="462239" cy="1246986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2" name="Group 341"/>
              <p:cNvGrpSpPr/>
              <p:nvPr/>
            </p:nvGrpSpPr>
            <p:grpSpPr>
              <a:xfrm>
                <a:off x="2654730" y="4446898"/>
                <a:ext cx="566624" cy="544916"/>
                <a:chOff x="5580393" y="3719114"/>
                <a:chExt cx="1447800" cy="1371600"/>
              </a:xfrm>
              <a:solidFill>
                <a:schemeClr val="bg1"/>
              </a:solidFill>
            </p:grpSpPr>
            <p:sp>
              <p:nvSpPr>
                <p:cNvPr id="347" name="Rectangle 346"/>
                <p:cNvSpPr/>
                <p:nvPr/>
              </p:nvSpPr>
              <p:spPr>
                <a:xfrm>
                  <a:off x="5580393" y="3719114"/>
                  <a:ext cx="1447800" cy="1371600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13"/>
                </a:p>
              </p:txBody>
            </p:sp>
            <p:grpSp>
              <p:nvGrpSpPr>
                <p:cNvPr id="348" name="Group 347"/>
                <p:cNvGrpSpPr/>
                <p:nvPr/>
              </p:nvGrpSpPr>
              <p:grpSpPr>
                <a:xfrm>
                  <a:off x="5961393" y="4100114"/>
                  <a:ext cx="685800" cy="685800"/>
                  <a:chOff x="8153400" y="3429000"/>
                  <a:chExt cx="685800" cy="685800"/>
                </a:xfrm>
                <a:grpFill/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382000" y="3429000"/>
                    <a:ext cx="228600" cy="685800"/>
                  </a:xfrm>
                  <a:prstGeom prst="line">
                    <a:avLst/>
                  </a:prstGeom>
                  <a:grpFill/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 flipH="1">
                    <a:off x="8382000" y="3429000"/>
                    <a:ext cx="228600" cy="685800"/>
                  </a:xfrm>
                  <a:prstGeom prst="line">
                    <a:avLst/>
                  </a:prstGeom>
                  <a:grpFill/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 flipH="1">
                    <a:off x="8153400" y="34290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Connector 351"/>
                  <p:cNvCxnSpPr/>
                  <p:nvPr/>
                </p:nvCxnSpPr>
                <p:spPr>
                  <a:xfrm>
                    <a:off x="8610600" y="34290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352"/>
                  <p:cNvCxnSpPr/>
                  <p:nvPr/>
                </p:nvCxnSpPr>
                <p:spPr>
                  <a:xfrm flipH="1">
                    <a:off x="8153400" y="41148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/>
                  <p:cNvCxnSpPr/>
                  <p:nvPr/>
                </p:nvCxnSpPr>
                <p:spPr>
                  <a:xfrm>
                    <a:off x="8610600" y="4114800"/>
                    <a:ext cx="228600" cy="0"/>
                  </a:xfrm>
                  <a:prstGeom prst="line">
                    <a:avLst/>
                  </a:prstGeom>
                  <a:grpFill/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43" name="Straight Connector 342"/>
              <p:cNvCxnSpPr/>
              <p:nvPr/>
            </p:nvCxnSpPr>
            <p:spPr>
              <a:xfrm>
                <a:off x="1908278" y="3353288"/>
                <a:ext cx="296656" cy="0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>
                <a:off x="3704645" y="3353289"/>
                <a:ext cx="296656" cy="0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3696762" y="5133529"/>
                <a:ext cx="296656" cy="0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>
                <a:off x="1908278" y="5133530"/>
                <a:ext cx="296656" cy="0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0" name="Content Placeholder 2"/>
          <p:cNvSpPr txBox="1">
            <a:spLocks/>
          </p:cNvSpPr>
          <p:nvPr/>
        </p:nvSpPr>
        <p:spPr>
          <a:xfrm>
            <a:off x="5457765" y="1851660"/>
            <a:ext cx="6581835" cy="2798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Trading off reconfigurability for cost</a:t>
            </a:r>
          </a:p>
          <a:p>
            <a:r>
              <a:rPr lang="en-GB" dirty="0"/>
              <a:t>Full reconfigurability:</a:t>
            </a:r>
          </a:p>
          <a:p>
            <a:pPr lvl="1"/>
            <a:r>
              <a:rPr lang="en-GB" dirty="0"/>
              <a:t>Any 2 ports can be connected</a:t>
            </a:r>
          </a:p>
          <a:p>
            <a:r>
              <a:rPr lang="en-GB" dirty="0"/>
              <a:t>Partial reconfigurability:</a:t>
            </a:r>
          </a:p>
          <a:p>
            <a:pPr lvl="1"/>
            <a:r>
              <a:rPr lang="en-GB" dirty="0"/>
              <a:t>Port can connected to </a:t>
            </a:r>
            <a:r>
              <a:rPr lang="en-GB" b="1" dirty="0"/>
              <a:t>subset</a:t>
            </a:r>
            <a:r>
              <a:rPr lang="en-GB" dirty="0"/>
              <a:t> of ports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077994" y="2536788"/>
            <a:ext cx="10275806" cy="4058534"/>
            <a:chOff x="1077994" y="2536788"/>
            <a:chExt cx="10275806" cy="4058534"/>
          </a:xfrm>
        </p:grpSpPr>
        <p:sp>
          <p:nvSpPr>
            <p:cNvPr id="5" name="Rectangle 4"/>
            <p:cNvSpPr/>
            <p:nvPr/>
          </p:nvSpPr>
          <p:spPr>
            <a:xfrm>
              <a:off x="1077994" y="6010547"/>
              <a:ext cx="10275806" cy="584775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 lvl="1"/>
              <a:r>
                <a:rPr lang="en-GB" sz="3200" dirty="0">
                  <a:solidFill>
                    <a:srgbClr val="00B050"/>
                  </a:solidFill>
                </a:rPr>
                <a:t>x5 Lower cost compared to full reconfigurability: $5.4K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056469" y="2536788"/>
              <a:ext cx="186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x6 300-port ASICs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84956" y="3014382"/>
              <a:ext cx="709101" cy="204614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XFabric Performance at Rack Scale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Flow-based simulation, 343 SoCs, 6 ports/SoC</a:t>
            </a:r>
          </a:p>
        </p:txBody>
      </p:sp>
    </p:spTree>
    <p:extLst>
      <p:ext uri="{BB962C8B-B14F-4D97-AF65-F5344CB8AC3E}">
        <p14:creationId xmlns:p14="http://schemas.microsoft.com/office/powerpoint/2010/main" val="305484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"/>
    </mc:Choice>
    <mc:Fallback xmlns="">
      <p:transition spd="slow" advTm="19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XFabric Performance at Rack Scale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Flow-based simulation, 343 SoCs, 6 ports/SoC</a:t>
            </a:r>
          </a:p>
          <a:p>
            <a:r>
              <a:rPr lang="en-GB" dirty="0"/>
              <a:t>Varying traffic skew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38941"/>
              </p:ext>
            </p:extLst>
          </p:nvPr>
        </p:nvGraphicFramePr>
        <p:xfrm>
          <a:off x="609600" y="3276600"/>
          <a:ext cx="48006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5410200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Skewed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8914" y="5970350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Uniform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2925" y="4810125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(7x7x7)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040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"/>
    </mc:Choice>
    <mc:Fallback xmlns="">
      <p:transition spd="slow" advTm="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XFabric Performance at Rack Scale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Flow-based simulation, 343 SoCs, 6 ports/SoC</a:t>
            </a:r>
          </a:p>
          <a:p>
            <a:r>
              <a:rPr lang="en-GB" dirty="0"/>
              <a:t>Varying traffic skew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248400" y="2209800"/>
            <a:ext cx="5791200" cy="1093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Production cluster workload</a:t>
            </a:r>
          </a:p>
          <a:p>
            <a:pPr lvl="1"/>
            <a:r>
              <a:rPr lang="en-GB" dirty="0"/>
              <a:t>Traffic matrix from TCP flow trace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799981"/>
              </p:ext>
            </p:extLst>
          </p:nvPr>
        </p:nvGraphicFramePr>
        <p:xfrm>
          <a:off x="6781800" y="3444880"/>
          <a:ext cx="4572000" cy="2886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954487"/>
              </p:ext>
            </p:extLst>
          </p:nvPr>
        </p:nvGraphicFramePr>
        <p:xfrm>
          <a:off x="609600" y="3276600"/>
          <a:ext cx="48006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"/>
          <p:cNvSpPr txBox="1"/>
          <p:nvPr/>
        </p:nvSpPr>
        <p:spPr>
          <a:xfrm>
            <a:off x="10886337" y="3601127"/>
            <a:ext cx="889483" cy="62411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b="1" dirty="0"/>
              <a:t>Lower is</a:t>
            </a:r>
          </a:p>
          <a:p>
            <a:pPr algn="ctr"/>
            <a:r>
              <a:rPr lang="en-GB" sz="1600" b="1" dirty="0"/>
              <a:t>better</a:t>
            </a:r>
          </a:p>
        </p:txBody>
      </p:sp>
      <p:sp>
        <p:nvSpPr>
          <p:cNvPr id="12" name="TextBox 1"/>
          <p:cNvSpPr txBox="1"/>
          <p:nvPr/>
        </p:nvSpPr>
        <p:spPr>
          <a:xfrm rot="16200000">
            <a:off x="6420244" y="5009756"/>
            <a:ext cx="1523212" cy="3429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Path length</a:t>
            </a:r>
            <a:r>
              <a:rPr lang="en-GB" sz="2000" baseline="0" dirty="0"/>
              <a:t> (#hops)</a:t>
            </a:r>
            <a:endParaRPr lang="en-GB" sz="2000" dirty="0"/>
          </a:p>
        </p:txBody>
      </p:sp>
      <p:sp>
        <p:nvSpPr>
          <p:cNvPr id="13" name="Rectangle 12"/>
          <p:cNvSpPr/>
          <p:nvPr/>
        </p:nvSpPr>
        <p:spPr>
          <a:xfrm>
            <a:off x="8524122" y="5882483"/>
            <a:ext cx="2362215" cy="304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71600" y="5410200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Skewed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8914" y="5970350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Uniform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2925" y="4810125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(7x7x7)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97245" y="3476623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(7x7x7)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71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"/>
    </mc:Choice>
    <mc:Fallback xmlns="">
      <p:transition spd="slow" advTm="19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XFabric Prototype Performance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658386"/>
          </a:xfrm>
        </p:spPr>
        <p:txBody>
          <a:bodyPr/>
          <a:lstStyle/>
          <a:p>
            <a:r>
              <a:rPr lang="en-GB" dirty="0"/>
              <a:t>XFabric prototype</a:t>
            </a:r>
          </a:p>
          <a:p>
            <a:pPr lvl="1"/>
            <a:r>
              <a:rPr lang="en-GB" dirty="0"/>
              <a:t>SoC emulated by server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179" y="4905666"/>
            <a:ext cx="2424984" cy="13649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20940" y="4526809"/>
            <a:ext cx="271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Gen2: 160 ports @ 10Gbps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553549" y="1455738"/>
            <a:ext cx="1561501" cy="1725065"/>
            <a:chOff x="7525218" y="2147442"/>
            <a:chExt cx="2380988" cy="2630394"/>
          </a:xfrm>
        </p:grpSpPr>
        <p:sp>
          <p:nvSpPr>
            <p:cNvPr id="3" name="Rectangle 2"/>
            <p:cNvSpPr/>
            <p:nvPr/>
          </p:nvSpPr>
          <p:spPr>
            <a:xfrm>
              <a:off x="8364690" y="2663172"/>
              <a:ext cx="1447800" cy="16929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23169" y="2147442"/>
              <a:ext cx="785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Server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523169" y="4143163"/>
              <a:ext cx="110769" cy="480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26815" y="4143163"/>
              <a:ext cx="110769" cy="480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930461" y="4143163"/>
              <a:ext cx="110769" cy="480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13578" y="4143163"/>
              <a:ext cx="110769" cy="480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17224" y="4143163"/>
              <a:ext cx="110769" cy="480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520870" y="4143163"/>
              <a:ext cx="110769" cy="480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20949" y="3048000"/>
              <a:ext cx="1585257" cy="703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/>
                <a:t>Software</a:t>
              </a:r>
            </a:p>
            <a:p>
              <a:pPr algn="ctr"/>
              <a:r>
                <a:rPr lang="en-GB" sz="1200" dirty="0"/>
                <a:t>Packet Switch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77794" y="3771276"/>
              <a:ext cx="1381600" cy="422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Filter driver</a:t>
              </a:r>
              <a:endParaRPr lang="en-US" sz="12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364690" y="3694331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491066" y="2663174"/>
              <a:ext cx="1357841" cy="422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Application</a:t>
              </a:r>
              <a:endParaRPr lang="en-US" sz="12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8382000" y="3032505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525218" y="4308535"/>
              <a:ext cx="980642" cy="469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6 NICs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600" y="2685860"/>
            <a:ext cx="7045754" cy="3575242"/>
            <a:chOff x="609600" y="2685860"/>
            <a:chExt cx="7045754" cy="3575242"/>
          </a:xfrm>
        </p:grpSpPr>
        <p:pic>
          <p:nvPicPr>
            <p:cNvPr id="7" name="Content Placeholder 18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9" t="4413" r="17320" b="17736"/>
            <a:stretch/>
          </p:blipFill>
          <p:spPr>
            <a:xfrm>
              <a:off x="1481052" y="4896141"/>
              <a:ext cx="1837410" cy="136496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92513" y="4526809"/>
              <a:ext cx="248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Gen1: 32 ports @ 1Gbps</a:t>
              </a:r>
              <a:endParaRPr lang="en-US" dirty="0"/>
            </a:p>
          </p:txBody>
        </p:sp>
        <p:sp>
          <p:nvSpPr>
            <p:cNvPr id="35" name="Content Placeholder 3"/>
            <p:cNvSpPr txBox="1">
              <a:spLocks/>
            </p:cNvSpPr>
            <p:nvPr/>
          </p:nvSpPr>
          <p:spPr>
            <a:xfrm>
              <a:off x="609600" y="2685860"/>
              <a:ext cx="7045754" cy="1879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dirty="0"/>
                <a:t>27 servers</a:t>
              </a:r>
            </a:p>
            <a:p>
              <a:pPr lvl="1"/>
              <a:r>
                <a:rPr lang="en-GB" dirty="0"/>
                <a:t>Unmodified TCP/IP applications</a:t>
              </a:r>
            </a:p>
            <a:p>
              <a:pPr lvl="1"/>
              <a:r>
                <a:rPr lang="en-GB" dirty="0"/>
                <a:t>6 circuit switches, custom PCB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04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"/>
    </mc:Choice>
    <mc:Fallback xmlns="">
      <p:transition spd="slow" advTm="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Performance per $ in Data </a:t>
            </a:r>
            <a:r>
              <a:rPr lang="en-GB" dirty="0" err="1"/>
              <a:t>Centers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06437"/>
          </a:xfrm>
        </p:spPr>
        <p:txBody>
          <a:bodyPr/>
          <a:lstStyle/>
          <a:p>
            <a:r>
              <a:rPr lang="en-GB" dirty="0"/>
              <a:t>Hardware designed for data </a:t>
            </a:r>
            <a:r>
              <a:rPr lang="en-GB" dirty="0" err="1"/>
              <a:t>centers</a:t>
            </a:r>
            <a:endParaRPr lang="en-GB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609600" y="2342907"/>
            <a:ext cx="10972800" cy="654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Racks as units of deployment &amp; operation</a:t>
            </a:r>
          </a:p>
          <a:p>
            <a:pPr marL="457200" lvl="1" indent="0">
              <a:buFont typeface="Arial" pitchFamily="34" charset="0"/>
              <a:buNone/>
            </a:pPr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8398222" y="1466120"/>
            <a:ext cx="3519418" cy="1371091"/>
            <a:chOff x="8455891" y="1521243"/>
            <a:chExt cx="4320319" cy="168310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1" y="1521243"/>
              <a:ext cx="1029442" cy="141012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5246" y="1521243"/>
              <a:ext cx="948857" cy="105271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9610419" y="2558599"/>
              <a:ext cx="1992037" cy="64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i="1" dirty="0"/>
                <a:t>Google Jupiter</a:t>
              </a:r>
            </a:p>
            <a:p>
              <a:pPr algn="ctr"/>
              <a:r>
                <a:rPr lang="en-GB" sz="1400" i="1" dirty="0"/>
                <a:t>(data center fabric) 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6605" y="1550454"/>
              <a:ext cx="594792" cy="105575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1414811" y="2562061"/>
              <a:ext cx="1361399" cy="64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i="1" dirty="0"/>
                <a:t>Pelican</a:t>
              </a:r>
            </a:p>
            <a:p>
              <a:pPr algn="ctr"/>
              <a:r>
                <a:rPr lang="en-GB" sz="1400" i="1" dirty="0"/>
                <a:t>Cold Storage</a:t>
              </a:r>
              <a:endParaRPr lang="en-US" sz="1400" i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16486" y="3099394"/>
            <a:ext cx="2772640" cy="893181"/>
            <a:chOff x="6549656" y="3756130"/>
            <a:chExt cx="3491113" cy="1124630"/>
          </a:xfrm>
        </p:grpSpPr>
        <p:grpSp>
          <p:nvGrpSpPr>
            <p:cNvPr id="4" name="Group 3"/>
            <p:cNvGrpSpPr/>
            <p:nvPr/>
          </p:nvGrpSpPr>
          <p:grpSpPr>
            <a:xfrm>
              <a:off x="6577361" y="3756130"/>
              <a:ext cx="3463408" cy="1124630"/>
              <a:chOff x="2848305" y="2420181"/>
              <a:chExt cx="6012506" cy="195237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48305" y="2420181"/>
                <a:ext cx="6012506" cy="1572308"/>
                <a:chOff x="3269979" y="5247431"/>
                <a:chExt cx="4399885" cy="1572308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4487219" y="5247431"/>
                  <a:ext cx="3006222" cy="121494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269979" y="6146981"/>
                  <a:ext cx="764634" cy="672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SoC</a:t>
                  </a:r>
                  <a:endParaRPr lang="en-US" sz="1400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557952" y="5953310"/>
                  <a:ext cx="580091" cy="4395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470011" y="5855925"/>
                  <a:ext cx="942493" cy="672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CPU</a:t>
                  </a:r>
                  <a:endParaRPr lang="en-US" sz="1400" dirty="0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095791" y="5844982"/>
                  <a:ext cx="2574073" cy="672760"/>
                  <a:chOff x="5714747" y="6420367"/>
                  <a:chExt cx="2574073" cy="685880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27595" y="6503211"/>
                    <a:ext cx="2135333" cy="48585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714747" y="6420367"/>
                    <a:ext cx="2574073" cy="6858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dirty="0"/>
                      <a:t>NIC/Packet switch</a:t>
                    </a:r>
                    <a:endParaRPr lang="en-US" sz="1400" dirty="0"/>
                  </a:p>
                </p:txBody>
              </p:sp>
            </p:grp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6414558" y="3538835"/>
                <a:ext cx="0" cy="3028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601118" y="3538835"/>
                <a:ext cx="0" cy="3028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787545" y="3538835"/>
                <a:ext cx="0" cy="3028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985845" y="3538835"/>
                <a:ext cx="0" cy="3028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072932" y="3784818"/>
                <a:ext cx="1333530" cy="587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i="1" dirty="0"/>
                  <a:t>d ports</a:t>
                </a:r>
                <a:endParaRPr lang="en-US" sz="1600" i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608333" y="2533002"/>
                <a:ext cx="3807142" cy="5058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531404" y="2490961"/>
                <a:ext cx="4155742" cy="605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Controllers: IO, memory...</a:t>
                </a:r>
                <a:endParaRPr lang="en-US" sz="1200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656" y="3756132"/>
              <a:ext cx="616047" cy="614615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 flipV="1">
              <a:off x="6944108" y="3785829"/>
              <a:ext cx="553464" cy="66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77195" y="4292026"/>
              <a:ext cx="458434" cy="168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ontent Placeholder 2"/>
          <p:cNvSpPr txBox="1">
            <a:spLocks/>
          </p:cNvSpPr>
          <p:nvPr/>
        </p:nvSpPr>
        <p:spPr>
          <a:xfrm>
            <a:off x="631371" y="3126977"/>
            <a:ext cx="10972800" cy="636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Systems on Chip (SoCs)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2919521" y="4849658"/>
            <a:ext cx="487728" cy="40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7611243" y="4849659"/>
            <a:ext cx="487728" cy="40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9409381" y="4410988"/>
            <a:ext cx="2445688" cy="1292662"/>
            <a:chOff x="8316512" y="2251361"/>
            <a:chExt cx="2523187" cy="1292662"/>
          </a:xfrm>
        </p:grpSpPr>
        <p:sp>
          <p:nvSpPr>
            <p:cNvPr id="50" name="TextBox 49"/>
            <p:cNvSpPr txBox="1"/>
            <p:nvPr/>
          </p:nvSpPr>
          <p:spPr>
            <a:xfrm>
              <a:off x="8316512" y="2251361"/>
              <a:ext cx="2207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Rack scale computer</a:t>
              </a:r>
              <a:endParaRPr 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35319" y="2620693"/>
              <a:ext cx="25043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e.g. Boston </a:t>
              </a:r>
              <a:r>
                <a:rPr lang="en-GB" b="1" dirty="0" err="1"/>
                <a:t>Viridis</a:t>
              </a: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Server = </a:t>
              </a:r>
              <a:r>
                <a:rPr lang="en-GB" dirty="0" err="1"/>
                <a:t>Calxeda</a:t>
              </a:r>
              <a:r>
                <a:rPr lang="en-GB" dirty="0"/>
                <a:t> SoC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900 (wimpy) CPUs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680457" y="4415870"/>
            <a:ext cx="3013646" cy="1005256"/>
            <a:chOff x="4127066" y="3108403"/>
            <a:chExt cx="3013646" cy="1005256"/>
          </a:xfrm>
        </p:grpSpPr>
        <p:sp>
          <p:nvSpPr>
            <p:cNvPr id="53" name="TextBox 52"/>
            <p:cNvSpPr txBox="1"/>
            <p:nvPr/>
          </p:nvSpPr>
          <p:spPr>
            <a:xfrm>
              <a:off x="4129951" y="3467328"/>
              <a:ext cx="1430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80 servers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160 CPUs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27066" y="3108403"/>
              <a:ext cx="3013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Open </a:t>
              </a:r>
              <a:r>
                <a:rPr lang="en-GB" b="1" dirty="0" err="1"/>
                <a:t>CloudServer</a:t>
              </a:r>
              <a:r>
                <a:rPr lang="en-GB" b="1" dirty="0"/>
                <a:t> (OCS) rack</a:t>
              </a:r>
              <a:endParaRPr lang="en-US" b="1" dirty="0"/>
            </a:p>
          </p:txBody>
        </p:sp>
      </p:grpSp>
      <p:pic>
        <p:nvPicPr>
          <p:cNvPr id="55" name="Picture 2" descr="http://www.opencompute.org/w/images/e/ec/Open_CloudServ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03" y="4418519"/>
            <a:ext cx="932011" cy="126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8399048" y="4505766"/>
            <a:ext cx="946487" cy="1169095"/>
            <a:chOff x="8386421" y="3065370"/>
            <a:chExt cx="946487" cy="116909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76499" y="3559637"/>
              <a:ext cx="856409" cy="540538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8886" y="4113724"/>
              <a:ext cx="456986" cy="120741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46137" y="3430033"/>
              <a:ext cx="856409" cy="540538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22800" y="3309825"/>
              <a:ext cx="856409" cy="540538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99463" y="3188444"/>
              <a:ext cx="856409" cy="540538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86421" y="3065370"/>
              <a:ext cx="856409" cy="540538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287280" y="4394565"/>
            <a:ext cx="11877299" cy="2182884"/>
            <a:chOff x="287280" y="4394565"/>
            <a:chExt cx="11877299" cy="2182884"/>
          </a:xfrm>
        </p:grpSpPr>
        <p:grpSp>
          <p:nvGrpSpPr>
            <p:cNvPr id="39" name="Group 38"/>
            <p:cNvGrpSpPr/>
            <p:nvPr/>
          </p:nvGrpSpPr>
          <p:grpSpPr>
            <a:xfrm>
              <a:off x="631371" y="4394565"/>
              <a:ext cx="2018307" cy="1384608"/>
              <a:chOff x="1314266" y="2209800"/>
              <a:chExt cx="2018307" cy="1384608"/>
            </a:xfrm>
          </p:grpSpPr>
          <p:pic>
            <p:nvPicPr>
              <p:cNvPr id="40" name="Content Placeholder 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14266" y="2209800"/>
                <a:ext cx="451295" cy="1384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1833958" y="2227722"/>
                <a:ext cx="1498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Standard rack</a:t>
                </a:r>
                <a:endParaRPr lang="en-US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833958" y="2586647"/>
                <a:ext cx="14309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40 servers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80 CPUs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>
            <a:xfrm>
              <a:off x="381000" y="6172200"/>
              <a:ext cx="11698023" cy="320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717608" y="6208117"/>
              <a:ext cx="2136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In-rack consolidation</a:t>
              </a:r>
              <a:endParaRPr lang="en-US" dirty="0"/>
            </a:p>
          </p:txBody>
        </p:sp>
        <p:sp>
          <p:nvSpPr>
            <p:cNvPr id="65" name="Right Arrow 64"/>
            <p:cNvSpPr/>
            <p:nvPr/>
          </p:nvSpPr>
          <p:spPr>
            <a:xfrm>
              <a:off x="6108379" y="6275863"/>
              <a:ext cx="454580" cy="2338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7280" y="6172200"/>
              <a:ext cx="1206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$$$/server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192582" y="6172200"/>
              <a:ext cx="971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$/server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241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86"/>
    </mc:Choice>
    <mc:Fallback xmlns="">
      <p:transition spd="slow" advTm="211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8" grpId="0"/>
      <p:bldP spid="47" grpId="0"/>
      <p:bldP spid="45" grpId="0" animBg="1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XFabric Prototype Performance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XFabric prototype</a:t>
            </a:r>
          </a:p>
          <a:p>
            <a:pPr lvl="1"/>
            <a:r>
              <a:rPr lang="en-GB" dirty="0"/>
              <a:t>SoC emulated by server</a:t>
            </a:r>
          </a:p>
          <a:p>
            <a:pPr lvl="1"/>
            <a:r>
              <a:rPr lang="en-GB" dirty="0"/>
              <a:t>27 servers</a:t>
            </a:r>
          </a:p>
          <a:p>
            <a:pPr lvl="1"/>
            <a:r>
              <a:rPr lang="en-GB" dirty="0"/>
              <a:t>Unmodified TCP/IP applications</a:t>
            </a:r>
          </a:p>
          <a:p>
            <a:pPr lvl="1"/>
            <a:r>
              <a:rPr lang="en-GB" dirty="0"/>
              <a:t>6 circuit switches, custom PCB design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Content Placeholder 1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 t="4413" r="17320" b="17736"/>
          <a:stretch/>
        </p:blipFill>
        <p:spPr>
          <a:xfrm>
            <a:off x="1481052" y="4896141"/>
            <a:ext cx="1837410" cy="13649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2513" y="4526809"/>
            <a:ext cx="248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Gen1: 32 ports @ 1Gbps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179" y="4905666"/>
            <a:ext cx="2424984" cy="13649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20940" y="4526809"/>
            <a:ext cx="271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Gen2: 160 ports @ 10Gbps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553549" y="1455738"/>
            <a:ext cx="1561501" cy="1725065"/>
            <a:chOff x="7525218" y="2147442"/>
            <a:chExt cx="2380988" cy="2630394"/>
          </a:xfrm>
        </p:grpSpPr>
        <p:sp>
          <p:nvSpPr>
            <p:cNvPr id="3" name="Rectangle 2"/>
            <p:cNvSpPr/>
            <p:nvPr/>
          </p:nvSpPr>
          <p:spPr>
            <a:xfrm>
              <a:off x="8364690" y="2663172"/>
              <a:ext cx="1447800" cy="16929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23169" y="2147442"/>
              <a:ext cx="785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Server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523169" y="4143163"/>
              <a:ext cx="110769" cy="480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26815" y="4143163"/>
              <a:ext cx="110769" cy="480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930461" y="4143163"/>
              <a:ext cx="110769" cy="480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13578" y="4143163"/>
              <a:ext cx="110769" cy="480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17224" y="4143163"/>
              <a:ext cx="110769" cy="480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520870" y="4143163"/>
              <a:ext cx="110769" cy="480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20949" y="3048000"/>
              <a:ext cx="1585257" cy="703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/>
                <a:t>Software</a:t>
              </a:r>
            </a:p>
            <a:p>
              <a:pPr algn="ctr"/>
              <a:r>
                <a:rPr lang="en-GB" sz="1200" dirty="0"/>
                <a:t>Packet Switch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77794" y="3771276"/>
              <a:ext cx="1381600" cy="422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Filter driver</a:t>
              </a:r>
              <a:endParaRPr lang="en-US" sz="12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364690" y="3694331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491066" y="2663174"/>
              <a:ext cx="1357841" cy="422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Application</a:t>
              </a:r>
              <a:endParaRPr lang="en-US" sz="12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8382000" y="3032505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525218" y="4308535"/>
              <a:ext cx="980642" cy="469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6 NICs</a:t>
              </a:r>
              <a:endParaRPr lang="en-US" sz="1400" dirty="0"/>
            </a:p>
          </p:txBody>
        </p:sp>
      </p:grp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68718"/>
              </p:ext>
            </p:extLst>
          </p:nvPr>
        </p:nvGraphicFramePr>
        <p:xfrm>
          <a:off x="7155291" y="2046342"/>
          <a:ext cx="468857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511374" y="2833154"/>
            <a:ext cx="176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23% improvement</a:t>
            </a:r>
            <a:endParaRPr lang="en-US" i="1" dirty="0"/>
          </a:p>
        </p:txBody>
      </p:sp>
      <p:sp>
        <p:nvSpPr>
          <p:cNvPr id="32" name="TextBox 1"/>
          <p:cNvSpPr txBox="1"/>
          <p:nvPr/>
        </p:nvSpPr>
        <p:spPr>
          <a:xfrm>
            <a:off x="8152486" y="2160796"/>
            <a:ext cx="699629" cy="26165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solidFill>
                  <a:srgbClr val="FF0000"/>
                </a:solidFill>
              </a:rPr>
              <a:t>3DTorus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8229600" y="2214380"/>
            <a:ext cx="33528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"/>
          <p:cNvSpPr txBox="1"/>
          <p:nvPr/>
        </p:nvSpPr>
        <p:spPr>
          <a:xfrm rot="16200000">
            <a:off x="6574495" y="3196974"/>
            <a:ext cx="1596697" cy="56502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/>
              <a:t>Completion time </a:t>
            </a:r>
          </a:p>
          <a:p>
            <a:pPr algn="ctr"/>
            <a:r>
              <a:rPr lang="en-GB" sz="1800" dirty="0"/>
              <a:t>(normalized to 3DTorus)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8763000" y="5222204"/>
            <a:ext cx="1823008" cy="35641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Reconfiguration period (sec)</a:t>
            </a:r>
          </a:p>
        </p:txBody>
      </p:sp>
    </p:spTree>
    <p:extLst>
      <p:ext uri="{BB962C8B-B14F-4D97-AF65-F5344CB8AC3E}">
        <p14:creationId xmlns:p14="http://schemas.microsoft.com/office/powerpoint/2010/main" val="107966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"/>
    </mc:Choice>
    <mc:Fallback xmlns="">
      <p:transition spd="slow" advTm="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428999"/>
          </a:xfrm>
        </p:spPr>
        <p:txBody>
          <a:bodyPr/>
          <a:lstStyle/>
          <a:p>
            <a:r>
              <a:rPr lang="en-GB" dirty="0"/>
              <a:t>Rack-Scale Computers</a:t>
            </a:r>
          </a:p>
          <a:p>
            <a:pPr lvl="1"/>
            <a:r>
              <a:rPr lang="en-GB" dirty="0"/>
              <a:t>Higher performance per $</a:t>
            </a:r>
          </a:p>
          <a:p>
            <a:pPr lvl="1"/>
            <a:r>
              <a:rPr lang="en-GB" dirty="0"/>
              <a:t>Up to hundreds of SoCs/rack</a:t>
            </a:r>
          </a:p>
          <a:p>
            <a:pPr marL="514350" indent="-457200"/>
            <a:r>
              <a:rPr lang="en-GB" dirty="0"/>
              <a:t>XFabric: in-rack network with reconfigurable topology</a:t>
            </a:r>
          </a:p>
          <a:p>
            <a:pPr marL="914400" lvl="1" indent="-457200"/>
            <a:r>
              <a:rPr lang="en-GB" dirty="0"/>
              <a:t>Dynamic adaptation to traffic demand</a:t>
            </a:r>
          </a:p>
          <a:p>
            <a:pPr marL="914400" lvl="1" indent="-457200"/>
            <a:r>
              <a:rPr lang="en-GB" dirty="0"/>
              <a:t>Low cost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9600" y="4724400"/>
            <a:ext cx="11326239" cy="1828800"/>
            <a:chOff x="609600" y="4724400"/>
            <a:chExt cx="11326239" cy="1828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4724400"/>
              <a:ext cx="3249039" cy="1828800"/>
            </a:xfrm>
            <a:prstGeom prst="rect">
              <a:avLst/>
            </a:prstGeom>
          </p:spPr>
        </p:pic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609600" y="4813301"/>
              <a:ext cx="10972800" cy="17398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457200"/>
              <a:r>
                <a:rPr lang="en-GB" dirty="0"/>
                <a:t>Deploying new circuit switch hardware </a:t>
              </a:r>
            </a:p>
            <a:p>
              <a:pPr marL="914400" lvl="1" indent="-457200"/>
              <a:r>
                <a:rPr lang="en-GB" dirty="0"/>
                <a:t>Electrical circuit switching, 160 ports @ 10Gbps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3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In-rack Networks for Rack-Scale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Challenge: reducing in-rack network cost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754335" y="2286560"/>
            <a:ext cx="4845146" cy="2151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118" y="2673199"/>
            <a:ext cx="356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Full bisection bandwidth: 9 </a:t>
            </a:r>
            <a:r>
              <a:rPr lang="en-US" b="1" dirty="0" err="1">
                <a:solidFill>
                  <a:srgbClr val="FF0000"/>
                </a:solidFill>
              </a:rPr>
              <a:t>Tbps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Cost: $$$$$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332588" y="2377119"/>
            <a:ext cx="1373237" cy="1137348"/>
            <a:chOff x="6429746" y="3888194"/>
            <a:chExt cx="1373237" cy="1137348"/>
          </a:xfrm>
        </p:grpSpPr>
        <p:pic>
          <p:nvPicPr>
            <p:cNvPr id="38" name="ToR Switch" descr="http://www.softech.cz/Obrazky/ATC/N3/51543952_MBE03046_big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767" b="32888"/>
            <a:stretch/>
          </p:blipFill>
          <p:spPr bwMode="auto">
            <a:xfrm>
              <a:off x="6431383" y="4214064"/>
              <a:ext cx="1371600" cy="336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5019" y="4708458"/>
              <a:ext cx="301604" cy="310136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365" y="4708458"/>
              <a:ext cx="301604" cy="31013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261" y="4715406"/>
              <a:ext cx="301604" cy="310136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319" y="4708458"/>
              <a:ext cx="301604" cy="310136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746" y="4111266"/>
              <a:ext cx="1323975" cy="3048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969" y="3999730"/>
              <a:ext cx="1323975" cy="3048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968" y="3888194"/>
              <a:ext cx="1323975" cy="304800"/>
            </a:xfrm>
            <a:prstGeom prst="rect">
              <a:avLst/>
            </a:prstGeom>
          </p:spPr>
        </p:pic>
        <p:grpSp>
          <p:nvGrpSpPr>
            <p:cNvPr id="46" name="Group 45"/>
            <p:cNvGrpSpPr/>
            <p:nvPr/>
          </p:nvGrpSpPr>
          <p:grpSpPr>
            <a:xfrm>
              <a:off x="6635821" y="4550921"/>
              <a:ext cx="845300" cy="164485"/>
              <a:chOff x="6635821" y="4550921"/>
              <a:chExt cx="845300" cy="164485"/>
            </a:xfrm>
          </p:grpSpPr>
          <p:cxnSp>
            <p:nvCxnSpPr>
              <p:cNvPr id="47" name="Straight Connector 46"/>
              <p:cNvCxnSpPr>
                <a:stCxn id="39" idx="0"/>
                <a:endCxn id="38" idx="2"/>
              </p:cNvCxnSpPr>
              <p:nvPr/>
            </p:nvCxnSpPr>
            <p:spPr>
              <a:xfrm flipV="1">
                <a:off x="6635821" y="4550921"/>
                <a:ext cx="481362" cy="157537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0" idx="0"/>
                <a:endCxn id="38" idx="2"/>
              </p:cNvCxnSpPr>
              <p:nvPr/>
            </p:nvCxnSpPr>
            <p:spPr>
              <a:xfrm flipV="1">
                <a:off x="6906167" y="4550921"/>
                <a:ext cx="211016" cy="157537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1" idx="0"/>
                <a:endCxn id="38" idx="2"/>
              </p:cNvCxnSpPr>
              <p:nvPr/>
            </p:nvCxnSpPr>
            <p:spPr>
              <a:xfrm flipH="1" flipV="1">
                <a:off x="7117183" y="4550921"/>
                <a:ext cx="72880" cy="164485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2" idx="0"/>
                <a:endCxn id="38" idx="2"/>
              </p:cNvCxnSpPr>
              <p:nvPr/>
            </p:nvCxnSpPr>
            <p:spPr>
              <a:xfrm flipH="1" flipV="1">
                <a:off x="7117183" y="4550921"/>
                <a:ext cx="363938" cy="157537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ight Arrow 53"/>
          <p:cNvSpPr/>
          <p:nvPr/>
        </p:nvSpPr>
        <p:spPr>
          <a:xfrm>
            <a:off x="4974816" y="3089562"/>
            <a:ext cx="503628" cy="40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410117" y="2369108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900 ports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4970750" y="4168875"/>
            <a:ext cx="503628" cy="40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22957" y="3760260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Multi-tiered?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6126924" y="3773783"/>
            <a:ext cx="4874736" cy="906935"/>
            <a:chOff x="8484110" y="5005369"/>
            <a:chExt cx="4874736" cy="906935"/>
          </a:xfrm>
        </p:grpSpPr>
        <p:sp>
          <p:nvSpPr>
            <p:cNvPr id="60" name="TextBox 59"/>
            <p:cNvSpPr txBox="1"/>
            <p:nvPr/>
          </p:nvSpPr>
          <p:spPr>
            <a:xfrm>
              <a:off x="10767303" y="5351270"/>
              <a:ext cx="2591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FF0000"/>
                  </a:solidFill>
                </a:rPr>
                <a:t>High power draw/cost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484110" y="5281047"/>
              <a:ext cx="914444" cy="603023"/>
              <a:chOff x="8151791" y="5235730"/>
              <a:chExt cx="914444" cy="60302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1791" y="5528617"/>
                <a:ext cx="301604" cy="310136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2137" y="5528617"/>
                <a:ext cx="301604" cy="310136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8964" y="5235730"/>
                <a:ext cx="647271" cy="149012"/>
              </a:xfrm>
              <a:prstGeom prst="rect">
                <a:avLst/>
              </a:prstGeom>
            </p:spPr>
          </p:pic>
        </p:grp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8503" y="5005369"/>
              <a:ext cx="712463" cy="164020"/>
            </a:xfrm>
            <a:prstGeom prst="rect">
              <a:avLst/>
            </a:prstGeom>
          </p:spPr>
        </p:pic>
        <p:cxnSp>
          <p:nvCxnSpPr>
            <p:cNvPr id="63" name="Straight Connector 62"/>
            <p:cNvCxnSpPr>
              <a:stCxn id="74" idx="0"/>
            </p:cNvCxnSpPr>
            <p:nvPr/>
          </p:nvCxnSpPr>
          <p:spPr>
            <a:xfrm flipV="1">
              <a:off x="8634912" y="5416397"/>
              <a:ext cx="481362" cy="157537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75" idx="0"/>
            </p:cNvCxnSpPr>
            <p:nvPr/>
          </p:nvCxnSpPr>
          <p:spPr>
            <a:xfrm flipV="1">
              <a:off x="8905258" y="5416397"/>
              <a:ext cx="211016" cy="157537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10767303" y="5048232"/>
              <a:ext cx="1492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FF0000"/>
                  </a:solidFill>
                </a:rPr>
                <a:t>&gt;900 ports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9439374" y="5296408"/>
              <a:ext cx="757374" cy="615896"/>
              <a:chOff x="9114900" y="5260211"/>
              <a:chExt cx="757374" cy="615896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9612" y="5565971"/>
                <a:ext cx="301604" cy="310136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0670" y="5559023"/>
                <a:ext cx="301604" cy="310136"/>
              </a:xfrm>
              <a:prstGeom prst="rect">
                <a:avLst/>
              </a:prstGeom>
            </p:spPr>
          </p:pic>
          <p:cxnSp>
            <p:nvCxnSpPr>
              <p:cNvPr id="71" name="Straight Connector 70"/>
              <p:cNvCxnSpPr>
                <a:stCxn id="69" idx="0"/>
              </p:cNvCxnSpPr>
              <p:nvPr/>
            </p:nvCxnSpPr>
            <p:spPr>
              <a:xfrm flipH="1" flipV="1">
                <a:off x="9357534" y="5401486"/>
                <a:ext cx="72880" cy="164485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70" idx="0"/>
              </p:cNvCxnSpPr>
              <p:nvPr/>
            </p:nvCxnSpPr>
            <p:spPr>
              <a:xfrm flipH="1" flipV="1">
                <a:off x="9357534" y="5401486"/>
                <a:ext cx="363938" cy="157537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4900" y="5260211"/>
                <a:ext cx="647271" cy="149012"/>
              </a:xfrm>
              <a:prstGeom prst="rect">
                <a:avLst/>
              </a:prstGeom>
            </p:spPr>
          </p:pic>
        </p:grpSp>
        <p:cxnSp>
          <p:nvCxnSpPr>
            <p:cNvPr id="67" name="Straight Connector 66"/>
            <p:cNvCxnSpPr>
              <a:stCxn id="76" idx="0"/>
              <a:endCxn id="62" idx="2"/>
            </p:cNvCxnSpPr>
            <p:nvPr/>
          </p:nvCxnSpPr>
          <p:spPr>
            <a:xfrm flipV="1">
              <a:off x="9074919" y="5169389"/>
              <a:ext cx="489816" cy="111658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73" idx="0"/>
              <a:endCxn id="62" idx="2"/>
            </p:cNvCxnSpPr>
            <p:nvPr/>
          </p:nvCxnSpPr>
          <p:spPr>
            <a:xfrm flipH="1" flipV="1">
              <a:off x="9564735" y="5169389"/>
              <a:ext cx="198275" cy="127019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4673044" y="2680947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 switch?</a:t>
            </a:r>
            <a:endParaRPr lang="en-US" dirty="0"/>
          </a:p>
        </p:txBody>
      </p:sp>
      <p:sp>
        <p:nvSpPr>
          <p:cNvPr id="82" name="Right Arrow 81"/>
          <p:cNvSpPr/>
          <p:nvPr/>
        </p:nvSpPr>
        <p:spPr>
          <a:xfrm>
            <a:off x="4972534" y="5674758"/>
            <a:ext cx="503628" cy="40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058531" y="4980434"/>
            <a:ext cx="2519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Direct connect topology </a:t>
            </a:r>
          </a:p>
          <a:p>
            <a:pPr algn="ctr"/>
            <a:r>
              <a:rPr lang="en-GB" b="1" dirty="0"/>
              <a:t>(e.g. mesh)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397816" y="5329207"/>
            <a:ext cx="2913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SoCs with packet 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Low cost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Oversubscribed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6414921" y="5236078"/>
            <a:ext cx="1271502" cy="1453106"/>
            <a:chOff x="6441015" y="5220179"/>
            <a:chExt cx="1271502" cy="1453106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518" y="5220179"/>
              <a:ext cx="301604" cy="310136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673" y="5220179"/>
              <a:ext cx="301604" cy="310136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828" y="5220179"/>
              <a:ext cx="301604" cy="310136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5604157"/>
              <a:ext cx="301604" cy="310136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3155" y="5604157"/>
              <a:ext cx="301604" cy="310136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9310" y="5604157"/>
              <a:ext cx="301604" cy="310136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518" y="5978651"/>
              <a:ext cx="301604" cy="310136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673" y="5978651"/>
              <a:ext cx="301604" cy="31013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828" y="5978651"/>
              <a:ext cx="301604" cy="310136"/>
            </a:xfrm>
            <a:prstGeom prst="rect">
              <a:avLst/>
            </a:prstGeom>
          </p:spPr>
        </p:pic>
        <p:cxnSp>
          <p:nvCxnSpPr>
            <p:cNvPr id="95" name="Straight Connector 94"/>
            <p:cNvCxnSpPr>
              <a:stCxn id="86" idx="3"/>
              <a:endCxn id="87" idx="1"/>
            </p:cNvCxnSpPr>
            <p:nvPr/>
          </p:nvCxnSpPr>
          <p:spPr>
            <a:xfrm>
              <a:off x="6772122" y="5375247"/>
              <a:ext cx="1645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7" idx="3"/>
              <a:endCxn id="88" idx="1"/>
            </p:cNvCxnSpPr>
            <p:nvPr/>
          </p:nvCxnSpPr>
          <p:spPr>
            <a:xfrm>
              <a:off x="7238277" y="5375247"/>
              <a:ext cx="1645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9" idx="3"/>
              <a:endCxn id="90" idx="1"/>
            </p:cNvCxnSpPr>
            <p:nvPr/>
          </p:nvCxnSpPr>
          <p:spPr>
            <a:xfrm>
              <a:off x="6778604" y="5759225"/>
              <a:ext cx="1645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0" idx="3"/>
              <a:endCxn id="91" idx="1"/>
            </p:cNvCxnSpPr>
            <p:nvPr/>
          </p:nvCxnSpPr>
          <p:spPr>
            <a:xfrm>
              <a:off x="7244759" y="5759225"/>
              <a:ext cx="1645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86" idx="2"/>
            </p:cNvCxnSpPr>
            <p:nvPr/>
          </p:nvCxnSpPr>
          <p:spPr>
            <a:xfrm flipH="1" flipV="1">
              <a:off x="6621320" y="5530315"/>
              <a:ext cx="145" cy="1174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7093957" y="5530315"/>
              <a:ext cx="145" cy="1174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7563330" y="5534819"/>
              <a:ext cx="145" cy="1174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6621175" y="5914293"/>
              <a:ext cx="145" cy="1174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7561309" y="5914293"/>
              <a:ext cx="145" cy="1174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 flipV="1">
              <a:off x="7092460" y="5914293"/>
              <a:ext cx="145" cy="1174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776223" y="6130700"/>
              <a:ext cx="1645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7242378" y="6130700"/>
              <a:ext cx="1645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441015" y="6303953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d ports/SoC</a:t>
              </a:r>
              <a:endParaRPr lang="en-US" i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544040" y="3291472"/>
            <a:ext cx="2445688" cy="1292662"/>
            <a:chOff x="8316512" y="2251361"/>
            <a:chExt cx="2523187" cy="1292662"/>
          </a:xfrm>
        </p:grpSpPr>
        <p:sp>
          <p:nvSpPr>
            <p:cNvPr id="126" name="TextBox 125"/>
            <p:cNvSpPr txBox="1"/>
            <p:nvPr/>
          </p:nvSpPr>
          <p:spPr>
            <a:xfrm>
              <a:off x="8316512" y="2251361"/>
              <a:ext cx="2207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Rack scale computer</a:t>
              </a:r>
              <a:endParaRPr lang="en-US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335319" y="2620693"/>
              <a:ext cx="25043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e.g. Boston </a:t>
              </a:r>
              <a:r>
                <a:rPr lang="en-GB" b="1" dirty="0" err="1"/>
                <a:t>Viridis</a:t>
              </a: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Server = </a:t>
              </a:r>
              <a:r>
                <a:rPr lang="en-GB" dirty="0" err="1"/>
                <a:t>Calxeda</a:t>
              </a:r>
              <a:r>
                <a:rPr lang="en-GB" dirty="0"/>
                <a:t> SoC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900 (wimpy) CPUs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33707" y="3386250"/>
            <a:ext cx="946487" cy="1169095"/>
            <a:chOff x="8386421" y="3065370"/>
            <a:chExt cx="946487" cy="1169095"/>
          </a:xfrm>
        </p:grpSpPr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76499" y="3559637"/>
              <a:ext cx="856409" cy="540538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8886" y="4113724"/>
              <a:ext cx="456986" cy="120741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6137" y="3430033"/>
              <a:ext cx="856409" cy="540538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22800" y="3309825"/>
              <a:ext cx="856409" cy="540538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99463" y="3188444"/>
              <a:ext cx="856409" cy="540538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6421" y="3065370"/>
              <a:ext cx="856409" cy="540538"/>
            </a:xfrm>
            <a:prstGeom prst="rect">
              <a:avLst/>
            </a:prstGeom>
          </p:spPr>
        </p:pic>
      </p:grpSp>
      <p:sp>
        <p:nvSpPr>
          <p:cNvPr id="135" name="Rectangle 134"/>
          <p:cNvSpPr/>
          <p:nvPr/>
        </p:nvSpPr>
        <p:spPr>
          <a:xfrm>
            <a:off x="4111112" y="4980434"/>
            <a:ext cx="7623688" cy="1708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7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4" grpId="0" animBg="1"/>
      <p:bldP spid="55" grpId="0"/>
      <p:bldP spid="57" grpId="0" animBg="1"/>
      <p:bldP spid="58" grpId="0"/>
      <p:bldP spid="80" grpId="0"/>
      <p:bldP spid="82" grpId="0" animBg="1"/>
      <p:bldP spid="83" grpId="0"/>
      <p:bldP spid="84" grpId="0"/>
      <p:bldP spid="1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Oversubscription in Direct-Connect Topologies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78912" y="2555267"/>
            <a:ext cx="1319689" cy="928827"/>
            <a:chOff x="2254805" y="2697914"/>
            <a:chExt cx="1694895" cy="1192904"/>
          </a:xfrm>
        </p:grpSpPr>
        <p:grpSp>
          <p:nvGrpSpPr>
            <p:cNvPr id="13" name="Group 12"/>
            <p:cNvGrpSpPr/>
            <p:nvPr/>
          </p:nvGrpSpPr>
          <p:grpSpPr>
            <a:xfrm>
              <a:off x="2254805" y="2697914"/>
              <a:ext cx="1429021" cy="1192904"/>
              <a:chOff x="3321605" y="2464696"/>
              <a:chExt cx="1429021" cy="119290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569155" y="2464696"/>
                <a:ext cx="926853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A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78912" y="4326361"/>
            <a:ext cx="1319689" cy="937975"/>
            <a:chOff x="2254805" y="2686165"/>
            <a:chExt cx="1694895" cy="1204653"/>
          </a:xfrm>
        </p:grpSpPr>
        <p:grpSp>
          <p:nvGrpSpPr>
            <p:cNvPr id="29" name="Group 28"/>
            <p:cNvGrpSpPr/>
            <p:nvPr/>
          </p:nvGrpSpPr>
          <p:grpSpPr>
            <a:xfrm>
              <a:off x="2254805" y="2686165"/>
              <a:ext cx="1429021" cy="1204653"/>
              <a:chOff x="3321605" y="2452947"/>
              <a:chExt cx="1429021" cy="120465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60779" y="2452947"/>
                <a:ext cx="914501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C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698312" y="2565249"/>
            <a:ext cx="1295401" cy="918846"/>
            <a:chOff x="1905000" y="2710733"/>
            <a:chExt cx="1663700" cy="1180085"/>
          </a:xfrm>
        </p:grpSpPr>
        <p:grpSp>
          <p:nvGrpSpPr>
            <p:cNvPr id="39" name="Group 38"/>
            <p:cNvGrpSpPr/>
            <p:nvPr/>
          </p:nvGrpSpPr>
          <p:grpSpPr>
            <a:xfrm>
              <a:off x="2188474" y="2710733"/>
              <a:ext cx="1380226" cy="1180085"/>
              <a:chOff x="3255274" y="2477515"/>
              <a:chExt cx="1380226" cy="118008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572218" y="2477515"/>
                <a:ext cx="916558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B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690429" y="4332298"/>
            <a:ext cx="1295401" cy="932037"/>
            <a:chOff x="1905000" y="2693791"/>
            <a:chExt cx="1663700" cy="1197027"/>
          </a:xfrm>
        </p:grpSpPr>
        <p:grpSp>
          <p:nvGrpSpPr>
            <p:cNvPr id="59" name="Group 58"/>
            <p:cNvGrpSpPr/>
            <p:nvPr/>
          </p:nvGrpSpPr>
          <p:grpSpPr>
            <a:xfrm>
              <a:off x="2188474" y="2693791"/>
              <a:ext cx="1380226" cy="1197027"/>
              <a:chOff x="3255274" y="2460573"/>
              <a:chExt cx="1380226" cy="1197027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73931" y="2460573"/>
                <a:ext cx="939205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D</a:t>
                </a:r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 flipH="1" flipV="1">
            <a:off x="2194659" y="3348600"/>
            <a:ext cx="5847" cy="1454944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194659" y="3013346"/>
            <a:ext cx="1503653" cy="0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693550" y="3348600"/>
            <a:ext cx="2381" cy="145732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198601" y="5142078"/>
            <a:ext cx="1491828" cy="0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5639227" y="1920934"/>
            <a:ext cx="6205263" cy="4327466"/>
          </a:xfrm>
        </p:spPr>
        <p:txBody>
          <a:bodyPr>
            <a:normAutofit/>
          </a:bodyPr>
          <a:lstStyle/>
          <a:p>
            <a:r>
              <a:rPr lang="en-GB" dirty="0"/>
              <a:t>Multi-hop routing</a:t>
            </a:r>
          </a:p>
          <a:p>
            <a:r>
              <a:rPr lang="en-GB" dirty="0">
                <a:solidFill>
                  <a:srgbClr val="FF0000"/>
                </a:solidFill>
              </a:rPr>
              <a:t>Path length impacts performance</a:t>
            </a:r>
          </a:p>
          <a:p>
            <a:pPr lvl="1"/>
            <a:r>
              <a:rPr lang="en-GB" dirty="0"/>
              <a:t>Higher, less predictable latency</a:t>
            </a:r>
          </a:p>
          <a:p>
            <a:pPr lvl="1"/>
            <a:r>
              <a:rPr lang="en-GB" dirty="0"/>
              <a:t>Lower </a:t>
            </a:r>
            <a:r>
              <a:rPr lang="en-GB" dirty="0" err="1"/>
              <a:t>goodput</a:t>
            </a:r>
            <a:endParaRPr lang="en-GB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194659" y="3348600"/>
            <a:ext cx="5847" cy="1454944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194659" y="3013346"/>
            <a:ext cx="1503653" cy="0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693550" y="3348600"/>
            <a:ext cx="2381" cy="145732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98601" y="5142078"/>
            <a:ext cx="1491828" cy="0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898003" y="310320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898003" y="317940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5400000">
            <a:off x="1958109" y="30904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3685254" y="3089767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85254" y="3165967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5400000">
            <a:off x="3745360" y="30769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1901919" y="487142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901919" y="494762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5400000">
            <a:off x="1962025" y="48586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3673859" y="4864128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673859" y="4940328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5400000">
            <a:off x="3733965" y="48513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961793" y="2658208"/>
            <a:ext cx="762000" cy="24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/>
              <a:t>A-&gt;D</a:t>
            </a:r>
            <a:endParaRPr lang="en-US" sz="1400" i="1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5647347" y="4326361"/>
            <a:ext cx="6247974" cy="1485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Example: 3D Torus with 512 SoCs</a:t>
            </a:r>
          </a:p>
          <a:p>
            <a:pPr lvl="1"/>
            <a:r>
              <a:rPr lang="en-GB" dirty="0"/>
              <a:t>Average hop count = 6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6x oversubscription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98003" y="6013005"/>
            <a:ext cx="8994835" cy="5847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Path length is low if the topology is adapted to traffic</a:t>
            </a:r>
          </a:p>
        </p:txBody>
      </p:sp>
    </p:spTree>
    <p:extLst>
      <p:ext uri="{BB962C8B-B14F-4D97-AF65-F5344CB8AC3E}">
        <p14:creationId xmlns:p14="http://schemas.microsoft.com/office/powerpoint/2010/main" val="16181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2.5E-6 0.00024 C 0.01133 -0.00208 0.00677 -0.00185 0.02474 -4.07407E-6 C 0.02604 0.00024 0.02734 0.00093 0.02877 0.00116 C 0.03359 0.00255 0.03854 0.00417 0.04349 0.00487 C 0.05065 0.00579 0.05781 0.00556 0.06497 0.00602 L 0.075 0.00718 C 0.08711 0.00834 0.09518 0.0088 0.10781 0.00949 C 0.11328 0.01065 0.11315 0.01042 0.11784 0.01204 C 0.11901 0.01227 0.12005 0.01274 0.12122 0.0132 C 0.12187 0.01343 0.12252 0.01389 0.12317 0.01436 C 0.12409 0.01482 0.125 0.01505 0.12591 0.01551 C 0.12656 0.01598 0.12721 0.01644 0.12786 0.01667 C 0.12877 0.01713 0.12969 0.01737 0.1306 0.01783 C 0.1319 0.01852 0.1332 0.01968 0.13463 0.02037 C 0.13541 0.02061 0.13633 0.02107 0.13724 0.02153 C 0.14036 0.02315 0.13841 0.02223 0.14192 0.025 C 0.14258 0.02547 0.14323 0.02593 0.14401 0.02616 C 0.14596 0.02848 0.14635 0.02871 0.14791 0.03218 C 0.1526 0.04213 0.14544 0.02894 0.1513 0.03936 C 0.15169 0.04098 0.1526 0.04607 0.1526 0.04769 C 0.1526 0.05695 0.1526 0.06158 0.1513 0.06899 C 0.15117 0.07037 0.15091 0.07153 0.15065 0.07269 C 0.15026 0.07431 0.14974 0.0757 0.14935 0.07732 C 0.14844 0.08079 0.14896 0.08172 0.14726 0.08449 C 0.14674 0.08565 0.14596 0.08612 0.14531 0.08704 C 0.14284 0.09352 0.14531 0.08797 0.14192 0.09283 C 0.14127 0.09399 0.14062 0.09537 0.13997 0.09653 C 0.13867 0.09815 0.13724 0.09954 0.13594 0.10116 L 0.1319 0.10602 L 0.12995 0.10718 C 0.12773 0.11297 0.12955 0.10973 0.12526 0.11181 C 0.12383 0.1125 0.12122 0.11436 0.12122 0.11459 C 0.11823 0.11783 0.11523 0.12061 0.11315 0.12616 C 0.11276 0.12732 0.11237 0.12871 0.11185 0.12987 C 0.1112 0.13102 0.11041 0.13195 0.10976 0.13334 C 0.10885 0.13565 0.10807 0.1382 0.10716 0.14051 L 0.10573 0.14399 L 0.10377 0.15487 C 0.10351 0.15602 0.10325 0.15718 0.10312 0.15834 C 0.10286 0.15996 0.1026 0.16158 0.10247 0.1632 C 0.10221 0.16551 0.10208 0.16783 0.10169 0.17014 C 0.10156 0.17153 0.1013 0.17269 0.10104 0.17385 C 0.10052 0.17778 0.10013 0.18172 0.09974 0.18565 L 0.09974 0.18588 C 0.0987 0.19908 0.09922 0.19121 0.09844 0.20949 C 0.09857 0.21621 0.0987 0.22292 0.09909 0.22987 C 0.09922 0.23218 0.09935 0.23449 0.09974 0.23681 C 0.1 0.2382 0.10065 0.23936 0.10104 0.24051 C 0.1039 0.25556 0.10091 0.24028 0.10377 0.25348 C 0.10403 0.25463 0.10403 0.25602 0.10442 0.25718 C 0.10495 0.2588 0.10885 0.26968 0.1112 0.27269 C 0.11198 0.27362 0.11302 0.27385 0.1138 0.275 C 0.11458 0.27593 0.1151 0.27755 0.11588 0.27848 C 0.11784 0.28102 0.12031 0.28172 0.12252 0.28334 C 0.12474 0.28496 0.12695 0.28681 0.12916 0.28797 C 0.12995 0.28843 0.13047 0.28912 0.13125 0.28936 C 0.13594 0.29051 0.13737 0.28982 0.14127 0.29167 C 0.14258 0.29237 0.14401 0.29329 0.14531 0.29399 L 0.14726 0.29514 C 0.15247 0.30209 0.14765 0.29514 0.15338 0.30602 C 0.15534 0.30973 0.15781 0.3125 0.15937 0.31667 C 0.15976 0.31783 0.16041 0.31899 0.16067 0.32014 C 0.16133 0.32246 0.16211 0.32732 0.16211 0.32755 C 0.16185 0.34167 0.16224 0.35602 0.16133 0.37014 C 0.1612 0.37385 0.15859 0.37385 0.15729 0.375 C 0.15664 0.3757 0.15612 0.37686 0.15534 0.37732 C 0.15429 0.37801 0.15312 0.37801 0.15195 0.37848 C 0.15104 0.37894 0.15026 0.3794 0.14935 0.37963 C 0.14596 0.3838 0.14518 0.38542 0.14127 0.38681 C 0.13763 0.3882 0.13867 0.38658 0.13724 0.38936 L 0.13724 0.38959 " pathEditMode="relative" rAng="0" ptsTypes="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  <p:bldP spid="93" grpId="0" animBg="1"/>
      <p:bldP spid="85" grpId="0" build="p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XFabric: a Reconfigurable Topology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85245" y="2546719"/>
            <a:ext cx="1319689" cy="928827"/>
            <a:chOff x="2254805" y="2697914"/>
            <a:chExt cx="1694895" cy="1192904"/>
          </a:xfrm>
        </p:grpSpPr>
        <p:grpSp>
          <p:nvGrpSpPr>
            <p:cNvPr id="89" name="Group 88"/>
            <p:cNvGrpSpPr/>
            <p:nvPr/>
          </p:nvGrpSpPr>
          <p:grpSpPr>
            <a:xfrm>
              <a:off x="2254805" y="2697914"/>
              <a:ext cx="1429021" cy="1192904"/>
              <a:chOff x="3321605" y="2464696"/>
              <a:chExt cx="1429021" cy="1192904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569155" y="2464696"/>
                <a:ext cx="926853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A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85245" y="4317813"/>
            <a:ext cx="1319689" cy="937975"/>
            <a:chOff x="2254805" y="2686165"/>
            <a:chExt cx="1694895" cy="1204653"/>
          </a:xfrm>
        </p:grpSpPr>
        <p:grpSp>
          <p:nvGrpSpPr>
            <p:cNvPr id="99" name="Group 98"/>
            <p:cNvGrpSpPr/>
            <p:nvPr/>
          </p:nvGrpSpPr>
          <p:grpSpPr>
            <a:xfrm>
              <a:off x="2254805" y="2686165"/>
              <a:ext cx="1429021" cy="1204653"/>
              <a:chOff x="3321605" y="2452947"/>
              <a:chExt cx="1429021" cy="120465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560779" y="2452947"/>
                <a:ext cx="914501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C</a:t>
                </a:r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3704645" y="2556701"/>
            <a:ext cx="1295401" cy="918846"/>
            <a:chOff x="1905000" y="2710733"/>
            <a:chExt cx="1663700" cy="1180085"/>
          </a:xfrm>
        </p:grpSpPr>
        <p:grpSp>
          <p:nvGrpSpPr>
            <p:cNvPr id="109" name="Group 108"/>
            <p:cNvGrpSpPr/>
            <p:nvPr/>
          </p:nvGrpSpPr>
          <p:grpSpPr>
            <a:xfrm>
              <a:off x="2188474" y="2710733"/>
              <a:ext cx="1380226" cy="1180085"/>
              <a:chOff x="3255274" y="2477515"/>
              <a:chExt cx="1380226" cy="1180085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72218" y="2477515"/>
                <a:ext cx="916558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B</a:t>
                </a:r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696762" y="4323750"/>
            <a:ext cx="1295401" cy="932037"/>
            <a:chOff x="1905000" y="2693791"/>
            <a:chExt cx="1663700" cy="1197027"/>
          </a:xfrm>
        </p:grpSpPr>
        <p:grpSp>
          <p:nvGrpSpPr>
            <p:cNvPr id="119" name="Group 118"/>
            <p:cNvGrpSpPr/>
            <p:nvPr/>
          </p:nvGrpSpPr>
          <p:grpSpPr>
            <a:xfrm>
              <a:off x="2188474" y="2693791"/>
              <a:ext cx="1380226" cy="1197027"/>
              <a:chOff x="3255274" y="2460573"/>
              <a:chExt cx="1380226" cy="119702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573931" y="2460573"/>
                <a:ext cx="939205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D</a:t>
                </a:r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2212817" y="3014733"/>
            <a:ext cx="738031" cy="874925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3101858" y="4067524"/>
            <a:ext cx="589641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2993142" y="3014733"/>
            <a:ext cx="711502" cy="84192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3099882" y="3353287"/>
            <a:ext cx="604762" cy="6984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2204934" y="4067524"/>
            <a:ext cx="614466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2204933" y="4246775"/>
            <a:ext cx="745915" cy="879554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3017114" y="4317813"/>
            <a:ext cx="689436" cy="8157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2210510" y="3356655"/>
            <a:ext cx="588069" cy="7089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2374451" y="3516998"/>
            <a:ext cx="1144914" cy="1101050"/>
            <a:chOff x="5580393" y="3719114"/>
            <a:chExt cx="1447800" cy="1371600"/>
          </a:xfrm>
          <a:solidFill>
            <a:schemeClr val="bg1"/>
          </a:solidFill>
        </p:grpSpPr>
        <p:sp>
          <p:nvSpPr>
            <p:cNvPr id="215" name="Rectangle 214"/>
            <p:cNvSpPr/>
            <p:nvPr/>
          </p:nvSpPr>
          <p:spPr>
            <a:xfrm>
              <a:off x="5580393" y="3719114"/>
              <a:ext cx="1447800" cy="1371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/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5961393" y="4100114"/>
              <a:ext cx="685800" cy="685800"/>
              <a:chOff x="8153400" y="3429000"/>
              <a:chExt cx="685800" cy="685800"/>
            </a:xfrm>
            <a:grpFill/>
          </p:grpSpPr>
          <p:cxnSp>
            <p:nvCxnSpPr>
              <p:cNvPr id="217" name="Straight Connector 216"/>
              <p:cNvCxnSpPr/>
              <p:nvPr/>
            </p:nvCxnSpPr>
            <p:spPr>
              <a:xfrm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H="1"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81534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86106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>
                <a:off x="81534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86106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3" name="Straight Connector 142"/>
          <p:cNvCxnSpPr/>
          <p:nvPr/>
        </p:nvCxnSpPr>
        <p:spPr>
          <a:xfrm>
            <a:off x="1918808" y="30904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918808" y="31666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5400000">
            <a:off x="1978914" y="30777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3701365" y="30898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701365" y="31660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5400000">
            <a:off x="3761471" y="3077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1901609" y="48735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901609" y="49497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5400000">
            <a:off x="1961715" y="48608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3693577" y="48733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693577" y="49495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3753683" y="48606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668270" y="2165719"/>
            <a:ext cx="4648200" cy="3581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499558" y="5317183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/>
              <a:t>Rack</a:t>
            </a:r>
            <a:endParaRPr lang="en-US" sz="2000" i="1" dirty="0"/>
          </a:p>
        </p:txBody>
      </p:sp>
      <p:sp>
        <p:nvSpPr>
          <p:cNvPr id="163" name="Content Placeholder 2"/>
          <p:cNvSpPr>
            <a:spLocks noGrp="1"/>
          </p:cNvSpPr>
          <p:nvPr>
            <p:ph idx="1"/>
          </p:nvPr>
        </p:nvSpPr>
        <p:spPr>
          <a:xfrm>
            <a:off x="5923466" y="1828800"/>
            <a:ext cx="5811334" cy="1764853"/>
          </a:xfrm>
        </p:spPr>
        <p:txBody>
          <a:bodyPr>
            <a:normAutofit/>
          </a:bodyPr>
          <a:lstStyle/>
          <a:p>
            <a:r>
              <a:rPr lang="en-GB" dirty="0"/>
              <a:t>Adapting topology to traffic</a:t>
            </a:r>
          </a:p>
          <a:p>
            <a:pPr lvl="1"/>
            <a:r>
              <a:rPr lang="en-GB" dirty="0"/>
              <a:t>Lower path length</a:t>
            </a:r>
          </a:p>
          <a:p>
            <a:pPr lvl="1"/>
            <a:r>
              <a:rPr lang="en-GB" dirty="0"/>
              <a:t>Reduced oversubscription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3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XFabric: a Reconfigurable Topology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85245" y="2546719"/>
            <a:ext cx="1319689" cy="928827"/>
            <a:chOff x="2254805" y="2697914"/>
            <a:chExt cx="1694895" cy="1192904"/>
          </a:xfrm>
        </p:grpSpPr>
        <p:grpSp>
          <p:nvGrpSpPr>
            <p:cNvPr id="89" name="Group 88"/>
            <p:cNvGrpSpPr/>
            <p:nvPr/>
          </p:nvGrpSpPr>
          <p:grpSpPr>
            <a:xfrm>
              <a:off x="2254805" y="2697914"/>
              <a:ext cx="1429021" cy="1192904"/>
              <a:chOff x="3321605" y="2464696"/>
              <a:chExt cx="1429021" cy="1192904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569155" y="2464696"/>
                <a:ext cx="926853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A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85245" y="4317813"/>
            <a:ext cx="1319689" cy="937975"/>
            <a:chOff x="2254805" y="2686165"/>
            <a:chExt cx="1694895" cy="1204653"/>
          </a:xfrm>
        </p:grpSpPr>
        <p:grpSp>
          <p:nvGrpSpPr>
            <p:cNvPr id="99" name="Group 98"/>
            <p:cNvGrpSpPr/>
            <p:nvPr/>
          </p:nvGrpSpPr>
          <p:grpSpPr>
            <a:xfrm>
              <a:off x="2254805" y="2686165"/>
              <a:ext cx="1429021" cy="1204653"/>
              <a:chOff x="3321605" y="2452947"/>
              <a:chExt cx="1429021" cy="120465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560779" y="2452947"/>
                <a:ext cx="914501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C</a:t>
                </a:r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3704645" y="2556701"/>
            <a:ext cx="1295401" cy="918846"/>
            <a:chOff x="1905000" y="2710733"/>
            <a:chExt cx="1663700" cy="1180085"/>
          </a:xfrm>
        </p:grpSpPr>
        <p:grpSp>
          <p:nvGrpSpPr>
            <p:cNvPr id="109" name="Group 108"/>
            <p:cNvGrpSpPr/>
            <p:nvPr/>
          </p:nvGrpSpPr>
          <p:grpSpPr>
            <a:xfrm>
              <a:off x="2188474" y="2710733"/>
              <a:ext cx="1380226" cy="1180085"/>
              <a:chOff x="3255274" y="2477515"/>
              <a:chExt cx="1380226" cy="1180085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72218" y="2477515"/>
                <a:ext cx="916558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B</a:t>
                </a:r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696762" y="4323750"/>
            <a:ext cx="1295401" cy="932037"/>
            <a:chOff x="1905000" y="2693791"/>
            <a:chExt cx="1663700" cy="1197027"/>
          </a:xfrm>
        </p:grpSpPr>
        <p:grpSp>
          <p:nvGrpSpPr>
            <p:cNvPr id="119" name="Group 118"/>
            <p:cNvGrpSpPr/>
            <p:nvPr/>
          </p:nvGrpSpPr>
          <p:grpSpPr>
            <a:xfrm>
              <a:off x="2188474" y="2693791"/>
              <a:ext cx="1380226" cy="1197027"/>
              <a:chOff x="3255274" y="2460573"/>
              <a:chExt cx="1380226" cy="119702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573931" y="2460573"/>
                <a:ext cx="939205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D</a:t>
                </a:r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2212817" y="3014733"/>
            <a:ext cx="738031" cy="874925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3101858" y="4067524"/>
            <a:ext cx="589641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2993142" y="3014733"/>
            <a:ext cx="711502" cy="84192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3099882" y="3353287"/>
            <a:ext cx="604762" cy="6984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2204934" y="4067524"/>
            <a:ext cx="614466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2204933" y="4246775"/>
            <a:ext cx="745915" cy="879554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3017114" y="4317813"/>
            <a:ext cx="689436" cy="8157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2210510" y="3356655"/>
            <a:ext cx="588069" cy="7089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918808" y="30904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918808" y="31666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5400000">
            <a:off x="1978914" y="30777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3701365" y="30898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701365" y="31660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5400000">
            <a:off x="3761471" y="3077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1901609" y="48735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901609" y="49497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5400000">
            <a:off x="1961715" y="48608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3693577" y="48733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693577" y="49495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3753683" y="48606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668270" y="2165719"/>
            <a:ext cx="4648200" cy="3581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499558" y="5317183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/>
              <a:t>Rack</a:t>
            </a:r>
            <a:endParaRPr lang="en-US" sz="2000" i="1" dirty="0"/>
          </a:p>
        </p:txBody>
      </p:sp>
      <p:sp>
        <p:nvSpPr>
          <p:cNvPr id="163" name="Content Placeholder 2"/>
          <p:cNvSpPr>
            <a:spLocks noGrp="1"/>
          </p:cNvSpPr>
          <p:nvPr>
            <p:ph idx="1"/>
          </p:nvPr>
        </p:nvSpPr>
        <p:spPr>
          <a:xfrm>
            <a:off x="5923466" y="1828800"/>
            <a:ext cx="5580130" cy="1764853"/>
          </a:xfrm>
        </p:spPr>
        <p:txBody>
          <a:bodyPr>
            <a:normAutofit/>
          </a:bodyPr>
          <a:lstStyle/>
          <a:p>
            <a:r>
              <a:rPr lang="en-GB" dirty="0"/>
              <a:t>Adapting topology to traffic</a:t>
            </a:r>
          </a:p>
          <a:p>
            <a:pPr lvl="1"/>
            <a:r>
              <a:rPr lang="en-GB" dirty="0"/>
              <a:t>Lower path length</a:t>
            </a:r>
          </a:p>
          <a:p>
            <a:pPr lvl="1"/>
            <a:r>
              <a:rPr lang="en-GB" dirty="0"/>
              <a:t>Reduced oversubscription</a:t>
            </a:r>
            <a:endParaRPr lang="en-US" dirty="0"/>
          </a:p>
        </p:txBody>
      </p:sp>
      <p:sp>
        <p:nvSpPr>
          <p:cNvPr id="164" name="Content Placeholder 2"/>
          <p:cNvSpPr txBox="1">
            <a:spLocks/>
          </p:cNvSpPr>
          <p:nvPr/>
        </p:nvSpPr>
        <p:spPr>
          <a:xfrm>
            <a:off x="5923466" y="3363919"/>
            <a:ext cx="6116134" cy="176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Circuit switched fabric</a:t>
            </a:r>
          </a:p>
          <a:p>
            <a:pPr lvl="1"/>
            <a:r>
              <a:rPr lang="en-GB" dirty="0"/>
              <a:t>Electrical signal forwarding</a:t>
            </a:r>
          </a:p>
          <a:p>
            <a:pPr lvl="1"/>
            <a:r>
              <a:rPr lang="en-GB" dirty="0"/>
              <a:t>No queuing, no packet inspection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31" idx="3"/>
          </p:cNvCxnSpPr>
          <p:nvPr/>
        </p:nvCxnSpPr>
        <p:spPr>
          <a:xfrm flipH="1" flipV="1">
            <a:off x="3519365" y="4067523"/>
            <a:ext cx="2652836" cy="2410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212817" y="3007358"/>
            <a:ext cx="738031" cy="8749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993142" y="3007358"/>
            <a:ext cx="711502" cy="84192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89857" y="1854458"/>
            <a:ext cx="15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Physical circuit</a:t>
            </a:r>
            <a:endParaRPr lang="en-US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2374451" y="3516998"/>
            <a:ext cx="1144914" cy="1101050"/>
            <a:chOff x="5580393" y="3719114"/>
            <a:chExt cx="1447800" cy="1371600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>
            <a:xfrm>
              <a:off x="5580393" y="3719114"/>
              <a:ext cx="1447800" cy="1371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5961393" y="4100114"/>
              <a:ext cx="685800" cy="685800"/>
              <a:chOff x="8153400" y="3429000"/>
              <a:chExt cx="685800" cy="685800"/>
            </a:xfrm>
            <a:grpFill/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>
                <a:off x="81534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86106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81534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86106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Right Bracket 138"/>
          <p:cNvSpPr/>
          <p:nvPr/>
        </p:nvSpPr>
        <p:spPr>
          <a:xfrm rot="5400000">
            <a:off x="2897060" y="3213626"/>
            <a:ext cx="108208" cy="685800"/>
          </a:xfrm>
          <a:prstGeom prst="rightBracket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/>
          <p:cNvCxnSpPr>
            <a:endCxn id="139" idx="2"/>
          </p:cNvCxnSpPr>
          <p:nvPr/>
        </p:nvCxnSpPr>
        <p:spPr>
          <a:xfrm>
            <a:off x="1667218" y="2223790"/>
            <a:ext cx="1283946" cy="138684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1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XFabric: a Reconfigurable Topology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85245" y="2546719"/>
            <a:ext cx="1319689" cy="928827"/>
            <a:chOff x="2254805" y="2697914"/>
            <a:chExt cx="1694895" cy="1192904"/>
          </a:xfrm>
        </p:grpSpPr>
        <p:grpSp>
          <p:nvGrpSpPr>
            <p:cNvPr id="89" name="Group 88"/>
            <p:cNvGrpSpPr/>
            <p:nvPr/>
          </p:nvGrpSpPr>
          <p:grpSpPr>
            <a:xfrm>
              <a:off x="2254805" y="2697914"/>
              <a:ext cx="1429021" cy="1192904"/>
              <a:chOff x="3321605" y="2464696"/>
              <a:chExt cx="1429021" cy="1192904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569155" y="2464696"/>
                <a:ext cx="926853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A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85245" y="4317813"/>
            <a:ext cx="1319689" cy="937975"/>
            <a:chOff x="2254805" y="2686165"/>
            <a:chExt cx="1694895" cy="1204653"/>
          </a:xfrm>
        </p:grpSpPr>
        <p:grpSp>
          <p:nvGrpSpPr>
            <p:cNvPr id="99" name="Group 98"/>
            <p:cNvGrpSpPr/>
            <p:nvPr/>
          </p:nvGrpSpPr>
          <p:grpSpPr>
            <a:xfrm>
              <a:off x="2254805" y="2686165"/>
              <a:ext cx="1429021" cy="1204653"/>
              <a:chOff x="3321605" y="2452947"/>
              <a:chExt cx="1429021" cy="120465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560779" y="2452947"/>
                <a:ext cx="914501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C</a:t>
                </a:r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3704645" y="2556701"/>
            <a:ext cx="1295401" cy="918846"/>
            <a:chOff x="1905000" y="2710733"/>
            <a:chExt cx="1663700" cy="1180085"/>
          </a:xfrm>
        </p:grpSpPr>
        <p:grpSp>
          <p:nvGrpSpPr>
            <p:cNvPr id="109" name="Group 108"/>
            <p:cNvGrpSpPr/>
            <p:nvPr/>
          </p:nvGrpSpPr>
          <p:grpSpPr>
            <a:xfrm>
              <a:off x="2188474" y="2710733"/>
              <a:ext cx="1380226" cy="1180085"/>
              <a:chOff x="3255274" y="2477515"/>
              <a:chExt cx="1380226" cy="1180085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72218" y="2477515"/>
                <a:ext cx="916558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B</a:t>
                </a:r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696762" y="4323750"/>
            <a:ext cx="1295401" cy="932037"/>
            <a:chOff x="1905000" y="2693791"/>
            <a:chExt cx="1663700" cy="1197027"/>
          </a:xfrm>
        </p:grpSpPr>
        <p:grpSp>
          <p:nvGrpSpPr>
            <p:cNvPr id="119" name="Group 118"/>
            <p:cNvGrpSpPr/>
            <p:nvPr/>
          </p:nvGrpSpPr>
          <p:grpSpPr>
            <a:xfrm>
              <a:off x="2188474" y="2693791"/>
              <a:ext cx="1380226" cy="1197027"/>
              <a:chOff x="3255274" y="2460573"/>
              <a:chExt cx="1380226" cy="119702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573931" y="2460573"/>
                <a:ext cx="939205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D</a:t>
                </a:r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2212817" y="3014733"/>
            <a:ext cx="738031" cy="874925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3101858" y="4067524"/>
            <a:ext cx="589641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2993142" y="3014733"/>
            <a:ext cx="711502" cy="84192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3099882" y="3353287"/>
            <a:ext cx="604762" cy="6984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2204934" y="4067524"/>
            <a:ext cx="614466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2204933" y="4246775"/>
            <a:ext cx="745915" cy="879554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3017114" y="4317813"/>
            <a:ext cx="689436" cy="8157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2210510" y="3356655"/>
            <a:ext cx="588069" cy="7089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2374451" y="3516998"/>
            <a:ext cx="1144914" cy="1101050"/>
            <a:chOff x="5580393" y="3719114"/>
            <a:chExt cx="1447800" cy="1371600"/>
          </a:xfrm>
          <a:solidFill>
            <a:schemeClr val="bg1"/>
          </a:solidFill>
        </p:grpSpPr>
        <p:sp>
          <p:nvSpPr>
            <p:cNvPr id="215" name="Rectangle 214"/>
            <p:cNvSpPr/>
            <p:nvPr/>
          </p:nvSpPr>
          <p:spPr>
            <a:xfrm>
              <a:off x="5580393" y="3719114"/>
              <a:ext cx="1447800" cy="1371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/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5961393" y="4100114"/>
              <a:ext cx="685800" cy="685800"/>
              <a:chOff x="8153400" y="3429000"/>
              <a:chExt cx="685800" cy="685800"/>
            </a:xfrm>
            <a:grpFill/>
          </p:grpSpPr>
          <p:cxnSp>
            <p:nvCxnSpPr>
              <p:cNvPr id="217" name="Straight Connector 216"/>
              <p:cNvCxnSpPr/>
              <p:nvPr/>
            </p:nvCxnSpPr>
            <p:spPr>
              <a:xfrm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H="1"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81534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86106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>
                <a:off x="81534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86106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3" name="Straight Connector 142"/>
          <p:cNvCxnSpPr/>
          <p:nvPr/>
        </p:nvCxnSpPr>
        <p:spPr>
          <a:xfrm>
            <a:off x="1918808" y="30904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918808" y="31666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5400000">
            <a:off x="1978914" y="30777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3701365" y="30898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701365" y="31660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5400000">
            <a:off x="3761471" y="3077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1901609" y="48735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901609" y="49497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5400000">
            <a:off x="1961715" y="48608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3693577" y="48733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693577" y="49495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3753683" y="48606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668270" y="2165719"/>
            <a:ext cx="4648200" cy="3581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499558" y="5317183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/>
              <a:t>Rack</a:t>
            </a:r>
            <a:endParaRPr lang="en-US" sz="2000" i="1" dirty="0"/>
          </a:p>
        </p:txBody>
      </p:sp>
      <p:sp>
        <p:nvSpPr>
          <p:cNvPr id="163" name="Content Placeholder 2"/>
          <p:cNvSpPr>
            <a:spLocks noGrp="1"/>
          </p:cNvSpPr>
          <p:nvPr>
            <p:ph idx="1"/>
          </p:nvPr>
        </p:nvSpPr>
        <p:spPr>
          <a:xfrm>
            <a:off x="5923466" y="1828800"/>
            <a:ext cx="5580130" cy="1764853"/>
          </a:xfrm>
        </p:spPr>
        <p:txBody>
          <a:bodyPr>
            <a:normAutofit/>
          </a:bodyPr>
          <a:lstStyle/>
          <a:p>
            <a:r>
              <a:rPr lang="en-GB" dirty="0"/>
              <a:t>Adapting topology to traffic</a:t>
            </a:r>
          </a:p>
          <a:p>
            <a:pPr lvl="1"/>
            <a:r>
              <a:rPr lang="en-GB" dirty="0"/>
              <a:t>Lower path length</a:t>
            </a:r>
          </a:p>
          <a:p>
            <a:pPr lvl="1"/>
            <a:r>
              <a:rPr lang="en-GB" dirty="0"/>
              <a:t>Reduced oversubscription</a:t>
            </a:r>
            <a:endParaRPr lang="en-US" dirty="0"/>
          </a:p>
        </p:txBody>
      </p:sp>
      <p:sp>
        <p:nvSpPr>
          <p:cNvPr id="164" name="Content Placeholder 2"/>
          <p:cNvSpPr txBox="1">
            <a:spLocks/>
          </p:cNvSpPr>
          <p:nvPr/>
        </p:nvSpPr>
        <p:spPr>
          <a:xfrm>
            <a:off x="5923466" y="3363919"/>
            <a:ext cx="6116134" cy="176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Circuit switched fabric</a:t>
            </a:r>
          </a:p>
          <a:p>
            <a:pPr lvl="1"/>
            <a:r>
              <a:rPr lang="en-GB" dirty="0"/>
              <a:t>Electrical signal forwarding</a:t>
            </a:r>
          </a:p>
          <a:p>
            <a:pPr lvl="1"/>
            <a:r>
              <a:rPr lang="en-GB" dirty="0"/>
              <a:t>No queuing, no packet inspection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2212817" y="3014733"/>
            <a:ext cx="738031" cy="874925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3101858" y="4067524"/>
            <a:ext cx="589641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2993142" y="3014733"/>
            <a:ext cx="711502" cy="84192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3099882" y="3353287"/>
            <a:ext cx="604762" cy="6984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2204934" y="4067524"/>
            <a:ext cx="614466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204933" y="4246775"/>
            <a:ext cx="745915" cy="879554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3017114" y="4317813"/>
            <a:ext cx="689436" cy="8157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210510" y="3356655"/>
            <a:ext cx="588069" cy="7089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212817" y="3007793"/>
            <a:ext cx="738031" cy="8749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3092705" y="4060325"/>
            <a:ext cx="589641" cy="717515"/>
          </a:xfrm>
          <a:prstGeom prst="line">
            <a:avLst/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2993142" y="3007793"/>
            <a:ext cx="711502" cy="84192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3090729" y="3346088"/>
            <a:ext cx="604762" cy="698409"/>
          </a:xfrm>
          <a:prstGeom prst="line">
            <a:avLst/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2195781" y="4060325"/>
            <a:ext cx="614466" cy="717515"/>
          </a:xfrm>
          <a:prstGeom prst="line">
            <a:avLst/>
          </a:prstGeom>
          <a:ln w="476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2195780" y="4239576"/>
            <a:ext cx="745915" cy="87955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3007961" y="4310614"/>
            <a:ext cx="689436" cy="815715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01357" y="3349456"/>
            <a:ext cx="588069" cy="708909"/>
          </a:xfrm>
          <a:prstGeom prst="line">
            <a:avLst/>
          </a:prstGeom>
          <a:ln w="476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2374451" y="3516998"/>
            <a:ext cx="1144914" cy="1101050"/>
            <a:chOff x="5580393" y="3719114"/>
            <a:chExt cx="1447800" cy="1371600"/>
          </a:xfrm>
          <a:solidFill>
            <a:schemeClr val="bg1"/>
          </a:solidFill>
        </p:grpSpPr>
        <p:sp>
          <p:nvSpPr>
            <p:cNvPr id="141" name="Rectangle 140"/>
            <p:cNvSpPr/>
            <p:nvPr/>
          </p:nvSpPr>
          <p:spPr>
            <a:xfrm>
              <a:off x="5580393" y="3719114"/>
              <a:ext cx="1447800" cy="1371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5961393" y="4100114"/>
              <a:ext cx="685800" cy="685800"/>
              <a:chOff x="8153400" y="3429000"/>
              <a:chExt cx="685800" cy="685800"/>
            </a:xfrm>
            <a:grpFill/>
          </p:grpSpPr>
          <p:cxnSp>
            <p:nvCxnSpPr>
              <p:cNvPr id="157" name="Straight Connector 156"/>
              <p:cNvCxnSpPr/>
              <p:nvPr/>
            </p:nvCxnSpPr>
            <p:spPr>
              <a:xfrm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81534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86106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81534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86106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0" name="Right Bracket 169"/>
          <p:cNvSpPr/>
          <p:nvPr/>
        </p:nvSpPr>
        <p:spPr>
          <a:xfrm rot="5400000">
            <a:off x="2897060" y="3214061"/>
            <a:ext cx="108208" cy="685800"/>
          </a:xfrm>
          <a:prstGeom prst="rightBracket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ight Bracket 170"/>
          <p:cNvSpPr/>
          <p:nvPr/>
        </p:nvSpPr>
        <p:spPr>
          <a:xfrm rot="10800000">
            <a:off x="3378436" y="3552865"/>
            <a:ext cx="117487" cy="969255"/>
          </a:xfrm>
          <a:prstGeom prst="rightBracket">
            <a:avLst/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ight Bracket 171"/>
          <p:cNvSpPr/>
          <p:nvPr/>
        </p:nvSpPr>
        <p:spPr>
          <a:xfrm rot="16200000">
            <a:off x="2890270" y="4207496"/>
            <a:ext cx="102852" cy="685800"/>
          </a:xfrm>
          <a:prstGeom prst="rightBracket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ight Bracket 172"/>
          <p:cNvSpPr/>
          <p:nvPr/>
        </p:nvSpPr>
        <p:spPr>
          <a:xfrm>
            <a:off x="2358355" y="3570031"/>
            <a:ext cx="104054" cy="969255"/>
          </a:xfrm>
          <a:prstGeom prst="rightBracket">
            <a:avLst/>
          </a:prstGeom>
          <a:ln w="476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0618" y="2687792"/>
            <a:ext cx="762000" cy="24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/>
              <a:t>A-&gt;D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020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-2.08333E-6 0.00023 C 0.00039 0.0037 0.00078 0.00718 0.0013 0.01088 C 0.00156 0.0132 0.00196 0.01782 0.00261 0.02037 C 0.003 0.02153 0.00352 0.02269 0.00391 0.02384 C 0.00443 0.02639 0.00469 0.02917 0.00599 0.03102 C 0.00716 0.03287 0.00886 0.0338 0.01003 0.03588 L 0.01393 0.04282 C 0.01979 0.05324 0.01263 0.04005 0.01732 0.05 C 0.01797 0.05139 0.01875 0.05232 0.0194 0.0537 C 0.01979 0.05463 0.02005 0.05625 0.02071 0.05718 C 0.02292 0.06065 0.02435 0.06065 0.02669 0.0632 C 0.02761 0.06412 0.02839 0.06574 0.02943 0.06667 C 0.03203 0.06898 0.0349 0.06991 0.03737 0.07269 C 0.04115 0.07662 0.04076 0.07685 0.04544 0.0787 C 0.04792 0.0794 0.05638 0.08079 0.05821 0.08102 C 0.0599 0.08056 0.06172 0.08056 0.06354 0.07986 C 0.06446 0.0794 0.06524 0.07824 0.06615 0.07755 C 0.07005 0.07454 0.06628 0.07847 0.07018 0.07384 C 0.07149 0.0669 0.06979 0.07338 0.07292 0.06782 C 0.08177 0.05208 0.06719 0.075 0.07761 0.05833 C 0.07891 0.05625 0.08034 0.05463 0.08151 0.05255 C 0.08242 0.05093 0.08281 0.04907 0.0836 0.04769 C 0.08438 0.04607 0.08555 0.04468 0.0862 0.04282 C 0.08685 0.04144 0.08711 0.03958 0.08763 0.0382 C 0.08815 0.03657 0.08906 0.03519 0.08959 0.03333 C 0.09037 0.03102 0.09076 0.02847 0.09167 0.02616 C 0.09219 0.02477 0.09297 0.02384 0.09362 0.02269 C 0.09584 0.01806 0.09518 0.01806 0.09766 0.01435 C 0.09909 0.01227 0.10065 0.01111 0.10235 0.00949 C 0.10456 0.0037 0.10261 0.00764 0.10638 0.0037 C 0.10768 0.00208 0.10886 -0.00023 0.11029 -0.00116 L 0.11433 -0.00347 C 0.11498 -0.00393 0.11563 -0.0044 0.11641 -0.00463 L 0.11966 -0.00579 C 0.12669 -0.00509 0.1336 -0.00463 0.1405 -0.00347 C 0.14258 -0.00324 0.14336 -0.00069 0.14518 0.00116 C 0.14896 0.00556 0.15104 0.00648 0.15456 0.01204 C 0.15547 0.01343 0.15821 0.02107 0.15847 0.02269 C 0.15964 0.02732 0.1612 0.03704 0.1612 0.03727 C 0.16185 0.04329 0.16276 0.04977 0.1612 0.05602 C 0.16042 0.05903 0.15886 0.06157 0.15716 0.0632 C 0.15417 0.06574 0.14948 0.0706 0.14584 0.07269 C 0.14492 0.07315 0.14401 0.07338 0.1431 0.07384 C 0.13906 0.0787 0.14336 0.07407 0.13841 0.07755 C 0.13294 0.08102 0.13893 0.07894 0.13177 0.08218 C 0.13086 0.08264 0.12995 0.08287 0.12904 0.08333 C 0.12774 0.08403 0.12513 0.08588 0.12513 0.08611 C 0.12227 0.09329 0.12578 0.08565 0.12044 0.09051 C 0.11953 0.0912 0.11914 0.09306 0.11836 0.09421 C 0.11732 0.09583 0.11602 0.09699 0.11498 0.09884 C 0.11406 0.1007 0.11081 0.10949 0.11029 0.11088 C 0.1099 0.11204 0.10964 0.11366 0.10899 0.11435 L 0.10703 0.11667 C 0.10482 0.12847 0.10847 0.11042 0.1043 0.12384 C 0.10365 0.12616 0.10339 0.1287 0.103 0.13102 L 0.10235 0.13449 C 0.10209 0.13588 0.10183 0.13704 0.10169 0.1382 C 0.10143 0.13982 0.10117 0.14144 0.10104 0.14282 C 0.10078 0.14421 0.10052 0.14537 0.10026 0.14653 C 0.09857 0.15695 0.10052 0.1463 0.09896 0.15486 C 0.09948 0.16782 0.09896 0.17245 0.10104 0.18333 C 0.10117 0.18449 0.10117 0.18588 0.10169 0.18704 C 0.10222 0.18796 0.103 0.18866 0.10365 0.18935 C 0.1043 0.19282 0.10521 0.19838 0.10703 0.2 L 0.10964 0.20255 C 0.11055 0.20671 0.11042 0.20741 0.11237 0.21204 C 0.11289 0.2132 0.11367 0.21435 0.11433 0.21551 C 0.11654 0.21898 0.11797 0.22014 0.11966 0.22384 C 0.12018 0.225 0.12044 0.22639 0.1211 0.22755 C 0.12188 0.22894 0.12292 0.22963 0.1237 0.23102 C 0.12683 0.23634 0.12318 0.23333 0.12709 0.23588 C 0.12839 0.23727 0.12969 0.23935 0.13112 0.24051 C 0.13373 0.24282 0.1336 0.24259 0.13581 0.24537 C 0.14167 0.25278 0.13555 0.24491 0.1405 0.25255 C 0.14193 0.25463 0.14362 0.25648 0.14518 0.25833 C 0.14818 0.26945 0.14414 0.25556 0.14987 0.27153 C 0.15143 0.27616 0.153 0.28102 0.15456 0.28588 C 0.15534 0.29792 0.15586 0.29954 0.15456 0.31435 C 0.15443 0.31574 0.15365 0.31667 0.15313 0.31782 C 0.15209 0.3257 0.15326 0.31991 0.15117 0.32616 C 0.15065 0.32778 0.15026 0.3294 0.14987 0.33102 C 0.14961 0.33218 0.14948 0.33357 0.14922 0.33449 C 0.14857 0.33634 0.14779 0.33773 0.14714 0.33935 C 0.14584 0.35347 0.14649 0.34398 0.14649 0.36782 L 0.14649 0.36921 " pathEditMode="relative" rAng="0" ptsTypes="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XFabric: a Reconfigurable Topology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85245" y="2546719"/>
            <a:ext cx="1319689" cy="928827"/>
            <a:chOff x="2254805" y="2697914"/>
            <a:chExt cx="1694895" cy="1192904"/>
          </a:xfrm>
        </p:grpSpPr>
        <p:grpSp>
          <p:nvGrpSpPr>
            <p:cNvPr id="89" name="Group 88"/>
            <p:cNvGrpSpPr/>
            <p:nvPr/>
          </p:nvGrpSpPr>
          <p:grpSpPr>
            <a:xfrm>
              <a:off x="2254805" y="2697914"/>
              <a:ext cx="1429021" cy="1192904"/>
              <a:chOff x="3321605" y="2464696"/>
              <a:chExt cx="1429021" cy="1192904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569155" y="2464696"/>
                <a:ext cx="926853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A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85245" y="4317813"/>
            <a:ext cx="1319689" cy="937975"/>
            <a:chOff x="2254805" y="2686165"/>
            <a:chExt cx="1694895" cy="1204653"/>
          </a:xfrm>
        </p:grpSpPr>
        <p:grpSp>
          <p:nvGrpSpPr>
            <p:cNvPr id="99" name="Group 98"/>
            <p:cNvGrpSpPr/>
            <p:nvPr/>
          </p:nvGrpSpPr>
          <p:grpSpPr>
            <a:xfrm>
              <a:off x="2254805" y="2686165"/>
              <a:ext cx="1429021" cy="1204653"/>
              <a:chOff x="3321605" y="2452947"/>
              <a:chExt cx="1429021" cy="120465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560779" y="2452947"/>
                <a:ext cx="914501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C</a:t>
                </a:r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3704645" y="2556701"/>
            <a:ext cx="1295401" cy="918846"/>
            <a:chOff x="1905000" y="2710733"/>
            <a:chExt cx="1663700" cy="1180085"/>
          </a:xfrm>
        </p:grpSpPr>
        <p:grpSp>
          <p:nvGrpSpPr>
            <p:cNvPr id="109" name="Group 108"/>
            <p:cNvGrpSpPr/>
            <p:nvPr/>
          </p:nvGrpSpPr>
          <p:grpSpPr>
            <a:xfrm>
              <a:off x="2188474" y="2710733"/>
              <a:ext cx="1380226" cy="1180085"/>
              <a:chOff x="3255274" y="2477515"/>
              <a:chExt cx="1380226" cy="1180085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72218" y="2477515"/>
                <a:ext cx="916558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B</a:t>
                </a:r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696762" y="4323750"/>
            <a:ext cx="1295401" cy="932037"/>
            <a:chOff x="1905000" y="2693791"/>
            <a:chExt cx="1663700" cy="1197027"/>
          </a:xfrm>
        </p:grpSpPr>
        <p:grpSp>
          <p:nvGrpSpPr>
            <p:cNvPr id="119" name="Group 118"/>
            <p:cNvGrpSpPr/>
            <p:nvPr/>
          </p:nvGrpSpPr>
          <p:grpSpPr>
            <a:xfrm>
              <a:off x="2188474" y="2693791"/>
              <a:ext cx="1380226" cy="1197027"/>
              <a:chOff x="3255274" y="2460573"/>
              <a:chExt cx="1380226" cy="119702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573931" y="2460573"/>
                <a:ext cx="939205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D</a:t>
                </a:r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2212817" y="3014733"/>
            <a:ext cx="738031" cy="874925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3101858" y="4067524"/>
            <a:ext cx="589641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2993142" y="3014733"/>
            <a:ext cx="711502" cy="84192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3099882" y="3353287"/>
            <a:ext cx="604762" cy="6984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2204934" y="4067524"/>
            <a:ext cx="614466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2204933" y="4246775"/>
            <a:ext cx="745915" cy="879554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3017114" y="4317813"/>
            <a:ext cx="689436" cy="8157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2210510" y="3356655"/>
            <a:ext cx="588069" cy="7089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2374451" y="3516998"/>
            <a:ext cx="1144914" cy="1101050"/>
            <a:chOff x="5580393" y="3719114"/>
            <a:chExt cx="1447800" cy="1371600"/>
          </a:xfrm>
          <a:solidFill>
            <a:schemeClr val="bg1"/>
          </a:solidFill>
        </p:grpSpPr>
        <p:sp>
          <p:nvSpPr>
            <p:cNvPr id="215" name="Rectangle 214"/>
            <p:cNvSpPr/>
            <p:nvPr/>
          </p:nvSpPr>
          <p:spPr>
            <a:xfrm>
              <a:off x="5580393" y="3719114"/>
              <a:ext cx="1447800" cy="1371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/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5961393" y="4100114"/>
              <a:ext cx="685800" cy="685800"/>
              <a:chOff x="8153400" y="3429000"/>
              <a:chExt cx="685800" cy="685800"/>
            </a:xfrm>
            <a:grpFill/>
          </p:grpSpPr>
          <p:cxnSp>
            <p:nvCxnSpPr>
              <p:cNvPr id="217" name="Straight Connector 216"/>
              <p:cNvCxnSpPr/>
              <p:nvPr/>
            </p:nvCxnSpPr>
            <p:spPr>
              <a:xfrm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H="1"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81534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86106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>
                <a:off x="81534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86106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3" name="Straight Connector 142"/>
          <p:cNvCxnSpPr/>
          <p:nvPr/>
        </p:nvCxnSpPr>
        <p:spPr>
          <a:xfrm>
            <a:off x="1918808" y="30904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918808" y="31666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5400000">
            <a:off x="1978914" y="30777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3701365" y="30898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701365" y="31660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5400000">
            <a:off x="3761471" y="3077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1901609" y="48735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901609" y="49497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5400000">
            <a:off x="1961715" y="48608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3693577" y="48733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693577" y="49495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3753683" y="48606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668270" y="2165719"/>
            <a:ext cx="4648200" cy="3581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499558" y="5317183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/>
              <a:t>Rack</a:t>
            </a:r>
            <a:endParaRPr lang="en-US" sz="2000" i="1" dirty="0"/>
          </a:p>
        </p:txBody>
      </p:sp>
      <p:sp>
        <p:nvSpPr>
          <p:cNvPr id="163" name="Content Placeholder 2"/>
          <p:cNvSpPr>
            <a:spLocks noGrp="1"/>
          </p:cNvSpPr>
          <p:nvPr>
            <p:ph idx="1"/>
          </p:nvPr>
        </p:nvSpPr>
        <p:spPr>
          <a:xfrm>
            <a:off x="5923466" y="1828800"/>
            <a:ext cx="5580130" cy="1764853"/>
          </a:xfrm>
        </p:spPr>
        <p:txBody>
          <a:bodyPr>
            <a:normAutofit/>
          </a:bodyPr>
          <a:lstStyle/>
          <a:p>
            <a:r>
              <a:rPr lang="en-GB" dirty="0"/>
              <a:t>Adapting topology to traffic</a:t>
            </a:r>
          </a:p>
          <a:p>
            <a:pPr lvl="1"/>
            <a:r>
              <a:rPr lang="en-GB" dirty="0"/>
              <a:t>Lower path length</a:t>
            </a:r>
          </a:p>
          <a:p>
            <a:pPr lvl="1"/>
            <a:r>
              <a:rPr lang="en-GB" dirty="0"/>
              <a:t>Reduced oversubscription</a:t>
            </a:r>
            <a:endParaRPr lang="en-US" dirty="0"/>
          </a:p>
        </p:txBody>
      </p:sp>
      <p:sp>
        <p:nvSpPr>
          <p:cNvPr id="164" name="Content Placeholder 2"/>
          <p:cNvSpPr txBox="1">
            <a:spLocks/>
          </p:cNvSpPr>
          <p:nvPr/>
        </p:nvSpPr>
        <p:spPr>
          <a:xfrm>
            <a:off x="5923466" y="3363919"/>
            <a:ext cx="6116134" cy="176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Circuit switched fabric</a:t>
            </a:r>
          </a:p>
          <a:p>
            <a:pPr lvl="1"/>
            <a:r>
              <a:rPr lang="en-GB" dirty="0"/>
              <a:t>Electrical signal forwarding</a:t>
            </a:r>
          </a:p>
          <a:p>
            <a:pPr lvl="1"/>
            <a:r>
              <a:rPr lang="en-GB" dirty="0"/>
              <a:t>No queuing, no packet inspection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2212817" y="3014733"/>
            <a:ext cx="738031" cy="874925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3101858" y="4067524"/>
            <a:ext cx="589641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2993142" y="3014733"/>
            <a:ext cx="711502" cy="84192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3099882" y="3353287"/>
            <a:ext cx="604762" cy="6984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2204934" y="4067524"/>
            <a:ext cx="614466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204933" y="4246775"/>
            <a:ext cx="745915" cy="879554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3017114" y="4317813"/>
            <a:ext cx="689436" cy="8157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210510" y="3356655"/>
            <a:ext cx="588069" cy="7089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212817" y="3007793"/>
            <a:ext cx="738031" cy="8749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3092705" y="4060325"/>
            <a:ext cx="589641" cy="717515"/>
          </a:xfrm>
          <a:prstGeom prst="line">
            <a:avLst/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2993142" y="3007793"/>
            <a:ext cx="711502" cy="84192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2195781" y="4060325"/>
            <a:ext cx="614466" cy="717515"/>
          </a:xfrm>
          <a:prstGeom prst="line">
            <a:avLst/>
          </a:prstGeom>
          <a:ln w="476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2195780" y="4239576"/>
            <a:ext cx="745915" cy="87955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3007961" y="4310614"/>
            <a:ext cx="689436" cy="815715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2374451" y="3516998"/>
            <a:ext cx="1144914" cy="1101050"/>
            <a:chOff x="5580393" y="3719114"/>
            <a:chExt cx="1447800" cy="1371600"/>
          </a:xfrm>
          <a:solidFill>
            <a:schemeClr val="bg1"/>
          </a:solidFill>
        </p:grpSpPr>
        <p:sp>
          <p:nvSpPr>
            <p:cNvPr id="141" name="Rectangle 140"/>
            <p:cNvSpPr/>
            <p:nvPr/>
          </p:nvSpPr>
          <p:spPr>
            <a:xfrm>
              <a:off x="5580393" y="3719114"/>
              <a:ext cx="1447800" cy="1371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5961393" y="4100114"/>
              <a:ext cx="685800" cy="685800"/>
              <a:chOff x="8153400" y="3429000"/>
              <a:chExt cx="685800" cy="685800"/>
            </a:xfrm>
            <a:grpFill/>
          </p:grpSpPr>
          <p:cxnSp>
            <p:nvCxnSpPr>
              <p:cNvPr id="157" name="Straight Connector 156"/>
              <p:cNvCxnSpPr/>
              <p:nvPr/>
            </p:nvCxnSpPr>
            <p:spPr>
              <a:xfrm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81534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86106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81534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86106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0" name="Right Bracket 169"/>
          <p:cNvSpPr/>
          <p:nvPr/>
        </p:nvSpPr>
        <p:spPr>
          <a:xfrm rot="5400000">
            <a:off x="2897060" y="3214061"/>
            <a:ext cx="108208" cy="685800"/>
          </a:xfrm>
          <a:prstGeom prst="rightBracket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ight Bracket 171"/>
          <p:cNvSpPr/>
          <p:nvPr/>
        </p:nvSpPr>
        <p:spPr>
          <a:xfrm rot="16200000">
            <a:off x="2890270" y="4207496"/>
            <a:ext cx="102852" cy="685800"/>
          </a:xfrm>
          <a:prstGeom prst="rightBracket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0618" y="2687792"/>
            <a:ext cx="762000" cy="24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/>
              <a:t>A-&gt;D</a:t>
            </a:r>
            <a:endParaRPr lang="en-US" sz="1400" i="1" dirty="0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2201357" y="3349456"/>
            <a:ext cx="1500008" cy="1428384"/>
          </a:xfrm>
          <a:prstGeom prst="line">
            <a:avLst/>
          </a:prstGeom>
          <a:ln w="476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2195780" y="3346088"/>
            <a:ext cx="1499711" cy="1423124"/>
          </a:xfrm>
          <a:prstGeom prst="line">
            <a:avLst/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3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651 0.00023 -0.01289 0.00046 -0.0194 0.00115 C -0.02201 0.00139 -0.02253 0.00231 -0.02474 0.00347 C -0.02565 0.00393 -0.02657 0.00416 -0.02748 0.00463 C -0.02813 0.00532 -0.02878 0.00648 -0.02943 0.00694 C -0.03073 0.0081 -0.03229 0.0081 -0.03347 0.00949 L -0.0375 0.01412 L -0.03946 0.01643 L -0.04154 0.01898 C -0.04167 0.02014 -0.04193 0.02129 -0.04219 0.02245 C -0.04258 0.02384 -0.04323 0.02477 -0.04349 0.02615 C -0.04414 0.02847 -0.04479 0.0331 -0.04479 0.0331 C -0.04427 0.04259 -0.04466 0.04282 -0.04349 0.04977 C -0.04336 0.05115 -0.0431 0.05231 -0.04284 0.05347 C -0.03946 0.06551 -0.04375 0.04722 -0.04011 0.0618 C -0.0392 0.06574 -0.03998 0.06528 -0.03815 0.06898 C -0.03685 0.07153 -0.03542 0.07361 -0.03412 0.07615 C -0.03347 0.07731 -0.03295 0.0787 -0.03216 0.07963 L -0.02813 0.08449 C -0.02748 0.08518 -0.02683 0.08611 -0.02604 0.0868 C -0.02526 0.0875 -0.02435 0.08819 -0.02344 0.08912 C -0.01979 0.09282 -0.02305 0.09051 -0.0194 0.09282 C -0.01901 0.09398 -0.01875 0.09537 -0.0181 0.09629 C -0.01758 0.09699 -0.01667 0.09699 -0.01602 0.09745 C -0.01472 0.09884 -0.01341 0.10069 -0.01198 0.10231 L -0.01003 0.10463 C -0.00743 0.11157 -0.01029 0.10555 -0.00599 0.10949 C -0.00456 0.11065 -0.00326 0.1125 -0.00196 0.11412 C -0.00104 0.11528 -0.00026 0.11666 0.00065 0.11782 C 0.0013 0.11828 0.00208 0.11852 0.00273 0.11898 C 0.00364 0.11967 0.00455 0.12037 0.00534 0.12129 C 0.00651 0.12245 0.00768 0.12361 0.00872 0.12477 C 0.00937 0.12569 0.01002 0.12662 0.01067 0.12731 C 0.01302 0.12963 0.01315 0.1294 0.01536 0.13078 C 0.01627 0.13194 0.01718 0.13333 0.0181 0.13449 C 0.01875 0.13495 0.0194 0.13518 0.02005 0.13565 C 0.02096 0.13634 0.022 0.13703 0.02278 0.13796 C 0.02747 0.14305 0.02356 0.14028 0.02747 0.14282 C 0.02812 0.14398 0.02864 0.14537 0.02942 0.14629 C 0.03554 0.15347 0.02721 0.14051 0.03346 0.14977 C 0.03424 0.15092 0.03476 0.15231 0.03554 0.15347 C 0.03724 0.15602 0.0375 0.15578 0.03958 0.15694 C 0.04284 0.16597 0.03854 0.15486 0.04284 0.16412 C 0.04336 0.16528 0.04362 0.1669 0.04427 0.16782 C 0.04479 0.16852 0.04557 0.16852 0.04622 0.16898 C 0.0539 0.18264 0.04205 0.16227 0.05091 0.17477 C 0.05234 0.17685 0.05364 0.17963 0.05494 0.18194 L 0.0569 0.18565 C 0.05755 0.1868 0.05859 0.18773 0.05898 0.18912 C 0.05937 0.19074 0.05963 0.19259 0.06028 0.19398 C 0.0608 0.1949 0.06172 0.19537 0.06237 0.19629 C 0.06302 0.19745 0.06354 0.19884 0.06432 0.19977 C 0.0651 0.20092 0.06614 0.20115 0.06705 0.20231 C 0.06771 0.20324 0.06823 0.20486 0.06901 0.20578 C 0.07239 0.21065 0.072 0.20995 0.075 0.2118 C 0.08151 0.21944 0.07135 0.2074 0.07968 0.21759 C 0.08099 0.21944 0.08229 0.22129 0.08372 0.22245 C 0.08554 0.22407 0.08724 0.22592 0.08906 0.22731 C 0.09023 0.22801 0.0914 0.22847 0.09244 0.22963 C 0.09388 0.23102 0.09492 0.23356 0.09648 0.23426 C 0.09713 0.23472 0.09778 0.23495 0.09843 0.23565 C 0.09948 0.23657 0.10247 0.24051 0.10312 0.24143 C 0.10377 0.24236 0.10442 0.24328 0.10521 0.24398 C 0.10586 0.24444 0.10651 0.24467 0.10716 0.24514 C 0.10768 0.24629 0.10781 0.24791 0.10846 0.24861 C 0.10976 0.25 0.1125 0.25092 0.1125 0.25092 C 0.11302 0.25231 0.11354 0.25324 0.11393 0.25463 C 0.11419 0.25578 0.11406 0.25717 0.11458 0.2581 C 0.1151 0.25926 0.11588 0.25972 0.11653 0.26065 C 0.11731 0.26157 0.11797 0.26273 0.11862 0.26412 C 0.11914 0.26528 0.1194 0.26666 0.11992 0.26759 C 0.12122 0.27014 0.12278 0.27222 0.12396 0.27477 C 0.12487 0.27685 0.12565 0.27893 0.12656 0.28078 C 0.12825 0.28403 0.13021 0.28703 0.1319 0.29028 C 0.13281 0.2919 0.13398 0.29328 0.13463 0.29514 C 0.13502 0.29629 0.13541 0.29768 0.13593 0.29861 C 0.13724 0.30115 0.13841 0.30393 0.13997 0.30578 C 0.14062 0.30648 0.1414 0.30717 0.14205 0.3081 C 0.15156 0.32315 0.14284 0.30949 0.14739 0.31898 C 0.15221 0.32893 0.1483 0.31898 0.15143 0.32731 C 0.15299 0.33565 0.15078 0.32546 0.15403 0.33426 C 0.15442 0.33541 0.15442 0.3368 0.15468 0.33796 C 0.15677 0.34421 0.15703 0.34421 0.15937 0.34861 C 0.16054 0.35486 0.15963 0.35115 0.16276 0.35926 L 0.16406 0.36296 C 0.16432 0.36458 0.16484 0.36597 0.16484 0.36759 C 0.16484 0.37083 0.16406 0.37731 0.16406 0.37731 L 0.16406 0.37592 " pathEditMode="relative" ptsTypes="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6471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XFabric Architecture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85245" y="2546719"/>
            <a:ext cx="1319689" cy="928827"/>
            <a:chOff x="2254805" y="2697914"/>
            <a:chExt cx="1694895" cy="1192904"/>
          </a:xfrm>
        </p:grpSpPr>
        <p:grpSp>
          <p:nvGrpSpPr>
            <p:cNvPr id="89" name="Group 88"/>
            <p:cNvGrpSpPr/>
            <p:nvPr/>
          </p:nvGrpSpPr>
          <p:grpSpPr>
            <a:xfrm>
              <a:off x="2254805" y="2697914"/>
              <a:ext cx="1429021" cy="1192904"/>
              <a:chOff x="3321605" y="2464696"/>
              <a:chExt cx="1429021" cy="1192904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569155" y="2464696"/>
                <a:ext cx="926853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A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85245" y="4317813"/>
            <a:ext cx="1319689" cy="937975"/>
            <a:chOff x="2254805" y="2686165"/>
            <a:chExt cx="1694895" cy="1204653"/>
          </a:xfrm>
        </p:grpSpPr>
        <p:grpSp>
          <p:nvGrpSpPr>
            <p:cNvPr id="99" name="Group 98"/>
            <p:cNvGrpSpPr/>
            <p:nvPr/>
          </p:nvGrpSpPr>
          <p:grpSpPr>
            <a:xfrm>
              <a:off x="2254805" y="2686165"/>
              <a:ext cx="1429021" cy="1204653"/>
              <a:chOff x="3321605" y="2452947"/>
              <a:chExt cx="1429021" cy="120465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560779" y="2452947"/>
                <a:ext cx="914501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C</a:t>
                </a:r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321605" y="3053012"/>
                <a:ext cx="57419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01181" y="2939034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>
              <a:off x="3568700" y="328623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568700" y="3733800"/>
              <a:ext cx="38100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3704645" y="2556701"/>
            <a:ext cx="1295401" cy="918846"/>
            <a:chOff x="1905000" y="2710733"/>
            <a:chExt cx="1663700" cy="1180085"/>
          </a:xfrm>
        </p:grpSpPr>
        <p:grpSp>
          <p:nvGrpSpPr>
            <p:cNvPr id="109" name="Group 108"/>
            <p:cNvGrpSpPr/>
            <p:nvPr/>
          </p:nvGrpSpPr>
          <p:grpSpPr>
            <a:xfrm>
              <a:off x="2188474" y="2710733"/>
              <a:ext cx="1380226" cy="1180085"/>
              <a:chOff x="3255274" y="2477515"/>
              <a:chExt cx="1380226" cy="1180085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72218" y="2477515"/>
                <a:ext cx="916558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B</a:t>
                </a:r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696762" y="4323750"/>
            <a:ext cx="1295401" cy="932037"/>
            <a:chOff x="1905000" y="2693791"/>
            <a:chExt cx="1663700" cy="1197027"/>
          </a:xfrm>
        </p:grpSpPr>
        <p:grpSp>
          <p:nvGrpSpPr>
            <p:cNvPr id="119" name="Group 118"/>
            <p:cNvGrpSpPr/>
            <p:nvPr/>
          </p:nvGrpSpPr>
          <p:grpSpPr>
            <a:xfrm>
              <a:off x="2188474" y="2693791"/>
              <a:ext cx="1380226" cy="1197027"/>
              <a:chOff x="3255274" y="2460573"/>
              <a:chExt cx="1380226" cy="119702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352800" y="2514600"/>
                <a:ext cx="12827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573931" y="2460573"/>
                <a:ext cx="939205" cy="47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SoC D</a:t>
                </a:r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352800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92418" y="2879314"/>
                <a:ext cx="643082" cy="7782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53271" y="3032686"/>
                <a:ext cx="57419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CPU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255274" y="2919461"/>
                <a:ext cx="849445" cy="67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Packet</a:t>
                </a:r>
              </a:p>
              <a:p>
                <a:r>
                  <a:rPr lang="en-GB" sz="1400" dirty="0"/>
                  <a:t>switch</a:t>
                </a:r>
                <a:endParaRPr lang="en-US" sz="1400" dirty="0"/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>
              <a:off x="1905001" y="3286230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905000" y="3733801"/>
              <a:ext cx="380999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2212817" y="3014733"/>
            <a:ext cx="738031" cy="874925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3101858" y="4067524"/>
            <a:ext cx="589641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2993142" y="3014733"/>
            <a:ext cx="711502" cy="84192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3099882" y="3353287"/>
            <a:ext cx="604762" cy="6984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2204934" y="4067524"/>
            <a:ext cx="614466" cy="7175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2204933" y="4246775"/>
            <a:ext cx="745915" cy="879554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3017114" y="4317813"/>
            <a:ext cx="689436" cy="815715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2210510" y="3356655"/>
            <a:ext cx="588069" cy="708909"/>
          </a:xfrm>
          <a:prstGeom prst="line">
            <a:avLst/>
          </a:prstGeom>
          <a:ln w="3175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2374451" y="3516998"/>
            <a:ext cx="1144914" cy="1101050"/>
            <a:chOff x="5580393" y="3719114"/>
            <a:chExt cx="1447800" cy="1371600"/>
          </a:xfrm>
          <a:solidFill>
            <a:schemeClr val="bg1"/>
          </a:solidFill>
        </p:grpSpPr>
        <p:sp>
          <p:nvSpPr>
            <p:cNvPr id="215" name="Rectangle 214"/>
            <p:cNvSpPr/>
            <p:nvPr/>
          </p:nvSpPr>
          <p:spPr>
            <a:xfrm>
              <a:off x="5580393" y="3719114"/>
              <a:ext cx="1447800" cy="1371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/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5961393" y="4100114"/>
              <a:ext cx="685800" cy="685800"/>
              <a:chOff x="8153400" y="3429000"/>
              <a:chExt cx="685800" cy="685800"/>
            </a:xfrm>
            <a:grpFill/>
          </p:grpSpPr>
          <p:cxnSp>
            <p:nvCxnSpPr>
              <p:cNvPr id="217" name="Straight Connector 216"/>
              <p:cNvCxnSpPr/>
              <p:nvPr/>
            </p:nvCxnSpPr>
            <p:spPr>
              <a:xfrm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H="1">
                <a:off x="8382000" y="3429000"/>
                <a:ext cx="228600" cy="6858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81534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8610600" y="34290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>
                <a:off x="81534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8610600" y="4114800"/>
                <a:ext cx="2286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3" name="Straight Connector 142"/>
          <p:cNvCxnSpPr/>
          <p:nvPr/>
        </p:nvCxnSpPr>
        <p:spPr>
          <a:xfrm>
            <a:off x="1918808" y="30904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918808" y="316669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 rot="5400000">
            <a:off x="1978914" y="30777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3701365" y="30898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701365" y="3166039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5400000">
            <a:off x="3761471" y="3077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1901609" y="48735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901609" y="4949785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5400000">
            <a:off x="1961715" y="48608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3693577" y="48733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693577" y="4949584"/>
            <a:ext cx="296656" cy="0"/>
          </a:xfrm>
          <a:prstGeom prst="line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3753683" y="48606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499558" y="5317183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/>
              <a:t>Rack</a:t>
            </a:r>
            <a:endParaRPr lang="en-US" sz="2000" i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128167" y="1778801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Uplinks</a:t>
            </a:r>
            <a:endParaRPr lang="en-US" i="1" dirty="0"/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3094109" y="1701632"/>
            <a:ext cx="12429" cy="1812516"/>
          </a:xfrm>
          <a:prstGeom prst="line">
            <a:avLst/>
          </a:prstGeom>
          <a:ln w="3810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2811930" y="1714637"/>
            <a:ext cx="7470" cy="1800679"/>
          </a:xfrm>
          <a:prstGeom prst="line">
            <a:avLst/>
          </a:prstGeom>
          <a:ln w="3810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68270" y="2165719"/>
            <a:ext cx="4732114" cy="3581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6254238" y="3520354"/>
            <a:ext cx="4723817" cy="3109047"/>
            <a:chOff x="7898811" y="4842726"/>
            <a:chExt cx="1779262" cy="1969028"/>
          </a:xfrm>
        </p:grpSpPr>
        <p:sp>
          <p:nvSpPr>
            <p:cNvPr id="180" name="Rounded Rectangle 179"/>
            <p:cNvSpPr/>
            <p:nvPr/>
          </p:nvSpPr>
          <p:spPr>
            <a:xfrm>
              <a:off x="7898811" y="4885417"/>
              <a:ext cx="1779262" cy="19263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8019396" y="4842726"/>
              <a:ext cx="1571165" cy="76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/>
                <a:t>Controller</a:t>
              </a:r>
              <a:r>
                <a:rPr lang="en-US" sz="2400" dirty="0"/>
                <a:t> </a:t>
              </a:r>
            </a:p>
            <a:p>
              <a:pPr algn="ctr"/>
              <a:r>
                <a:rPr lang="en-US" sz="2400" dirty="0"/>
                <a:t>(process on one SoC in the rack)</a:t>
              </a:r>
            </a:p>
            <a:p>
              <a:pPr algn="ctr"/>
              <a:endParaRPr lang="en-GB" sz="2400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8411293" y="5677071"/>
              <a:ext cx="739552" cy="741913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183" name="Isosceles Triangle 182"/>
            <p:cNvSpPr/>
            <p:nvPr/>
          </p:nvSpPr>
          <p:spPr>
            <a:xfrm rot="1152665">
              <a:off x="8335953" y="5845266"/>
              <a:ext cx="206524" cy="13165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467984" y="5315444"/>
              <a:ext cx="685881" cy="664464"/>
              <a:chOff x="1297793" y="2806465"/>
              <a:chExt cx="1464220" cy="1391008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1297793" y="2806465"/>
                <a:ext cx="1464220" cy="1391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38" dirty="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1359677" y="3123152"/>
                <a:ext cx="1395889" cy="693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Generate topology</a:t>
                </a:r>
              </a:p>
              <a:p>
                <a:r>
                  <a:rPr lang="en-GB" sz="1400" dirty="0"/>
                  <a:t>Minimize path length</a:t>
                </a:r>
                <a:endParaRPr lang="en-US" sz="1400" dirty="0"/>
              </a:p>
            </p:txBody>
          </p:sp>
        </p:grpSp>
        <p:sp>
          <p:nvSpPr>
            <p:cNvPr id="185" name="Isosceles Triangle 184"/>
            <p:cNvSpPr/>
            <p:nvPr/>
          </p:nvSpPr>
          <p:spPr>
            <a:xfrm rot="9197385">
              <a:off x="9038220" y="5895690"/>
              <a:ext cx="206524" cy="13165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6" name="Isosceles Triangle 185"/>
            <p:cNvSpPr/>
            <p:nvPr/>
          </p:nvSpPr>
          <p:spPr>
            <a:xfrm rot="16200000">
              <a:off x="8688515" y="6354098"/>
              <a:ext cx="210605" cy="12910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8894295" y="6100223"/>
              <a:ext cx="712395" cy="690148"/>
              <a:chOff x="702286" y="3869989"/>
              <a:chExt cx="1010436" cy="981159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702286" y="3869989"/>
                <a:ext cx="1010436" cy="981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38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39121" y="4016732"/>
                <a:ext cx="950724" cy="665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Configure data plane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400" dirty="0"/>
                  <a:t>Assign circuits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400" dirty="0"/>
                  <a:t>Update SoC routing</a:t>
                </a:r>
              </a:p>
            </p:txBody>
          </p:sp>
        </p:grpSp>
        <p:sp>
          <p:nvSpPr>
            <p:cNvPr id="188" name="Oval 187"/>
            <p:cNvSpPr/>
            <p:nvPr/>
          </p:nvSpPr>
          <p:spPr>
            <a:xfrm>
              <a:off x="8004434" y="6092457"/>
              <a:ext cx="712395" cy="690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38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189700" y="6234096"/>
              <a:ext cx="341862" cy="370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/>
                <a:t>Estimate</a:t>
              </a:r>
            </a:p>
            <a:p>
              <a:pPr algn="ctr"/>
              <a:r>
                <a:rPr lang="en-GB" sz="1600" dirty="0"/>
                <a:t>demand</a:t>
              </a:r>
            </a:p>
          </p:txBody>
        </p:sp>
      </p:grpSp>
      <p:cxnSp>
        <p:nvCxnSpPr>
          <p:cNvPr id="194" name="Straight Connector 193"/>
          <p:cNvCxnSpPr/>
          <p:nvPr/>
        </p:nvCxnSpPr>
        <p:spPr>
          <a:xfrm flipH="1">
            <a:off x="3556000" y="4005249"/>
            <a:ext cx="2713181" cy="12569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4518" y="3692711"/>
            <a:ext cx="1301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Control plane</a:t>
            </a:r>
            <a:endParaRPr lang="en-US" sz="16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4809" y="2275948"/>
            <a:ext cx="6176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Periodic topology reconfiguration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Dynamic uplink placement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88712" y="1243548"/>
            <a:ext cx="3513882" cy="471089"/>
            <a:chOff x="1260173" y="1255534"/>
            <a:chExt cx="3513882" cy="471089"/>
          </a:xfrm>
        </p:grpSpPr>
        <p:sp>
          <p:nvSpPr>
            <p:cNvPr id="3" name="Rectangle 2"/>
            <p:cNvSpPr/>
            <p:nvPr/>
          </p:nvSpPr>
          <p:spPr>
            <a:xfrm>
              <a:off x="1260173" y="1255534"/>
              <a:ext cx="3083228" cy="471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60173" y="1306951"/>
              <a:ext cx="351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 center aggregation 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55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10965</TotalTime>
  <Words>1136</Words>
  <Application>Microsoft Office PowerPoint</Application>
  <PresentationFormat>Widescreen</PresentationFormat>
  <Paragraphs>484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Segoe UI Light</vt:lpstr>
      <vt:lpstr>Office Theme</vt:lpstr>
      <vt:lpstr>XFabric: a Reconfigurable In-Rack Network for Rack-Scale Computers</vt:lpstr>
      <vt:lpstr>Increasing Performance per $ in Data Centers</vt:lpstr>
      <vt:lpstr>In-rack Networks for Rack-Scale Computers</vt:lpstr>
      <vt:lpstr>Oversubscription in Direct-Connect Topologies</vt:lpstr>
      <vt:lpstr>XFabric: a Reconfigurable Topology</vt:lpstr>
      <vt:lpstr>XFabric: a Reconfigurable Topology</vt:lpstr>
      <vt:lpstr>XFabric: a Reconfigurable Topology</vt:lpstr>
      <vt:lpstr>XFabric: a Reconfigurable Topology</vt:lpstr>
      <vt:lpstr>XFabric Architecture</vt:lpstr>
      <vt:lpstr>Circuit-Switching Fabric Cost</vt:lpstr>
      <vt:lpstr>Circuit-Switching Fabric Cost</vt:lpstr>
      <vt:lpstr>Reducing Circuit-Switching Fabric Cost</vt:lpstr>
      <vt:lpstr>Reducing Circuit-Switching Fabric Cost</vt:lpstr>
      <vt:lpstr>Reducing Circuit-Switching Fabric Cost</vt:lpstr>
      <vt:lpstr>Reducing Circuit-Switching Fabric Cost</vt:lpstr>
      <vt:lpstr>XFabric Performance at Rack Scale</vt:lpstr>
      <vt:lpstr>XFabric Performance at Rack Scale</vt:lpstr>
      <vt:lpstr>XFabric Performance at Rack Scale</vt:lpstr>
      <vt:lpstr>XFabric Prototype Performance</vt:lpstr>
      <vt:lpstr>XFabric Prototype 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Flamingo: Enabling Evolvable HDD-based Near-Line Storage</dc:title>
  <dc:creator>Sergey Legtchenko</dc:creator>
  <cp:lastModifiedBy>Sergey Legtchenko</cp:lastModifiedBy>
  <cp:revision>747</cp:revision>
  <dcterms:created xsi:type="dcterms:W3CDTF">2006-08-16T00:00:00Z</dcterms:created>
  <dcterms:modified xsi:type="dcterms:W3CDTF">2016-03-25T01:13:08Z</dcterms:modified>
</cp:coreProperties>
</file>