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56" r:id="rId3"/>
    <p:sldId id="651" r:id="rId4"/>
    <p:sldId id="535" r:id="rId5"/>
    <p:sldId id="623" r:id="rId6"/>
    <p:sldId id="665" r:id="rId7"/>
    <p:sldId id="662" r:id="rId8"/>
    <p:sldId id="653" r:id="rId9"/>
    <p:sldId id="635" r:id="rId10"/>
    <p:sldId id="655" r:id="rId11"/>
    <p:sldId id="656" r:id="rId12"/>
    <p:sldId id="664" r:id="rId13"/>
    <p:sldId id="654" r:id="rId14"/>
    <p:sldId id="657" r:id="rId15"/>
    <p:sldId id="661" r:id="rId16"/>
    <p:sldId id="619" r:id="rId17"/>
    <p:sldId id="630" r:id="rId18"/>
    <p:sldId id="350" r:id="rId19"/>
    <p:sldId id="646" r:id="rId20"/>
    <p:sldId id="40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EC17"/>
    <a:srgbClr val="C4D628"/>
    <a:srgbClr val="EFEF84"/>
    <a:srgbClr val="10EF77"/>
    <a:srgbClr val="FFAF0F"/>
    <a:srgbClr val="D5FDFF"/>
    <a:srgbClr val="000000"/>
    <a:srgbClr val="0000BF"/>
    <a:srgbClr val="000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8" autoAdjust="0"/>
    <p:restoredTop sz="67077" autoAdjust="0"/>
  </p:normalViewPr>
  <p:slideViewPr>
    <p:cSldViewPr snapToGrid="0" snapToObjects="1">
      <p:cViewPr>
        <p:scale>
          <a:sx n="65" d="100"/>
          <a:sy n="65" d="100"/>
        </p:scale>
        <p:origin x="-18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-321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94AB8-BCF9-FE48-B1B9-ACB3A1184FBA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746D2-670F-B84D-BC49-436BB55549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916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01244-3555-824F-BBA2-8226870C5F45}" type="datetimeFigureOut">
              <a:rPr lang="en-US" smtClean="0"/>
              <a:t>3/17/16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A1180-71CC-D84D-8852-67CDD3B0CA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6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sz="140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50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16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2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is-IS" sz="1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48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48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48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22AA-105C-7E4F-9F38-8229521288D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8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16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16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0F210-3A89-410E-9920-CB9EB1D7811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179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sz="1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2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2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400" dirty="0" smtClean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2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48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4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D974D-8C01-4845-B68A-3955301DB1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2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929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sz="140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A1180-71CC-D84D-8852-67CDD3B0CA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5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CC3E10A2-771E-6447-BDE5-74845465F57F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9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471B753C-52A2-B446-86C6-F599D260D500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5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5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CE70E92E-14BE-CD47-BE3A-4037769A78F5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36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6145-214D-4A66-AA4D-E92DBFC8EA4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3/17/16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26C-4742-4BFB-A88C-DF762D545F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0010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6145-214D-4A66-AA4D-E92DBFC8EA4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3/17/16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26C-4742-4BFB-A88C-DF762D545F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491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6145-214D-4A66-AA4D-E92DBFC8EA4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3/17/16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26C-4742-4BFB-A88C-DF762D545F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331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6145-214D-4A66-AA4D-E92DBFC8EA4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3/17/16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26C-4742-4BFB-A88C-DF762D545F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210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6145-214D-4A66-AA4D-E92DBFC8EA4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3/17/16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26C-4742-4BFB-A88C-DF762D545F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2543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6145-214D-4A66-AA4D-E92DBFC8EA4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3/17/16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26C-4742-4BFB-A88C-DF762D545F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3445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6145-214D-4A66-AA4D-E92DBFC8EA4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3/17/16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26C-4742-4BFB-A88C-DF762D545F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187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6145-214D-4A66-AA4D-E92DBFC8EA4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3/17/16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26C-4742-4BFB-A88C-DF762D545F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83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FF83EE6B-E115-DF46-AFF7-37B8CF0DC4F0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87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6145-214D-4A66-AA4D-E92DBFC8EA4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3/17/16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26C-4742-4BFB-A88C-DF762D545F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2933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6145-214D-4A66-AA4D-E92DBFC8EA4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3/17/16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26C-4742-4BFB-A88C-DF762D545F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2227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86145-214D-4A66-AA4D-E92DBFC8EA4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3/17/16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AF26C-4742-4BFB-A88C-DF762D545F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53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CFD45E80-B062-6C46-A356-1B9247D9733E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4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92B5ED84-4C10-A140-B879-0D15627C521D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07DF0443-BB9C-F44A-9798-1E89DBE92946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5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7DBF9F67-BFD6-6040-B0EA-50374895D897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355D7AC3-ECAC-6241-ABE5-5B57FCFC0759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2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5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C450ECF7-3F5C-FD4D-84C0-AB7BD65C085B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6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6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4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7"/>
            <a:ext cx="2133600" cy="365125"/>
          </a:xfrm>
          <a:prstGeom prst="rect">
            <a:avLst/>
          </a:prstGeom>
        </p:spPr>
        <p:txBody>
          <a:bodyPr/>
          <a:lstStyle/>
          <a:p>
            <a:fld id="{CD14865D-B207-BA46-B32F-8DBBC5467DDF}" type="datetime1">
              <a:rPr lang="en-US" smtClean="0"/>
              <a:t>3/17/16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7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0173"/>
            <a:ext cx="8229600" cy="845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5295"/>
            <a:ext cx="8229600" cy="5161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356355"/>
            <a:ext cx="457200" cy="501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258B8-ACF5-6E4C-8B3E-49E538074B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0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B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F1186145-214D-4A66-AA4D-E92DBFC8EA4C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3/17/16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7B4AF26C-4742-4BFB-A88C-DF762D545F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43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6.wmf"/><Relationship Id="rId5" Type="http://schemas.openxmlformats.org/officeDocument/2006/relationships/image" Target="../media/image5.wmf"/><Relationship Id="rId6" Type="http://schemas.openxmlformats.org/officeDocument/2006/relationships/image" Target="../media/image7.wmf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emf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wmf"/><Relationship Id="rId5" Type="http://schemas.openxmlformats.org/officeDocument/2006/relationships/image" Target="../media/image6.wmf"/><Relationship Id="rId6" Type="http://schemas.openxmlformats.org/officeDocument/2006/relationships/image" Target="../media/image5.wmf"/><Relationship Id="rId7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3.jpe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2.png"/><Relationship Id="rId6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6.wmf"/><Relationship Id="rId5" Type="http://schemas.openxmlformats.org/officeDocument/2006/relationships/image" Target="../media/image5.wmf"/><Relationship Id="rId6" Type="http://schemas.openxmlformats.org/officeDocument/2006/relationships/image" Target="../media/image7.wmf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6.wmf"/><Relationship Id="rId5" Type="http://schemas.openxmlformats.org/officeDocument/2006/relationships/image" Target="../media/image5.wmf"/><Relationship Id="rId6" Type="http://schemas.openxmlformats.org/officeDocument/2006/relationships/image" Target="../media/image7.wmf"/><Relationship Id="rId7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69337" y="917214"/>
            <a:ext cx="9546167" cy="2650065"/>
          </a:xfrm>
        </p:spPr>
        <p:txBody>
          <a:bodyPr>
            <a:noAutofit/>
          </a:bodyPr>
          <a:lstStyle/>
          <a:p>
            <a:r>
              <a:rPr lang="en-US" dirty="0"/>
              <a:t>BUZZ: Testing </a:t>
            </a:r>
            <a:r>
              <a:rPr lang="en-US" dirty="0" smtClean="0"/>
              <a:t>Context</a:t>
            </a:r>
            <a:r>
              <a:rPr lang="en-US" dirty="0"/>
              <a:t>-Dependent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Policies </a:t>
            </a:r>
            <a:r>
              <a:rPr lang="en-US" dirty="0"/>
              <a:t>in Stateful Networks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1" y="3871645"/>
            <a:ext cx="88561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rgbClr val="000000"/>
                </a:solidFill>
              </a:rPr>
              <a:t>Seyed </a:t>
            </a:r>
            <a:r>
              <a:rPr lang="en-US" sz="3400" b="1" dirty="0" smtClean="0">
                <a:solidFill>
                  <a:srgbClr val="000000"/>
                </a:solidFill>
              </a:rPr>
              <a:t>K. Fayaz</a:t>
            </a:r>
            <a:r>
              <a:rPr lang="en-US" sz="3400" dirty="0" smtClean="0">
                <a:solidFill>
                  <a:srgbClr val="000000"/>
                </a:solidFill>
              </a:rPr>
              <a:t>, </a:t>
            </a:r>
            <a:r>
              <a:rPr lang="en-US" sz="3400" dirty="0"/>
              <a:t>Tianlong </a:t>
            </a:r>
            <a:r>
              <a:rPr lang="en-US" sz="3400" dirty="0" smtClean="0"/>
              <a:t>Yu, Yoshiaki </a:t>
            </a:r>
            <a:r>
              <a:rPr lang="en-US" sz="3400" dirty="0"/>
              <a:t>Tobioka, Sagar Chaki, Vyas Sekar </a:t>
            </a:r>
            <a:endParaRPr lang="en-US" sz="34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 descr="cmu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48" y="6112888"/>
            <a:ext cx="4556119" cy="41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0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8"/>
    </mc:Choice>
    <mc:Fallback xmlns="">
      <p:transition xmlns:p14="http://schemas.microsoft.com/office/powerpoint/2010/main" spd="slow" advTm="366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8537" y="-138626"/>
            <a:ext cx="8778874" cy="1245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B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/>
              <a:t>Our idea: NF as an ensemble of FSMs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12355" y="932593"/>
            <a:ext cx="1147340" cy="3488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2000"/>
            </a:lvl1pPr>
          </a:lstStyle>
          <a:p>
            <a:r>
              <a:rPr lang="en-US" dirty="0"/>
              <a:t>Light IPS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1443388" y="1524000"/>
            <a:ext cx="5244" cy="463780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462927" y="6143483"/>
            <a:ext cx="753534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42100" y="6261018"/>
            <a:ext cx="3556000" cy="425743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dirty="0" smtClean="0"/>
              <a:t>NF model expressiveness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204820" y="3479859"/>
            <a:ext cx="1855809" cy="74583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dirty="0" smtClean="0"/>
              <a:t>NF model</a:t>
            </a:r>
          </a:p>
          <a:p>
            <a:pPr algn="ctr">
              <a:lnSpc>
                <a:spcPct val="80000"/>
              </a:lnSpc>
            </a:pPr>
            <a:r>
              <a:rPr lang="en-US" sz="2600" dirty="0" smtClean="0"/>
              <a:t>scalability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07877" y="5488237"/>
            <a:ext cx="2932314" cy="627850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/>
              <a:t>Transfer function</a:t>
            </a:r>
          </a:p>
          <a:p>
            <a:pPr algn="ctr">
              <a:lnSpc>
                <a:spcPct val="70000"/>
              </a:lnSpc>
            </a:pPr>
            <a:r>
              <a:rPr lang="en-US" sz="2400" dirty="0" smtClean="0"/>
              <a:t>(e.g., Pyretic, HSA)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454004" y="6161805"/>
            <a:ext cx="689431" cy="425743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i="1" dirty="0" smtClean="0"/>
              <a:t>Yes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13479" y="6143483"/>
            <a:ext cx="689431" cy="425743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i="1" dirty="0" smtClean="0"/>
              <a:t>No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6528" y="4717457"/>
            <a:ext cx="689431" cy="425743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i="1" dirty="0" smtClean="0"/>
              <a:t>No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3957" y="1742201"/>
            <a:ext cx="689431" cy="425743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i="1" dirty="0" smtClean="0"/>
              <a:t>Yes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79558" y="5113833"/>
            <a:ext cx="603504" cy="394360"/>
          </a:xfrm>
          <a:prstGeom prst="rect">
            <a:avLst/>
          </a:prstGeom>
          <a:solidFill>
            <a:srgbClr val="A2EC17">
              <a:alpha val="36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2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61132" y="4571209"/>
            <a:ext cx="970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state?</a:t>
            </a:r>
            <a:endParaRPr lang="en-US" sz="2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28017" y="5153874"/>
            <a:ext cx="1636776" cy="645305"/>
          </a:xfrm>
          <a:prstGeom prst="rect">
            <a:avLst/>
          </a:prstGeom>
          <a:solidFill>
            <a:srgbClr val="A2EC17">
              <a:alpha val="3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200" dirty="0" smtClean="0"/>
              <a:t>middlebox code</a:t>
            </a:r>
            <a:endParaRPr lang="en-US" sz="22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5785433" y="4496132"/>
            <a:ext cx="2124349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large codebase</a:t>
            </a:r>
          </a:p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(e.g., 300K </a:t>
            </a:r>
            <a:r>
              <a:rPr lang="en-US" sz="2400" dirty="0" err="1" smtClean="0">
                <a:solidFill>
                  <a:srgbClr val="0000FF"/>
                </a:solidFill>
              </a:rPr>
              <a:t>LoC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  <a:endParaRPr lang="en-US" sz="2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64793" y="5312309"/>
            <a:ext cx="926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bugs?</a:t>
            </a:r>
            <a:endParaRPr lang="en-US" sz="2400" baseline="-25000" dirty="0" smtClean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00360" y="5702174"/>
            <a:ext cx="3382716" cy="369318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/>
              <a:t>A monolithic FSM</a:t>
            </a:r>
          </a:p>
        </p:txBody>
      </p:sp>
      <p:sp>
        <p:nvSpPr>
          <p:cNvPr id="17" name="Oval 16"/>
          <p:cNvSpPr/>
          <p:nvPr/>
        </p:nvSpPr>
        <p:spPr>
          <a:xfrm>
            <a:off x="4622379" y="5195604"/>
            <a:ext cx="2770632" cy="526564"/>
          </a:xfrm>
          <a:prstGeom prst="ellipse">
            <a:avLst/>
          </a:prstGeom>
          <a:solidFill>
            <a:srgbClr val="A2EC17">
              <a:alpha val="3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200"/>
          </a:p>
        </p:txBody>
      </p:sp>
      <p:sp>
        <p:nvSpPr>
          <p:cNvPr id="61" name="TextBox 60"/>
          <p:cNvSpPr txBox="1"/>
          <p:nvPr/>
        </p:nvSpPr>
        <p:spPr>
          <a:xfrm>
            <a:off x="4591536" y="5295467"/>
            <a:ext cx="2771329" cy="32315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000" dirty="0" smtClean="0"/>
              <a:t>count</a:t>
            </a:r>
            <a:r>
              <a:rPr lang="en-US" sz="2000" baseline="-25000" dirty="0" smtClean="0"/>
              <a:t>host1</a:t>
            </a:r>
            <a:r>
              <a:rPr lang="en-US" sz="2000" dirty="0" smtClean="0"/>
              <a:t>, count</a:t>
            </a:r>
            <a:r>
              <a:rPr lang="en-US" sz="2000" baseline="-25000" dirty="0" smtClean="0"/>
              <a:t>host2</a:t>
            </a:r>
            <a:r>
              <a:rPr lang="en-US" sz="2000" dirty="0" smtClean="0"/>
              <a:t>,</a:t>
            </a:r>
            <a:r>
              <a:rPr lang="is-IS" sz="2000" dirty="0" smtClean="0"/>
              <a:t>…</a:t>
            </a:r>
            <a:endParaRPr lang="en-US" sz="2000" dirty="0" smtClean="0"/>
          </a:p>
        </p:txBody>
      </p:sp>
      <p:sp>
        <p:nvSpPr>
          <p:cNvPr id="62" name="Oval 61"/>
          <p:cNvSpPr/>
          <p:nvPr/>
        </p:nvSpPr>
        <p:spPr>
          <a:xfrm>
            <a:off x="6298529" y="4530872"/>
            <a:ext cx="2767323" cy="526564"/>
          </a:xfrm>
          <a:prstGeom prst="ellipse">
            <a:avLst/>
          </a:prstGeom>
          <a:solidFill>
            <a:srgbClr val="A2EC17">
              <a:alpha val="3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200"/>
          </a:p>
        </p:txBody>
      </p:sp>
      <p:sp>
        <p:nvSpPr>
          <p:cNvPr id="63" name="TextBox 62"/>
          <p:cNvSpPr txBox="1"/>
          <p:nvPr/>
        </p:nvSpPr>
        <p:spPr>
          <a:xfrm>
            <a:off x="6292265" y="4612592"/>
            <a:ext cx="2773588" cy="32315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000" dirty="0" smtClean="0"/>
              <a:t>count</a:t>
            </a:r>
            <a:r>
              <a:rPr lang="en-US" sz="2000" baseline="-25000" dirty="0" smtClean="0"/>
              <a:t>host1</a:t>
            </a:r>
            <a:r>
              <a:rPr lang="en-US" sz="2000" dirty="0" smtClean="0"/>
              <a:t>++, count</a:t>
            </a:r>
            <a:r>
              <a:rPr lang="en-US" sz="2000" baseline="-25000" dirty="0" smtClean="0"/>
              <a:t>host2</a:t>
            </a:r>
            <a:r>
              <a:rPr lang="en-US" sz="2000" dirty="0" smtClean="0"/>
              <a:t>,</a:t>
            </a:r>
            <a:r>
              <a:rPr lang="is-IS" sz="2000" dirty="0" smtClean="0"/>
              <a:t>…</a:t>
            </a:r>
            <a:endParaRPr lang="en-US" sz="2000" dirty="0" smtClean="0"/>
          </a:p>
        </p:txBody>
      </p:sp>
      <p:cxnSp>
        <p:nvCxnSpPr>
          <p:cNvPr id="19" name="Curved Connector 18"/>
          <p:cNvCxnSpPr>
            <a:stCxn id="17" idx="0"/>
            <a:endCxn id="62" idx="2"/>
          </p:cNvCxnSpPr>
          <p:nvPr/>
        </p:nvCxnSpPr>
        <p:spPr>
          <a:xfrm rot="5400000" flipH="1" flipV="1">
            <a:off x="5952387" y="4849462"/>
            <a:ext cx="401450" cy="290834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196562" y="4537282"/>
            <a:ext cx="2055567" cy="538595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000" dirty="0" smtClean="0"/>
              <a:t>host 1 makes</a:t>
            </a:r>
          </a:p>
          <a:p>
            <a:pPr algn="ctr">
              <a:lnSpc>
                <a:spcPct val="70000"/>
              </a:lnSpc>
            </a:pPr>
            <a:r>
              <a:rPr lang="en-US" sz="2000" dirty="0"/>
              <a:t>a</a:t>
            </a:r>
            <a:r>
              <a:rPr lang="en-US" sz="2000" dirty="0" smtClean="0"/>
              <a:t> conn. attempt</a:t>
            </a:r>
          </a:p>
        </p:txBody>
      </p:sp>
      <p:cxnSp>
        <p:nvCxnSpPr>
          <p:cNvPr id="22" name="Straight Arrow Connector 21"/>
          <p:cNvCxnSpPr>
            <a:stCxn id="17" idx="6"/>
          </p:cNvCxnSpPr>
          <p:nvPr/>
        </p:nvCxnSpPr>
        <p:spPr>
          <a:xfrm flipV="1">
            <a:off x="7393011" y="5458796"/>
            <a:ext cx="145549" cy="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47845" y="5242791"/>
            <a:ext cx="516306" cy="32315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is-IS" sz="2000" dirty="0" smtClean="0"/>
              <a:t>…</a:t>
            </a:r>
            <a:endParaRPr lang="en-US" sz="2000" dirty="0" smtClean="0"/>
          </a:p>
        </p:txBody>
      </p:sp>
      <p:sp>
        <p:nvSpPr>
          <p:cNvPr id="72" name="TextBox 71"/>
          <p:cNvSpPr txBox="1"/>
          <p:nvPr/>
        </p:nvSpPr>
        <p:spPr>
          <a:xfrm>
            <a:off x="5928538" y="3278407"/>
            <a:ext cx="2887252" cy="369318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400" b="1" dirty="0" smtClean="0"/>
              <a:t>Ensemble of FSMs</a:t>
            </a:r>
          </a:p>
        </p:txBody>
      </p:sp>
      <p:sp>
        <p:nvSpPr>
          <p:cNvPr id="74" name="Oval 73"/>
          <p:cNvSpPr/>
          <p:nvPr/>
        </p:nvSpPr>
        <p:spPr>
          <a:xfrm>
            <a:off x="5672260" y="1918247"/>
            <a:ext cx="1380744" cy="565184"/>
          </a:xfrm>
          <a:prstGeom prst="ellipse">
            <a:avLst/>
          </a:prstGeom>
          <a:solidFill>
            <a:srgbClr val="A2EC17">
              <a:alpha val="3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200"/>
          </a:p>
        </p:txBody>
      </p:sp>
      <p:sp>
        <p:nvSpPr>
          <p:cNvPr id="75" name="TextBox 74"/>
          <p:cNvSpPr txBox="1"/>
          <p:nvPr/>
        </p:nvSpPr>
        <p:spPr>
          <a:xfrm>
            <a:off x="5818114" y="2016716"/>
            <a:ext cx="1182524" cy="32315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000" dirty="0" smtClean="0"/>
              <a:t>count</a:t>
            </a:r>
            <a:r>
              <a:rPr lang="en-US" sz="2000" baseline="-25000" dirty="0" smtClean="0"/>
              <a:t>host1</a:t>
            </a:r>
          </a:p>
        </p:txBody>
      </p:sp>
      <p:cxnSp>
        <p:nvCxnSpPr>
          <p:cNvPr id="83" name="Straight Arrow Connector 82"/>
          <p:cNvCxnSpPr>
            <a:stCxn id="74" idx="6"/>
          </p:cNvCxnSpPr>
          <p:nvPr/>
        </p:nvCxnSpPr>
        <p:spPr>
          <a:xfrm flipV="1">
            <a:off x="7053004" y="2181439"/>
            <a:ext cx="39359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447938" y="1906561"/>
            <a:ext cx="1399032" cy="565184"/>
          </a:xfrm>
          <a:prstGeom prst="ellipse">
            <a:avLst/>
          </a:prstGeom>
          <a:solidFill>
            <a:srgbClr val="A2EC17">
              <a:alpha val="3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200"/>
          </a:p>
        </p:txBody>
      </p:sp>
      <p:sp>
        <p:nvSpPr>
          <p:cNvPr id="86" name="TextBox 85"/>
          <p:cNvSpPr txBox="1"/>
          <p:nvPr/>
        </p:nvSpPr>
        <p:spPr>
          <a:xfrm>
            <a:off x="7332814" y="2044105"/>
            <a:ext cx="1569247" cy="32315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000" dirty="0" smtClean="0"/>
              <a:t>count</a:t>
            </a:r>
            <a:r>
              <a:rPr lang="en-US" sz="2000" baseline="-25000" dirty="0" smtClean="0"/>
              <a:t>host1</a:t>
            </a:r>
            <a:r>
              <a:rPr lang="en-US" sz="2000" dirty="0" smtClean="0"/>
              <a:t>++</a:t>
            </a:r>
          </a:p>
        </p:txBody>
      </p:sp>
      <p:sp>
        <p:nvSpPr>
          <p:cNvPr id="87" name="Oval 86"/>
          <p:cNvSpPr/>
          <p:nvPr/>
        </p:nvSpPr>
        <p:spPr>
          <a:xfrm>
            <a:off x="5733945" y="2560508"/>
            <a:ext cx="1399032" cy="565184"/>
          </a:xfrm>
          <a:prstGeom prst="ellipse">
            <a:avLst/>
          </a:prstGeom>
          <a:solidFill>
            <a:srgbClr val="A2EC17">
              <a:alpha val="3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200"/>
          </a:p>
        </p:txBody>
      </p:sp>
      <p:sp>
        <p:nvSpPr>
          <p:cNvPr id="89" name="TextBox 88"/>
          <p:cNvSpPr txBox="1"/>
          <p:nvPr/>
        </p:nvSpPr>
        <p:spPr>
          <a:xfrm>
            <a:off x="5782109" y="2698053"/>
            <a:ext cx="1283606" cy="32315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000" dirty="0" smtClean="0"/>
              <a:t>count</a:t>
            </a:r>
            <a:r>
              <a:rPr lang="en-US" sz="2000" baseline="-25000" dirty="0" smtClean="0"/>
              <a:t>host2</a:t>
            </a:r>
          </a:p>
        </p:txBody>
      </p:sp>
      <p:cxnSp>
        <p:nvCxnSpPr>
          <p:cNvPr id="91" name="Straight Arrow Connector 90"/>
          <p:cNvCxnSpPr>
            <a:stCxn id="87" idx="6"/>
          </p:cNvCxnSpPr>
          <p:nvPr/>
        </p:nvCxnSpPr>
        <p:spPr>
          <a:xfrm flipV="1">
            <a:off x="7132977" y="2823700"/>
            <a:ext cx="37530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7509623" y="2548822"/>
            <a:ext cx="1392438" cy="565184"/>
          </a:xfrm>
          <a:prstGeom prst="ellipse">
            <a:avLst/>
          </a:prstGeom>
          <a:solidFill>
            <a:srgbClr val="A2EC17">
              <a:alpha val="37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200"/>
          </a:p>
        </p:txBody>
      </p:sp>
      <p:sp>
        <p:nvSpPr>
          <p:cNvPr id="96" name="TextBox 95"/>
          <p:cNvSpPr txBox="1"/>
          <p:nvPr/>
        </p:nvSpPr>
        <p:spPr>
          <a:xfrm>
            <a:off x="7394499" y="2686366"/>
            <a:ext cx="1616671" cy="32315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000" dirty="0" smtClean="0"/>
              <a:t>count</a:t>
            </a:r>
            <a:r>
              <a:rPr lang="en-US" sz="2000" baseline="-25000" dirty="0" smtClean="0"/>
              <a:t>host2</a:t>
            </a:r>
            <a:r>
              <a:rPr lang="en-US" sz="2000" dirty="0" smtClean="0"/>
              <a:t>++</a:t>
            </a: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7021289" y="3016260"/>
            <a:ext cx="516306" cy="32315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is-IS" sz="2000" dirty="0" smtClean="0"/>
              <a:t>…</a:t>
            </a:r>
            <a:endParaRPr lang="en-US" sz="2000" dirty="0" smtClean="0"/>
          </a:p>
        </p:txBody>
      </p:sp>
      <p:sp>
        <p:nvSpPr>
          <p:cNvPr id="109" name="TextBox 108"/>
          <p:cNvSpPr txBox="1"/>
          <p:nvPr/>
        </p:nvSpPr>
        <p:spPr>
          <a:xfrm>
            <a:off x="2428653" y="1962661"/>
            <a:ext cx="3416320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Insight 1:</a:t>
            </a:r>
            <a:r>
              <a:rPr lang="en-US" sz="2400" dirty="0" smtClean="0"/>
              <a:t> Decoupling </a:t>
            </a:r>
          </a:p>
          <a:p>
            <a:pPr algn="ctr">
              <a:lnSpc>
                <a:spcPct val="80000"/>
              </a:lnSpc>
            </a:pPr>
            <a:r>
              <a:rPr lang="en-US" sz="2400" dirty="0" smtClean="0"/>
              <a:t>independent connections	</a:t>
            </a:r>
            <a:endParaRPr lang="en-US" sz="2400" baseline="-25000" dirty="0" smtClean="0"/>
          </a:p>
        </p:txBody>
      </p:sp>
      <p:sp>
        <p:nvSpPr>
          <p:cNvPr id="110" name="TextBox 109"/>
          <p:cNvSpPr txBox="1"/>
          <p:nvPr/>
        </p:nvSpPr>
        <p:spPr>
          <a:xfrm>
            <a:off x="2670328" y="2704284"/>
            <a:ext cx="2834280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/>
              <a:t>Insight 2:</a:t>
            </a:r>
            <a:r>
              <a:rPr lang="en-US" sz="2400" dirty="0" smtClean="0"/>
              <a:t> Decoupling </a:t>
            </a:r>
          </a:p>
          <a:p>
            <a:pPr algn="ctr">
              <a:lnSpc>
                <a:spcPct val="80000"/>
              </a:lnSpc>
            </a:pPr>
            <a:r>
              <a:rPr lang="en-US" sz="2400" dirty="0" smtClean="0"/>
              <a:t>independent tasks	</a:t>
            </a:r>
            <a:endParaRPr lang="en-US" sz="2400" baseline="-25000" dirty="0" smtClean="0"/>
          </a:p>
        </p:txBody>
      </p:sp>
      <p:sp>
        <p:nvSpPr>
          <p:cNvPr id="111" name="Right Arrow 110"/>
          <p:cNvSpPr/>
          <p:nvPr/>
        </p:nvSpPr>
        <p:spPr>
          <a:xfrm>
            <a:off x="3881097" y="1012020"/>
            <a:ext cx="585216" cy="19290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2" name="Right Arrow 111"/>
          <p:cNvSpPr/>
          <p:nvPr/>
        </p:nvSpPr>
        <p:spPr>
          <a:xfrm>
            <a:off x="5719491" y="1023426"/>
            <a:ext cx="585216" cy="192908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16636" y="794125"/>
            <a:ext cx="1057538" cy="374447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200" dirty="0" smtClean="0"/>
              <a:t>host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16636" y="1079568"/>
            <a:ext cx="1057538" cy="374447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200" dirty="0" smtClean="0"/>
              <a:t>host 2</a:t>
            </a: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277201" y="1626098"/>
            <a:ext cx="759883" cy="727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B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4200" dirty="0">
              <a:solidFill>
                <a:srgbClr val="FF0000"/>
              </a:solidFill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7956906" y="6026438"/>
            <a:ext cx="759883" cy="727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B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42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79263" y="5091709"/>
            <a:ext cx="59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/>
              <a:t>T(.)</a:t>
            </a:r>
            <a:endParaRPr lang="en-US" sz="2400" baseline="-250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1763366" y="4845793"/>
            <a:ext cx="880995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located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packet</a:t>
            </a:r>
            <a:endParaRPr lang="en-US" baseline="-25000" dirty="0" smtClean="0">
              <a:solidFill>
                <a:srgbClr val="0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277885" y="4861020"/>
            <a:ext cx="880995" cy="54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located</a:t>
            </a:r>
          </a:p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packet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696119" y="5378030"/>
            <a:ext cx="95097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284173" y="5385937"/>
            <a:ext cx="95097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47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6" grpId="0" animBg="1"/>
      <p:bldP spid="53" grpId="0"/>
      <p:bldP spid="54" grpId="0" animBg="1"/>
      <p:bldP spid="54" grpId="1" animBg="1"/>
      <p:bldP spid="56" grpId="0"/>
      <p:bldP spid="56" grpId="1"/>
      <p:bldP spid="57" grpId="0"/>
      <p:bldP spid="57" grpId="1"/>
      <p:bldP spid="58" grpId="0"/>
      <p:bldP spid="17" grpId="0" animBg="1"/>
      <p:bldP spid="61" grpId="0"/>
      <p:bldP spid="62" grpId="0" animBg="1"/>
      <p:bldP spid="63" grpId="0"/>
      <p:bldP spid="65" grpId="0"/>
      <p:bldP spid="71" grpId="0"/>
      <p:bldP spid="72" grpId="0"/>
      <p:bldP spid="74" grpId="0" animBg="1"/>
      <p:bldP spid="75" grpId="0"/>
      <p:bldP spid="85" grpId="0" animBg="1"/>
      <p:bldP spid="86" grpId="0"/>
      <p:bldP spid="87" grpId="0" animBg="1"/>
      <p:bldP spid="89" grpId="0"/>
      <p:bldP spid="94" grpId="0" animBg="1"/>
      <p:bldP spid="96" grpId="0"/>
      <p:bldP spid="103" grpId="0"/>
      <p:bldP spid="109" grpId="0"/>
      <p:bldP spid="110" grpId="0"/>
      <p:bldP spid="50" grpId="0"/>
      <p:bldP spid="51" grpId="0"/>
      <p:bldP spid="49" grpId="0"/>
      <p:bldP spid="55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359"/>
            <a:ext cx="9144000" cy="1129827"/>
          </a:xfrm>
        </p:spPr>
        <p:txBody>
          <a:bodyPr>
            <a:normAutofit/>
          </a:bodyPr>
          <a:lstStyle/>
          <a:p>
            <a:r>
              <a:rPr lang="en-US" sz="3800" dirty="0" smtClean="0"/>
              <a:t>Putting it together: Composing NF models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 descr="Screen Shot 2016-03-11 at 9.12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26" y="879232"/>
            <a:ext cx="4591751" cy="59006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7519" y="953957"/>
            <a:ext cx="4281467" cy="1737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400" baseline="-25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677791" y="4427894"/>
            <a:ext cx="1769902" cy="155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4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497978" y="2857486"/>
            <a:ext cx="2582616" cy="223117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400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497978" y="2150194"/>
            <a:ext cx="2836022" cy="223117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400" baseline="-25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497978" y="4553416"/>
            <a:ext cx="2680574" cy="223117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400" baseline="-25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681329" y="5279385"/>
            <a:ext cx="2957520" cy="68030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400" baseline="-250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67520" y="2373311"/>
            <a:ext cx="652306" cy="72847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4979" y="2974780"/>
            <a:ext cx="1532541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rgbClr val="FF6600"/>
                </a:solidFill>
              </a:rPr>
              <a:t>Individual</a:t>
            </a:r>
          </a:p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rgbClr val="FF6600"/>
                </a:solidFill>
              </a:rPr>
              <a:t>NF models</a:t>
            </a:r>
            <a:endParaRPr lang="en-US" sz="2400" b="1" baseline="-25000" dirty="0" smtClean="0">
              <a:solidFill>
                <a:srgbClr val="FF66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767520" y="3501891"/>
            <a:ext cx="661450" cy="106316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</p:cNvCxnSpPr>
          <p:nvPr/>
        </p:nvCxnSpPr>
        <p:spPr>
          <a:xfrm flipV="1">
            <a:off x="1767520" y="2953603"/>
            <a:ext cx="652306" cy="368965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616" y="5045527"/>
            <a:ext cx="1571614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Data plane</a:t>
            </a:r>
          </a:p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model</a:t>
            </a:r>
            <a:endParaRPr lang="en-US" sz="2400" b="1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>
            <a:off x="1822230" y="5393315"/>
            <a:ext cx="597596" cy="18138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79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06643" y="1541322"/>
            <a:ext cx="1690912" cy="672478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Data plane model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911" y="1638637"/>
            <a:ext cx="1236210" cy="346234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200" dirty="0"/>
              <a:t>Operator</a:t>
            </a:r>
          </a:p>
        </p:txBody>
      </p:sp>
      <p:sp>
        <p:nvSpPr>
          <p:cNvPr id="61" name="Cloud 60"/>
          <p:cNvSpPr/>
          <p:nvPr/>
        </p:nvSpPr>
        <p:spPr>
          <a:xfrm rot="169972">
            <a:off x="3418604" y="4388822"/>
            <a:ext cx="4054221" cy="1101790"/>
          </a:xfrm>
          <a:prstGeom prst="cloud">
            <a:avLst/>
          </a:prstGeom>
          <a:noFill/>
          <a:ln w="19050" cmpd="sng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anchor="ctr"/>
          <a:lstStyle/>
          <a:p>
            <a:pPr algn="ctr">
              <a:lnSpc>
                <a:spcPct val="70000"/>
              </a:lnSpc>
              <a:defRPr/>
            </a:pPr>
            <a:endParaRPr lang="en-US" sz="2600" dirty="0">
              <a:latin typeface="Calibri"/>
              <a:cs typeface="Calibri"/>
            </a:endParaRPr>
          </a:p>
          <a:p>
            <a:pPr algn="ctr">
              <a:lnSpc>
                <a:spcPct val="70000"/>
              </a:lnSpc>
              <a:defRPr/>
            </a:pPr>
            <a:endParaRPr lang="en-US" sz="2600" dirty="0">
              <a:latin typeface="Calibri"/>
              <a:cs typeface="Calibri"/>
            </a:endParaRPr>
          </a:p>
          <a:p>
            <a:pPr algn="ctr">
              <a:lnSpc>
                <a:spcPct val="70000"/>
              </a:lnSpc>
              <a:defRPr/>
            </a:pP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lnSpc>
                <a:spcPct val="70000"/>
              </a:lnSpc>
              <a:defRPr/>
            </a:pP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lnSpc>
                <a:spcPct val="70000"/>
              </a:lnSpc>
              <a:defRPr/>
            </a:pP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62" name="Picture 6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9186" y="4564943"/>
            <a:ext cx="349823" cy="21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6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9330" y="4564599"/>
            <a:ext cx="439193" cy="21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11" descr="IOSfirew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3627" y="4504784"/>
            <a:ext cx="137193" cy="273325"/>
          </a:xfrm>
          <a:prstGeom prst="rect">
            <a:avLst/>
          </a:prstGeom>
          <a:noFill/>
        </p:spPr>
      </p:pic>
      <p:pic>
        <p:nvPicPr>
          <p:cNvPr id="65" name="Picture 57" descr="icon_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7816" y="4520343"/>
            <a:ext cx="208612" cy="256200"/>
          </a:xfrm>
          <a:prstGeom prst="rect">
            <a:avLst/>
          </a:prstGeom>
          <a:noFill/>
        </p:spPr>
      </p:pic>
      <p:pic>
        <p:nvPicPr>
          <p:cNvPr id="66" name="Picture 2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07919" y="4538524"/>
            <a:ext cx="301180" cy="22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4181086" y="5462234"/>
            <a:ext cx="2827065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600" i="1" dirty="0" smtClean="0"/>
              <a:t>stateful data </a:t>
            </a:r>
            <a:r>
              <a:rPr lang="en-US" sz="2600" i="1" dirty="0"/>
              <a:t>plane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68965" y="4733294"/>
            <a:ext cx="634470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FW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522710" y="4711294"/>
            <a:ext cx="944288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Proxy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917728" y="4733294"/>
            <a:ext cx="594094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IPS</a:t>
            </a:r>
          </a:p>
        </p:txBody>
      </p:sp>
      <p:cxnSp>
        <p:nvCxnSpPr>
          <p:cNvPr id="93" name="Curved Connector 92"/>
          <p:cNvCxnSpPr>
            <a:stCxn id="61" idx="2"/>
            <a:endCxn id="99" idx="2"/>
          </p:cNvCxnSpPr>
          <p:nvPr/>
        </p:nvCxnSpPr>
        <p:spPr>
          <a:xfrm rot="10800000">
            <a:off x="1468920" y="2140417"/>
            <a:ext cx="1964723" cy="2699737"/>
          </a:xfrm>
          <a:prstGeom prst="curvedConnector2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636274" y="2734952"/>
            <a:ext cx="1661281" cy="672478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Test traffic</a:t>
            </a:r>
          </a:p>
          <a:p>
            <a:pPr algn="ctr">
              <a:lnSpc>
                <a:spcPct val="70000"/>
              </a:lnSpc>
            </a:pPr>
            <a:r>
              <a:rPr lang="en-US" sz="2600" dirty="0" smtClean="0"/>
              <a:t>generation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375476" y="2711233"/>
            <a:ext cx="2111577" cy="67271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>
              <a:lnSpc>
                <a:spcPct val="70000"/>
              </a:lnSpc>
            </a:pPr>
            <a:endParaRPr lang="en-US" sz="2600"/>
          </a:p>
        </p:txBody>
      </p:sp>
      <p:pic>
        <p:nvPicPr>
          <p:cNvPr id="99" name="Picture 98" descr="operator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97" y="1532168"/>
            <a:ext cx="598644" cy="608248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 rot="20102029">
            <a:off x="855995" y="3114229"/>
            <a:ext cx="943960" cy="39240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b="1" dirty="0" smtClean="0">
                <a:solidFill>
                  <a:srgbClr val="218F3B"/>
                </a:solidFill>
              </a:rPr>
              <a:t>Pass</a:t>
            </a:r>
            <a:endParaRPr lang="en-US" sz="2600" b="1" dirty="0">
              <a:solidFill>
                <a:srgbClr val="218F3B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20102029">
            <a:off x="945601" y="3540438"/>
            <a:ext cx="717117" cy="39240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b="1" dirty="0" smtClean="0">
                <a:solidFill>
                  <a:srgbClr val="FF0000"/>
                </a:solidFill>
              </a:rPr>
              <a:t>Fail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375475" y="1496506"/>
            <a:ext cx="2119459" cy="7162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>
              <a:lnSpc>
                <a:spcPct val="70000"/>
              </a:lnSpc>
            </a:pPr>
            <a:endParaRPr lang="en-US" sz="2600"/>
          </a:p>
        </p:txBody>
      </p:sp>
      <p:cxnSp>
        <p:nvCxnSpPr>
          <p:cNvPr id="110" name="Straight Arrow Connector 109"/>
          <p:cNvCxnSpPr>
            <a:stCxn id="102" idx="2"/>
            <a:endCxn id="96" idx="0"/>
          </p:cNvCxnSpPr>
          <p:nvPr/>
        </p:nvCxnSpPr>
        <p:spPr>
          <a:xfrm flipH="1">
            <a:off x="5431265" y="2212778"/>
            <a:ext cx="3940" cy="498455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9" idx="3"/>
            <a:endCxn id="102" idx="1"/>
          </p:cNvCxnSpPr>
          <p:nvPr/>
        </p:nvCxnSpPr>
        <p:spPr>
          <a:xfrm>
            <a:off x="1768241" y="1836292"/>
            <a:ext cx="2607234" cy="1835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356355"/>
            <a:ext cx="457200" cy="501651"/>
          </a:xfrm>
        </p:spPr>
        <p:txBody>
          <a:bodyPr/>
          <a:lstStyle/>
          <a:p>
            <a:fld id="{2F8258B8-ACF5-6E4C-8B3E-49E538074B44}" type="slidenum">
              <a:rPr lang="en-US" smtClean="0"/>
              <a:t>12</a:t>
            </a:fld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78204" y="1117524"/>
            <a:ext cx="3099637" cy="74583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dirty="0" smtClean="0"/>
              <a:t>context-dependent</a:t>
            </a:r>
          </a:p>
          <a:p>
            <a:pPr algn="ctr">
              <a:lnSpc>
                <a:spcPct val="80000"/>
              </a:lnSpc>
            </a:pPr>
            <a:r>
              <a:rPr lang="en-US" sz="2600" dirty="0" smtClean="0"/>
              <a:t>policies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60976" y="1293999"/>
            <a:ext cx="2070967" cy="1065919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dirty="0" smtClean="0">
                <a:solidFill>
                  <a:srgbClr val="FF0000"/>
                </a:solidFill>
              </a:rPr>
              <a:t>Challenge 1:</a:t>
            </a:r>
          </a:p>
          <a:p>
            <a:pPr algn="ctr">
              <a:lnSpc>
                <a:spcPct val="80000"/>
              </a:lnSpc>
            </a:pPr>
            <a:r>
              <a:rPr lang="en-US" sz="2600" dirty="0" smtClean="0"/>
              <a:t>Expressive models?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12569" y="2545531"/>
            <a:ext cx="2822146" cy="1065919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dirty="0" smtClean="0">
                <a:solidFill>
                  <a:srgbClr val="FF0000"/>
                </a:solidFill>
              </a:rPr>
              <a:t>Challenge 2:</a:t>
            </a:r>
          </a:p>
          <a:p>
            <a:pPr algn="ctr">
              <a:lnSpc>
                <a:spcPct val="80000"/>
              </a:lnSpc>
            </a:pPr>
            <a:r>
              <a:rPr lang="en-US" sz="2600" dirty="0" smtClean="0"/>
              <a:t>Scalable state space exploration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58658" y="2492449"/>
            <a:ext cx="2682417" cy="11386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5715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5452138" y="3407430"/>
            <a:ext cx="0" cy="1044984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02563" y="3658483"/>
            <a:ext cx="1165412" cy="672478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test</a:t>
            </a:r>
          </a:p>
          <a:p>
            <a:pPr algn="ctr">
              <a:lnSpc>
                <a:spcPct val="70000"/>
              </a:lnSpc>
            </a:pPr>
            <a:r>
              <a:rPr lang="en-US" sz="2600" dirty="0" smtClean="0"/>
              <a:t>traffic</a:t>
            </a:r>
            <a:endParaRPr lang="en-US" sz="2600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-254001" y="140173"/>
            <a:ext cx="9691077" cy="845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B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smtClean="0"/>
              <a:t>Challenge 2: Scalable test traffic generation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86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4001" y="140173"/>
            <a:ext cx="9691077" cy="84595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800" dirty="0" smtClean="0"/>
              <a:t>Challenge 2: Exploring data plane state space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13</a:t>
            </a:fld>
            <a:endParaRPr lang="en-US" dirty="0"/>
          </a:p>
        </p:txBody>
      </p:sp>
      <p:pic>
        <p:nvPicPr>
          <p:cNvPr id="21" name="Picture 20" descr="counting_ips_fsm_per_hos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03" y="1209760"/>
            <a:ext cx="4107541" cy="157982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0563" y="2978216"/>
            <a:ext cx="8666237" cy="1209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400" dirty="0" smtClean="0"/>
          </a:p>
          <a:p>
            <a:pPr>
              <a:lnSpc>
                <a:spcPct val="90000"/>
              </a:lnSpc>
            </a:pPr>
            <a:endParaRPr lang="en-US" sz="400" b="1" dirty="0" smtClean="0"/>
          </a:p>
          <a:p>
            <a:pPr>
              <a:lnSpc>
                <a:spcPct val="90000"/>
              </a:lnSpc>
            </a:pPr>
            <a:r>
              <a:rPr lang="en-US" sz="2600" b="1" dirty="0" smtClean="0"/>
              <a:t>Conceptual view of test traffic generation</a:t>
            </a:r>
            <a:r>
              <a:rPr lang="en-US" sz="2600" dirty="0" smtClean="0"/>
              <a:t>: How to reach a colored state through a sequence of traffic units?</a:t>
            </a:r>
            <a:endParaRPr lang="en-US" sz="1200" b="1" dirty="0" smtClean="0"/>
          </a:p>
          <a:p>
            <a:pPr>
              <a:lnSpc>
                <a:spcPct val="90000"/>
              </a:lnSpc>
            </a:pPr>
            <a:endParaRPr lang="en-US" sz="400" b="1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0" y="4033284"/>
            <a:ext cx="9143999" cy="2099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400" dirty="0" smtClean="0"/>
          </a:p>
          <a:p>
            <a:pPr>
              <a:lnSpc>
                <a:spcPct val="90000"/>
              </a:lnSpc>
            </a:pPr>
            <a:endParaRPr lang="en-US" sz="400" b="1" dirty="0" smtClean="0"/>
          </a:p>
          <a:p>
            <a:pPr>
              <a:lnSpc>
                <a:spcPct val="90000"/>
              </a:lnSpc>
            </a:pPr>
            <a:endParaRPr lang="en-US" sz="400" b="1" dirty="0" smtClean="0"/>
          </a:p>
          <a:p>
            <a:pPr>
              <a:lnSpc>
                <a:spcPct val="90000"/>
              </a:lnSpc>
            </a:pPr>
            <a:r>
              <a:rPr lang="en-US" sz="2600" b="1" dirty="0" smtClean="0"/>
              <a:t>Challenge of scalability </a:t>
            </a:r>
            <a:r>
              <a:rPr lang="en-US" sz="2600" dirty="0" err="1" smtClean="0"/>
              <a:t>wrt</a:t>
            </a:r>
            <a:r>
              <a:rPr lang="en-US" sz="2600" dirty="0" smtClean="0"/>
              <a:t> traffic space and state space 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Strawman 1: </a:t>
            </a:r>
            <a:r>
              <a:rPr lang="en-US" sz="2400" dirty="0" smtClean="0"/>
              <a:t>All possible sequences of traffic units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Strawman 2: </a:t>
            </a:r>
            <a:r>
              <a:rPr lang="en-US" sz="2400" dirty="0" smtClean="0"/>
              <a:t>Generate random </a:t>
            </a:r>
            <a:r>
              <a:rPr lang="en-US" sz="2400" dirty="0"/>
              <a:t>traffic </a:t>
            </a:r>
            <a:r>
              <a:rPr lang="en-US" sz="2400" dirty="0" smtClean="0"/>
              <a:t>units (e.g., fuzzing)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Strawman 3: </a:t>
            </a:r>
            <a:r>
              <a:rPr lang="en-US" sz="2400" dirty="0" smtClean="0"/>
              <a:t>Naïve use of exploration tools (e.g., model checking)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19746" y="1678119"/>
            <a:ext cx="1147340" cy="3488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 smtClean="0"/>
              <a:t>Light IPS</a:t>
            </a:r>
            <a:endParaRPr lang="en-US" sz="2000" baseline="-25000" dirty="0"/>
          </a:p>
        </p:txBody>
      </p:sp>
      <p:sp>
        <p:nvSpPr>
          <p:cNvPr id="15" name="Right Arrow 14"/>
          <p:cNvSpPr/>
          <p:nvPr/>
        </p:nvSpPr>
        <p:spPr>
          <a:xfrm>
            <a:off x="944888" y="1737929"/>
            <a:ext cx="393192" cy="19290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618218" y="1752335"/>
            <a:ext cx="393192" cy="19290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45722" y="1488772"/>
            <a:ext cx="1057538" cy="374447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200" dirty="0" smtClean="0"/>
              <a:t>host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45722" y="1774215"/>
            <a:ext cx="1057538" cy="374447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200" dirty="0" smtClean="0"/>
              <a:t>host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69066" y="1414321"/>
            <a:ext cx="1444957" cy="374447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/>
              <a:t>suspicious?</a:t>
            </a:r>
          </a:p>
        </p:txBody>
      </p:sp>
    </p:spTree>
    <p:extLst>
      <p:ext uri="{BB962C8B-B14F-4D97-AF65-F5344CB8AC3E}">
        <p14:creationId xmlns:p14="http://schemas.microsoft.com/office/powerpoint/2010/main" val="124298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03-11 at 9.28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10" y="3429000"/>
            <a:ext cx="6096000" cy="2108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0888"/>
            <a:ext cx="9144000" cy="845951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4200" dirty="0" smtClean="0"/>
              <a:t>Our idea: Test traffic generation using optimized symbolic execution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15" y="5382852"/>
            <a:ext cx="9143999" cy="132805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400" dirty="0" smtClean="0"/>
          </a:p>
          <a:p>
            <a:pPr>
              <a:lnSpc>
                <a:spcPct val="90000"/>
              </a:lnSpc>
            </a:pPr>
            <a:endParaRPr lang="en-US" sz="400" b="1" dirty="0" smtClean="0"/>
          </a:p>
          <a:p>
            <a:pPr>
              <a:lnSpc>
                <a:spcPct val="70000"/>
              </a:lnSpc>
            </a:pPr>
            <a:r>
              <a:rPr lang="en-US" sz="2600" b="1" dirty="0" smtClean="0"/>
              <a:t>Optimized symbolic execution</a:t>
            </a:r>
            <a:r>
              <a:rPr lang="en-US" sz="2600" dirty="0" smtClean="0"/>
              <a:t>:</a:t>
            </a:r>
            <a:endParaRPr lang="en-US" sz="2600" dirty="0">
              <a:solidFill>
                <a:srgbClr val="FF0000"/>
              </a:solidFill>
            </a:endParaRPr>
          </a:p>
          <a:p>
            <a:pPr lvl="1">
              <a:lnSpc>
                <a:spcPct val="70000"/>
              </a:lnSpc>
            </a:pPr>
            <a:r>
              <a:rPr lang="en-US" sz="2600" dirty="0"/>
              <a:t>Minimize the number of symbolic BDUs</a:t>
            </a:r>
          </a:p>
          <a:p>
            <a:pPr lvl="1">
              <a:lnSpc>
                <a:spcPct val="70000"/>
              </a:lnSpc>
            </a:pPr>
            <a:r>
              <a:rPr lang="en-US" sz="2600" dirty="0"/>
              <a:t>Scoping values of symbolic BDUs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14</a:t>
            </a:fld>
            <a:endParaRPr lang="en-US" dirty="0"/>
          </a:p>
        </p:txBody>
      </p:sp>
      <p:pic>
        <p:nvPicPr>
          <p:cNvPr id="21" name="Picture 20" descr="counting_ips_fsm_per_hos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03" y="1209760"/>
            <a:ext cx="4107541" cy="157982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0563" y="2685146"/>
            <a:ext cx="9143999" cy="12097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400" dirty="0" smtClean="0"/>
          </a:p>
          <a:p>
            <a:pPr>
              <a:lnSpc>
                <a:spcPct val="90000"/>
              </a:lnSpc>
            </a:pPr>
            <a:endParaRPr lang="en-US" sz="400" b="1" dirty="0" smtClean="0"/>
          </a:p>
          <a:p>
            <a:pPr>
              <a:lnSpc>
                <a:spcPct val="90000"/>
              </a:lnSpc>
            </a:pPr>
            <a:r>
              <a:rPr lang="en-US" sz="2600" b="1" dirty="0" smtClean="0"/>
              <a:t>Our high-level  approach: </a:t>
            </a:r>
            <a:r>
              <a:rPr lang="en-US" sz="2600" dirty="0" smtClean="0"/>
              <a:t>Symbolic execution</a:t>
            </a:r>
            <a:endParaRPr lang="en-US" sz="2600" dirty="0"/>
          </a:p>
          <a:p>
            <a:pPr>
              <a:lnSpc>
                <a:spcPct val="90000"/>
              </a:lnSpc>
            </a:pPr>
            <a:endParaRPr lang="en-US" sz="2600" b="1" dirty="0"/>
          </a:p>
          <a:p>
            <a:pPr>
              <a:lnSpc>
                <a:spcPct val="90000"/>
              </a:lnSpc>
            </a:pPr>
            <a:endParaRPr lang="en-US" sz="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79207" y="5199435"/>
            <a:ext cx="5351363" cy="256032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400" baseline="-25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626262" y="4455796"/>
            <a:ext cx="4044866" cy="2779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400" baseline="-25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19746" y="1678119"/>
            <a:ext cx="1147340" cy="3488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 smtClean="0"/>
              <a:t>Light IPS</a:t>
            </a:r>
            <a:endParaRPr lang="en-US" sz="2000" baseline="-25000" dirty="0"/>
          </a:p>
        </p:txBody>
      </p:sp>
      <p:sp>
        <p:nvSpPr>
          <p:cNvPr id="18" name="Right Arrow 17"/>
          <p:cNvSpPr/>
          <p:nvPr/>
        </p:nvSpPr>
        <p:spPr>
          <a:xfrm>
            <a:off x="944888" y="1737929"/>
            <a:ext cx="393192" cy="19290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618218" y="1752335"/>
            <a:ext cx="393192" cy="192908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45722" y="1488772"/>
            <a:ext cx="1057538" cy="374447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200" dirty="0" smtClean="0"/>
              <a:t>host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45722" y="1774215"/>
            <a:ext cx="1057538" cy="374447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200" dirty="0" smtClean="0"/>
              <a:t>host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69066" y="1414321"/>
            <a:ext cx="1444957" cy="374447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/>
              <a:t>suspicious?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98709" y="4956741"/>
            <a:ext cx="385864" cy="256032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400" baseline="-25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796091" y="4956743"/>
            <a:ext cx="3875616" cy="201602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400" baseline="-25000" dirty="0" smtClean="0"/>
          </a:p>
        </p:txBody>
      </p:sp>
      <p:pic>
        <p:nvPicPr>
          <p:cNvPr id="6" name="Picture 5" descr="Screen Shot 2016-03-11 at 9.28.16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15" y="4944951"/>
            <a:ext cx="3790950" cy="2413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67586" y="4914598"/>
            <a:ext cx="4837176" cy="27796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71310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4" grpId="1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Outline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33" y="1149411"/>
            <a:ext cx="8453967" cy="5370231"/>
          </a:xfrm>
        </p:spPr>
        <p:txBody>
          <a:bodyPr>
            <a:normAutofit/>
          </a:bodyPr>
          <a:lstStyle/>
          <a:p>
            <a:r>
              <a:rPr lang="en-US" dirty="0" smtClean="0"/>
              <a:t>Motivation and challenges</a:t>
            </a:r>
          </a:p>
          <a:p>
            <a:endParaRPr lang="en-US" sz="1200" dirty="0"/>
          </a:p>
          <a:p>
            <a:r>
              <a:rPr lang="en-US" dirty="0" smtClean="0"/>
              <a:t>Design of BUZZ</a:t>
            </a:r>
          </a:p>
          <a:p>
            <a:endParaRPr lang="en-US" sz="1200" dirty="0"/>
          </a:p>
          <a:p>
            <a:r>
              <a:rPr lang="en-US" dirty="0"/>
              <a:t>Implementation and </a:t>
            </a:r>
            <a:r>
              <a:rPr lang="en-US" dirty="0" smtClean="0"/>
              <a:t>evaluation </a:t>
            </a:r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9118" y="2792455"/>
            <a:ext cx="5826881" cy="575413"/>
          </a:xfrm>
          <a:prstGeom prst="round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17"/>
            <a:ext cx="8229600" cy="845951"/>
          </a:xfrm>
        </p:spPr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62" name="Rounded Rectangle 61"/>
          <p:cNvSpPr/>
          <p:nvPr/>
        </p:nvSpPr>
        <p:spPr>
          <a:xfrm>
            <a:off x="1604974" y="6327555"/>
            <a:ext cx="6208913" cy="356727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rgbClr val="000090"/>
                </a:solidFill>
                <a:latin typeface="+mj-lt"/>
                <a:cs typeface="Courier New"/>
              </a:rPr>
              <a:t>https://</a:t>
            </a:r>
            <a:r>
              <a:rPr lang="en-US" sz="2400" dirty="0" err="1">
                <a:solidFill>
                  <a:srgbClr val="000090"/>
                </a:solidFill>
                <a:latin typeface="+mj-lt"/>
                <a:cs typeface="Courier New"/>
              </a:rPr>
              <a:t>github.com</a:t>
            </a:r>
            <a:r>
              <a:rPr lang="en-US" sz="2400" dirty="0">
                <a:solidFill>
                  <a:srgbClr val="000090"/>
                </a:solidFill>
                <a:latin typeface="+mj-lt"/>
                <a:cs typeface="Courier New"/>
              </a:rPr>
              <a:t>/network-policy</a:t>
            </a:r>
            <a:r>
              <a:rPr lang="en-US" sz="2400" dirty="0" smtClean="0">
                <a:solidFill>
                  <a:srgbClr val="000090"/>
                </a:solidFill>
                <a:latin typeface="+mj-lt"/>
                <a:cs typeface="Courier New"/>
              </a:rPr>
              <a:t>-tester</a:t>
            </a:r>
            <a:r>
              <a:rPr lang="en-US" sz="2400" dirty="0">
                <a:solidFill>
                  <a:srgbClr val="000090"/>
                </a:solidFill>
                <a:latin typeface="+mj-lt"/>
                <a:cs typeface="Courier New"/>
              </a:rPr>
              <a:t>/buzz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5595" y="2273246"/>
            <a:ext cx="18308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Policy parser</a:t>
            </a:r>
          </a:p>
        </p:txBody>
      </p:sp>
      <p:pic>
        <p:nvPicPr>
          <p:cNvPr id="30" name="Picture 29" descr="pers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80" y="1023499"/>
            <a:ext cx="660400" cy="6604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715110" y="1046237"/>
            <a:ext cx="1481829" cy="583237"/>
          </a:xfrm>
          <a:prstGeom prst="rect">
            <a:avLst/>
          </a:prstGeom>
          <a:noFill/>
          <a:ln>
            <a:noFill/>
            <a:prstDash val="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 b="1" i="1"/>
            </a:lvl1pPr>
          </a:lstStyle>
          <a:p>
            <a:pPr algn="ctr">
              <a:lnSpc>
                <a:spcPct val="70000"/>
              </a:lnSpc>
            </a:pPr>
            <a:r>
              <a:rPr lang="en-US" sz="2200" b="0" i="0" dirty="0" smtClean="0"/>
              <a:t>Network</a:t>
            </a:r>
          </a:p>
          <a:p>
            <a:pPr algn="ctr">
              <a:lnSpc>
                <a:spcPct val="70000"/>
              </a:lnSpc>
            </a:pPr>
            <a:r>
              <a:rPr lang="en-US" sz="2200" b="0" i="0" dirty="0" smtClean="0"/>
              <a:t>operator</a:t>
            </a:r>
            <a:endParaRPr lang="en-US" sz="2200" b="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3488996" y="2145270"/>
            <a:ext cx="2379096" cy="627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Data plane model instantiation (C)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10471" y="2018118"/>
            <a:ext cx="2780354" cy="8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BDU-level test</a:t>
            </a:r>
            <a:endParaRPr lang="en-US" dirty="0"/>
          </a:p>
          <a:p>
            <a:r>
              <a:rPr lang="en-US" dirty="0"/>
              <a:t>traffic generation (</a:t>
            </a:r>
            <a:r>
              <a:rPr lang="en-US" dirty="0" err="1"/>
              <a:t>KLEE+optimizations</a:t>
            </a:r>
            <a:r>
              <a:rPr lang="en-US" dirty="0"/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30302" y="3352243"/>
            <a:ext cx="2767191" cy="8863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Translation into test scripts (</a:t>
            </a:r>
            <a:r>
              <a:rPr lang="en-US" dirty="0"/>
              <a:t>custom library + code)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88568" y="1162464"/>
            <a:ext cx="1972691" cy="627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pPr>
              <a:lnSpc>
                <a:spcPct val="70000"/>
              </a:lnSpc>
            </a:pPr>
            <a:r>
              <a:rPr lang="en-US" dirty="0" smtClean="0"/>
              <a:t>Library of</a:t>
            </a:r>
          </a:p>
          <a:p>
            <a:pPr>
              <a:lnSpc>
                <a:spcPct val="70000"/>
              </a:lnSpc>
            </a:pPr>
            <a:r>
              <a:rPr lang="en-US" dirty="0" smtClean="0"/>
              <a:t>NF models (C)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8594" y="3481509"/>
            <a:ext cx="2068226" cy="627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Test resolution (custom code)</a:t>
            </a:r>
          </a:p>
        </p:txBody>
      </p:sp>
      <p:cxnSp>
        <p:nvCxnSpPr>
          <p:cNvPr id="44" name="Curved Connector 43"/>
          <p:cNvCxnSpPr>
            <a:stCxn id="48" idx="2"/>
            <a:endCxn id="39" idx="2"/>
          </p:cNvCxnSpPr>
          <p:nvPr/>
        </p:nvCxnSpPr>
        <p:spPr>
          <a:xfrm rot="10800000">
            <a:off x="1672707" y="4109374"/>
            <a:ext cx="1329616" cy="1081079"/>
          </a:xfrm>
          <a:prstGeom prst="curvedConnector2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2"/>
            <a:endCxn id="29" idx="0"/>
          </p:cNvCxnSpPr>
          <p:nvPr/>
        </p:nvCxnSpPr>
        <p:spPr>
          <a:xfrm flipH="1">
            <a:off x="1681008" y="1683899"/>
            <a:ext cx="5772" cy="589347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9" idx="3"/>
            <a:endCxn id="35" idx="1"/>
          </p:cNvCxnSpPr>
          <p:nvPr/>
        </p:nvCxnSpPr>
        <p:spPr>
          <a:xfrm>
            <a:off x="2596420" y="2457912"/>
            <a:ext cx="892576" cy="129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8" idx="2"/>
            <a:endCxn id="35" idx="0"/>
          </p:cNvCxnSpPr>
          <p:nvPr/>
        </p:nvCxnSpPr>
        <p:spPr>
          <a:xfrm>
            <a:off x="4674914" y="1790328"/>
            <a:ext cx="3630" cy="354942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7" idx="2"/>
          </p:cNvCxnSpPr>
          <p:nvPr/>
        </p:nvCxnSpPr>
        <p:spPr>
          <a:xfrm>
            <a:off x="4713898" y="4238639"/>
            <a:ext cx="0" cy="50921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6" idx="2"/>
            <a:endCxn id="37" idx="3"/>
          </p:cNvCxnSpPr>
          <p:nvPr/>
        </p:nvCxnSpPr>
        <p:spPr>
          <a:xfrm flipH="1">
            <a:off x="6097493" y="2904514"/>
            <a:ext cx="1603155" cy="890927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5" idx="3"/>
            <a:endCxn id="36" idx="1"/>
          </p:cNvCxnSpPr>
          <p:nvPr/>
        </p:nvCxnSpPr>
        <p:spPr>
          <a:xfrm>
            <a:off x="5868092" y="2459202"/>
            <a:ext cx="442379" cy="2114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9338" y="4427888"/>
            <a:ext cx="1481829" cy="820225"/>
          </a:xfrm>
          <a:prstGeom prst="rect">
            <a:avLst/>
          </a:prstGeom>
          <a:noFill/>
          <a:ln>
            <a:noFill/>
            <a:prstDash val="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 b="1" i="1"/>
            </a:lvl1pPr>
          </a:lstStyle>
          <a:p>
            <a:pPr algn="ctr">
              <a:lnSpc>
                <a:spcPct val="70000"/>
              </a:lnSpc>
            </a:pPr>
            <a:r>
              <a:rPr lang="en-US" sz="2200" b="0" i="0" dirty="0" smtClean="0"/>
              <a:t>monitoring logs (</a:t>
            </a:r>
            <a:r>
              <a:rPr lang="en-US" sz="2200" b="0" i="0" dirty="0" err="1" smtClean="0"/>
              <a:t>tcpdump</a:t>
            </a:r>
            <a:r>
              <a:rPr lang="en-US" sz="2200" b="0" i="0" dirty="0" smtClean="0"/>
              <a:t>)</a:t>
            </a:r>
            <a:endParaRPr lang="en-US" sz="2200" b="0" i="0" dirty="0"/>
          </a:p>
        </p:txBody>
      </p:sp>
      <p:sp>
        <p:nvSpPr>
          <p:cNvPr id="79" name="TextBox 78"/>
          <p:cNvSpPr txBox="1"/>
          <p:nvPr/>
        </p:nvSpPr>
        <p:spPr>
          <a:xfrm>
            <a:off x="1581340" y="1689946"/>
            <a:ext cx="1325053" cy="583237"/>
          </a:xfrm>
          <a:prstGeom prst="rect">
            <a:avLst/>
          </a:prstGeom>
          <a:noFill/>
          <a:ln>
            <a:noFill/>
            <a:prstDash val="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 b="1" i="1"/>
            </a:lvl1pPr>
          </a:lstStyle>
          <a:p>
            <a:pPr algn="ctr">
              <a:lnSpc>
                <a:spcPct val="70000"/>
              </a:lnSpc>
            </a:pPr>
            <a:r>
              <a:rPr lang="en-US" sz="2200" b="0" i="0" dirty="0" smtClean="0"/>
              <a:t>intended policies</a:t>
            </a:r>
            <a:endParaRPr lang="en-US" sz="2200" b="0" i="0" dirty="0"/>
          </a:p>
        </p:txBody>
      </p:sp>
      <p:cxnSp>
        <p:nvCxnSpPr>
          <p:cNvPr id="95" name="Curved Connector 94"/>
          <p:cNvCxnSpPr>
            <a:stCxn id="39" idx="1"/>
            <a:endCxn id="30" idx="1"/>
          </p:cNvCxnSpPr>
          <p:nvPr/>
        </p:nvCxnSpPr>
        <p:spPr>
          <a:xfrm rot="10800000" flipH="1">
            <a:off x="638594" y="1353699"/>
            <a:ext cx="717986" cy="2441742"/>
          </a:xfrm>
          <a:prstGeom prst="curvedConnector3">
            <a:avLst>
              <a:gd name="adj1" fmla="val -31839"/>
            </a:avLst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29" idx="2"/>
            <a:endCxn id="39" idx="0"/>
          </p:cNvCxnSpPr>
          <p:nvPr/>
        </p:nvCxnSpPr>
        <p:spPr>
          <a:xfrm flipH="1">
            <a:off x="1672707" y="2642578"/>
            <a:ext cx="8301" cy="838931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loud 47"/>
          <p:cNvSpPr/>
          <p:nvPr/>
        </p:nvSpPr>
        <p:spPr>
          <a:xfrm rot="169972">
            <a:off x="2987285" y="4739121"/>
            <a:ext cx="4054221" cy="1101790"/>
          </a:xfrm>
          <a:prstGeom prst="cloud">
            <a:avLst/>
          </a:prstGeom>
          <a:noFill/>
          <a:ln w="19050" cmpd="sng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anchor="ctr"/>
          <a:lstStyle/>
          <a:p>
            <a:pPr algn="ctr">
              <a:lnSpc>
                <a:spcPct val="70000"/>
              </a:lnSpc>
              <a:defRPr/>
            </a:pPr>
            <a:endParaRPr lang="en-US" sz="2600" dirty="0">
              <a:latin typeface="Calibri"/>
              <a:cs typeface="Calibri"/>
            </a:endParaRPr>
          </a:p>
          <a:p>
            <a:pPr algn="ctr">
              <a:lnSpc>
                <a:spcPct val="70000"/>
              </a:lnSpc>
              <a:defRPr/>
            </a:pPr>
            <a:endParaRPr lang="en-US" sz="2600" dirty="0">
              <a:latin typeface="Calibri"/>
              <a:cs typeface="Calibri"/>
            </a:endParaRPr>
          </a:p>
          <a:p>
            <a:pPr algn="ctr">
              <a:lnSpc>
                <a:spcPct val="70000"/>
              </a:lnSpc>
              <a:defRPr/>
            </a:pP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lnSpc>
                <a:spcPct val="70000"/>
              </a:lnSpc>
              <a:defRPr/>
            </a:pP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lnSpc>
                <a:spcPct val="70000"/>
              </a:lnSpc>
              <a:defRPr/>
            </a:pP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49" name="Picture 4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7867" y="4915242"/>
            <a:ext cx="349823" cy="21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5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28011" y="4914898"/>
            <a:ext cx="439193" cy="21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11" descr="IOSfirewal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2308" y="4855083"/>
            <a:ext cx="137193" cy="273325"/>
          </a:xfrm>
          <a:prstGeom prst="rect">
            <a:avLst/>
          </a:prstGeom>
          <a:noFill/>
        </p:spPr>
      </p:pic>
      <p:pic>
        <p:nvPicPr>
          <p:cNvPr id="67" name="Picture 57" descr="icon_colo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96497" y="4870642"/>
            <a:ext cx="208612" cy="256200"/>
          </a:xfrm>
          <a:prstGeom prst="rect">
            <a:avLst/>
          </a:prstGeom>
          <a:noFill/>
        </p:spPr>
      </p:pic>
      <p:pic>
        <p:nvPicPr>
          <p:cNvPr id="69" name="Picture 2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76600" y="4888823"/>
            <a:ext cx="301180" cy="22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" name="TextBox 70"/>
          <p:cNvSpPr txBox="1"/>
          <p:nvPr/>
        </p:nvSpPr>
        <p:spPr>
          <a:xfrm>
            <a:off x="3005904" y="5812533"/>
            <a:ext cx="4277983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600" i="1" dirty="0" smtClean="0"/>
              <a:t>stateful data plane under test</a:t>
            </a:r>
            <a:endParaRPr lang="en-US" sz="2600" i="1" dirty="0"/>
          </a:p>
        </p:txBody>
      </p:sp>
      <p:sp>
        <p:nvSpPr>
          <p:cNvPr id="72" name="TextBox 71"/>
          <p:cNvSpPr txBox="1"/>
          <p:nvPr/>
        </p:nvSpPr>
        <p:spPr>
          <a:xfrm>
            <a:off x="3837646" y="5083593"/>
            <a:ext cx="634470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FW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091391" y="5061593"/>
            <a:ext cx="944288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Proxy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486409" y="5083593"/>
            <a:ext cx="594094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IPS</a:t>
            </a:r>
          </a:p>
        </p:txBody>
      </p:sp>
      <p:sp>
        <p:nvSpPr>
          <p:cNvPr id="40" name="TextBox 39"/>
          <p:cNvSpPr txBox="1"/>
          <p:nvPr/>
        </p:nvSpPr>
        <p:spPr>
          <a:xfrm rot="20102029">
            <a:off x="-40299" y="1179192"/>
            <a:ext cx="943960" cy="39240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b="1" dirty="0" smtClean="0">
                <a:solidFill>
                  <a:srgbClr val="218F3B"/>
                </a:solidFill>
              </a:rPr>
              <a:t>Pass</a:t>
            </a:r>
            <a:endParaRPr lang="en-US" sz="2600" b="1" dirty="0">
              <a:solidFill>
                <a:srgbClr val="218F3B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20102029">
            <a:off x="49307" y="1605401"/>
            <a:ext cx="717117" cy="39240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b="1" dirty="0" smtClean="0">
                <a:solidFill>
                  <a:srgbClr val="FF0000"/>
                </a:solidFill>
              </a:rPr>
              <a:t>Fail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6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782"/>
    </mc:Choice>
    <mc:Fallback xmlns="">
      <p:transition xmlns:p14="http://schemas.microsoft.com/office/powerpoint/2010/main" spd="slow" advTm="10778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5" grpId="0" animBg="1"/>
      <p:bldP spid="36" grpId="0" animBg="1"/>
      <p:bldP spid="37" grpId="0" animBg="1"/>
      <p:bldP spid="38" grpId="0" animBg="1"/>
      <p:bldP spid="39" grpId="0" animBg="1"/>
      <p:bldP spid="78" grpId="0"/>
      <p:bldP spid="79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Effectiveness of BUZZ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17" y="986124"/>
            <a:ext cx="8953500" cy="58718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Found new bugs in recent SDN-based systems</a:t>
            </a:r>
          </a:p>
          <a:p>
            <a:pPr lvl="1"/>
            <a:r>
              <a:rPr lang="en-US" sz="2400" dirty="0" smtClean="0"/>
              <a:t>Violations due to reactive control in Kinetic</a:t>
            </a:r>
          </a:p>
          <a:p>
            <a:pPr lvl="1"/>
            <a:r>
              <a:rPr lang="en-US" sz="2400" dirty="0" smtClean="0"/>
              <a:t>Incorrect state migration in </a:t>
            </a:r>
            <a:r>
              <a:rPr lang="en-US" sz="2400" dirty="0" err="1" smtClean="0"/>
              <a:t>OpenNF</a:t>
            </a:r>
            <a:endParaRPr lang="en-US" sz="2400" dirty="0" smtClean="0"/>
          </a:p>
          <a:p>
            <a:pPr lvl="1"/>
            <a:r>
              <a:rPr lang="en-US" sz="2400" dirty="0" smtClean="0"/>
              <a:t>Faulty policy composition in PGA</a:t>
            </a:r>
          </a:p>
          <a:p>
            <a:pPr lvl="1"/>
            <a:r>
              <a:rPr lang="en-US" sz="2400" dirty="0" smtClean="0"/>
              <a:t>Incorrect traffic tagging in FlowTags</a:t>
            </a:r>
          </a:p>
          <a:p>
            <a:pPr marL="457200" lvl="1" indent="0">
              <a:buNone/>
            </a:pPr>
            <a:r>
              <a:rPr lang="is-IS" sz="2400" dirty="0" smtClean="0"/>
              <a:t>…</a:t>
            </a:r>
          </a:p>
          <a:p>
            <a:pPr lvl="2"/>
            <a:endParaRPr lang="en-US" sz="800" dirty="0" smtClean="0"/>
          </a:p>
          <a:p>
            <a:r>
              <a:rPr lang="en-US" sz="2800" dirty="0" smtClean="0"/>
              <a:t>Found known violations</a:t>
            </a:r>
          </a:p>
          <a:p>
            <a:pPr lvl="1"/>
            <a:r>
              <a:rPr lang="en-US" sz="2400" dirty="0" smtClean="0"/>
              <a:t>Broken link</a:t>
            </a:r>
          </a:p>
          <a:p>
            <a:pPr lvl="1"/>
            <a:r>
              <a:rPr lang="en-US" sz="2400" dirty="0" smtClean="0"/>
              <a:t>Incorrect NAT configuration</a:t>
            </a:r>
          </a:p>
          <a:p>
            <a:pPr lvl="1"/>
            <a:r>
              <a:rPr lang="en-US" sz="2400" dirty="0" smtClean="0"/>
              <a:t>SDN controller bug</a:t>
            </a:r>
          </a:p>
          <a:p>
            <a:pPr marL="457200" lvl="1" indent="0">
              <a:buNone/>
            </a:pPr>
            <a:r>
              <a:rPr lang="is-IS" sz="2400" dirty="0" smtClean="0"/>
              <a:t>…</a:t>
            </a:r>
            <a:endParaRPr lang="en-US" sz="2400" dirty="0" smtClean="0"/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99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Scalability of BUZZ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0015" y="5908959"/>
            <a:ext cx="7226886" cy="74584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dirty="0">
                <a:solidFill>
                  <a:prstClr val="black"/>
                </a:solidFill>
              </a:rPr>
              <a:t>Test generation takes &lt; 2min for a network with 600 switches and 60 middleboxes</a:t>
            </a:r>
          </a:p>
        </p:txBody>
      </p:sp>
      <p:pic>
        <p:nvPicPr>
          <p:cNvPr id="3" name="Picture 2" descr="buzzfig7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15" y="1074930"/>
            <a:ext cx="6813985" cy="470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0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986124"/>
            <a:ext cx="8534400" cy="5563447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en-US" dirty="0" smtClean="0">
                <a:cs typeface="Arial"/>
              </a:rPr>
              <a:t>Existing work has fundamental limitations in checking context-dependent policies in stateful data planes</a:t>
            </a:r>
            <a:endParaRPr lang="en-US" sz="600" dirty="0" smtClean="0">
              <a:cs typeface="Arial"/>
            </a:endParaRPr>
          </a:p>
          <a:p>
            <a:pPr fontAlgn="base">
              <a:lnSpc>
                <a:spcPct val="100000"/>
              </a:lnSpc>
            </a:pPr>
            <a:r>
              <a:rPr lang="en-US" b="1" dirty="0" smtClean="0">
                <a:cs typeface="Arial"/>
              </a:rPr>
              <a:t>Challenges</a:t>
            </a:r>
            <a:r>
              <a:rPr lang="en-US" dirty="0" smtClean="0">
                <a:cs typeface="Arial"/>
              </a:rPr>
              <a:t>:</a:t>
            </a:r>
          </a:p>
          <a:p>
            <a:pPr lvl="1" fontAlgn="base">
              <a:lnSpc>
                <a:spcPct val="100000"/>
              </a:lnSpc>
            </a:pPr>
            <a:r>
              <a:rPr lang="en-US" sz="2600" dirty="0" smtClean="0">
                <a:cs typeface="Arial"/>
              </a:rPr>
              <a:t>Expressive-yet-scalable model of stateful data planes</a:t>
            </a:r>
          </a:p>
          <a:p>
            <a:pPr lvl="1" fontAlgn="base">
              <a:lnSpc>
                <a:spcPct val="100000"/>
              </a:lnSpc>
            </a:pPr>
            <a:r>
              <a:rPr lang="en-US" sz="2600" dirty="0" smtClean="0">
                <a:cs typeface="Arial"/>
              </a:rPr>
              <a:t>Scalable state space exploration</a:t>
            </a:r>
            <a:endParaRPr lang="en-US" sz="600" dirty="0" smtClean="0">
              <a:cs typeface="Arial"/>
            </a:endParaRPr>
          </a:p>
          <a:p>
            <a:pPr fontAlgn="base">
              <a:lnSpc>
                <a:spcPct val="100000"/>
              </a:lnSpc>
            </a:pPr>
            <a:r>
              <a:rPr lang="en-US" b="1" dirty="0" smtClean="0">
                <a:cs typeface="Arial"/>
              </a:rPr>
              <a:t>Our solution is BUZZ</a:t>
            </a:r>
            <a:r>
              <a:rPr lang="en-US" dirty="0" smtClean="0">
                <a:cs typeface="Arial"/>
              </a:rPr>
              <a:t>:</a:t>
            </a:r>
          </a:p>
          <a:p>
            <a:pPr lvl="1" fontAlgn="base">
              <a:lnSpc>
                <a:spcPct val="100000"/>
              </a:lnSpc>
            </a:pPr>
            <a:r>
              <a:rPr lang="en-US" sz="2600" dirty="0" smtClean="0">
                <a:cs typeface="Arial"/>
              </a:rPr>
              <a:t>BUZZ Data Unit (BDU) as traffic unit model</a:t>
            </a:r>
          </a:p>
          <a:p>
            <a:pPr lvl="1" fontAlgn="base">
              <a:lnSpc>
                <a:spcPct val="100000"/>
              </a:lnSpc>
            </a:pPr>
            <a:r>
              <a:rPr lang="en-US" sz="2600" dirty="0">
                <a:cs typeface="Arial"/>
              </a:rPr>
              <a:t>Ensemble of </a:t>
            </a:r>
            <a:r>
              <a:rPr lang="en-US" sz="2600" dirty="0" smtClean="0">
                <a:cs typeface="Arial"/>
              </a:rPr>
              <a:t>FSMs as a network function (NF) model</a:t>
            </a:r>
          </a:p>
          <a:p>
            <a:pPr lvl="1" fontAlgn="base">
              <a:lnSpc>
                <a:spcPct val="100000"/>
              </a:lnSpc>
            </a:pPr>
            <a:r>
              <a:rPr lang="en-US" sz="2600" dirty="0" smtClean="0">
                <a:cs typeface="Arial"/>
              </a:rPr>
              <a:t>Scalable exploration via domain-specific optimizations</a:t>
            </a:r>
          </a:p>
          <a:p>
            <a:pPr lvl="1" fontAlgn="base">
              <a:lnSpc>
                <a:spcPct val="100000"/>
              </a:lnSpc>
            </a:pPr>
            <a:endParaRPr lang="en-US" sz="600" dirty="0" smtClean="0">
              <a:cs typeface="Arial"/>
            </a:endParaRPr>
          </a:p>
          <a:p>
            <a:pPr fontAlgn="base">
              <a:lnSpc>
                <a:spcPct val="100000"/>
              </a:lnSpc>
            </a:pPr>
            <a:r>
              <a:rPr lang="en-US" dirty="0" smtClean="0">
                <a:cs typeface="Arial"/>
              </a:rPr>
              <a:t>BUZZ can help find </a:t>
            </a:r>
            <a:r>
              <a:rPr lang="en-US" dirty="0">
                <a:cs typeface="Arial"/>
              </a:rPr>
              <a:t>bugs and is scalable </a:t>
            </a:r>
            <a:endParaRPr lang="en-US" dirty="0" smtClean="0">
              <a:cs typeface="Arial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356355"/>
            <a:ext cx="457200" cy="501651"/>
          </a:xfrm>
        </p:spPr>
        <p:txBody>
          <a:bodyPr/>
          <a:lstStyle/>
          <a:p>
            <a:fld id="{2F8258B8-ACF5-6E4C-8B3E-49E538074B44}" type="slidenum">
              <a:rPr lang="en-US" sz="1500" smtClean="0"/>
              <a:t>19</a:t>
            </a:fld>
            <a:endParaRPr lang="en-US" sz="15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40173"/>
            <a:ext cx="8229600" cy="845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B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B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Conclusions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B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8237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s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562" y="2826357"/>
            <a:ext cx="660400" cy="660400"/>
          </a:xfrm>
          <a:prstGeom prst="rect">
            <a:avLst/>
          </a:prstGeom>
        </p:spPr>
      </p:pic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-190063" y="-54002"/>
            <a:ext cx="9452604" cy="1143000"/>
          </a:xfrm>
        </p:spPr>
        <p:txBody>
          <a:bodyPr>
            <a:normAutofit/>
          </a:bodyPr>
          <a:lstStyle/>
          <a:p>
            <a:r>
              <a:rPr lang="en-US" dirty="0"/>
              <a:t>Overview of </a:t>
            </a:r>
            <a:r>
              <a:rPr lang="en-US" dirty="0" smtClean="0"/>
              <a:t>checking network policies 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275325" y="1454719"/>
            <a:ext cx="6676570" cy="501419"/>
          </a:xfrm>
          <a:prstGeom prst="rect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900" dirty="0" smtClean="0"/>
              <a:t>Does the network do what I want it to do?</a:t>
            </a:r>
            <a:endParaRPr lang="en-US" sz="2900" dirty="0"/>
          </a:p>
        </p:txBody>
      </p:sp>
      <p:sp>
        <p:nvSpPr>
          <p:cNvPr id="88" name="TextBox 87"/>
          <p:cNvSpPr txBox="1"/>
          <p:nvPr/>
        </p:nvSpPr>
        <p:spPr>
          <a:xfrm>
            <a:off x="7250949" y="2867238"/>
            <a:ext cx="1481829" cy="583237"/>
          </a:xfrm>
          <a:prstGeom prst="rect">
            <a:avLst/>
          </a:prstGeom>
          <a:noFill/>
          <a:ln>
            <a:noFill/>
            <a:prstDash val="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 b="1" i="1"/>
            </a:lvl1pPr>
          </a:lstStyle>
          <a:p>
            <a:pPr algn="ctr">
              <a:lnSpc>
                <a:spcPct val="70000"/>
              </a:lnSpc>
            </a:pPr>
            <a:r>
              <a:rPr lang="en-US" sz="2200" b="0" i="0" dirty="0" smtClean="0"/>
              <a:t>Network</a:t>
            </a:r>
          </a:p>
          <a:p>
            <a:pPr algn="ctr">
              <a:lnSpc>
                <a:spcPct val="70000"/>
              </a:lnSpc>
            </a:pPr>
            <a:r>
              <a:rPr lang="en-US" sz="2200" b="0" i="0" dirty="0" smtClean="0"/>
              <a:t>operator</a:t>
            </a:r>
            <a:endParaRPr lang="en-US" sz="2200" b="0" i="0" dirty="0"/>
          </a:p>
        </p:txBody>
      </p:sp>
      <p:sp>
        <p:nvSpPr>
          <p:cNvPr id="6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86800" y="6356355"/>
            <a:ext cx="457200" cy="501651"/>
          </a:xfrm>
        </p:spPr>
        <p:txBody>
          <a:bodyPr/>
          <a:lstStyle/>
          <a:p>
            <a:fld id="{2F8258B8-ACF5-6E4C-8B3E-49E538074B4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58" name="Curved Connector 57"/>
          <p:cNvCxnSpPr>
            <a:endCxn id="35" idx="3"/>
          </p:cNvCxnSpPr>
          <p:nvPr/>
        </p:nvCxnSpPr>
        <p:spPr>
          <a:xfrm rot="10800000" flipV="1">
            <a:off x="4589420" y="3137556"/>
            <a:ext cx="2357428" cy="1200245"/>
          </a:xfrm>
          <a:prstGeom prst="curvedConnector2">
            <a:avLst/>
          </a:prstGeom>
          <a:ln w="28575" cmpd="sng">
            <a:solidFill>
              <a:srgbClr val="FF66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445535" y="2551590"/>
            <a:ext cx="1385385" cy="487313"/>
          </a:xfrm>
          <a:prstGeom prst="rect">
            <a:avLst/>
          </a:prstGeom>
          <a:noFill/>
          <a:ln>
            <a:noFill/>
            <a:prstDash val="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 b="1" i="1"/>
            </a:lvl1pPr>
          </a:lstStyle>
          <a:p>
            <a:pPr algn="ctr">
              <a:lnSpc>
                <a:spcPct val="90000"/>
              </a:lnSpc>
            </a:pPr>
            <a:r>
              <a:rPr lang="en-US" sz="2800" i="0" dirty="0" smtClean="0"/>
              <a:t>Policies</a:t>
            </a:r>
            <a:endParaRPr lang="en-US" sz="2800" i="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2877113" y="2973353"/>
            <a:ext cx="2516709" cy="717119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pPr>
              <a:lnSpc>
                <a:spcPct val="70000"/>
              </a:lnSpc>
            </a:pPr>
            <a:r>
              <a:rPr lang="en-US" sz="2800" dirty="0" smtClean="0"/>
              <a:t>What I want the network to do</a:t>
            </a:r>
            <a:endParaRPr lang="en-US" sz="2800" i="1" dirty="0"/>
          </a:p>
        </p:txBody>
      </p:sp>
      <p:cxnSp>
        <p:nvCxnSpPr>
          <p:cNvPr id="22" name="Straight Connector 21"/>
          <p:cNvCxnSpPr>
            <a:stCxn id="24" idx="1"/>
          </p:cNvCxnSpPr>
          <p:nvPr/>
        </p:nvCxnSpPr>
        <p:spPr>
          <a:xfrm flipH="1" flipV="1">
            <a:off x="5907368" y="4706852"/>
            <a:ext cx="1469562" cy="5267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3"/>
          </p:cNvCxnSpPr>
          <p:nvPr/>
        </p:nvCxnSpPr>
        <p:spPr>
          <a:xfrm flipV="1">
            <a:off x="1649618" y="5125647"/>
            <a:ext cx="1682834" cy="131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loud 34"/>
          <p:cNvSpPr/>
          <p:nvPr/>
        </p:nvSpPr>
        <p:spPr>
          <a:xfrm rot="169972">
            <a:off x="2637073" y="4256192"/>
            <a:ext cx="3842801" cy="141397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Calibri"/>
              <a:cs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Calibri"/>
              <a:cs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695195" y="4458464"/>
            <a:ext cx="3781806" cy="875111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pPr>
              <a:lnSpc>
                <a:spcPct val="90000"/>
              </a:lnSpc>
            </a:pPr>
            <a:r>
              <a:rPr lang="en-US" sz="2800" b="1" dirty="0" smtClean="0"/>
              <a:t>R</a:t>
            </a:r>
            <a:r>
              <a:rPr lang="en-US" sz="2800" b="1" dirty="0" smtClean="0"/>
              <a:t>eality</a:t>
            </a:r>
            <a:endParaRPr lang="en-US" sz="2800" b="1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What the network does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6725538" y="2230802"/>
            <a:ext cx="1040343" cy="646317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4800" b="1" dirty="0" smtClean="0">
                <a:solidFill>
                  <a:srgbClr val="FF0000"/>
                </a:solidFill>
              </a:rPr>
              <a:t>???</a:t>
            </a:r>
            <a:endParaRPr lang="en-US" sz="4800" b="1" baseline="-25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74351" y="5708499"/>
            <a:ext cx="1481829" cy="415498"/>
          </a:xfrm>
          <a:prstGeom prst="rect">
            <a:avLst/>
          </a:prstGeom>
          <a:noFill/>
          <a:ln>
            <a:noFill/>
            <a:prstDash val="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 b="1" i="1"/>
            </a:lvl1pPr>
          </a:lstStyle>
          <a:p>
            <a:pPr algn="ctr">
              <a:lnSpc>
                <a:spcPct val="70000"/>
              </a:lnSpc>
            </a:pPr>
            <a:r>
              <a:rPr lang="en-US" sz="2800" b="0" dirty="0"/>
              <a:t>n</a:t>
            </a:r>
            <a:r>
              <a:rPr lang="en-US" sz="2800" b="0" dirty="0" smtClean="0"/>
              <a:t>etwork</a:t>
            </a:r>
          </a:p>
        </p:txBody>
      </p:sp>
      <p:pic>
        <p:nvPicPr>
          <p:cNvPr id="23" name="Content Placeholder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5" y="4872350"/>
            <a:ext cx="532803" cy="532803"/>
          </a:xfrm>
          <a:prstGeom prst="rect">
            <a:avLst/>
          </a:prstGeom>
        </p:spPr>
      </p:pic>
      <p:pic>
        <p:nvPicPr>
          <p:cNvPr id="24" name="Content Placeholder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32" y="4967206"/>
            <a:ext cx="532803" cy="53280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205878" y="5331368"/>
            <a:ext cx="378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A</a:t>
            </a:r>
            <a:endParaRPr lang="en-US" sz="2000" i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7456887" y="5427736"/>
            <a:ext cx="369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B</a:t>
            </a:r>
            <a:endParaRPr lang="en-US" sz="2000" i="1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23149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59" grpId="0"/>
      <p:bldP spid="60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loud 33"/>
          <p:cNvSpPr/>
          <p:nvPr/>
        </p:nvSpPr>
        <p:spPr>
          <a:xfrm rot="169972">
            <a:off x="2719860" y="4267434"/>
            <a:ext cx="3498223" cy="141397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Calibri"/>
              <a:cs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Calibri"/>
              <a:cs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54" name="Picture 5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4703" y="4564136"/>
            <a:ext cx="500451" cy="2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7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2452" y="4982931"/>
            <a:ext cx="503325" cy="2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5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919" y="4564136"/>
            <a:ext cx="500451" cy="2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5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8739" y="4982930"/>
            <a:ext cx="500451" cy="2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Connector 13"/>
          <p:cNvCxnSpPr>
            <a:stCxn id="54" idx="3"/>
            <a:endCxn id="53" idx="1"/>
          </p:cNvCxnSpPr>
          <p:nvPr/>
        </p:nvCxnSpPr>
        <p:spPr>
          <a:xfrm>
            <a:off x="4185156" y="4706852"/>
            <a:ext cx="1221763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3" idx="3"/>
            <a:endCxn id="55" idx="1"/>
          </p:cNvCxnSpPr>
          <p:nvPr/>
        </p:nvCxnSpPr>
        <p:spPr>
          <a:xfrm flipV="1">
            <a:off x="3835779" y="5125650"/>
            <a:ext cx="1222961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3" idx="2"/>
            <a:endCxn id="55" idx="0"/>
          </p:cNvCxnSpPr>
          <p:nvPr/>
        </p:nvCxnSpPr>
        <p:spPr>
          <a:xfrm flipH="1">
            <a:off x="5308966" y="4849568"/>
            <a:ext cx="348179" cy="1333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4" idx="2"/>
            <a:endCxn id="73" idx="0"/>
          </p:cNvCxnSpPr>
          <p:nvPr/>
        </p:nvCxnSpPr>
        <p:spPr>
          <a:xfrm flipH="1">
            <a:off x="3584115" y="4849572"/>
            <a:ext cx="350814" cy="1333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05257" y="4710892"/>
            <a:ext cx="36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52486" y="5166763"/>
            <a:ext cx="36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89486" y="4669776"/>
            <a:ext cx="36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</a:t>
            </a:r>
            <a:r>
              <a:rPr lang="en-US" sz="1600" baseline="-25000" dirty="0" smtClean="0"/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33615" y="5148030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</a:t>
            </a:r>
            <a:r>
              <a:rPr lang="en-US" sz="1600" baseline="-25000" dirty="0" smtClean="0"/>
              <a:t>4</a:t>
            </a:r>
          </a:p>
        </p:txBody>
      </p:sp>
      <p:cxnSp>
        <p:nvCxnSpPr>
          <p:cNvPr id="104" name="Straight Connector 103"/>
          <p:cNvCxnSpPr>
            <a:stCxn id="124" idx="3"/>
            <a:endCxn id="73" idx="1"/>
          </p:cNvCxnSpPr>
          <p:nvPr/>
        </p:nvCxnSpPr>
        <p:spPr>
          <a:xfrm flipV="1">
            <a:off x="1649618" y="5125647"/>
            <a:ext cx="1682834" cy="131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26" idx="1"/>
            <a:endCxn id="53" idx="3"/>
          </p:cNvCxnSpPr>
          <p:nvPr/>
        </p:nvCxnSpPr>
        <p:spPr>
          <a:xfrm flipH="1" flipV="1">
            <a:off x="5907368" y="4706852"/>
            <a:ext cx="1469562" cy="5267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Content Placeholder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5" y="4872350"/>
            <a:ext cx="532803" cy="532803"/>
          </a:xfrm>
          <a:prstGeom prst="rect">
            <a:avLst/>
          </a:prstGeom>
        </p:spPr>
      </p:pic>
      <p:pic>
        <p:nvPicPr>
          <p:cNvPr id="126" name="Content Placeholder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32" y="4967206"/>
            <a:ext cx="532803" cy="532803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1205878" y="5331368"/>
            <a:ext cx="378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A</a:t>
            </a:r>
            <a:endParaRPr lang="en-US" sz="2000" i="1" baseline="-25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456887" y="5427736"/>
            <a:ext cx="369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B</a:t>
            </a:r>
            <a:endParaRPr lang="en-US" sz="2000" i="1" baseline="-25000" dirty="0" smtClean="0"/>
          </a:p>
        </p:txBody>
      </p:sp>
      <p:sp>
        <p:nvSpPr>
          <p:cNvPr id="136" name="Right Arrow 135"/>
          <p:cNvSpPr/>
          <p:nvPr/>
        </p:nvSpPr>
        <p:spPr>
          <a:xfrm rot="1194507">
            <a:off x="6597995" y="4698849"/>
            <a:ext cx="656326" cy="317118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1740102" y="4748659"/>
            <a:ext cx="656326" cy="317118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-190063" y="-54002"/>
            <a:ext cx="945260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Existing work on checking network policies</a:t>
            </a:r>
            <a:endParaRPr lang="en-US" dirty="0"/>
          </a:p>
        </p:txBody>
      </p:sp>
      <p:sp>
        <p:nvSpPr>
          <p:cNvPr id="6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86800" y="6356355"/>
            <a:ext cx="457200" cy="501651"/>
          </a:xfrm>
        </p:spPr>
        <p:txBody>
          <a:bodyPr/>
          <a:lstStyle/>
          <a:p>
            <a:fld id="{2F8258B8-ACF5-6E4C-8B3E-49E538074B44}" type="slidenum">
              <a:rPr lang="en-US" smtClean="0"/>
              <a:t>3</a:t>
            </a:fld>
            <a:endParaRPr lang="en-US" dirty="0"/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465016" y="1110170"/>
            <a:ext cx="3712464" cy="1562471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 fontAlgn="base">
              <a:lnSpc>
                <a:spcPct val="70000"/>
              </a:lnSpc>
              <a:buNone/>
            </a:pPr>
            <a:r>
              <a:rPr lang="en-US" sz="2400" b="1" dirty="0" smtClean="0">
                <a:cs typeface="Arial"/>
              </a:rPr>
              <a:t>Static verification</a:t>
            </a:r>
          </a:p>
          <a:p>
            <a:pPr lvl="1" fontAlgn="base">
              <a:lnSpc>
                <a:spcPct val="70000"/>
              </a:lnSpc>
            </a:pPr>
            <a:r>
              <a:rPr lang="en-US" sz="2200" dirty="0">
                <a:cs typeface="Arial"/>
              </a:rPr>
              <a:t>HSA, </a:t>
            </a:r>
            <a:r>
              <a:rPr lang="en-US" sz="2200" dirty="0" smtClean="0">
                <a:cs typeface="Arial"/>
              </a:rPr>
              <a:t>NSDI</a:t>
            </a:r>
            <a:r>
              <a:rPr lang="en-US" sz="2200" dirty="0">
                <a:cs typeface="Arial"/>
              </a:rPr>
              <a:t>’12</a:t>
            </a:r>
          </a:p>
          <a:p>
            <a:pPr lvl="1" fontAlgn="base">
              <a:lnSpc>
                <a:spcPct val="70000"/>
              </a:lnSpc>
            </a:pPr>
            <a:r>
              <a:rPr lang="en-US" sz="2200" dirty="0" err="1">
                <a:cs typeface="Arial"/>
              </a:rPr>
              <a:t>Veriflow</a:t>
            </a:r>
            <a:r>
              <a:rPr lang="en-US" sz="2200" dirty="0">
                <a:cs typeface="Arial"/>
              </a:rPr>
              <a:t>, </a:t>
            </a:r>
            <a:r>
              <a:rPr lang="en-US" sz="2200" dirty="0" smtClean="0">
                <a:cs typeface="Arial"/>
              </a:rPr>
              <a:t>NSDI</a:t>
            </a:r>
            <a:r>
              <a:rPr lang="en-US" sz="2200" dirty="0">
                <a:cs typeface="Arial"/>
              </a:rPr>
              <a:t>’13</a:t>
            </a:r>
          </a:p>
          <a:p>
            <a:pPr lvl="1" fontAlgn="base">
              <a:lnSpc>
                <a:spcPct val="70000"/>
              </a:lnSpc>
            </a:pPr>
            <a:r>
              <a:rPr lang="en-US" sz="2200" dirty="0">
                <a:cs typeface="Arial"/>
              </a:rPr>
              <a:t>NOD, </a:t>
            </a:r>
            <a:r>
              <a:rPr lang="en-US" sz="2200" dirty="0" smtClean="0">
                <a:cs typeface="Arial"/>
              </a:rPr>
              <a:t>NSDI</a:t>
            </a:r>
            <a:r>
              <a:rPr lang="en-US" sz="2200" dirty="0">
                <a:cs typeface="Arial"/>
              </a:rPr>
              <a:t>’15</a:t>
            </a:r>
          </a:p>
          <a:p>
            <a:pPr lvl="1" fontAlgn="base">
              <a:lnSpc>
                <a:spcPct val="70000"/>
              </a:lnSpc>
            </a:pPr>
            <a:r>
              <a:rPr lang="en-US" sz="2200" dirty="0">
                <a:cs typeface="Arial"/>
              </a:rPr>
              <a:t>Batfish, </a:t>
            </a:r>
            <a:r>
              <a:rPr lang="en-US" sz="2200" dirty="0" smtClean="0">
                <a:cs typeface="Arial"/>
              </a:rPr>
              <a:t>NSDI</a:t>
            </a:r>
            <a:r>
              <a:rPr lang="en-US" sz="2200" dirty="0">
                <a:cs typeface="Arial"/>
              </a:rPr>
              <a:t>’</a:t>
            </a:r>
            <a:r>
              <a:rPr lang="en-US" sz="2200" dirty="0" smtClean="0">
                <a:cs typeface="Arial"/>
              </a:rPr>
              <a:t>15</a:t>
            </a:r>
          </a:p>
        </p:txBody>
      </p:sp>
      <p:cxnSp>
        <p:nvCxnSpPr>
          <p:cNvPr id="58" name="Curved Connector 57"/>
          <p:cNvCxnSpPr>
            <a:stCxn id="36" idx="1"/>
            <a:endCxn id="34" idx="3"/>
          </p:cNvCxnSpPr>
          <p:nvPr/>
        </p:nvCxnSpPr>
        <p:spPr>
          <a:xfrm rot="10800000" flipV="1">
            <a:off x="4499918" y="3163242"/>
            <a:ext cx="2413064" cy="1185802"/>
          </a:xfrm>
          <a:prstGeom prst="curvedConnector2">
            <a:avLst/>
          </a:prstGeom>
          <a:ln w="28575" cmpd="sng">
            <a:solidFill>
              <a:srgbClr val="FF66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312776" y="2000504"/>
            <a:ext cx="2159039" cy="763286"/>
          </a:xfrm>
          <a:prstGeom prst="rect">
            <a:avLst/>
          </a:prstGeom>
          <a:noFill/>
          <a:ln>
            <a:noFill/>
            <a:prstDash val="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 b="1" i="1"/>
            </a:lvl1pPr>
          </a:lstStyle>
          <a:p>
            <a:pPr algn="ctr">
              <a:lnSpc>
                <a:spcPct val="90000"/>
              </a:lnSpc>
            </a:pPr>
            <a:r>
              <a:rPr lang="en-US" sz="2400" i="0" dirty="0" smtClean="0"/>
              <a:t>reachability</a:t>
            </a:r>
            <a:endParaRPr lang="en-US" sz="2400" i="0" dirty="0" smtClean="0"/>
          </a:p>
          <a:p>
            <a:pPr algn="ctr">
              <a:lnSpc>
                <a:spcPct val="90000"/>
              </a:lnSpc>
            </a:pPr>
            <a:r>
              <a:rPr lang="en-US" sz="2400" i="0" dirty="0" smtClean="0"/>
              <a:t>policies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92427" y="2783467"/>
            <a:ext cx="1656965" cy="374461"/>
          </a:xfrm>
          <a:prstGeom prst="rect">
            <a:avLst/>
          </a:prstGeom>
          <a:noFill/>
          <a:ln w="19050" cmpd="sng">
            <a:solidFill>
              <a:srgbClr val="F79646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pPr>
              <a:lnSpc>
                <a:spcPct val="90000"/>
              </a:lnSpc>
            </a:pP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can talk to </a:t>
            </a:r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465035" y="2757306"/>
            <a:ext cx="3708060" cy="1281294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70000"/>
              </a:lnSpc>
              <a:buNone/>
            </a:pPr>
            <a:r>
              <a:rPr lang="en-US" sz="2400" b="1" dirty="0">
                <a:cs typeface="Arial"/>
              </a:rPr>
              <a:t>Active testing</a:t>
            </a:r>
          </a:p>
          <a:p>
            <a:pPr lvl="1" fontAlgn="base">
              <a:lnSpc>
                <a:spcPct val="70000"/>
              </a:lnSpc>
            </a:pPr>
            <a:r>
              <a:rPr lang="en-US" sz="2200" dirty="0"/>
              <a:t>Ping, Traceroute</a:t>
            </a:r>
          </a:p>
          <a:p>
            <a:pPr lvl="1" fontAlgn="base">
              <a:lnSpc>
                <a:spcPct val="70000"/>
              </a:lnSpc>
            </a:pPr>
            <a:r>
              <a:rPr lang="en-US" sz="2200" dirty="0"/>
              <a:t>ATPG</a:t>
            </a:r>
            <a:r>
              <a:rPr lang="en-US" sz="2200" dirty="0" smtClean="0"/>
              <a:t>, CoNext</a:t>
            </a:r>
            <a:r>
              <a:rPr lang="en-US" sz="2200" dirty="0"/>
              <a:t>’12 </a:t>
            </a:r>
          </a:p>
          <a:p>
            <a:pPr lvl="1" fontAlgn="base">
              <a:lnSpc>
                <a:spcPct val="70000"/>
              </a:lnSpc>
            </a:pPr>
            <a:r>
              <a:rPr lang="en-US" sz="2200" dirty="0" err="1">
                <a:cs typeface="Arial"/>
              </a:rPr>
              <a:t>Pingmesh</a:t>
            </a:r>
            <a:r>
              <a:rPr lang="en-US" sz="2200" dirty="0">
                <a:cs typeface="Arial"/>
              </a:rPr>
              <a:t>, SIGCOMM’</a:t>
            </a:r>
            <a:r>
              <a:rPr lang="en-US" sz="2200" dirty="0" smtClean="0">
                <a:cs typeface="Arial"/>
              </a:rPr>
              <a:t>15</a:t>
            </a:r>
            <a:endParaRPr lang="en-US" sz="2200" dirty="0">
              <a:cs typeface="Arial"/>
            </a:endParaRPr>
          </a:p>
        </p:txBody>
      </p:sp>
      <p:pic>
        <p:nvPicPr>
          <p:cNvPr id="36" name="Picture 35" descr="pers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82" y="2833042"/>
            <a:ext cx="660400" cy="660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253369" y="2867876"/>
            <a:ext cx="1481829" cy="583237"/>
          </a:xfrm>
          <a:prstGeom prst="rect">
            <a:avLst/>
          </a:prstGeom>
          <a:noFill/>
          <a:ln>
            <a:noFill/>
            <a:prstDash val="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 b="1" i="1"/>
            </a:lvl1pPr>
          </a:lstStyle>
          <a:p>
            <a:pPr algn="ctr">
              <a:lnSpc>
                <a:spcPct val="70000"/>
              </a:lnSpc>
            </a:pPr>
            <a:r>
              <a:rPr lang="en-US" sz="2200" b="0" i="0" dirty="0" smtClean="0"/>
              <a:t>Network</a:t>
            </a:r>
          </a:p>
          <a:p>
            <a:pPr algn="ctr">
              <a:lnSpc>
                <a:spcPct val="70000"/>
              </a:lnSpc>
            </a:pPr>
            <a:r>
              <a:rPr lang="en-US" sz="2200" b="0" i="0" dirty="0" smtClean="0"/>
              <a:t>operator</a:t>
            </a:r>
            <a:endParaRPr lang="en-US" sz="2200" b="0" i="0" dirty="0"/>
          </a:p>
        </p:txBody>
      </p:sp>
      <p:sp>
        <p:nvSpPr>
          <p:cNvPr id="40" name="TextBox 39"/>
          <p:cNvSpPr txBox="1"/>
          <p:nvPr/>
        </p:nvSpPr>
        <p:spPr>
          <a:xfrm>
            <a:off x="3140412" y="5760507"/>
            <a:ext cx="3064447" cy="369332"/>
          </a:xfrm>
          <a:prstGeom prst="rect">
            <a:avLst/>
          </a:prstGeom>
          <a:noFill/>
          <a:ln>
            <a:noFill/>
            <a:prstDash val="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 b="1" i="1"/>
            </a:lvl1pPr>
          </a:lstStyle>
          <a:p>
            <a:pPr algn="ctr">
              <a:lnSpc>
                <a:spcPct val="70000"/>
              </a:lnSpc>
            </a:pPr>
            <a:r>
              <a:rPr lang="en-US" sz="2400" i="0" dirty="0" smtClean="0"/>
              <a:t>stateless network</a:t>
            </a:r>
          </a:p>
        </p:txBody>
      </p:sp>
    </p:spTree>
    <p:extLst>
      <p:ext uri="{BB962C8B-B14F-4D97-AF65-F5344CB8AC3E}">
        <p14:creationId xmlns:p14="http://schemas.microsoft.com/office/powerpoint/2010/main" val="372967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 animBg="1"/>
      <p:bldP spid="59" grpId="0"/>
      <p:bldP spid="60" grpId="0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loud 39"/>
          <p:cNvSpPr/>
          <p:nvPr/>
        </p:nvSpPr>
        <p:spPr>
          <a:xfrm rot="169972">
            <a:off x="2440480" y="3947394"/>
            <a:ext cx="4051221" cy="1891303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Calibri"/>
              <a:cs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latin typeface="Calibri"/>
              <a:cs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0800000" flipV="1">
            <a:off x="5406919" y="3183255"/>
            <a:ext cx="1626316" cy="855347"/>
          </a:xfrm>
          <a:prstGeom prst="curvedConnector2">
            <a:avLst/>
          </a:prstGeom>
          <a:ln w="28575" cmpd="sng">
            <a:solidFill>
              <a:srgbClr val="FF6600"/>
            </a:solidFill>
            <a:prstDash val="sys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4703" y="4664838"/>
            <a:ext cx="500451" cy="2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Picture 7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2452" y="5083633"/>
            <a:ext cx="503325" cy="2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" name="Picture 57" descr="icon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7840" y="4056379"/>
            <a:ext cx="369380" cy="42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pers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098" y="2822516"/>
            <a:ext cx="660400" cy="660400"/>
          </a:xfrm>
          <a:prstGeom prst="rect">
            <a:avLst/>
          </a:prstGeom>
        </p:spPr>
      </p:pic>
      <p:pic>
        <p:nvPicPr>
          <p:cNvPr id="53" name="Picture 5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919" y="4664838"/>
            <a:ext cx="500451" cy="2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5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8739" y="5083632"/>
            <a:ext cx="500451" cy="28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Connector 13"/>
          <p:cNvCxnSpPr>
            <a:stCxn id="54" idx="3"/>
            <a:endCxn id="53" idx="1"/>
          </p:cNvCxnSpPr>
          <p:nvPr/>
        </p:nvCxnSpPr>
        <p:spPr>
          <a:xfrm>
            <a:off x="4185156" y="4807554"/>
            <a:ext cx="1221763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3" idx="3"/>
            <a:endCxn id="55" idx="1"/>
          </p:cNvCxnSpPr>
          <p:nvPr/>
        </p:nvCxnSpPr>
        <p:spPr>
          <a:xfrm flipV="1">
            <a:off x="3835779" y="5226352"/>
            <a:ext cx="1222961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3" idx="2"/>
            <a:endCxn id="55" idx="0"/>
          </p:cNvCxnSpPr>
          <p:nvPr/>
        </p:nvCxnSpPr>
        <p:spPr>
          <a:xfrm flipH="1">
            <a:off x="5308966" y="4950270"/>
            <a:ext cx="348179" cy="1333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5" idx="2"/>
            <a:endCxn id="54" idx="0"/>
          </p:cNvCxnSpPr>
          <p:nvPr/>
        </p:nvCxnSpPr>
        <p:spPr>
          <a:xfrm>
            <a:off x="3272530" y="4479181"/>
            <a:ext cx="662399" cy="185657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3" idx="0"/>
            <a:endCxn id="64" idx="2"/>
          </p:cNvCxnSpPr>
          <p:nvPr/>
        </p:nvCxnSpPr>
        <p:spPr>
          <a:xfrm flipH="1" flipV="1">
            <a:off x="4981633" y="4496886"/>
            <a:ext cx="675512" cy="1679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4" idx="2"/>
            <a:endCxn id="73" idx="0"/>
          </p:cNvCxnSpPr>
          <p:nvPr/>
        </p:nvCxnSpPr>
        <p:spPr>
          <a:xfrm flipH="1">
            <a:off x="3584115" y="4950274"/>
            <a:ext cx="350814" cy="1333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05257" y="4811594"/>
            <a:ext cx="36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</a:t>
            </a:r>
            <a:r>
              <a:rPr lang="en-US" sz="1600" baseline="-25000" dirty="0" smtClean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552486" y="5267465"/>
            <a:ext cx="36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</a:t>
            </a:r>
            <a:r>
              <a:rPr lang="en-US" sz="1600" baseline="-25000" dirty="0" smtClean="0"/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89486" y="4770478"/>
            <a:ext cx="365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</a:t>
            </a:r>
            <a:r>
              <a:rPr lang="en-US" sz="1600" baseline="-25000" dirty="0" smtClean="0"/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933615" y="5248732"/>
            <a:ext cx="377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R</a:t>
            </a:r>
            <a:r>
              <a:rPr lang="en-US" sz="1600" baseline="-25000" dirty="0" smtClean="0"/>
              <a:t>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1532" y="4086597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Light IPS</a:t>
            </a:r>
            <a:endParaRPr lang="en-US" sz="1600" baseline="-25000" dirty="0" smtClean="0"/>
          </a:p>
        </p:txBody>
      </p:sp>
      <p:sp>
        <p:nvSpPr>
          <p:cNvPr id="97" name="TextBox 96"/>
          <p:cNvSpPr txBox="1"/>
          <p:nvPr/>
        </p:nvSpPr>
        <p:spPr>
          <a:xfrm>
            <a:off x="5099029" y="4114201"/>
            <a:ext cx="996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Heavy IPS</a:t>
            </a:r>
            <a:endParaRPr lang="en-US" sz="1600" baseline="-25000" dirty="0" smtClean="0"/>
          </a:p>
        </p:txBody>
      </p:sp>
      <p:cxnSp>
        <p:nvCxnSpPr>
          <p:cNvPr id="110" name="Straight Connector 109"/>
          <p:cNvCxnSpPr>
            <a:stCxn id="126" idx="1"/>
            <a:endCxn id="53" idx="3"/>
          </p:cNvCxnSpPr>
          <p:nvPr/>
        </p:nvCxnSpPr>
        <p:spPr>
          <a:xfrm flipH="1" flipV="1">
            <a:off x="5907368" y="4807554"/>
            <a:ext cx="1469562" cy="52675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Content Placeholder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5" y="4973052"/>
            <a:ext cx="532803" cy="532803"/>
          </a:xfrm>
          <a:prstGeom prst="rect">
            <a:avLst/>
          </a:prstGeom>
        </p:spPr>
      </p:pic>
      <p:pic>
        <p:nvPicPr>
          <p:cNvPr id="126" name="Content Placeholder 10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32" y="5067908"/>
            <a:ext cx="532803" cy="532803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1205878" y="5432070"/>
            <a:ext cx="378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A</a:t>
            </a:r>
            <a:endParaRPr lang="en-US" sz="2000" i="1" baseline="-25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456887" y="5528438"/>
            <a:ext cx="369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 smtClean="0"/>
              <a:t>B</a:t>
            </a:r>
            <a:endParaRPr lang="en-US" sz="2000" i="1" baseline="-25000" dirty="0" smtClean="0"/>
          </a:p>
        </p:txBody>
      </p:sp>
      <p:sp>
        <p:nvSpPr>
          <p:cNvPr id="136" name="Right Arrow 135"/>
          <p:cNvSpPr/>
          <p:nvPr/>
        </p:nvSpPr>
        <p:spPr>
          <a:xfrm rot="1194507">
            <a:off x="6597995" y="4799551"/>
            <a:ext cx="656326" cy="317118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1740102" y="4849361"/>
            <a:ext cx="656326" cy="317118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-453571" y="-32229"/>
            <a:ext cx="10087429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Real networks are about more than reachability</a:t>
            </a:r>
            <a:endParaRPr lang="en-US" sz="3600" dirty="0"/>
          </a:p>
        </p:txBody>
      </p:sp>
      <p:sp>
        <p:nvSpPr>
          <p:cNvPr id="52" name="TextBox 51"/>
          <p:cNvSpPr txBox="1"/>
          <p:nvPr/>
        </p:nvSpPr>
        <p:spPr>
          <a:xfrm>
            <a:off x="3711055" y="2908695"/>
            <a:ext cx="2912510" cy="763286"/>
          </a:xfrm>
          <a:prstGeom prst="rect">
            <a:avLst/>
          </a:prstGeom>
          <a:noFill/>
          <a:ln>
            <a:noFill/>
            <a:prstDash val="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 b="1" i="1"/>
            </a:lvl1pPr>
          </a:lstStyle>
          <a:p>
            <a:pPr algn="ctr">
              <a:lnSpc>
                <a:spcPct val="90000"/>
              </a:lnSpc>
            </a:pPr>
            <a:r>
              <a:rPr lang="en-US" sz="2400" i="0" dirty="0"/>
              <a:t>c</a:t>
            </a:r>
            <a:r>
              <a:rPr lang="en-US" sz="2400" i="0" dirty="0" smtClean="0"/>
              <a:t>ontext</a:t>
            </a:r>
            <a:r>
              <a:rPr lang="en-US" sz="2400" i="0" dirty="0" smtClean="0"/>
              <a:t>-dependent</a:t>
            </a:r>
          </a:p>
          <a:p>
            <a:pPr algn="ctr">
              <a:lnSpc>
                <a:spcPct val="90000"/>
              </a:lnSpc>
            </a:pPr>
            <a:r>
              <a:rPr lang="en-US" sz="2400" i="0" dirty="0" smtClean="0"/>
              <a:t>policies</a:t>
            </a:r>
          </a:p>
        </p:txBody>
      </p:sp>
      <p:pic>
        <p:nvPicPr>
          <p:cNvPr id="64" name="Picture 57" descr="icon_colo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6943" y="4074084"/>
            <a:ext cx="369380" cy="42280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TextBox 87"/>
          <p:cNvSpPr txBox="1"/>
          <p:nvPr/>
        </p:nvSpPr>
        <p:spPr>
          <a:xfrm>
            <a:off x="7255485" y="2867934"/>
            <a:ext cx="1481829" cy="583237"/>
          </a:xfrm>
          <a:prstGeom prst="rect">
            <a:avLst/>
          </a:prstGeom>
          <a:noFill/>
          <a:ln>
            <a:noFill/>
            <a:prstDash val="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 b="1" i="1"/>
            </a:lvl1pPr>
          </a:lstStyle>
          <a:p>
            <a:pPr algn="ctr">
              <a:lnSpc>
                <a:spcPct val="70000"/>
              </a:lnSpc>
            </a:pPr>
            <a:r>
              <a:rPr lang="en-US" sz="2200" b="0" i="0" dirty="0" smtClean="0"/>
              <a:t>Network</a:t>
            </a:r>
          </a:p>
          <a:p>
            <a:pPr algn="ctr">
              <a:lnSpc>
                <a:spcPct val="70000"/>
              </a:lnSpc>
            </a:pPr>
            <a:r>
              <a:rPr lang="en-US" sz="2200" b="0" i="0" dirty="0" smtClean="0"/>
              <a:t>operator</a:t>
            </a:r>
            <a:endParaRPr lang="en-US" sz="2200" b="0" i="0" dirty="0"/>
          </a:p>
        </p:txBody>
      </p:sp>
      <p:sp>
        <p:nvSpPr>
          <p:cNvPr id="6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86800" y="6356355"/>
            <a:ext cx="457200" cy="501651"/>
          </a:xfrm>
        </p:spPr>
        <p:txBody>
          <a:bodyPr/>
          <a:lstStyle/>
          <a:p>
            <a:fld id="{2F8258B8-ACF5-6E4C-8B3E-49E538074B44}" type="slidenum">
              <a:rPr lang="en-US" smtClean="0"/>
              <a:t>4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067840" y="5843066"/>
            <a:ext cx="3064447" cy="369332"/>
          </a:xfrm>
          <a:prstGeom prst="rect">
            <a:avLst/>
          </a:prstGeom>
          <a:noFill/>
          <a:ln>
            <a:noFill/>
            <a:prstDash val="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 b="1" i="1"/>
            </a:lvl1pPr>
          </a:lstStyle>
          <a:p>
            <a:pPr algn="ctr">
              <a:lnSpc>
                <a:spcPct val="70000"/>
              </a:lnSpc>
            </a:pPr>
            <a:r>
              <a:rPr lang="en-US" sz="2400" i="0" dirty="0" smtClean="0"/>
              <a:t>stateful network</a:t>
            </a:r>
          </a:p>
        </p:txBody>
      </p:sp>
      <p:cxnSp>
        <p:nvCxnSpPr>
          <p:cNvPr id="77" name="Curved Connector 76"/>
          <p:cNvCxnSpPr/>
          <p:nvPr/>
        </p:nvCxnSpPr>
        <p:spPr>
          <a:xfrm flipV="1">
            <a:off x="3869195" y="1760812"/>
            <a:ext cx="1063753" cy="624954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1" idx="3"/>
            <a:endCxn id="99" idx="1"/>
          </p:cNvCxnSpPr>
          <p:nvPr/>
        </p:nvCxnSpPr>
        <p:spPr>
          <a:xfrm>
            <a:off x="1051819" y="2440173"/>
            <a:ext cx="145046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3378" y="2142655"/>
            <a:ext cx="798441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 smtClean="0"/>
              <a:t>A</a:t>
            </a:r>
            <a:r>
              <a:rPr lang="en-US" sz="2000" dirty="0" smtClean="0">
                <a:sym typeface="Wingdings"/>
              </a:rPr>
              <a:t>B</a:t>
            </a:r>
            <a:endParaRPr lang="en-US" sz="2000" dirty="0" smtClean="0"/>
          </a:p>
          <a:p>
            <a:pPr algn="ctr">
              <a:lnSpc>
                <a:spcPct val="80000"/>
              </a:lnSpc>
            </a:pPr>
            <a:r>
              <a:rPr lang="en-US" sz="2000" dirty="0" smtClean="0"/>
              <a:t>traffic</a:t>
            </a:r>
            <a:endParaRPr lang="en-US" sz="2000" baseline="-25000" dirty="0"/>
          </a:p>
        </p:txBody>
      </p:sp>
      <p:sp>
        <p:nvSpPr>
          <p:cNvPr id="82" name="TextBox 81"/>
          <p:cNvSpPr txBox="1"/>
          <p:nvPr/>
        </p:nvSpPr>
        <p:spPr>
          <a:xfrm>
            <a:off x="7790491" y="1621448"/>
            <a:ext cx="743338" cy="348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Block</a:t>
            </a:r>
            <a:endParaRPr lang="en-US" sz="20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7762920" y="2233370"/>
            <a:ext cx="769386" cy="348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pPr>
              <a:lnSpc>
                <a:spcPct val="80000"/>
              </a:lnSpc>
            </a:pPr>
            <a:r>
              <a:rPr lang="en-US" dirty="0"/>
              <a:t>Allow</a:t>
            </a:r>
          </a:p>
        </p:txBody>
      </p:sp>
      <p:cxnSp>
        <p:nvCxnSpPr>
          <p:cNvPr id="84" name="Straight Arrow Connector 83"/>
          <p:cNvCxnSpPr>
            <a:stCxn id="89" idx="3"/>
            <a:endCxn id="82" idx="1"/>
          </p:cNvCxnSpPr>
          <p:nvPr/>
        </p:nvCxnSpPr>
        <p:spPr>
          <a:xfrm>
            <a:off x="6221316" y="1794706"/>
            <a:ext cx="1569175" cy="114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83" idx="1"/>
          </p:cNvCxnSpPr>
          <p:nvPr/>
        </p:nvCxnSpPr>
        <p:spPr>
          <a:xfrm>
            <a:off x="6219914" y="1903466"/>
            <a:ext cx="1543006" cy="5043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399031" y="1554653"/>
            <a:ext cx="1251289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suspicious</a:t>
            </a:r>
            <a:endParaRPr lang="en-US" sz="2000" baseline="-25000" dirty="0" smtClean="0">
              <a:solidFill>
                <a:srgbClr val="0000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34265" y="2142164"/>
            <a:ext cx="896124" cy="509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benign</a:t>
            </a:r>
          </a:p>
          <a:p>
            <a:pPr algn="ctr">
              <a:lnSpc>
                <a:spcPct val="80000"/>
              </a:lnSpc>
            </a:pPr>
            <a:endParaRPr lang="en-US" sz="2000" baseline="-25000" dirty="0">
              <a:solidFill>
                <a:srgbClr val="0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932948" y="1620299"/>
            <a:ext cx="1288368" cy="348813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 smtClean="0"/>
              <a:t>Heavy IPS</a:t>
            </a:r>
            <a:endParaRPr lang="en-US" sz="2000" baseline="-250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869195" y="2471492"/>
            <a:ext cx="389372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34813" y="1198151"/>
            <a:ext cx="1610211" cy="595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bad signature</a:t>
            </a:r>
          </a:p>
          <a:p>
            <a:pPr algn="ctr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found</a:t>
            </a:r>
            <a:endParaRPr lang="en-US" sz="2000" baseline="-25000" dirty="0" smtClean="0">
              <a:solidFill>
                <a:srgbClr val="00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149248">
            <a:off x="6513462" y="1896412"/>
            <a:ext cx="1227745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otherwise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502282" y="2277626"/>
            <a:ext cx="1763684" cy="348813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 smtClean="0"/>
              <a:t>Light IPS</a:t>
            </a:r>
            <a:endParaRPr lang="en-US" sz="2000" baseline="-25000" dirty="0"/>
          </a:p>
        </p:txBody>
      </p:sp>
      <p:sp>
        <p:nvSpPr>
          <p:cNvPr id="100" name="TextBox 99"/>
          <p:cNvSpPr txBox="1"/>
          <p:nvPr/>
        </p:nvSpPr>
        <p:spPr>
          <a:xfrm>
            <a:off x="2273559" y="1981072"/>
            <a:ext cx="22388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# bad conn. &gt;= 10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101" name="Straight Arrow Connector 100"/>
          <p:cNvCxnSpPr>
            <a:stCxn id="103" idx="2"/>
            <a:endCxn id="86" idx="1"/>
          </p:cNvCxnSpPr>
          <p:nvPr/>
        </p:nvCxnSpPr>
        <p:spPr>
          <a:xfrm>
            <a:off x="2577933" y="1344603"/>
            <a:ext cx="821098" cy="38445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187450" y="1374511"/>
            <a:ext cx="827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state</a:t>
            </a:r>
            <a:endParaRPr lang="en-US" sz="2400" b="1" baseline="-25000" dirty="0" smtClean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001017" y="944493"/>
            <a:ext cx="1153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rgbClr val="0000FF"/>
                </a:solidFill>
              </a:rPr>
              <a:t>context</a:t>
            </a:r>
            <a:endParaRPr lang="en-US" sz="2400" b="1" baseline="-25000" dirty="0" smtClean="0">
              <a:solidFill>
                <a:srgbClr val="0000FF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1649618" y="5210315"/>
            <a:ext cx="1682834" cy="131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626754" y="1737029"/>
            <a:ext cx="821098" cy="384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490722" y="2280776"/>
            <a:ext cx="1763684" cy="348813"/>
          </a:xfrm>
          <a:prstGeom prst="rect">
            <a:avLst/>
          </a:prstGeom>
          <a:solidFill>
            <a:schemeClr val="bg2"/>
          </a:solidFill>
          <a:ln w="28575" cmpd="sng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2000"/>
            </a:lvl1pPr>
          </a:lstStyle>
          <a:p>
            <a:r>
              <a:rPr lang="en-US" dirty="0"/>
              <a:t>Light </a:t>
            </a:r>
            <a:r>
              <a:rPr lang="en-US" dirty="0" smtClean="0"/>
              <a:t>IPS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3388144" y="1530159"/>
            <a:ext cx="1251289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 smtClean="0">
                <a:solidFill>
                  <a:srgbClr val="000000"/>
                </a:solidFill>
              </a:rPr>
              <a:t>suspicious</a:t>
            </a:r>
            <a:endParaRPr lang="en-US" sz="2000" baseline="-25000" dirty="0" smtClean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912" y="860714"/>
            <a:ext cx="8832339" cy="5549290"/>
          </a:xfrm>
          <a:prstGeom prst="rect">
            <a:avLst/>
          </a:prstGeom>
          <a:solidFill>
            <a:srgbClr val="FFFFFF">
              <a:alpha val="9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2316" y="2768913"/>
            <a:ext cx="7870730" cy="903068"/>
          </a:xfrm>
          <a:prstGeom prst="rect">
            <a:avLst/>
          </a:prstGeom>
          <a:ln w="38100" cmpd="sng"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900" dirty="0" smtClean="0"/>
              <a:t>How can we check context-dependent policies in stateful networks?</a:t>
            </a:r>
            <a:endParaRPr lang="en-US" sz="2900" dirty="0"/>
          </a:p>
        </p:txBody>
      </p:sp>
      <p:sp>
        <p:nvSpPr>
          <p:cNvPr id="38" name="TextBox 37"/>
          <p:cNvSpPr txBox="1"/>
          <p:nvPr/>
        </p:nvSpPr>
        <p:spPr>
          <a:xfrm>
            <a:off x="455501" y="1322433"/>
            <a:ext cx="8471989" cy="1033103"/>
          </a:xfrm>
          <a:prstGeom prst="rect">
            <a:avLst/>
          </a:prstGeom>
          <a:noFill/>
          <a:ln w="19050" cmpd="sng"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10000"/>
              </a:lnSpc>
              <a:buFont typeface="Arial"/>
              <a:buChar char="•"/>
            </a:pPr>
            <a:r>
              <a:rPr lang="en-US" sz="2800" dirty="0" smtClean="0">
                <a:sym typeface="Wingdings"/>
              </a:rPr>
              <a:t>Reachability policies  Context-dependent policies </a:t>
            </a:r>
          </a:p>
          <a:p>
            <a:pPr marL="514350" indent="-514350">
              <a:lnSpc>
                <a:spcPct val="110000"/>
              </a:lnSpc>
              <a:buFont typeface="Arial"/>
              <a:buChar char="•"/>
            </a:pPr>
            <a:r>
              <a:rPr lang="en-US" sz="2800" dirty="0"/>
              <a:t>Stateless networks </a:t>
            </a:r>
            <a:r>
              <a:rPr lang="en-US" sz="2800" dirty="0">
                <a:sym typeface="Wingdings"/>
              </a:rPr>
              <a:t> Stateful </a:t>
            </a:r>
            <a:r>
              <a:rPr lang="en-US" sz="2800" dirty="0" smtClean="0">
                <a:sym typeface="Wingdings"/>
              </a:rPr>
              <a:t>networks</a:t>
            </a:r>
          </a:p>
        </p:txBody>
      </p:sp>
      <p:sp>
        <p:nvSpPr>
          <p:cNvPr id="109" name="Content Placeholder 2"/>
          <p:cNvSpPr txBox="1">
            <a:spLocks/>
          </p:cNvSpPr>
          <p:nvPr/>
        </p:nvSpPr>
        <p:spPr>
          <a:xfrm>
            <a:off x="376999" y="5060348"/>
            <a:ext cx="8105575" cy="84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Scalability:</a:t>
            </a:r>
            <a:r>
              <a:rPr lang="en-US" sz="2800" dirty="0" smtClean="0"/>
              <a:t> How to explore the state space?</a:t>
            </a:r>
            <a:endParaRPr lang="en-US" sz="2600" dirty="0"/>
          </a:p>
        </p:txBody>
      </p:sp>
      <p:sp>
        <p:nvSpPr>
          <p:cNvPr id="108" name="Content Placeholder 2"/>
          <p:cNvSpPr>
            <a:spLocks noGrp="1"/>
          </p:cNvSpPr>
          <p:nvPr>
            <p:ph idx="1"/>
          </p:nvPr>
        </p:nvSpPr>
        <p:spPr>
          <a:xfrm>
            <a:off x="385281" y="4467543"/>
            <a:ext cx="8885720" cy="90734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Expressiveness:</a:t>
            </a:r>
            <a:r>
              <a:rPr lang="en-US" sz="2800" dirty="0" smtClean="0"/>
              <a:t> How to capture stateful behaviors?</a:t>
            </a:r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286169" y="3941355"/>
            <a:ext cx="6822921" cy="907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/>
              <a:t>Challenges: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2356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52" grpId="0"/>
      <p:bldP spid="81" grpId="0"/>
      <p:bldP spid="82" grpId="0" animBg="1"/>
      <p:bldP spid="83" grpId="0" animBg="1"/>
      <p:bldP spid="86" grpId="0"/>
      <p:bldP spid="87" grpId="0"/>
      <p:bldP spid="89" grpId="0" animBg="1"/>
      <p:bldP spid="93" grpId="0"/>
      <p:bldP spid="98" grpId="0"/>
      <p:bldP spid="99" grpId="0" animBg="1"/>
      <p:bldP spid="99" grpId="1" animBg="1"/>
      <p:bldP spid="100" grpId="0"/>
      <p:bldP spid="102" grpId="0"/>
      <p:bldP spid="103" grpId="0"/>
      <p:bldP spid="106" grpId="0" animBg="1"/>
      <p:bldP spid="107" grpId="0"/>
      <p:bldP spid="107" grpId="1"/>
      <p:bldP spid="2" grpId="0" animBg="1"/>
      <p:bldP spid="39" grpId="0" animBg="1"/>
      <p:bldP spid="38" grpId="0"/>
      <p:bldP spid="109" grpId="0"/>
      <p:bldP spid="108" grpId="0" build="p"/>
      <p:bldP spid="7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Arrow Connector 90"/>
          <p:cNvCxnSpPr>
            <a:stCxn id="102" idx="2"/>
            <a:endCxn id="61" idx="3"/>
          </p:cNvCxnSpPr>
          <p:nvPr/>
        </p:nvCxnSpPr>
        <p:spPr>
          <a:xfrm>
            <a:off x="5452138" y="3065499"/>
            <a:ext cx="17690" cy="1913062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457200" y="98890"/>
            <a:ext cx="8229600" cy="84595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solution: BUZZ</a:t>
            </a:r>
            <a:endParaRPr lang="en-US" sz="4200" dirty="0"/>
          </a:p>
        </p:txBody>
      </p:sp>
      <p:sp>
        <p:nvSpPr>
          <p:cNvPr id="59" name="TextBox 58"/>
          <p:cNvSpPr txBox="1"/>
          <p:nvPr/>
        </p:nvSpPr>
        <p:spPr>
          <a:xfrm>
            <a:off x="31911" y="2491358"/>
            <a:ext cx="1236210" cy="346234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200" dirty="0"/>
              <a:t>Operator</a:t>
            </a:r>
          </a:p>
        </p:txBody>
      </p:sp>
      <p:sp>
        <p:nvSpPr>
          <p:cNvPr id="61" name="Cloud 60"/>
          <p:cNvSpPr/>
          <p:nvPr/>
        </p:nvSpPr>
        <p:spPr>
          <a:xfrm rot="169972">
            <a:off x="3418604" y="4914969"/>
            <a:ext cx="4054221" cy="1101790"/>
          </a:xfrm>
          <a:prstGeom prst="cloud">
            <a:avLst/>
          </a:prstGeom>
          <a:noFill/>
          <a:ln w="19050" cmpd="sng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anchor="ctr"/>
          <a:lstStyle/>
          <a:p>
            <a:pPr algn="ctr">
              <a:lnSpc>
                <a:spcPct val="70000"/>
              </a:lnSpc>
              <a:defRPr/>
            </a:pPr>
            <a:endParaRPr lang="en-US" sz="2600" dirty="0">
              <a:latin typeface="Calibri"/>
              <a:cs typeface="Calibri"/>
            </a:endParaRPr>
          </a:p>
          <a:p>
            <a:pPr algn="ctr">
              <a:lnSpc>
                <a:spcPct val="70000"/>
              </a:lnSpc>
              <a:defRPr/>
            </a:pPr>
            <a:endParaRPr lang="en-US" sz="2600" dirty="0">
              <a:latin typeface="Calibri"/>
              <a:cs typeface="Calibri"/>
            </a:endParaRPr>
          </a:p>
          <a:p>
            <a:pPr algn="ctr">
              <a:lnSpc>
                <a:spcPct val="70000"/>
              </a:lnSpc>
              <a:defRPr/>
            </a:pP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lnSpc>
                <a:spcPct val="70000"/>
              </a:lnSpc>
              <a:defRPr/>
            </a:pP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lnSpc>
                <a:spcPct val="70000"/>
              </a:lnSpc>
              <a:defRPr/>
            </a:pP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62" name="Picture 6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9186" y="5091090"/>
            <a:ext cx="349823" cy="21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6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9330" y="5181461"/>
            <a:ext cx="439193" cy="21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11" descr="IOSfirew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3627" y="5121646"/>
            <a:ext cx="137193" cy="273325"/>
          </a:xfrm>
          <a:prstGeom prst="rect">
            <a:avLst/>
          </a:prstGeom>
          <a:noFill/>
        </p:spPr>
      </p:pic>
      <p:pic>
        <p:nvPicPr>
          <p:cNvPr id="65" name="Picture 57" descr="icon_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7816" y="5137205"/>
            <a:ext cx="208612" cy="256200"/>
          </a:xfrm>
          <a:prstGeom prst="rect">
            <a:avLst/>
          </a:prstGeom>
          <a:noFill/>
        </p:spPr>
      </p:pic>
      <p:pic>
        <p:nvPicPr>
          <p:cNvPr id="66" name="Picture 2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07919" y="5155386"/>
            <a:ext cx="301180" cy="22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4181086" y="5988381"/>
            <a:ext cx="2689895" cy="369318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b="1" dirty="0" smtClean="0"/>
              <a:t>stateful data </a:t>
            </a:r>
            <a:r>
              <a:rPr lang="en-US" sz="2400" b="1" dirty="0"/>
              <a:t>plane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68965" y="5350156"/>
            <a:ext cx="634470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FW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522710" y="5328156"/>
            <a:ext cx="944288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Proxy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917728" y="5350156"/>
            <a:ext cx="594094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IPS</a:t>
            </a:r>
          </a:p>
        </p:txBody>
      </p:sp>
      <p:cxnSp>
        <p:nvCxnSpPr>
          <p:cNvPr id="93" name="Curved Connector 92"/>
          <p:cNvCxnSpPr>
            <a:stCxn id="61" idx="2"/>
            <a:endCxn id="99" idx="2"/>
          </p:cNvCxnSpPr>
          <p:nvPr/>
        </p:nvCxnSpPr>
        <p:spPr>
          <a:xfrm rot="10800000">
            <a:off x="1468920" y="2993138"/>
            <a:ext cx="1964723" cy="2373163"/>
          </a:xfrm>
          <a:prstGeom prst="curvedConnector2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9" name="Picture 98" descr="operator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97" y="2384889"/>
            <a:ext cx="598644" cy="608248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 rot="20102029">
            <a:off x="747137" y="3640376"/>
            <a:ext cx="943960" cy="39240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b="1" dirty="0" smtClean="0">
                <a:solidFill>
                  <a:srgbClr val="218F3B"/>
                </a:solidFill>
              </a:rPr>
              <a:t>Pass</a:t>
            </a:r>
            <a:endParaRPr lang="en-US" sz="2600" b="1" dirty="0">
              <a:solidFill>
                <a:srgbClr val="218F3B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20102029">
            <a:off x="891172" y="4066585"/>
            <a:ext cx="717117" cy="39240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b="1" dirty="0" smtClean="0">
                <a:solidFill>
                  <a:srgbClr val="FF0000"/>
                </a:solidFill>
              </a:rPr>
              <a:t>Fail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392408" y="2349227"/>
            <a:ext cx="2119459" cy="71627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>
              <a:lnSpc>
                <a:spcPct val="70000"/>
              </a:lnSpc>
            </a:pPr>
            <a:endParaRPr lang="en-US" sz="2600"/>
          </a:p>
        </p:txBody>
      </p:sp>
      <p:cxnSp>
        <p:nvCxnSpPr>
          <p:cNvPr id="111" name="Straight Arrow Connector 110"/>
          <p:cNvCxnSpPr>
            <a:stCxn id="99" idx="3"/>
            <a:endCxn id="102" idx="1"/>
          </p:cNvCxnSpPr>
          <p:nvPr/>
        </p:nvCxnSpPr>
        <p:spPr>
          <a:xfrm>
            <a:off x="1768241" y="2689013"/>
            <a:ext cx="2624167" cy="1835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356355"/>
            <a:ext cx="457200" cy="501651"/>
          </a:xfrm>
        </p:spPr>
        <p:txBody>
          <a:bodyPr/>
          <a:lstStyle/>
          <a:p>
            <a:fld id="{2F8258B8-ACF5-6E4C-8B3E-49E538074B44}" type="slidenum">
              <a:rPr lang="en-US" smtClean="0"/>
              <a:t>5</a:t>
            </a:fld>
            <a:endParaRPr lang="en-US" dirty="0"/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653998" y="1018825"/>
            <a:ext cx="7776609" cy="791119"/>
          </a:xfrm>
          <a:ln w="28575" cmpd="sng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 fontAlgn="base">
              <a:lnSpc>
                <a:spcPct val="80000"/>
              </a:lnSpc>
              <a:buNone/>
            </a:pPr>
            <a:r>
              <a:rPr lang="en-US" sz="2800" dirty="0" smtClean="0">
                <a:cs typeface="Arial"/>
              </a:rPr>
              <a:t>BUZZ is an active testing framework to check context-dependent policies in stateful data planes</a:t>
            </a:r>
          </a:p>
          <a:p>
            <a:pPr marL="457200" lvl="1" indent="0" algn="ctr" fontAlgn="base">
              <a:lnSpc>
                <a:spcPct val="80000"/>
              </a:lnSpc>
              <a:buNone/>
            </a:pPr>
            <a:endParaRPr lang="en-US" dirty="0" smtClean="0"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590799" y="2528165"/>
            <a:ext cx="1690912" cy="39240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b="1" dirty="0" smtClean="0"/>
              <a:t>BUZZ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36429" y="3388779"/>
            <a:ext cx="1165412" cy="819184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600" dirty="0" smtClean="0"/>
              <a:t>test</a:t>
            </a:r>
          </a:p>
          <a:p>
            <a:pPr algn="ctr">
              <a:lnSpc>
                <a:spcPct val="90000"/>
              </a:lnSpc>
            </a:pPr>
            <a:r>
              <a:rPr lang="en-US" sz="2600" dirty="0" smtClean="0"/>
              <a:t>traffic</a:t>
            </a:r>
            <a:endParaRPr lang="en-US" sz="2600" dirty="0"/>
          </a:p>
        </p:txBody>
      </p:sp>
      <p:sp>
        <p:nvSpPr>
          <p:cNvPr id="38" name="TextBox 37"/>
          <p:cNvSpPr txBox="1"/>
          <p:nvPr/>
        </p:nvSpPr>
        <p:spPr>
          <a:xfrm>
            <a:off x="1378204" y="1970245"/>
            <a:ext cx="3099637" cy="74583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dirty="0" smtClean="0"/>
              <a:t>context-dependent</a:t>
            </a:r>
          </a:p>
          <a:p>
            <a:pPr algn="ctr">
              <a:lnSpc>
                <a:spcPct val="80000"/>
              </a:lnSpc>
            </a:pPr>
            <a:r>
              <a:rPr lang="en-US" sz="2600" dirty="0" smtClean="0"/>
              <a:t>policies</a:t>
            </a:r>
            <a:endParaRPr 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Outline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33" y="1149411"/>
            <a:ext cx="8453967" cy="5370231"/>
          </a:xfrm>
        </p:spPr>
        <p:txBody>
          <a:bodyPr>
            <a:normAutofit/>
          </a:bodyPr>
          <a:lstStyle/>
          <a:p>
            <a:r>
              <a:rPr lang="en-US" dirty="0" smtClean="0"/>
              <a:t>Motivation and challenges</a:t>
            </a:r>
          </a:p>
          <a:p>
            <a:endParaRPr lang="en-US" sz="1200" dirty="0"/>
          </a:p>
          <a:p>
            <a:r>
              <a:rPr lang="en-US" dirty="0" smtClean="0"/>
              <a:t>Design of BUZZ</a:t>
            </a:r>
          </a:p>
          <a:p>
            <a:endParaRPr lang="en-US" sz="1200" dirty="0"/>
          </a:p>
          <a:p>
            <a:r>
              <a:rPr lang="en-US" dirty="0"/>
              <a:t>Implementation and </a:t>
            </a:r>
            <a:r>
              <a:rPr lang="en-US" dirty="0" smtClean="0"/>
              <a:t>evaluation </a:t>
            </a:r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9118" y="1971859"/>
            <a:ext cx="5826881" cy="575413"/>
          </a:xfrm>
          <a:prstGeom prst="round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3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606643" y="1541322"/>
            <a:ext cx="1690912" cy="672478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Data plane model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911" y="1638637"/>
            <a:ext cx="1236210" cy="346234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200" dirty="0"/>
              <a:t>Operator</a:t>
            </a:r>
          </a:p>
        </p:txBody>
      </p:sp>
      <p:sp>
        <p:nvSpPr>
          <p:cNvPr id="61" name="Cloud 60"/>
          <p:cNvSpPr/>
          <p:nvPr/>
        </p:nvSpPr>
        <p:spPr>
          <a:xfrm rot="169972">
            <a:off x="3418604" y="4388822"/>
            <a:ext cx="4054221" cy="1101790"/>
          </a:xfrm>
          <a:prstGeom prst="cloud">
            <a:avLst/>
          </a:prstGeom>
          <a:noFill/>
          <a:ln w="19050" cmpd="sng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anchor="ctr"/>
          <a:lstStyle/>
          <a:p>
            <a:pPr algn="ctr">
              <a:lnSpc>
                <a:spcPct val="70000"/>
              </a:lnSpc>
              <a:defRPr/>
            </a:pPr>
            <a:endParaRPr lang="en-US" sz="2600" dirty="0">
              <a:latin typeface="Calibri"/>
              <a:cs typeface="Calibri"/>
            </a:endParaRPr>
          </a:p>
          <a:p>
            <a:pPr algn="ctr">
              <a:lnSpc>
                <a:spcPct val="70000"/>
              </a:lnSpc>
              <a:defRPr/>
            </a:pPr>
            <a:endParaRPr lang="en-US" sz="2600" dirty="0">
              <a:latin typeface="Calibri"/>
              <a:cs typeface="Calibri"/>
            </a:endParaRPr>
          </a:p>
          <a:p>
            <a:pPr algn="ctr">
              <a:lnSpc>
                <a:spcPct val="70000"/>
              </a:lnSpc>
              <a:defRPr/>
            </a:pP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lnSpc>
                <a:spcPct val="70000"/>
              </a:lnSpc>
              <a:defRPr/>
            </a:pP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lnSpc>
                <a:spcPct val="70000"/>
              </a:lnSpc>
              <a:defRPr/>
            </a:pPr>
            <a:endParaRPr lang="en-US" sz="2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62" name="Picture 6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9186" y="4564943"/>
            <a:ext cx="349823" cy="21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6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9330" y="4564599"/>
            <a:ext cx="439193" cy="21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11" descr="IOSfirew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3627" y="4504784"/>
            <a:ext cx="137193" cy="273325"/>
          </a:xfrm>
          <a:prstGeom prst="rect">
            <a:avLst/>
          </a:prstGeom>
          <a:noFill/>
        </p:spPr>
      </p:pic>
      <p:pic>
        <p:nvPicPr>
          <p:cNvPr id="65" name="Picture 57" descr="icon_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27816" y="4520343"/>
            <a:ext cx="208612" cy="256200"/>
          </a:xfrm>
          <a:prstGeom prst="rect">
            <a:avLst/>
          </a:prstGeom>
          <a:noFill/>
        </p:spPr>
      </p:pic>
      <p:pic>
        <p:nvPicPr>
          <p:cNvPr id="66" name="Picture 2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07919" y="4538524"/>
            <a:ext cx="301180" cy="22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4181086" y="5462234"/>
            <a:ext cx="2827065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600" i="1" dirty="0" smtClean="0"/>
              <a:t>stateful data </a:t>
            </a:r>
            <a:r>
              <a:rPr lang="en-US" sz="2600" i="1" dirty="0"/>
              <a:t>plane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68965" y="4733294"/>
            <a:ext cx="634470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FW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522710" y="4711294"/>
            <a:ext cx="944288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Proxy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917728" y="4733294"/>
            <a:ext cx="594094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IPS</a:t>
            </a:r>
          </a:p>
        </p:txBody>
      </p:sp>
      <p:cxnSp>
        <p:nvCxnSpPr>
          <p:cNvPr id="93" name="Curved Connector 92"/>
          <p:cNvCxnSpPr>
            <a:stCxn id="61" idx="2"/>
            <a:endCxn id="99" idx="2"/>
          </p:cNvCxnSpPr>
          <p:nvPr/>
        </p:nvCxnSpPr>
        <p:spPr>
          <a:xfrm rot="10800000">
            <a:off x="1468920" y="2140417"/>
            <a:ext cx="1964723" cy="2699737"/>
          </a:xfrm>
          <a:prstGeom prst="curvedConnector2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636274" y="2734952"/>
            <a:ext cx="1661281" cy="672478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Test traffic</a:t>
            </a:r>
          </a:p>
          <a:p>
            <a:pPr algn="ctr">
              <a:lnSpc>
                <a:spcPct val="70000"/>
              </a:lnSpc>
            </a:pPr>
            <a:r>
              <a:rPr lang="en-US" sz="2600" dirty="0" smtClean="0"/>
              <a:t>generation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375476" y="2711233"/>
            <a:ext cx="2111577" cy="67271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>
              <a:lnSpc>
                <a:spcPct val="70000"/>
              </a:lnSpc>
            </a:pPr>
            <a:endParaRPr lang="en-US" sz="2600"/>
          </a:p>
        </p:txBody>
      </p:sp>
      <p:pic>
        <p:nvPicPr>
          <p:cNvPr id="99" name="Picture 98" descr="operator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97" y="1532168"/>
            <a:ext cx="598644" cy="608248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 rot="20102029">
            <a:off x="855995" y="3114229"/>
            <a:ext cx="943960" cy="39240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b="1" dirty="0" smtClean="0">
                <a:solidFill>
                  <a:srgbClr val="218F3B"/>
                </a:solidFill>
              </a:rPr>
              <a:t>Pass</a:t>
            </a:r>
            <a:endParaRPr lang="en-US" sz="2600" b="1" dirty="0">
              <a:solidFill>
                <a:srgbClr val="218F3B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20102029">
            <a:off x="945601" y="3540438"/>
            <a:ext cx="717117" cy="39240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b="1" dirty="0" smtClean="0">
                <a:solidFill>
                  <a:srgbClr val="FF0000"/>
                </a:solidFill>
              </a:rPr>
              <a:t>Fail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375475" y="1496506"/>
            <a:ext cx="2119459" cy="71627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>
              <a:lnSpc>
                <a:spcPct val="70000"/>
              </a:lnSpc>
            </a:pPr>
            <a:endParaRPr lang="en-US" sz="2600"/>
          </a:p>
        </p:txBody>
      </p:sp>
      <p:cxnSp>
        <p:nvCxnSpPr>
          <p:cNvPr id="110" name="Straight Arrow Connector 109"/>
          <p:cNvCxnSpPr>
            <a:stCxn id="102" idx="2"/>
            <a:endCxn id="96" idx="0"/>
          </p:cNvCxnSpPr>
          <p:nvPr/>
        </p:nvCxnSpPr>
        <p:spPr>
          <a:xfrm flipH="1">
            <a:off x="5431265" y="2212778"/>
            <a:ext cx="3940" cy="498455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9" idx="3"/>
            <a:endCxn id="102" idx="1"/>
          </p:cNvCxnSpPr>
          <p:nvPr/>
        </p:nvCxnSpPr>
        <p:spPr>
          <a:xfrm>
            <a:off x="1768241" y="1836292"/>
            <a:ext cx="2607234" cy="18350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6800" y="6356355"/>
            <a:ext cx="457200" cy="501651"/>
          </a:xfrm>
        </p:spPr>
        <p:txBody>
          <a:bodyPr/>
          <a:lstStyle/>
          <a:p>
            <a:fld id="{2F8258B8-ACF5-6E4C-8B3E-49E538074B44}" type="slidenum">
              <a:rPr lang="en-US" smtClean="0"/>
              <a:t>7</a:t>
            </a:fld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78204" y="1117524"/>
            <a:ext cx="3099637" cy="74583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dirty="0" smtClean="0"/>
              <a:t>context-dependent</a:t>
            </a:r>
          </a:p>
          <a:p>
            <a:pPr algn="ctr">
              <a:lnSpc>
                <a:spcPct val="80000"/>
              </a:lnSpc>
            </a:pPr>
            <a:r>
              <a:rPr lang="en-US" sz="2600" dirty="0" smtClean="0"/>
              <a:t>policies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60976" y="1293999"/>
            <a:ext cx="2070967" cy="1065919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dirty="0" smtClean="0">
                <a:solidFill>
                  <a:srgbClr val="FF0000"/>
                </a:solidFill>
              </a:rPr>
              <a:t>Challenge 1:</a:t>
            </a:r>
          </a:p>
          <a:p>
            <a:pPr algn="ctr">
              <a:lnSpc>
                <a:spcPct val="80000"/>
              </a:lnSpc>
            </a:pPr>
            <a:r>
              <a:rPr lang="en-US" sz="2600" dirty="0" smtClean="0"/>
              <a:t>Expressive models?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12569" y="2527388"/>
            <a:ext cx="2822146" cy="1065919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dirty="0" smtClean="0">
                <a:solidFill>
                  <a:srgbClr val="FF0000"/>
                </a:solidFill>
              </a:rPr>
              <a:t>Challenge 2:</a:t>
            </a:r>
          </a:p>
          <a:p>
            <a:pPr algn="ctr">
              <a:lnSpc>
                <a:spcPct val="80000"/>
              </a:lnSpc>
            </a:pPr>
            <a:r>
              <a:rPr lang="en-US" sz="2600" dirty="0" smtClean="0"/>
              <a:t>Scalable state space exploration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931657" y="1280368"/>
            <a:ext cx="2941002" cy="11386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5715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95" idx="2"/>
          </p:cNvCxnSpPr>
          <p:nvPr/>
        </p:nvCxnSpPr>
        <p:spPr>
          <a:xfrm flipH="1">
            <a:off x="5452138" y="3407430"/>
            <a:ext cx="0" cy="1044984"/>
          </a:xfrm>
          <a:prstGeom prst="straightConnector1">
            <a:avLst/>
          </a:prstGeom>
          <a:ln>
            <a:solidFill>
              <a:srgbClr val="000000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36429" y="3523019"/>
            <a:ext cx="1165412" cy="745831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dirty="0" smtClean="0"/>
              <a:t>test</a:t>
            </a:r>
          </a:p>
          <a:p>
            <a:pPr algn="ctr">
              <a:lnSpc>
                <a:spcPct val="80000"/>
              </a:lnSpc>
            </a:pPr>
            <a:r>
              <a:rPr lang="en-US" sz="2600" dirty="0" smtClean="0"/>
              <a:t>traffic</a:t>
            </a:r>
            <a:endParaRPr lang="en-US" sz="2600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222251" y="-50331"/>
            <a:ext cx="8778874" cy="1245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B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Challenge 1: Expressive data plane model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752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5250" y="1874796"/>
            <a:ext cx="9375319" cy="7570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How to model a network function (e.g., an IPS)?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2251" y="-50331"/>
            <a:ext cx="8778874" cy="1245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B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Challenge 1: Expressive data plane model</a:t>
            </a:r>
            <a:endParaRPr lang="en-US" sz="4200" dirty="0"/>
          </a:p>
        </p:txBody>
      </p:sp>
      <p:sp>
        <p:nvSpPr>
          <p:cNvPr id="43" name="TextBox 42"/>
          <p:cNvSpPr txBox="1"/>
          <p:nvPr/>
        </p:nvSpPr>
        <p:spPr>
          <a:xfrm>
            <a:off x="1508459" y="3083317"/>
            <a:ext cx="446104" cy="600150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4400" b="1" dirty="0" smtClean="0">
                <a:solidFill>
                  <a:srgbClr val="0000FF"/>
                </a:solidFill>
              </a:rPr>
              <a:t>?</a:t>
            </a:r>
            <a:endParaRPr lang="en-US" sz="4400" b="1" baseline="-25000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80660" y="3080241"/>
            <a:ext cx="446104" cy="600150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4400" b="1" dirty="0" smtClean="0">
                <a:solidFill>
                  <a:srgbClr val="0000FF"/>
                </a:solidFill>
              </a:rPr>
              <a:t>?</a:t>
            </a:r>
            <a:endParaRPr lang="en-US" sz="4400" b="1" baseline="-25000" dirty="0">
              <a:solidFill>
                <a:srgbClr val="0000FF"/>
              </a:solidFill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77109" y="1276076"/>
            <a:ext cx="8332542" cy="7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model the traffic unit?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21840" y="2982296"/>
            <a:ext cx="446104" cy="600150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4400" b="1" dirty="0" smtClean="0">
                <a:solidFill>
                  <a:srgbClr val="008000"/>
                </a:solidFill>
              </a:rPr>
              <a:t>?</a:t>
            </a:r>
            <a:endParaRPr lang="en-US" sz="4400" b="1" baseline="-25000" dirty="0">
              <a:solidFill>
                <a:srgbClr val="008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16447" y="3651775"/>
            <a:ext cx="665728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NF</a:t>
            </a:r>
            <a:r>
              <a:rPr lang="en-US" sz="2600" baseline="-25000" dirty="0" smtClean="0"/>
              <a:t>1</a:t>
            </a:r>
            <a:endParaRPr lang="en-US" sz="2600" baseline="-250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54673" y="3512110"/>
            <a:ext cx="763788" cy="672712"/>
          </a:xfrm>
          <a:prstGeom prst="rect">
            <a:avLst/>
          </a:prstGeom>
          <a:solidFill>
            <a:srgbClr val="008000">
              <a:alpha val="4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>
              <a:lnSpc>
                <a:spcPct val="70000"/>
              </a:lnSpc>
            </a:pP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44824" y="3674416"/>
            <a:ext cx="665728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NF</a:t>
            </a:r>
            <a:r>
              <a:rPr lang="en-US" sz="2600" baseline="-25000" dirty="0" smtClean="0"/>
              <a:t>2</a:t>
            </a:r>
            <a:endParaRPr lang="en-US" sz="2600" baseline="-25000" dirty="0">
              <a:solidFill>
                <a:srgbClr val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64907" y="3516608"/>
            <a:ext cx="763788" cy="672712"/>
          </a:xfrm>
          <a:prstGeom prst="rect">
            <a:avLst/>
          </a:prstGeom>
          <a:solidFill>
            <a:srgbClr val="008000">
              <a:alpha val="4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>
              <a:lnSpc>
                <a:spcPct val="70000"/>
              </a:lnSpc>
            </a:pPr>
            <a:endParaRPr lang="en-US" sz="2600">
              <a:solidFill>
                <a:srgbClr val="FF0000"/>
              </a:solidFill>
            </a:endParaRPr>
          </a:p>
        </p:txBody>
      </p:sp>
      <p:cxnSp>
        <p:nvCxnSpPr>
          <p:cNvPr id="42" name="Straight Arrow Connector 41"/>
          <p:cNvCxnSpPr>
            <a:stCxn id="38" idx="3"/>
            <a:endCxn id="41" idx="1"/>
          </p:cNvCxnSpPr>
          <p:nvPr/>
        </p:nvCxnSpPr>
        <p:spPr>
          <a:xfrm>
            <a:off x="3018461" y="3848466"/>
            <a:ext cx="1246446" cy="4498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47368" y="3650794"/>
            <a:ext cx="665728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NF</a:t>
            </a:r>
            <a:r>
              <a:rPr lang="en-US" sz="2600" baseline="-25000" dirty="0" smtClean="0"/>
              <a:t>4</a:t>
            </a:r>
            <a:endParaRPr lang="en-US" sz="2600" baseline="-25000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85594" y="3511129"/>
            <a:ext cx="763788" cy="672712"/>
          </a:xfrm>
          <a:prstGeom prst="rect">
            <a:avLst/>
          </a:prstGeom>
          <a:solidFill>
            <a:srgbClr val="008000">
              <a:alpha val="4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>
              <a:lnSpc>
                <a:spcPct val="70000"/>
              </a:lnSpc>
            </a:pPr>
            <a:endParaRPr lang="en-US" sz="260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stCxn id="47" idx="1"/>
            <a:endCxn id="41" idx="3"/>
          </p:cNvCxnSpPr>
          <p:nvPr/>
        </p:nvCxnSpPr>
        <p:spPr>
          <a:xfrm flipH="1">
            <a:off x="5028695" y="3847485"/>
            <a:ext cx="1456899" cy="5479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2"/>
            <a:endCxn id="72" idx="3"/>
          </p:cNvCxnSpPr>
          <p:nvPr/>
        </p:nvCxnSpPr>
        <p:spPr>
          <a:xfrm flipH="1">
            <a:off x="5028695" y="4183841"/>
            <a:ext cx="1838793" cy="984209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>
            <a:off x="1377367" y="3531983"/>
            <a:ext cx="727281" cy="293496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6681" y="4971359"/>
            <a:ext cx="665728" cy="39240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2600" dirty="0" smtClean="0"/>
              <a:t>NF</a:t>
            </a:r>
            <a:r>
              <a:rPr lang="en-US" sz="2600" baseline="-25000" dirty="0" smtClean="0"/>
              <a:t>3</a:t>
            </a:r>
            <a:endParaRPr lang="en-US" sz="2600" baseline="-25000" dirty="0">
              <a:solidFill>
                <a:srgbClr val="000000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 rot="5400000">
            <a:off x="4194064" y="4362328"/>
            <a:ext cx="507755" cy="293496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264907" y="4831694"/>
            <a:ext cx="763788" cy="672712"/>
          </a:xfrm>
          <a:prstGeom prst="rect">
            <a:avLst/>
          </a:prstGeom>
          <a:solidFill>
            <a:srgbClr val="008000">
              <a:alpha val="4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>
              <a:lnSpc>
                <a:spcPct val="70000"/>
              </a:lnSpc>
            </a:pPr>
            <a:endParaRPr lang="en-US" sz="2600">
              <a:solidFill>
                <a:srgbClr val="FF000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646801" y="4188103"/>
            <a:ext cx="0" cy="64359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ight Arrow 81"/>
          <p:cNvSpPr/>
          <p:nvPr/>
        </p:nvSpPr>
        <p:spPr>
          <a:xfrm rot="20017648">
            <a:off x="5576046" y="4354452"/>
            <a:ext cx="727281" cy="293496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5401451" y="3492876"/>
            <a:ext cx="727281" cy="293496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4" name="Right Arrow 83"/>
          <p:cNvSpPr/>
          <p:nvPr/>
        </p:nvSpPr>
        <p:spPr>
          <a:xfrm>
            <a:off x="3195281" y="3498528"/>
            <a:ext cx="727281" cy="293496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5" name="Right Arrow 84"/>
          <p:cNvSpPr/>
          <p:nvPr/>
        </p:nvSpPr>
        <p:spPr>
          <a:xfrm>
            <a:off x="7326051" y="3608805"/>
            <a:ext cx="727281" cy="293496"/>
          </a:xfrm>
          <a:prstGeom prst="rightArrow">
            <a:avLst/>
          </a:prstGeom>
          <a:solidFill>
            <a:srgbClr val="0000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978921" y="3174032"/>
            <a:ext cx="4484029" cy="2496095"/>
          </a:xfrm>
          <a:prstGeom prst="rect">
            <a:avLst/>
          </a:prstGeom>
          <a:solidFill>
            <a:schemeClr val="bg1">
              <a:alpha val="87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>
              <a:lnSpc>
                <a:spcPct val="70000"/>
              </a:lnSpc>
            </a:pP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041609" y="3834821"/>
            <a:ext cx="946455" cy="388472"/>
          </a:xfrm>
          <a:prstGeom prst="rect">
            <a:avLst/>
          </a:prstGeom>
          <a:solidFill>
            <a:schemeClr val="bg1">
              <a:alpha val="87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>
              <a:lnSpc>
                <a:spcPct val="70000"/>
              </a:lnSpc>
            </a:pPr>
            <a:endParaRPr lang="en-US" sz="2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5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3" grpId="0"/>
      <p:bldP spid="43" grpId="1"/>
      <p:bldP spid="52" grpId="0"/>
      <p:bldP spid="52" grpId="1"/>
      <p:bldP spid="55" grpId="0"/>
      <p:bldP spid="56" grpId="0"/>
      <p:bldP spid="86" grpId="0" animBg="1"/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258B8-ACF5-6E4C-8B3E-49E538074B4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4823" y="18141"/>
            <a:ext cx="8778874" cy="925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B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/>
              <a:t>Our idea: BDU as model of traffic unit</a:t>
            </a:r>
            <a:endParaRPr lang="en-US" sz="4200" dirty="0"/>
          </a:p>
        </p:txBody>
      </p:sp>
      <p:sp>
        <p:nvSpPr>
          <p:cNvPr id="48" name="TextBox 47"/>
          <p:cNvSpPr txBox="1"/>
          <p:nvPr/>
        </p:nvSpPr>
        <p:spPr>
          <a:xfrm>
            <a:off x="3746216" y="1259995"/>
            <a:ext cx="1147340" cy="3488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dirty="0" smtClean="0"/>
              <a:t>Light IPS</a:t>
            </a:r>
            <a:endParaRPr lang="en-US" sz="20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4755061" y="744966"/>
            <a:ext cx="1444957" cy="651446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/>
              <a:t>suspicious?</a:t>
            </a:r>
          </a:p>
          <a:p>
            <a:pPr algn="ctr">
              <a:lnSpc>
                <a:spcPct val="90000"/>
              </a:lnSpc>
            </a:pPr>
            <a:r>
              <a:rPr lang="en-US" sz="2000" dirty="0" smtClean="0"/>
              <a:t>or benign? 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383639" y="2470173"/>
            <a:ext cx="2286000" cy="1645920"/>
          </a:xfrm>
          <a:prstGeom prst="rect">
            <a:avLst/>
          </a:prstGeom>
          <a:solidFill>
            <a:srgbClr val="A2EC17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000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292655" y="1766155"/>
            <a:ext cx="2489057" cy="720183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b="1" dirty="0" smtClean="0"/>
              <a:t>Located packet</a:t>
            </a:r>
          </a:p>
          <a:p>
            <a:pPr algn="ctr">
              <a:lnSpc>
                <a:spcPct val="80000"/>
              </a:lnSpc>
            </a:pPr>
            <a:r>
              <a:rPr lang="en-US" sz="2400" dirty="0"/>
              <a:t>(e.g., Pyretic, HSA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368389" y="2506459"/>
            <a:ext cx="2359013" cy="1531174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200" dirty="0" err="1" smtClean="0"/>
              <a:t>struct</a:t>
            </a:r>
            <a:r>
              <a:rPr lang="en-US" sz="2200" dirty="0" smtClean="0"/>
              <a:t> </a:t>
            </a:r>
            <a:r>
              <a:rPr lang="en-US" sz="2200" dirty="0" err="1" smtClean="0"/>
              <a:t>locPkt</a:t>
            </a:r>
            <a:r>
              <a:rPr lang="en-US" sz="2200" b="1" dirty="0" smtClean="0"/>
              <a:t> </a:t>
            </a:r>
            <a:r>
              <a:rPr lang="en-US" sz="2200" dirty="0" smtClean="0"/>
              <a:t>{</a:t>
            </a:r>
          </a:p>
          <a:p>
            <a:pPr>
              <a:lnSpc>
                <a:spcPct val="70000"/>
              </a:lnSpc>
            </a:pPr>
            <a:endParaRPr lang="en-US" sz="2200" dirty="0" smtClean="0"/>
          </a:p>
          <a:p>
            <a:pPr>
              <a:lnSpc>
                <a:spcPct val="70000"/>
              </a:lnSpc>
            </a:pPr>
            <a:r>
              <a:rPr lang="en-US" sz="2200" dirty="0" smtClean="0"/>
              <a:t> </a:t>
            </a:r>
            <a:r>
              <a:rPr lang="en-US" sz="2200" dirty="0" err="1" smtClean="0"/>
              <a:t>IPHder</a:t>
            </a:r>
            <a:r>
              <a:rPr lang="en-US" sz="2200" dirty="0" smtClean="0"/>
              <a:t> </a:t>
            </a:r>
            <a:r>
              <a:rPr lang="en-US" sz="2200" dirty="0" err="1" smtClean="0"/>
              <a:t>ipHdr</a:t>
            </a:r>
            <a:r>
              <a:rPr lang="en-US" sz="2200" dirty="0" smtClean="0"/>
              <a:t>;</a:t>
            </a:r>
          </a:p>
          <a:p>
            <a:pPr>
              <a:lnSpc>
                <a:spcPct val="70000"/>
              </a:lnSpc>
            </a:pPr>
            <a:endParaRPr lang="en-US" sz="2200" dirty="0"/>
          </a:p>
          <a:p>
            <a:pPr>
              <a:lnSpc>
                <a:spcPct val="70000"/>
              </a:lnSpc>
            </a:pPr>
            <a:r>
              <a:rPr lang="en-US" sz="2200" dirty="0" smtClean="0"/>
              <a:t> </a:t>
            </a:r>
            <a:r>
              <a:rPr lang="en-US" sz="2200" dirty="0" err="1" smtClean="0"/>
              <a:t>NetworkPort</a:t>
            </a:r>
            <a:r>
              <a:rPr lang="en-US" sz="2200" dirty="0" smtClean="0"/>
              <a:t> port;</a:t>
            </a:r>
          </a:p>
          <a:p>
            <a:pPr>
              <a:lnSpc>
                <a:spcPct val="70000"/>
              </a:lnSpc>
            </a:pPr>
            <a:r>
              <a:rPr lang="en-US" sz="2200" dirty="0" smtClean="0"/>
              <a:t>};</a:t>
            </a:r>
          </a:p>
        </p:txBody>
      </p:sp>
      <p:sp>
        <p:nvSpPr>
          <p:cNvPr id="73" name="Right Arrow 72"/>
          <p:cNvSpPr/>
          <p:nvPr/>
        </p:nvSpPr>
        <p:spPr>
          <a:xfrm>
            <a:off x="3109466" y="1358881"/>
            <a:ext cx="585216" cy="1929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7" name="Right Arrow 76"/>
          <p:cNvSpPr/>
          <p:nvPr/>
        </p:nvSpPr>
        <p:spPr>
          <a:xfrm>
            <a:off x="4980974" y="1334211"/>
            <a:ext cx="585216" cy="1929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262468" y="2470173"/>
            <a:ext cx="2286000" cy="2093976"/>
          </a:xfrm>
          <a:prstGeom prst="rect">
            <a:avLst/>
          </a:prstGeom>
          <a:solidFill>
            <a:srgbClr val="A2EC17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2000" baseline="-25000"/>
            </a:lvl1pPr>
          </a:lstStyle>
          <a:p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158788" y="1742988"/>
            <a:ext cx="2492964" cy="745831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b="1" dirty="0" smtClean="0"/>
              <a:t>Context-carrying</a:t>
            </a:r>
          </a:p>
          <a:p>
            <a:pPr algn="ctr">
              <a:lnSpc>
                <a:spcPct val="80000"/>
              </a:lnSpc>
            </a:pPr>
            <a:r>
              <a:rPr lang="en-US" sz="2600" b="1" dirty="0"/>
              <a:t>l</a:t>
            </a:r>
            <a:r>
              <a:rPr lang="en-US" sz="2600" b="1" dirty="0" smtClean="0"/>
              <a:t>ocated packet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47218" y="2524602"/>
            <a:ext cx="2359013" cy="2005150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200" dirty="0" err="1" smtClean="0"/>
              <a:t>struct</a:t>
            </a:r>
            <a:r>
              <a:rPr lang="en-US" sz="2200" dirty="0" smtClean="0"/>
              <a:t> </a:t>
            </a:r>
            <a:r>
              <a:rPr lang="en-US" sz="2200" dirty="0" err="1" smtClean="0"/>
              <a:t>CntxlocPkt</a:t>
            </a:r>
            <a:r>
              <a:rPr lang="en-US" sz="2200" b="1" dirty="0" smtClean="0"/>
              <a:t> </a:t>
            </a:r>
            <a:r>
              <a:rPr lang="en-US" sz="2200" dirty="0" smtClean="0"/>
              <a:t>{</a:t>
            </a:r>
          </a:p>
          <a:p>
            <a:pPr>
              <a:lnSpc>
                <a:spcPct val="70000"/>
              </a:lnSpc>
            </a:pPr>
            <a:endParaRPr lang="en-US" sz="2200" dirty="0"/>
          </a:p>
          <a:p>
            <a:pPr>
              <a:lnSpc>
                <a:spcPct val="70000"/>
              </a:lnSpc>
            </a:pPr>
            <a:r>
              <a:rPr lang="en-US" sz="2200" dirty="0" smtClean="0"/>
              <a:t> </a:t>
            </a:r>
            <a:r>
              <a:rPr lang="en-US" sz="2200" dirty="0" err="1" smtClean="0"/>
              <a:t>IPHder</a:t>
            </a:r>
            <a:r>
              <a:rPr lang="en-US" sz="2200" dirty="0" smtClean="0"/>
              <a:t> </a:t>
            </a:r>
            <a:r>
              <a:rPr lang="en-US" sz="2200" dirty="0" err="1" smtClean="0"/>
              <a:t>ipHdr</a:t>
            </a:r>
            <a:r>
              <a:rPr lang="en-US" sz="2200" dirty="0"/>
              <a:t>;</a:t>
            </a:r>
          </a:p>
          <a:p>
            <a:pPr>
              <a:lnSpc>
                <a:spcPct val="70000"/>
              </a:lnSpc>
            </a:pPr>
            <a:endParaRPr lang="en-US" sz="2200" dirty="0"/>
          </a:p>
          <a:p>
            <a:pPr>
              <a:lnSpc>
                <a:spcPct val="70000"/>
              </a:lnSpc>
            </a:pPr>
            <a:r>
              <a:rPr lang="en-US" sz="2200" dirty="0" smtClean="0"/>
              <a:t> </a:t>
            </a:r>
            <a:r>
              <a:rPr lang="en-US" sz="2200" dirty="0" err="1" smtClean="0"/>
              <a:t>NetworkPort</a:t>
            </a:r>
            <a:r>
              <a:rPr lang="en-US" sz="2200" dirty="0" smtClean="0"/>
              <a:t> port;</a:t>
            </a:r>
          </a:p>
          <a:p>
            <a:pPr>
              <a:lnSpc>
                <a:spcPct val="70000"/>
              </a:lnSpc>
            </a:pPr>
            <a:endParaRPr lang="en-US" sz="2200" dirty="0" smtClean="0"/>
          </a:p>
          <a:p>
            <a:pPr>
              <a:lnSpc>
                <a:spcPct val="70000"/>
              </a:lnSpc>
            </a:pPr>
            <a:r>
              <a:rPr lang="en-US" sz="2200" b="1" dirty="0" smtClean="0"/>
              <a:t> Context context; </a:t>
            </a:r>
          </a:p>
          <a:p>
            <a:pPr>
              <a:lnSpc>
                <a:spcPct val="70000"/>
              </a:lnSpc>
            </a:pPr>
            <a:r>
              <a:rPr lang="en-US" sz="2200" dirty="0" smtClean="0"/>
              <a:t>};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172582" y="2452031"/>
            <a:ext cx="2322576" cy="3035808"/>
          </a:xfrm>
          <a:prstGeom prst="rect">
            <a:avLst/>
          </a:prstGeom>
          <a:solidFill>
            <a:srgbClr val="A2EC17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80000"/>
              </a:lnSpc>
              <a:defRPr sz="2000" baseline="-25000"/>
            </a:lvl1pPr>
          </a:lstStyle>
          <a:p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157332" y="2506459"/>
            <a:ext cx="2359013" cy="2953102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200" dirty="0" err="1" smtClean="0"/>
              <a:t>struct</a:t>
            </a:r>
            <a:r>
              <a:rPr lang="en-US" sz="2200" dirty="0" smtClean="0"/>
              <a:t> BDU{</a:t>
            </a:r>
          </a:p>
          <a:p>
            <a:pPr>
              <a:lnSpc>
                <a:spcPct val="70000"/>
              </a:lnSpc>
            </a:pPr>
            <a:endParaRPr lang="en-US" sz="2200" dirty="0"/>
          </a:p>
          <a:p>
            <a:pPr>
              <a:lnSpc>
                <a:spcPct val="70000"/>
              </a:lnSpc>
            </a:pPr>
            <a:r>
              <a:rPr lang="en-US" sz="2200" dirty="0" smtClean="0"/>
              <a:t> </a:t>
            </a:r>
            <a:r>
              <a:rPr lang="en-US" sz="2200" dirty="0" err="1" smtClean="0"/>
              <a:t>IPHeader</a:t>
            </a:r>
            <a:r>
              <a:rPr lang="en-US" sz="2200" dirty="0" smtClean="0"/>
              <a:t> </a:t>
            </a:r>
            <a:r>
              <a:rPr lang="en-US" sz="2200" dirty="0" err="1" smtClean="0"/>
              <a:t>ipHdr</a:t>
            </a:r>
            <a:r>
              <a:rPr lang="en-US" sz="2200" dirty="0" smtClean="0"/>
              <a:t>;</a:t>
            </a:r>
          </a:p>
          <a:p>
            <a:pPr>
              <a:lnSpc>
                <a:spcPct val="70000"/>
              </a:lnSpc>
            </a:pPr>
            <a:endParaRPr lang="en-US" sz="2200" dirty="0"/>
          </a:p>
          <a:p>
            <a:pPr>
              <a:lnSpc>
                <a:spcPct val="70000"/>
              </a:lnSpc>
            </a:pPr>
            <a:r>
              <a:rPr lang="en-US" sz="2200" dirty="0"/>
              <a:t> </a:t>
            </a:r>
            <a:r>
              <a:rPr lang="en-US" sz="2200" dirty="0" err="1"/>
              <a:t>NetworkPort</a:t>
            </a:r>
            <a:r>
              <a:rPr lang="en-US" sz="2200" dirty="0"/>
              <a:t> port;</a:t>
            </a:r>
          </a:p>
          <a:p>
            <a:pPr>
              <a:lnSpc>
                <a:spcPct val="70000"/>
              </a:lnSpc>
            </a:pPr>
            <a:endParaRPr lang="en-US" sz="2200" dirty="0" smtClean="0"/>
          </a:p>
          <a:p>
            <a:pPr>
              <a:lnSpc>
                <a:spcPct val="70000"/>
              </a:lnSpc>
            </a:pPr>
            <a:r>
              <a:rPr lang="en-US" sz="2200" b="1" dirty="0"/>
              <a:t> Context context; </a:t>
            </a:r>
            <a:endParaRPr lang="en-US" sz="2200" dirty="0"/>
          </a:p>
          <a:p>
            <a:pPr>
              <a:lnSpc>
                <a:spcPct val="70000"/>
              </a:lnSpc>
            </a:pPr>
            <a:r>
              <a:rPr lang="is-IS" sz="2200" b="1" dirty="0" smtClean="0"/>
              <a:t>…</a:t>
            </a:r>
            <a:endParaRPr lang="en-US" sz="2200" b="1" dirty="0"/>
          </a:p>
          <a:p>
            <a:pPr>
              <a:lnSpc>
                <a:spcPct val="70000"/>
              </a:lnSpc>
            </a:pPr>
            <a:endParaRPr lang="en-US" sz="2200" b="1" dirty="0" smtClean="0"/>
          </a:p>
          <a:p>
            <a:pPr>
              <a:lnSpc>
                <a:spcPct val="70000"/>
              </a:lnSpc>
            </a:pPr>
            <a:r>
              <a:rPr lang="en-US" sz="2200" b="1" dirty="0" smtClean="0"/>
              <a:t> </a:t>
            </a:r>
            <a:r>
              <a:rPr lang="en-US" sz="2200" b="1" dirty="0" err="1" smtClean="0"/>
              <a:t>HTTPHdr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httpHdr</a:t>
            </a:r>
            <a:endParaRPr lang="en-US" sz="2200" b="1" dirty="0" smtClean="0"/>
          </a:p>
          <a:p>
            <a:pPr>
              <a:lnSpc>
                <a:spcPct val="70000"/>
              </a:lnSpc>
            </a:pPr>
            <a:r>
              <a:rPr lang="is-IS" sz="2200" b="1" dirty="0" smtClean="0"/>
              <a:t> …</a:t>
            </a:r>
            <a:endParaRPr lang="en-US" sz="2200" b="1" dirty="0"/>
          </a:p>
          <a:p>
            <a:pPr>
              <a:lnSpc>
                <a:spcPct val="70000"/>
              </a:lnSpc>
            </a:pPr>
            <a:r>
              <a:rPr lang="en-US" sz="2200" dirty="0" smtClean="0"/>
              <a:t>};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744117" y="1898634"/>
            <a:ext cx="3205649" cy="459086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600" b="1" dirty="0" smtClean="0"/>
              <a:t>BUZZ Data Unit (BDU)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419007" y="4603057"/>
            <a:ext cx="1602997" cy="425743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dirty="0" smtClean="0"/>
              <a:t>Expressive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0154" y="4157640"/>
            <a:ext cx="1602997" cy="425743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dirty="0" smtClean="0"/>
              <a:t>Expressive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480164" y="5065580"/>
            <a:ext cx="1292365" cy="425743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dirty="0" smtClean="0"/>
              <a:t>Scalable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34701" y="5596070"/>
            <a:ext cx="1602997" cy="425743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dirty="0" smtClean="0"/>
              <a:t>Expressive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95858" y="6058593"/>
            <a:ext cx="1292365" cy="425743"/>
          </a:xfrm>
          <a:prstGeom prst="rect">
            <a:avLst/>
          </a:prstGeom>
          <a:noFill/>
        </p:spPr>
        <p:txBody>
          <a:bodyPr wrap="non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dirty="0" smtClean="0"/>
              <a:t>Scalable</a:t>
            </a:r>
          </a:p>
        </p:txBody>
      </p:sp>
      <p:sp>
        <p:nvSpPr>
          <p:cNvPr id="102" name="Title 1"/>
          <p:cNvSpPr txBox="1">
            <a:spLocks/>
          </p:cNvSpPr>
          <p:nvPr/>
        </p:nvSpPr>
        <p:spPr>
          <a:xfrm>
            <a:off x="1862463" y="3979019"/>
            <a:ext cx="759883" cy="727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B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4800" dirty="0">
              <a:solidFill>
                <a:srgbClr val="FF0000"/>
              </a:solidFill>
              <a:latin typeface="Zapf Dingbats"/>
              <a:ea typeface="Zapf Dingbats"/>
              <a:cs typeface="Zapf Dingbats"/>
            </a:endParaRPr>
          </a:p>
        </p:txBody>
      </p:sp>
      <p:sp>
        <p:nvSpPr>
          <p:cNvPr id="105" name="Title 1"/>
          <p:cNvSpPr txBox="1">
            <a:spLocks/>
          </p:cNvSpPr>
          <p:nvPr/>
        </p:nvSpPr>
        <p:spPr>
          <a:xfrm>
            <a:off x="7734985" y="5866730"/>
            <a:ext cx="759883" cy="727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B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4200" dirty="0">
              <a:solidFill>
                <a:srgbClr val="FF0000"/>
              </a:solidFill>
            </a:endParaRPr>
          </a:p>
        </p:txBody>
      </p:sp>
      <p:sp>
        <p:nvSpPr>
          <p:cNvPr id="106" name="Title 1"/>
          <p:cNvSpPr txBox="1">
            <a:spLocks/>
          </p:cNvSpPr>
          <p:nvPr/>
        </p:nvSpPr>
        <p:spPr>
          <a:xfrm>
            <a:off x="4815404" y="4432555"/>
            <a:ext cx="759883" cy="727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B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4200" dirty="0">
              <a:solidFill>
                <a:srgbClr val="FF0000"/>
              </a:solidFill>
            </a:endParaRPr>
          </a:p>
        </p:txBody>
      </p:sp>
      <p:sp>
        <p:nvSpPr>
          <p:cNvPr id="107" name="Title 1"/>
          <p:cNvSpPr txBox="1">
            <a:spLocks/>
          </p:cNvSpPr>
          <p:nvPr/>
        </p:nvSpPr>
        <p:spPr>
          <a:xfrm>
            <a:off x="7763389" y="5415587"/>
            <a:ext cx="759883" cy="727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B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4200" dirty="0">
              <a:solidFill>
                <a:srgbClr val="FF0000"/>
              </a:solidFill>
            </a:endParaRPr>
          </a:p>
        </p:txBody>
      </p:sp>
      <p:sp>
        <p:nvSpPr>
          <p:cNvPr id="108" name="Title 1"/>
          <p:cNvSpPr txBox="1">
            <a:spLocks/>
          </p:cNvSpPr>
          <p:nvPr/>
        </p:nvSpPr>
        <p:spPr>
          <a:xfrm>
            <a:off x="4751208" y="4850637"/>
            <a:ext cx="759883" cy="7273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B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4800" dirty="0">
              <a:solidFill>
                <a:srgbClr val="FF0000"/>
              </a:solidFill>
              <a:latin typeface="Zapf Dingbats"/>
              <a:ea typeface="Zapf Dingbats"/>
              <a:cs typeface="Zapf Dingbats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434794" y="1358881"/>
            <a:ext cx="585216" cy="1929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751432" y="1353741"/>
            <a:ext cx="585216" cy="1929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6395858" y="1350593"/>
            <a:ext cx="585216" cy="1929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5690871" y="1348474"/>
            <a:ext cx="585216" cy="1929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3089" y="1139461"/>
            <a:ext cx="906270" cy="430873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is-IS" sz="2400" b="1" dirty="0" smtClean="0"/>
              <a:t>…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276087" y="4611404"/>
            <a:ext cx="2101553" cy="32775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</a:lstStyle>
          <a:p>
            <a:pPr>
              <a:lnSpc>
                <a:spcPct val="70000"/>
              </a:lnSpc>
            </a:pPr>
            <a:endParaRPr lang="en-US" sz="28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801046" y="890135"/>
            <a:ext cx="1444957" cy="430873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IP packets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5320283" y="895265"/>
            <a:ext cx="1444957" cy="430873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IP packets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727084" y="1126546"/>
            <a:ext cx="906270" cy="430873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is-IS" sz="2400" b="1" dirty="0" smtClean="0"/>
              <a:t>…</a:t>
            </a:r>
            <a:endParaRPr 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928036" y="901106"/>
            <a:ext cx="995733" cy="430873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BDU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4760554" y="891330"/>
            <a:ext cx="995733" cy="430873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/>
              <a:t>BDU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678135" y="1221006"/>
            <a:ext cx="1827317" cy="369859"/>
          </a:xfrm>
          <a:prstGeom prst="rect">
            <a:avLst/>
          </a:prstGeom>
          <a:solidFill>
            <a:srgbClr val="FFFFFF">
              <a:alpha val="90000"/>
            </a:srgbClr>
          </a:solidFill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63819" y="1259089"/>
            <a:ext cx="1827317" cy="369859"/>
          </a:xfrm>
          <a:prstGeom prst="rect">
            <a:avLst/>
          </a:prstGeom>
          <a:solidFill>
            <a:srgbClr val="FFFFFF">
              <a:alpha val="90000"/>
            </a:srgbClr>
          </a:solidFill>
        </p:spPr>
        <p:txBody>
          <a:bodyPr wrap="square" lIns="91427" tIns="45713" rIns="91427" bIns="45713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  <p:bldP spid="60" grpId="0" animBg="1"/>
      <p:bldP spid="67" grpId="0"/>
      <p:bldP spid="70" grpId="0"/>
      <p:bldP spid="79" grpId="0" animBg="1"/>
      <p:bldP spid="80" grpId="0"/>
      <p:bldP spid="88" grpId="0"/>
      <p:bldP spid="88" grpId="1"/>
      <p:bldP spid="90" grpId="0" animBg="1"/>
      <p:bldP spid="92" grpId="0"/>
      <p:bldP spid="93" grpId="0"/>
      <p:bldP spid="95" grpId="0"/>
      <p:bldP spid="97" grpId="0"/>
      <p:bldP spid="99" grpId="0"/>
      <p:bldP spid="100" grpId="0"/>
      <p:bldP spid="101" grpId="0"/>
      <p:bldP spid="102" grpId="0"/>
      <p:bldP spid="105" grpId="0"/>
      <p:bldP spid="106" grpId="0"/>
      <p:bldP spid="107" grpId="0"/>
      <p:bldP spid="108" grpId="0"/>
      <p:bldP spid="27" grpId="0" animBg="1"/>
      <p:bldP spid="28" grpId="0" animBg="1"/>
      <p:bldP spid="31" grpId="0" animBg="1"/>
      <p:bldP spid="32" grpId="0" animBg="1"/>
      <p:bldP spid="34" grpId="0"/>
      <p:bldP spid="34" grpId="1"/>
      <p:bldP spid="37" grpId="0" animBg="1"/>
      <p:bldP spid="36" grpId="0"/>
      <p:bldP spid="36" grpId="1"/>
      <p:bldP spid="38" grpId="0"/>
      <p:bldP spid="38" grpId="1"/>
      <p:bldP spid="39" grpId="0"/>
      <p:bldP spid="39" grpId="1"/>
      <p:bldP spid="41" grpId="0"/>
      <p:bldP spid="42" grpId="0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119387</TotalTime>
  <Words>993</Words>
  <Application>Microsoft Macintosh PowerPoint</Application>
  <PresentationFormat>On-screen Show (4:3)</PresentationFormat>
  <Paragraphs>375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1_Office Theme</vt:lpstr>
      <vt:lpstr>BUZZ: Testing Context-Dependent  Policies in Stateful Networks </vt:lpstr>
      <vt:lpstr>Overview of checking network policies </vt:lpstr>
      <vt:lpstr>Existing work on checking network policies</vt:lpstr>
      <vt:lpstr>Real networks are about more than reachability</vt:lpstr>
      <vt:lpstr>Our solution: BUZZ</vt:lpstr>
      <vt:lpstr>Outline</vt:lpstr>
      <vt:lpstr>PowerPoint Presentation</vt:lpstr>
      <vt:lpstr>PowerPoint Presentation</vt:lpstr>
      <vt:lpstr>PowerPoint Presentation</vt:lpstr>
      <vt:lpstr>PowerPoint Presentation</vt:lpstr>
      <vt:lpstr>Putting it together: Composing NF models</vt:lpstr>
      <vt:lpstr>PowerPoint Presentation</vt:lpstr>
      <vt:lpstr>Challenge 2: Exploring data plane state space</vt:lpstr>
      <vt:lpstr>Our idea: Test traffic generation using optimized symbolic execution</vt:lpstr>
      <vt:lpstr>Outline</vt:lpstr>
      <vt:lpstr>Implementation</vt:lpstr>
      <vt:lpstr>Evaluation: Effectiveness of BUZZ</vt:lpstr>
      <vt:lpstr>Evaluation: Scalability of BUZZ</vt:lpstr>
      <vt:lpstr>PowerPoint Presentation</vt:lpstr>
    </vt:vector>
  </TitlesOfParts>
  <Company>State University of New York at Stony Brook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and Incremental Convergence between SDN and Middleboxes</dc:title>
  <dc:creator>Zafar Qazi</dc:creator>
  <cp:lastModifiedBy>Seyed K. Fayaz</cp:lastModifiedBy>
  <cp:revision>4687</cp:revision>
  <cp:lastPrinted>2016-03-11T19:35:19Z</cp:lastPrinted>
  <dcterms:created xsi:type="dcterms:W3CDTF">2013-07-08T02:14:57Z</dcterms:created>
  <dcterms:modified xsi:type="dcterms:W3CDTF">2016-03-21T13:21:12Z</dcterms:modified>
</cp:coreProperties>
</file>