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222375"/>
          </a:xfrm>
        </p:spPr>
        <p:txBody>
          <a:bodyPr>
            <a:normAutofit/>
          </a:bodyPr>
          <a:lstStyle/>
          <a:p>
            <a:r>
              <a:rPr lang="en-US" dirty="0"/>
              <a:t>NON-NEGATIVE SPARSE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934200" cy="2895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800" dirty="0"/>
              <a:t>by P. O. </a:t>
            </a:r>
            <a:r>
              <a:rPr lang="en-US" sz="2800" dirty="0" smtClean="0"/>
              <a:t>Hoyer,2002</a:t>
            </a:r>
          </a:p>
          <a:p>
            <a:pPr algn="r"/>
            <a:endParaRPr lang="en-US" altLang="zh-CN" sz="2800" dirty="0"/>
          </a:p>
          <a:p>
            <a:pPr algn="r"/>
            <a:endParaRPr lang="en-US" altLang="zh-CN" sz="2800" dirty="0" smtClean="0"/>
          </a:p>
          <a:p>
            <a:pPr algn="r"/>
            <a:endParaRPr lang="en-US" altLang="zh-CN" sz="2800" dirty="0" smtClean="0"/>
          </a:p>
          <a:p>
            <a:pPr algn="r"/>
            <a:r>
              <a:rPr lang="en-US" altLang="zh-CN" sz="2800" dirty="0" err="1" smtClean="0"/>
              <a:t>Yunfei</a:t>
            </a:r>
            <a:r>
              <a:rPr lang="en-US" altLang="zh-CN" sz="2800" dirty="0" smtClean="0"/>
              <a:t> Wang</a:t>
            </a:r>
          </a:p>
          <a:p>
            <a:pPr algn="r"/>
            <a:r>
              <a:rPr lang="en-US" altLang="zh-CN" sz="2800" dirty="0" smtClean="0"/>
              <a:t>Sep 14,2012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11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Experiments-Change </a:t>
            </a:r>
            <a:r>
              <a:rPr lang="en-US" altLang="zh-CN" dirty="0" smtClean="0"/>
              <a:t>NNSC a </a:t>
            </a:r>
            <a:r>
              <a:rPr lang="en-US" altLang="zh-CN" dirty="0" smtClean="0"/>
              <a:t>little</a:t>
            </a:r>
            <a:endParaRPr lang="zh-CN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4560" y="1714488"/>
            <a:ext cx="313944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778" y="1718296"/>
            <a:ext cx="31623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428736"/>
            <a:ext cx="1943100" cy="251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0270" y="4429132"/>
            <a:ext cx="3173730" cy="222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4214818"/>
            <a:ext cx="1931670" cy="24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4429132"/>
            <a:ext cx="3173730" cy="225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1357298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2.94223/4.11878  583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071942"/>
            <a:ext cx="292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2.99647/4.11878  599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5" y="2428868"/>
            <a:ext cx="553998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/>
              <a:t>NNSC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2844" y="4643422"/>
            <a:ext cx="553998" cy="2214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/>
              <a:t>Changed NNSC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problems remained of 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get the step size(</a:t>
            </a:r>
            <a:r>
              <a:rPr lang="en-US" dirty="0" smtClean="0"/>
              <a:t>numerator and denominator </a:t>
            </a:r>
            <a:r>
              <a:rPr lang="en-US" altLang="zh-CN" dirty="0" smtClean="0"/>
              <a:t>)?</a:t>
            </a:r>
          </a:p>
          <a:p>
            <a:r>
              <a:rPr lang="en-US" altLang="zh-CN" dirty="0" smtClean="0"/>
              <a:t>How to handle the concave case?</a:t>
            </a:r>
          </a:p>
          <a:p>
            <a:r>
              <a:rPr lang="en-US" altLang="zh-CN" dirty="0" smtClean="0"/>
              <a:t>How to construct auxiliary function?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en-US" dirty="0" smtClean="0"/>
              <a:t>Proof of monotonic convergence</a:t>
            </a:r>
            <a:r>
              <a:rPr lang="en-US" altLang="zh-CN" dirty="0" smtClean="0"/>
              <a:t>(1)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072098"/>
          </a:xfrm>
        </p:spPr>
        <p:txBody>
          <a:bodyPr/>
          <a:lstStyle/>
          <a:p>
            <a:r>
              <a:rPr lang="en-US" altLang="zh-CN" dirty="0" smtClean="0"/>
              <a:t>Objective function: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Auxiliary function: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F(</a:t>
            </a:r>
            <a:r>
              <a:rPr lang="en-US" altLang="zh-CN" b="1" i="1" dirty="0" smtClean="0"/>
              <a:t>h</a:t>
            </a:r>
            <a:r>
              <a:rPr lang="en-US" altLang="zh-CN" dirty="0" smtClean="0"/>
              <a:t>) is convergent:</a:t>
            </a:r>
          </a:p>
          <a:p>
            <a:r>
              <a:rPr lang="en-US" altLang="zh-CN" dirty="0" smtClean="0"/>
              <a:t>Does the auxiliary function exists?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62" y="1785926"/>
          <a:ext cx="650085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" imgW="3936960" imgH="482400" progId="Equation.DSMT4">
                  <p:embed/>
                </p:oleObj>
              </mc:Choice>
              <mc:Fallback>
                <p:oleObj name="Equation" r:id="rId3" imgW="39369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785926"/>
                        <a:ext cx="650085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77358"/>
              </p:ext>
            </p:extLst>
          </p:nvPr>
        </p:nvGraphicFramePr>
        <p:xfrm>
          <a:off x="928662" y="3000372"/>
          <a:ext cx="3786214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5" imgW="1562040" imgH="787320" progId="Equation.DSMT4">
                  <p:embed/>
                </p:oleObj>
              </mc:Choice>
              <mc:Fallback>
                <p:oleObj name="Equation" r:id="rId5" imgW="156204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000372"/>
                        <a:ext cx="3786214" cy="1928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71934" y="4857760"/>
          <a:ext cx="508400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7" imgW="2323800" imgH="228600" progId="Equation.DSMT4">
                  <p:embed/>
                </p:oleObj>
              </mc:Choice>
              <mc:Fallback>
                <p:oleObj name="Equation" r:id="rId7" imgW="2323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857760"/>
                        <a:ext cx="508400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Proof of monotonic convergence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55721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Constructing the auxiliary function for F(</a:t>
            </a:r>
            <a:r>
              <a:rPr lang="en-US" altLang="zh-CN" b="1" i="1" dirty="0" smtClean="0"/>
              <a:t>h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Second-order Taylor expansion of F(</a:t>
            </a:r>
            <a:r>
              <a:rPr lang="en-US" altLang="zh-CN" b="1" i="1" dirty="0" smtClean="0"/>
              <a:t>h</a:t>
            </a:r>
            <a:r>
              <a:rPr lang="en-US" altLang="zh-CN" dirty="0" smtClean="0"/>
              <a:t>) at </a:t>
            </a:r>
            <a:r>
              <a:rPr lang="en-US" altLang="zh-CN" b="1" i="1" dirty="0" smtClean="0"/>
              <a:t>h</a:t>
            </a:r>
            <a:r>
              <a:rPr lang="en-US" altLang="zh-CN" baseline="30000" dirty="0" smtClean="0"/>
              <a:t>t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62" y="1714489"/>
          <a:ext cx="6715172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3352680" imgH="2108160" progId="Equation.DSMT4">
                  <p:embed/>
                </p:oleObj>
              </mc:Choice>
              <mc:Fallback>
                <p:oleObj name="Equation" r:id="rId3" imgW="3352680" imgH="2108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714489"/>
                        <a:ext cx="6715172" cy="3429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00100" y="5786454"/>
          <a:ext cx="7072362" cy="81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5" imgW="3124080" imgH="393480" progId="Equation.DSMT4">
                  <p:embed/>
                </p:oleObj>
              </mc:Choice>
              <mc:Fallback>
                <p:oleObj name="Equation" r:id="rId5" imgW="31240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786454"/>
                        <a:ext cx="7072362" cy="819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US" dirty="0" smtClean="0"/>
              <a:t>Proof of monotonic convergence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Proving G(</a:t>
            </a:r>
            <a:r>
              <a:rPr lang="en-US" altLang="zh-CN" b="1" i="1" dirty="0" err="1" smtClean="0"/>
              <a:t>h</a:t>
            </a:r>
            <a:r>
              <a:rPr lang="en-US" altLang="zh-CN" dirty="0" err="1" smtClean="0"/>
              <a:t>,</a:t>
            </a:r>
            <a:r>
              <a:rPr lang="en-US" altLang="zh-CN" b="1" i="1" dirty="0" err="1" smtClean="0"/>
              <a:t>h</a:t>
            </a:r>
            <a:r>
              <a:rPr lang="en-US" altLang="zh-CN" baseline="30000" dirty="0" err="1" smtClean="0"/>
              <a:t>t</a:t>
            </a:r>
            <a:r>
              <a:rPr lang="en-US" altLang="zh-CN" dirty="0" smtClean="0"/>
              <a:t>) is the auxiliary function of F(</a:t>
            </a:r>
            <a:r>
              <a:rPr lang="en-US" altLang="zh-CN" b="1" i="1" dirty="0" smtClean="0"/>
              <a:t>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645666"/>
              </p:ext>
            </p:extLst>
          </p:nvPr>
        </p:nvGraphicFramePr>
        <p:xfrm>
          <a:off x="790402" y="1772816"/>
          <a:ext cx="3997622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3" imgW="3288960" imgH="3822480" progId="Equation.DSMT4">
                  <p:embed/>
                </p:oleObj>
              </mc:Choice>
              <mc:Fallback>
                <p:oleObj name="Equation" r:id="rId3" imgW="3288960" imgH="3822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02" y="1772816"/>
                        <a:ext cx="3997622" cy="496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6016" y="2420888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K(</a:t>
            </a:r>
            <a:r>
              <a:rPr lang="en-US" sz="2800" b="1" i="1" dirty="0" err="1"/>
              <a:t>h</a:t>
            </a:r>
            <a:r>
              <a:rPr lang="en-US" sz="2800" baseline="30000" dirty="0" err="1"/>
              <a:t>t</a:t>
            </a:r>
            <a:r>
              <a:rPr lang="en-US" sz="2800" dirty="0"/>
              <a:t>)-</a:t>
            </a:r>
            <a:r>
              <a:rPr lang="en-US" sz="2800" b="1" i="1" dirty="0" smtClean="0"/>
              <a:t>W</a:t>
            </a:r>
            <a:r>
              <a:rPr lang="en-US" sz="2800" baseline="30000" dirty="0" smtClean="0"/>
              <a:t>T</a:t>
            </a:r>
            <a:r>
              <a:rPr lang="en-US" sz="2800" b="1" i="1" dirty="0" smtClean="0"/>
              <a:t>W</a:t>
            </a:r>
            <a:r>
              <a:rPr lang="en-US" sz="2800" dirty="0" smtClean="0"/>
              <a:t> is semi-positive definite if and only if </a:t>
            </a:r>
            <a:r>
              <a:rPr lang="en-US" sz="2800" b="1" i="1" dirty="0" smtClean="0"/>
              <a:t>M</a:t>
            </a:r>
            <a:r>
              <a:rPr lang="en-US" sz="2800" dirty="0" smtClean="0"/>
              <a:t> is semi-positive definite.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03096"/>
              </p:ext>
            </p:extLst>
          </p:nvPr>
        </p:nvGraphicFramePr>
        <p:xfrm>
          <a:off x="4727575" y="3797300"/>
          <a:ext cx="43640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5" imgW="3174840" imgH="419040" progId="Equation.DSMT4">
                  <p:embed/>
                </p:oleObj>
              </mc:Choice>
              <mc:Fallback>
                <p:oleObj name="Equation" r:id="rId5" imgW="3174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7575" y="3797300"/>
                        <a:ext cx="4364038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update rule of 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966540"/>
              </p:ext>
            </p:extLst>
          </p:nvPr>
        </p:nvGraphicFramePr>
        <p:xfrm>
          <a:off x="683567" y="1700808"/>
          <a:ext cx="544320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2450880" imgH="1523880" progId="Equation.DSMT4">
                  <p:embed/>
                </p:oleObj>
              </mc:Choice>
              <mc:Fallback>
                <p:oleObj name="Equation" r:id="rId3" imgW="24508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7" y="1700808"/>
                        <a:ext cx="5443205" cy="338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the concave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one: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 two:</a:t>
            </a:r>
          </a:p>
          <a:p>
            <a:pPr lvl="1"/>
            <a:r>
              <a:rPr lang="en-US" dirty="0" smtClean="0"/>
              <a:t>Converting the objective function to convex by multiple it by a negative number.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94713"/>
              </p:ext>
            </p:extLst>
          </p:nvPr>
        </p:nvGraphicFramePr>
        <p:xfrm>
          <a:off x="827584" y="2132856"/>
          <a:ext cx="4981724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2323800" imgH="1041120" progId="Equation.DSMT4">
                  <p:embed/>
                </p:oleObj>
              </mc:Choice>
              <mc:Fallback>
                <p:oleObj name="Equation" r:id="rId3" imgW="232380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132856"/>
                        <a:ext cx="4981724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1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Non-negative sparse coding</a:t>
            </a:r>
          </a:p>
          <a:p>
            <a:r>
              <a:rPr lang="en-US" dirty="0" smtClean="0"/>
              <a:t>Estimating the hidden components</a:t>
            </a:r>
          </a:p>
          <a:p>
            <a:r>
              <a:rPr lang="en-US" dirty="0" smtClean="0"/>
              <a:t>Learning the basis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Proof of monotonic convergence</a:t>
            </a:r>
          </a:p>
        </p:txBody>
      </p:sp>
    </p:spTree>
    <p:extLst>
      <p:ext uri="{BB962C8B-B14F-4D97-AF65-F5344CB8AC3E}">
        <p14:creationId xmlns:p14="http://schemas.microsoft.com/office/powerpoint/2010/main" val="24076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Linear Decomposition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1.columns of A contain the basis vector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2.rows of S contain the corresponding hidden     component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696899"/>
              </p:ext>
            </p:extLst>
          </p:nvPr>
        </p:nvGraphicFramePr>
        <p:xfrm>
          <a:off x="1357290" y="1357298"/>
          <a:ext cx="671353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654300" imgH="1397000" progId="Equation.DSMT4">
                  <p:embed/>
                </p:oleObj>
              </mc:Choice>
              <mc:Fallback>
                <p:oleObj name="Equation" r:id="rId3" imgW="2654300" imgH="1397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357298"/>
                        <a:ext cx="6713538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Sparse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altLang="zh-CN" dirty="0" smtClean="0"/>
              <a:t>-Representing any given input vector using only a few significantly </a:t>
            </a:r>
            <a:r>
              <a:rPr lang="en-US" altLang="zh-CN" dirty="0" smtClean="0"/>
              <a:t>non-zero </a:t>
            </a:r>
            <a:r>
              <a:rPr lang="en-US" altLang="zh-CN" dirty="0" smtClean="0"/>
              <a:t>hidden coefficients.</a:t>
            </a:r>
            <a:endParaRPr lang="en-US" dirty="0"/>
          </a:p>
        </p:txBody>
      </p:sp>
      <p:pic>
        <p:nvPicPr>
          <p:cNvPr id="6" name="图片 5" descr="QQ截图201209112011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3000372"/>
            <a:ext cx="39528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Non-negative Sparse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Both NMF and sparseness are important for learning parts-based representations.</a:t>
            </a:r>
          </a:p>
          <a:p>
            <a:r>
              <a:rPr lang="en-US" altLang="zh-CN" dirty="0" smtClean="0"/>
              <a:t>Combining the goal of small reconstruction error of NMF with that of sparseness.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62" y="3929066"/>
          <a:ext cx="7391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2451100" imgH="711200" progId="Equation.DSMT4">
                  <p:embed/>
                </p:oleObj>
              </mc:Choice>
              <mc:Fallback>
                <p:oleObj name="Equation" r:id="rId3" imgW="2451100" imgH="71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929066"/>
                        <a:ext cx="73914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hidden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basis A</a:t>
            </a:r>
            <a:r>
              <a:rPr lang="en-US" altLang="zh-CN" dirty="0" smtClean="0"/>
              <a:t>, the objective is convex with respect to S, so the global minimum exists.</a:t>
            </a:r>
          </a:p>
          <a:p>
            <a:r>
              <a:rPr lang="en-US" dirty="0" smtClean="0"/>
              <a:t>Update rule for S</a:t>
            </a:r>
            <a:r>
              <a:rPr lang="en-US" altLang="zh-CN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the proof of monotonous convergence is similar to that of NMF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0166" y="3643314"/>
          <a:ext cx="650085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1879600" imgH="279400" progId="Equation.DSMT4">
                  <p:embed/>
                </p:oleObj>
              </mc:Choice>
              <mc:Fallback>
                <p:oleObj name="Equation" r:id="rId3" imgW="1879600" imgH="279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643314"/>
                        <a:ext cx="6500859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6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optimization of A, holding S fixed</a:t>
            </a:r>
          </a:p>
          <a:p>
            <a:r>
              <a:rPr lang="en-US" dirty="0" smtClean="0"/>
              <a:t>Updating steps of A:</a:t>
            </a:r>
            <a:endParaRPr lang="en-US" dirty="0"/>
          </a:p>
          <a:p>
            <a:pPr lvl="1"/>
            <a:r>
              <a:rPr lang="en-US" dirty="0" smtClean="0"/>
              <a:t>1.</a:t>
            </a:r>
          </a:p>
          <a:p>
            <a:pPr lvl="1"/>
            <a:r>
              <a:rPr lang="en-US" dirty="0" smtClean="0"/>
              <a:t>2. Set all the negative values in A</a:t>
            </a:r>
            <a:r>
              <a:rPr lang="en-US" baseline="30000" dirty="0" smtClean="0"/>
              <a:t>t+1</a:t>
            </a:r>
            <a:r>
              <a:rPr lang="en-US" dirty="0" smtClean="0"/>
              <a:t> to zero.</a:t>
            </a:r>
          </a:p>
          <a:p>
            <a:pPr lvl="1"/>
            <a:r>
              <a:rPr lang="en-US" dirty="0" smtClean="0"/>
              <a:t>3. Rescale each column of A</a:t>
            </a:r>
            <a:r>
              <a:rPr lang="en-US" baseline="30000" dirty="0" smtClean="0"/>
              <a:t>t+1</a:t>
            </a:r>
            <a:r>
              <a:rPr lang="en-US" dirty="0" smtClean="0"/>
              <a:t> to unit norm.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46532"/>
              </p:ext>
            </p:extLst>
          </p:nvPr>
        </p:nvGraphicFramePr>
        <p:xfrm>
          <a:off x="1525588" y="2781300"/>
          <a:ext cx="37211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1688760" imgH="279360" progId="Equation.DSMT4">
                  <p:embed/>
                </p:oleObj>
              </mc:Choice>
              <mc:Fallback>
                <p:oleObj name="Equation" r:id="rId3" imgW="168876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2781300"/>
                        <a:ext cx="37211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4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Experiments-learning basis</a:t>
            </a:r>
            <a:endParaRPr lang="zh-CN" altLang="en-US" dirty="0"/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1946910" cy="24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71612"/>
            <a:ext cx="1931670" cy="244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42460"/>
            <a:ext cx="1946910" cy="24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453890"/>
            <a:ext cx="1939290" cy="240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4429132"/>
            <a:ext cx="1950720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428860" y="114298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Features                          Samples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4071942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NNSC                                    NMF(6)                                 NMF(10)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Experiments</a:t>
            </a:r>
            <a:br>
              <a:rPr lang="en-US" altLang="zh-CN" dirty="0" smtClean="0"/>
            </a:br>
            <a:r>
              <a:rPr lang="en-US" altLang="zh-CN" dirty="0" smtClean="0"/>
              <a:t>convergence and hidden components</a:t>
            </a:r>
            <a:endParaRPr lang="zh-CN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2773680" cy="197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3446"/>
            <a:ext cx="2777014" cy="198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2428868"/>
            <a:ext cx="2797016" cy="197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4643446"/>
            <a:ext cx="2773680" cy="196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63652" y="2428868"/>
            <a:ext cx="2780348" cy="197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83655" y="4643446"/>
            <a:ext cx="2760345" cy="198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7224" y="164305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NNSC                                   NMF(6)                              NMF(10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2071678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[583]:2.94223/4.11878                   [209]: 0.00129 / 0.00000                [171]: 0.00097 / 0.00000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336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MathType 6.0 Equation</vt:lpstr>
      <vt:lpstr>NON-NEGATIVE SPARSE CODING</vt:lpstr>
      <vt:lpstr>Outline</vt:lpstr>
      <vt:lpstr>NMF</vt:lpstr>
      <vt:lpstr>Linear Sparse Coding</vt:lpstr>
      <vt:lpstr>Non-negative Sparse Coding</vt:lpstr>
      <vt:lpstr>Estimating the hidden components</vt:lpstr>
      <vt:lpstr>Learning the basis</vt:lpstr>
      <vt:lpstr>Experiments-learning basis</vt:lpstr>
      <vt:lpstr>Experiments convergence and hidden components</vt:lpstr>
      <vt:lpstr>Experiments-Change NNSC a little</vt:lpstr>
      <vt:lpstr>Three problems remained of NMF</vt:lpstr>
      <vt:lpstr>Proof of monotonic convergence(1)</vt:lpstr>
      <vt:lpstr>Proof of monotonic convergence(2)</vt:lpstr>
      <vt:lpstr>Proof of monotonic convergence(3)</vt:lpstr>
      <vt:lpstr>The update rule of h</vt:lpstr>
      <vt:lpstr>Handle the concave case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NON-NEGATIVE SPARSE CODING</dc:title>
  <dc:creator>Jerome</dc:creator>
  <cp:lastModifiedBy>Jerome</cp:lastModifiedBy>
  <cp:revision>72</cp:revision>
  <dcterms:created xsi:type="dcterms:W3CDTF">2006-08-16T00:00:00Z</dcterms:created>
  <dcterms:modified xsi:type="dcterms:W3CDTF">2012-09-13T17:08:38Z</dcterms:modified>
</cp:coreProperties>
</file>